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215975</c:v>
                </c:pt>
                <c:pt idx="1">
                  <c:v>215968</c:v>
                </c:pt>
                <c:pt idx="2">
                  <c:v>215963</c:v>
                </c:pt>
                <c:pt idx="3">
                  <c:v>216006</c:v>
                </c:pt>
                <c:pt idx="4">
                  <c:v>216007</c:v>
                </c:pt>
                <c:pt idx="5">
                  <c:v>216008</c:v>
                </c:pt>
                <c:pt idx="6">
                  <c:v>216013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A0-4AE1-92CA-E1C197E2D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568080"/>
        <c:axId val="238439768"/>
      </c:lineChart>
      <c:dateAx>
        <c:axId val="264568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39768"/>
        <c:crosses val="autoZero"/>
        <c:auto val="1"/>
        <c:lblOffset val="100"/>
        <c:baseTimeUnit val="days"/>
      </c:dateAx>
      <c:valAx>
        <c:axId val="23843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6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-7</c:v>
                </c:pt>
                <c:pt idx="1">
                  <c:v>-5</c:v>
                </c:pt>
                <c:pt idx="2">
                  <c:v>43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A8-41D6-911F-E4AB41A07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588080"/>
        <c:axId val="263587424"/>
      </c:barChart>
      <c:catAx>
        <c:axId val="26358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87424"/>
        <c:crosses val="autoZero"/>
        <c:auto val="1"/>
        <c:lblAlgn val="ctr"/>
        <c:lblOffset val="100"/>
        <c:noMultiLvlLbl val="0"/>
      </c:catAx>
      <c:valAx>
        <c:axId val="26358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8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AC-48B1-A71B-D852659BC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7478136"/>
        <c:axId val="267479776"/>
      </c:radarChart>
      <c:catAx>
        <c:axId val="26747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79776"/>
        <c:crosses val="autoZero"/>
        <c:auto val="1"/>
        <c:lblAlgn val="ctr"/>
        <c:lblOffset val="100"/>
        <c:noMultiLvlLbl val="0"/>
      </c:catAx>
      <c:valAx>
        <c:axId val="26747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7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66</c:v>
                </c:pt>
                <c:pt idx="1">
                  <c:v>-7</c:v>
                </c:pt>
                <c:pt idx="2">
                  <c:v>-5</c:v>
                </c:pt>
                <c:pt idx="3">
                  <c:v>43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B2-434F-B8AF-FEF2B73F4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479120"/>
        <c:axId val="267479448"/>
      </c:lineChart>
      <c:dateAx>
        <c:axId val="267479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79448"/>
        <c:crosses val="autoZero"/>
        <c:auto val="1"/>
        <c:lblOffset val="100"/>
        <c:baseTimeUnit val="days"/>
      </c:dateAx>
      <c:valAx>
        <c:axId val="26747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7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0.40973360371120998</c:v>
                </c:pt>
                <c:pt idx="3">
                  <c:v>1.3117648329738E-2</c:v>
                </c:pt>
                <c:pt idx="4">
                  <c:v>1.6204153819088E-3</c:v>
                </c:pt>
                <c:pt idx="5">
                  <c:v>1.2268859320166E-2</c:v>
                </c:pt>
                <c:pt idx="6">
                  <c:v>1.1574395585062999E-2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44-4AAA-9069-3A00FD169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477808"/>
        <c:axId val="232662720"/>
      </c:barChart>
      <c:catAx>
        <c:axId val="26747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62720"/>
        <c:crosses val="autoZero"/>
        <c:auto val="1"/>
        <c:lblAlgn val="ctr"/>
        <c:lblOffset val="100"/>
        <c:noMultiLvlLbl val="0"/>
      </c:catAx>
      <c:valAx>
        <c:axId val="23266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7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CF-4731-BE52-65C6655ED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834696"/>
        <c:axId val="269837648"/>
      </c:lineChart>
      <c:dateAx>
        <c:axId val="269834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37648"/>
        <c:crosses val="autoZero"/>
        <c:auto val="1"/>
        <c:lblOffset val="100"/>
        <c:baseTimeUnit val="days"/>
      </c:dateAx>
      <c:valAx>
        <c:axId val="26983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3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23-4EFF-A3D5-4C449E8256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337752"/>
        <c:axId val="314332176"/>
      </c:barChart>
      <c:catAx>
        <c:axId val="31433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32176"/>
        <c:crosses val="autoZero"/>
        <c:auto val="1"/>
        <c:lblAlgn val="ctr"/>
        <c:lblOffset val="100"/>
        <c:noMultiLvlLbl val="0"/>
      </c:catAx>
      <c:valAx>
        <c:axId val="31433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3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BE-4BD8-82A7-4E51DAD8BB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BE-4BD8-82A7-4E51DAD8BB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BE-4BD8-82A7-4E51DAD8BB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BE-4BD8-82A7-4E51DAD8B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481032"/>
        <c:axId val="315480704"/>
      </c:barChart>
      <c:catAx>
        <c:axId val="31548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80704"/>
        <c:crosses val="autoZero"/>
        <c:auto val="1"/>
        <c:lblAlgn val="ctr"/>
        <c:lblOffset val="100"/>
        <c:noMultiLvlLbl val="0"/>
      </c:catAx>
      <c:valAx>
        <c:axId val="31548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8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4.6297582340250001E-4</c:v>
                </c:pt>
                <c:pt idx="8">
                  <c:v>2.0833912053113E-2</c:v>
                </c:pt>
                <c:pt idx="9">
                  <c:v>0</c:v>
                </c:pt>
                <c:pt idx="10">
                  <c:v>0.13765814482500999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3.8426993342407997E-2</c:v>
                </c:pt>
                <c:pt idx="20">
                  <c:v>3.7038065872200001E-3</c:v>
                </c:pt>
                <c:pt idx="21">
                  <c:v>1.1574395585062999E-2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CC-4692-8F71-AD758FA33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482672"/>
        <c:axId val="315482344"/>
      </c:lineChart>
      <c:catAx>
        <c:axId val="31548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82344"/>
        <c:crosses val="autoZero"/>
        <c:auto val="1"/>
        <c:lblAlgn val="ctr"/>
        <c:lblOffset val="100"/>
        <c:noMultiLvlLbl val="0"/>
      </c:catAx>
      <c:valAx>
        <c:axId val="31548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8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74-4429-8F9D-2C14E8C9B5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477752"/>
        <c:axId val="315477096"/>
      </c:lineChart>
      <c:catAx>
        <c:axId val="31547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77096"/>
        <c:crosses val="autoZero"/>
        <c:auto val="1"/>
        <c:lblAlgn val="ctr"/>
        <c:lblOffset val="100"/>
        <c:noMultiLvlLbl val="0"/>
      </c:catAx>
      <c:valAx>
        <c:axId val="31547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7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2.9628380116205999E-2</c:v>
                </c:pt>
                <c:pt idx="1">
                  <c:v>4.6294796001982E-4</c:v>
                </c:pt>
                <c:pt idx="2">
                  <c:v>0.13765048736109001</c:v>
                </c:pt>
                <c:pt idx="3">
                  <c:v>0</c:v>
                </c:pt>
                <c:pt idx="4">
                  <c:v>7.6394473150347003E-3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86-4670-98E2-0CA9749001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475456"/>
        <c:axId val="315472176"/>
      </c:barChart>
      <c:catAx>
        <c:axId val="31547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72176"/>
        <c:crosses val="autoZero"/>
        <c:auto val="1"/>
        <c:lblAlgn val="ctr"/>
        <c:lblOffset val="100"/>
        <c:noMultiLvlLbl val="0"/>
      </c:catAx>
      <c:valAx>
        <c:axId val="31547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7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B6-4705-A132-1A398A7650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B6-4705-A132-1A398A7650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B6-4705-A132-1A398A7650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B6-4705-A132-1A398A7650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B6-4705-A132-1A398A7650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0B6-4705-A132-1A398A7650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B6-4705-A132-1A398A7650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0B6-4705-A132-1A398A7650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478736"/>
        <c:axId val="315479392"/>
      </c:barChart>
      <c:catAx>
        <c:axId val="31547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79392"/>
        <c:crosses val="autoZero"/>
        <c:auto val="1"/>
        <c:lblAlgn val="ctr"/>
        <c:lblOffset val="100"/>
        <c:noMultiLvlLbl val="0"/>
      </c:catAx>
      <c:valAx>
        <c:axId val="31547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7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60-4406-99D7-93B602D1AD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944184"/>
        <c:axId val="327934672"/>
      </c:barChart>
      <c:catAx>
        <c:axId val="32794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34672"/>
        <c:crosses val="autoZero"/>
        <c:auto val="1"/>
        <c:lblAlgn val="ctr"/>
        <c:lblOffset val="100"/>
        <c:noMultiLvlLbl val="0"/>
      </c:catAx>
      <c:valAx>
        <c:axId val="32793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4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34117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6104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54769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2506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4959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14864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853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7071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569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4376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5484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8079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46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Chino Navarro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7157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98951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9073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53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204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359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6954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993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8584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849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6850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87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8784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932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086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61343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97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8423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3646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6459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974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170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4663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2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- 2017-05-17 10:35:50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dijimos el otro día en la presentación de "Dársela En La Pera" en la Feria del Libro, hay una sociedad excluyente que empuja o induce al consumo de sustancias.
Por medio de los deportes, los jóvenes rearman vínculos, tienen un espacio de referencia, aprenden a cuidarse, están menos solos.
Pensando en eso, desde IJóvenes Pba trabajamos con grandes deportistas para que cada vez más chicos y chicas se vinculen a su práctica.
Hoy a las 16 horas, en la Parroquia Nuestra Señora de Itatí (Calle 806 N° 2255, Quilmes Oeste), Mechi Margalot dirige una clínica de hockey como parte de esta campaña de lucha contra las adicciones a través del deporte. Te esperamos.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092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1545903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008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9877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5873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970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7239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606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956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0345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9048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1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- 2017-05-18 19:09:34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Brasil se cierra el círculo del golpe a Dilma Rousseff llevado adelante por Cunha y Temer. Los golpistas que impulsaron el impeachment contra la presidenta constitucional fueron descubiertos in fraganti pidiendo coimas y hoy el pueblo de Brasil les pide que se vayan.
Temer asumió la presidencia a través de un golpe institucional con el único fin de que la derecha retome el poder político, frene las reformas impulsadas por el PT e imponga una restauración liberal en Brasil.
Los grupos concentrados de Brasil y los grandes medios -sobre todo la red O Globo-, de la mano de partidos políticos como el PMDB, han puesto en marcha un monstruo que hoy los golpea y está demostrando el nivel de corrupción de esa clase política que desplazó a Dilma para frenar el avance de un proyecto popular y democrático en ese país y de una fuerza renovadora como el PT.
Estos mismos poderes se encuentran hoy gobernando la Argentina. Recordemos que fue Mauricio Macri el primer mandatario de la región que rec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6894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391146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786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90100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5502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3183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3176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0385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858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2932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32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80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- 2017-05-20 08:51:26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Banfield y Berisso, simultáneamente, policías bonaerenses armados y sin identificar entraron a dos escuelas, golpeando y deteniendo estudiantes. Ni la excusa de que alguno de ellos pudiera estar alcoholizado explica o justifica una locura semejante y el riesgo que implica para la integridad de la comunidad educativa.
Mientras tanto, como respuesta a la presentación de algunos vecinos denunciando la venta de droga en la zona, una familia fue ametrallada en Ingeniero Budge ante la total pasividad policial.
Rápidos para detener y golpear chicos en las escuelas, lentos para cuidar a esos chicos y a sus familias en los barrios. Ante eso, la comunidad reacciona con reflejos que las autoridades no demuestran. Solidaridad, movilización y organización social para denunciar y frenar la violencia sobra,  lo que falta y exigimos son respuestas del Estado.
https://www.pagina12.com.ar/38779-en-plan-de-reprimir-estudiantes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83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- 2017-05-14 21:32:38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Hoy, a las 24:00 por A24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8559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332519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124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77264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5869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1112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7156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1703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954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9955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5192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60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- 2017-05-20 20:40:52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Presentación del libro "Economía Popular" 
los desafíos del trabajo sin patrón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15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- 2017-05-19 10:44:23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00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- 2017-05-19 10:44:00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5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- 2017-05-18 07:36:26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42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- 2017-05-18 07:35:06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6473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1645101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5148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095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523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138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8326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298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2421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95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2636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573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4000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280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205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439034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5415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549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708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219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93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Casali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3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Consuelo Barros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23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Luisa De Maio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44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Armando Poblet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1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93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Sylvie B Giraud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24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Sebastian Solís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59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Maria Teresa Serao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65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Coronel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9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Marin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375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630988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2488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617599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9812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1059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8672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9986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86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Luis Loustaunau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02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Mabel Ruseff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9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Thiago 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333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801264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269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606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547</Words>
  <Application>Microsoft Office PowerPoint</Application>
  <PresentationFormat>On-screen Show (4:3)</PresentationFormat>
  <Paragraphs>254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Fans Change Per Weekday</vt:lpstr>
      <vt:lpstr>Facebook Key Metrics Radar</vt:lpstr>
      <vt:lpstr>Facebook Fans Change</vt:lpstr>
      <vt:lpstr>Facebook Interaction Rate By Weekday</vt:lpstr>
      <vt:lpstr>Facebook Own Posts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2017-05-21T22:05:12Z</dcterms:created>
  <dcterms:modified xsi:type="dcterms:W3CDTF">2017-05-21T22:05:45Z</dcterms:modified>
</cp:coreProperties>
</file>