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5" r:id="rId19"/>
    <p:sldId id="276" r:id="rId20"/>
    <p:sldId id="277" r:id="rId21"/>
    <p:sldId id="279" r:id="rId22"/>
    <p:sldId id="280" r:id="rId23"/>
    <p:sldId id="281" r:id="rId24"/>
    <p:sldId id="283" r:id="rId25"/>
    <p:sldId id="284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@chino_navarro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42869</c:v>
                </c:pt>
                <c:pt idx="1">
                  <c:v>42870</c:v>
                </c:pt>
                <c:pt idx="2">
                  <c:v>42871</c:v>
                </c:pt>
                <c:pt idx="3">
                  <c:v>42872</c:v>
                </c:pt>
                <c:pt idx="4">
                  <c:v>42873</c:v>
                </c:pt>
                <c:pt idx="5">
                  <c:v>42874</c:v>
                </c:pt>
                <c:pt idx="6">
                  <c:v>42875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CB9-43C4-A10B-1ECB38870C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0975912"/>
        <c:axId val="140976568"/>
      </c:lineChart>
      <c:dateAx>
        <c:axId val="1409759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0976568"/>
        <c:crosses val="autoZero"/>
        <c:auto val="1"/>
        <c:lblOffset val="100"/>
        <c:baseTimeUnit val="days"/>
      </c:dateAx>
      <c:valAx>
        <c:axId val="140976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0975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@chino_navarro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100</c:v>
                </c:pt>
                <c:pt idx="2">
                  <c:v>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ED-4F71-A8FA-DE7B762D58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0017064"/>
        <c:axId val="270013128"/>
      </c:radarChart>
      <c:catAx>
        <c:axId val="270017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013128"/>
        <c:crosses val="autoZero"/>
        <c:auto val="1"/>
        <c:lblAlgn val="ctr"/>
        <c:lblOffset val="100"/>
        <c:noMultiLvlLbl val="0"/>
      </c:catAx>
      <c:valAx>
        <c:axId val="270013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017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@chino_navarro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42869</c:v>
                </c:pt>
                <c:pt idx="1">
                  <c:v>42870</c:v>
                </c:pt>
                <c:pt idx="2">
                  <c:v>42871</c:v>
                </c:pt>
                <c:pt idx="3">
                  <c:v>42872</c:v>
                </c:pt>
                <c:pt idx="4">
                  <c:v>42873</c:v>
                </c:pt>
                <c:pt idx="5">
                  <c:v>42874</c:v>
                </c:pt>
                <c:pt idx="6">
                  <c:v>42875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7DA-4175-943B-0642CE1494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0019032"/>
        <c:axId val="270019360"/>
      </c:lineChart>
      <c:dateAx>
        <c:axId val="2700190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019360"/>
        <c:crosses val="autoZero"/>
        <c:auto val="1"/>
        <c:lblOffset val="100"/>
        <c:baseTimeUnit val="days"/>
      </c:dateAx>
      <c:valAx>
        <c:axId val="270019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019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@chino_navarro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0-AC1E-4966-B8D4-1B54431EE9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0902760"/>
        <c:axId val="270903088"/>
      </c:barChart>
      <c:catAx>
        <c:axId val="270902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903088"/>
        <c:crosses val="autoZero"/>
        <c:auto val="1"/>
        <c:lblAlgn val="ctr"/>
        <c:lblOffset val="100"/>
        <c:noMultiLvlLbl val="0"/>
      </c:catAx>
      <c:valAx>
        <c:axId val="270903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902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@chino_navarro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42869</c:v>
                </c:pt>
                <c:pt idx="1">
                  <c:v>42870</c:v>
                </c:pt>
                <c:pt idx="2">
                  <c:v>42871</c:v>
                </c:pt>
                <c:pt idx="3">
                  <c:v>42872</c:v>
                </c:pt>
                <c:pt idx="4">
                  <c:v>42873</c:v>
                </c:pt>
                <c:pt idx="5">
                  <c:v>42874</c:v>
                </c:pt>
                <c:pt idx="6">
                  <c:v>42875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4</c:v>
                </c:pt>
                <c:pt idx="1">
                  <c:v>3</c:v>
                </c:pt>
                <c:pt idx="2">
                  <c:v>0</c:v>
                </c:pt>
                <c:pt idx="3">
                  <c:v>2</c:v>
                </c:pt>
                <c:pt idx="4">
                  <c:v>1</c:v>
                </c:pt>
                <c:pt idx="5">
                  <c:v>3</c:v>
                </c:pt>
                <c:pt idx="6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B28-45A5-A42F-3B64FC61B6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0838640"/>
        <c:axId val="270838968"/>
      </c:lineChart>
      <c:dateAx>
        <c:axId val="2708386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838968"/>
        <c:crosses val="autoZero"/>
        <c:auto val="1"/>
        <c:lblOffset val="100"/>
        <c:baseTimeUnit val="days"/>
      </c:dateAx>
      <c:valAx>
        <c:axId val="270838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838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@chino_navarro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8C3-4CB7-AD66-E28BD3EE4CF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@chino_navarro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8C3-4CB7-AD66-E28BD3EE4C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6039840"/>
        <c:axId val="166040168"/>
      </c:barChart>
      <c:catAx>
        <c:axId val="166039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6040168"/>
        <c:crosses val="autoZero"/>
        <c:auto val="1"/>
        <c:lblAlgn val="ctr"/>
        <c:lblOffset val="100"/>
        <c:noMultiLvlLbl val="0"/>
      </c:catAx>
      <c:valAx>
        <c:axId val="166040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6039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@chino_navarro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0</c:v>
                </c:pt>
                <c:pt idx="2">
                  <c:v>2</c:v>
                </c:pt>
                <c:pt idx="3">
                  <c:v>1</c:v>
                </c:pt>
                <c:pt idx="4">
                  <c:v>3</c:v>
                </c:pt>
                <c:pt idx="5">
                  <c:v>2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74-4A25-BD50-203411AC6E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1372496"/>
        <c:axId val="271373152"/>
      </c:barChart>
      <c:catAx>
        <c:axId val="271372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373152"/>
        <c:crosses val="autoZero"/>
        <c:auto val="1"/>
        <c:lblAlgn val="ctr"/>
        <c:lblOffset val="100"/>
        <c:noMultiLvlLbl val="0"/>
      </c:catAx>
      <c:valAx>
        <c:axId val="271373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372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@chino_navarro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0-0858-4A97-AC72-04A61F8715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9745944"/>
        <c:axId val="269747256"/>
      </c:barChart>
      <c:catAx>
        <c:axId val="269745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747256"/>
        <c:crosses val="autoZero"/>
        <c:auto val="1"/>
        <c:lblAlgn val="ctr"/>
        <c:lblOffset val="100"/>
        <c:noMultiLvlLbl val="0"/>
      </c:catAx>
      <c:valAx>
        <c:axId val="269747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745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@chino_navarro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3</c:v>
                </c:pt>
                <c:pt idx="20">
                  <c:v>2</c:v>
                </c:pt>
                <c:pt idx="21">
                  <c:v>3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87F-4312-8203-D3BA931BFB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6082488"/>
        <c:axId val="276081832"/>
      </c:lineChart>
      <c:catAx>
        <c:axId val="276082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081832"/>
        <c:crosses val="autoZero"/>
        <c:auto val="1"/>
        <c:lblAlgn val="ctr"/>
        <c:lblOffset val="100"/>
        <c:noMultiLvlLbl val="0"/>
      </c:catAx>
      <c:valAx>
        <c:axId val="276081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082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@chino_navarro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176-469F-BB06-1A12C07CD6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0573960"/>
        <c:axId val="270353472"/>
      </c:lineChart>
      <c:catAx>
        <c:axId val="140573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353472"/>
        <c:crosses val="autoZero"/>
        <c:auto val="1"/>
        <c:lblAlgn val="ctr"/>
        <c:lblOffset val="100"/>
        <c:noMultiLvlLbl val="0"/>
      </c:catAx>
      <c:valAx>
        <c:axId val="270353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0573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@chino_navarro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42869</c:v>
                </c:pt>
                <c:pt idx="1">
                  <c:v>42870</c:v>
                </c:pt>
                <c:pt idx="2">
                  <c:v>42871</c:v>
                </c:pt>
                <c:pt idx="3">
                  <c:v>42872</c:v>
                </c:pt>
                <c:pt idx="4">
                  <c:v>42873</c:v>
                </c:pt>
                <c:pt idx="5">
                  <c:v>42874</c:v>
                </c:pt>
                <c:pt idx="6">
                  <c:v>42875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82</c:v>
                </c:pt>
                <c:pt idx="1">
                  <c:v>133</c:v>
                </c:pt>
                <c:pt idx="2">
                  <c:v>64</c:v>
                </c:pt>
                <c:pt idx="3">
                  <c:v>93</c:v>
                </c:pt>
                <c:pt idx="4">
                  <c:v>131</c:v>
                </c:pt>
                <c:pt idx="5">
                  <c:v>197</c:v>
                </c:pt>
                <c:pt idx="6">
                  <c:v>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E3D-4C1D-819D-172DA55545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9752056"/>
        <c:axId val="369754352"/>
      </c:lineChart>
      <c:dateAx>
        <c:axId val="3697520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754352"/>
        <c:crosses val="autoZero"/>
        <c:auto val="1"/>
        <c:lblOffset val="100"/>
        <c:baseTimeUnit val="days"/>
      </c:dateAx>
      <c:valAx>
        <c:axId val="369754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752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@chino_navarro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BB-4F92-99C7-861E213897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7081200"/>
        <c:axId val="397080872"/>
      </c:barChart>
      <c:catAx>
        <c:axId val="397081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080872"/>
        <c:crosses val="autoZero"/>
        <c:auto val="1"/>
        <c:lblAlgn val="ctr"/>
        <c:lblOffset val="100"/>
        <c:noMultiLvlLbl val="0"/>
      </c:catAx>
      <c:valAx>
        <c:axId val="397080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081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1523704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669317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48303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117385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3143412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173947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8234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83616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80319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96985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29523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48018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246437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017439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45248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27160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491438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737685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6569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@chino_navarro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126787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</p:spTree>
    <p:extLst>
      <p:ext uri="{BB962C8B-B14F-4D97-AF65-F5344CB8AC3E}">
        <p14:creationId xmlns:p14="http://schemas.microsoft.com/office/powerpoint/2010/main" val="41831196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758037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45682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701943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53259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581866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25965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579317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16864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003592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45566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993841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72165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958330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42523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01477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70309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0293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4740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4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709611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3865522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395761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099023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594927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09977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51567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2539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- 2017-05-17 17:14:47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@Gkatopodis: Conversando con el Padre Pepe, @RandazzoF dijo: "Siento la obligación de ser candidato...". https://t.co/53xEXqmRAI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5506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- 2017-05-17 17:20:58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@Gkatopodis: Con @RandazzoF visitamos al Padre Pepe en la capilla de La Carcova, en José León Suárez. https://t.co/uSmxRLhDC1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5183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- 2017-05-17 17:24:30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@Gkatopodis: Estamos junto a la gente que sufre las políticas de un gobierno insensible. https://t.co/SDNBhxE2DM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0374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- 2017-05-20 16:26:49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@Randazzo2017: #Randazzo2017 👇 https://t.co/eHcpoXLinF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4448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- 2017-05-15 12:25:21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@Randazzo2017: "@RandazzoF es el mejor candidato que tiene el peronismo", @hectordaer https://t.co/9zkgUBN8Qs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9599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- 2017-05-18 22:29:48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@MovimientoEvita: #DiretasJa El @MovimientoEvita apoya el reclamo para que haya elecciones directas ya en Brasil https://t.co/CLO4nkZQkk…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3816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- 2017-05-18 12:57:39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@JorgeTaiana: Lo de Temer es escandaloso. Da la impresión de que se cierra el círculo del golpe que encabezó junto a Cunha.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294033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</p:spTree>
    <p:extLst>
      <p:ext uri="{BB962C8B-B14F-4D97-AF65-F5344CB8AC3E}">
        <p14:creationId xmlns:p14="http://schemas.microsoft.com/office/powerpoint/2010/main" val="24014934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4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00951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4008509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047112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11029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197357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425138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239350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3533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- 2017-05-15 15:45:56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@dipsmovevita: REPUDIO AL DECRETO QUE ENTREGA A TRIBUNALES EXTRANJEROS LA RESOLUCIÓN DE LITIGIOS RESPECTO DE LA DEUDA EXTERNA 👉https://t…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8101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- 2017-05-14 12:50:16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@JorgeTaiana: #HOY a las 18 hs en la @ferialibro lxs esperamos en la presentación del libro "Economía Popular, los desafíos del trabajo…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6537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- 2017-05-19 15:47:25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acompañamos a los pibes y pibas de Banfield y exigimos a la gobernadora que termine con esta nueva modalidad de reprimir en los colegios https://t.co/BoE3l1v9Pr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4851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- 2017-05-14 18:54:18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@MovimientoEvita: #AHORA #FeriaDelLibro #EconomíaPopular La @MesE_MovEvita presenta el libro "Economía Popular, los desafíos del trabajo…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3576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- 2017-05-19 21:07:43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Banfield y Berisso, simultáneamente, policías bonaerenses armados y sin identificar, entrando a escuelas y golpeando estudiantes. https://t.co/H7hEllNURF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4106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- 2017-05-19 17:00:24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@dipsmovevita: En la reunión de la comisión de DDHH de Diputados recibimos a los integrantes de la @CIDH https://t.co/6OzoRo1EpU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898419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</p:spTree>
    <p:extLst>
      <p:ext uri="{BB962C8B-B14F-4D97-AF65-F5344CB8AC3E}">
        <p14:creationId xmlns:p14="http://schemas.microsoft.com/office/powerpoint/2010/main" val="30755640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4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21514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8468947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188346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58893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872726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634501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24332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3479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- 2017-05-17 21:43:22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 alguien conoce la insensibilidad de este gobierno es el Padre Pepe, un luchador contra el narco y al servicio de los más humildes. https://t.co/UnZWLdusy4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4746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- 2017-05-18 12:59:58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@JorgeTaiana: @dilmabr Y en el medio de todo esto, las grabaciones difundidas muestran la elevada corrupción de los golpistas y los empr…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8856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- 2017-05-18 12:58:49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@JorgeTaiana: Destituyeron a @dilmabr para imponer una restauración liberal: congelaron el presupuesto y aplicaron una flexibilización l…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2521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- 2017-05-18 13:01:38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@JorgeTaiana: @dilmabr El reclamo del PT suena más fuerte: Fuera Temer y Elecciones Directas YA.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7443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- 2017-05-18 19:39:38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Así como Macri trajo drama alimentario a los más pobres, la clase media baja sólo recibió deterioro laboral y destrucción del consumo. https://t.co/TC710hs9lY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8003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- 2017-05-18 17:05:07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@RadioCutFm: .@jorgetaiana en @DDLQV: "Macri apostó a apoyar el golpismo de Temer en Brasil": .@jorgetaiana en ... @AM750 https://t.co/3…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582277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</p:spTree>
    <p:extLst>
      <p:ext uri="{BB962C8B-B14F-4D97-AF65-F5344CB8AC3E}">
        <p14:creationId xmlns:p14="http://schemas.microsoft.com/office/powerpoint/2010/main" val="35693306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4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36864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141474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501727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447743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039213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43703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703215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791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- 2017-05-20 10:05:13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@MovimientoEvita: #EconomíaPopular Daniel Santoro en la presentación del libro "Economía Popular, los desafíos del trabajo sin patrón" h…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7182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- 2017-05-15 08:57:53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Buen día. Comparto con ustedes algunas ideas sobre la política de seguridad de Vidal que ayer publicó @pagina12. https://t.co/AKTWPEw9UM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8448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- 2017-05-14 19:25:16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"Una cosa es la economía social y solidaria, otra la economía popular" dice @JorgeTaiana en la presentación del libro Economía Popular https://t.co/MnCxLfecLV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8889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- 2017-05-14 18:22:16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Arranca la presentación del libro "Economía Popular" en la Feria del Libro https://t.co/F6Gv87pKBn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6312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- 2017-05-17 17:33:44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@ijovenesPBA: Por empezar #ElegíDisfrutarLaVida en Quilmes. La clínica de Hockey con @MechiMargalot, q se lleva ntro libro #DárselaEnLaP…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746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- 2017-05-19 09:10:30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Como dijo @JorgeTaiana, los empresarios más poderosos de Brasil y los grandes medios crearon ese monstruo que fue el golpe contra Dilma.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391464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</p:spTree>
    <p:extLst>
      <p:ext uri="{BB962C8B-B14F-4D97-AF65-F5344CB8AC3E}">
        <p14:creationId xmlns:p14="http://schemas.microsoft.com/office/powerpoint/2010/main" val="22911145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955299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15317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57762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32580801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464202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487903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426170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5578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@RandazzistasAD - 2017-05-15 09:58:28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@Randazzo2017 @chino_navarro @EquipoRandazzo https://t.co/jJGc3lij3q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5363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@jlzorzi - 2017-05-15 17:30:45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confesión de partes..
@Chino_Navarro "Todos hablamos mal de Macri, pero cuando vamos a las votaciones, Macri gana" https://t.co/btpWJFQ82S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3404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@BeluCampos3 - 2017-05-18 23:19:56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@juanabalmedina @MovimientoEvita @dipsmovevita @chino_navarro @patriciacubria @JPEvitaFederal @aracelidiputada… https://t.co/gmwvoyRfpm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3657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@Ivangaston - 2017-05-19 16:07:21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@chino_navarro Hablales a los pibes y pibas de Banfield de tu amigo Maduro, Chino. https://t.co/W7Camex5LY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7830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@drmartinezho - 2017-05-19 16:22:53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@chino_navarro No diga mentiras Señor Chino, nadie con cabeza va a creer q Gobernadora reprime en Colegios.
Terminó… https://t.co/3ZkeU31DkF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4219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@info135web - 2017-05-15 16:16:05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Florencio Randazzo ya tiene su local en La Plata https://t.co/OFwEPBZyDV
@tiodimarzio @chino_navarro… https://t.co/9Rrj69yFq4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8436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@JPEvitaLaPlata - 2017-05-16 14:12:25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#LaPlata @Randazzo2017 !@tiodimarzio @Randazzo2017La1 @INFOCIELO @JPEvitaFederal  @chino_navarro @amendolaraok… https://t.co/0sfHAYtzkG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10036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</p:spTree>
    <p:extLst>
      <p:ext uri="{BB962C8B-B14F-4D97-AF65-F5344CB8AC3E}">
        <p14:creationId xmlns:p14="http://schemas.microsoft.com/office/powerpoint/2010/main" val="7097587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063921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11718738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788697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027211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37646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4058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@abogadogarca - 2017-05-19 16:14:28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@chino_navarro Si, es terrible lo que está pasando en los colegios de la provincia. Las autoridades pretenden que l… https://t.co/2rhPzvS4ER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0807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@Federugo - 2017-05-16 23:34:07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.#Randazzo2017 vamos con @RandazzoF a las #PASO para frenar el ajuste de @mauriciomacri @chino_navarro @Gkatopodis… https://t.co/5ccPU3HQt0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9757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@PrensaEvita - 2017-05-16 10:16:35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#pilar en los barrios casa por casa seguimos juntando #avales para @Randazzo2017 @movimientoevita @chino_navarro https://t.co/WWAHLygSey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8301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@PrensaEvita - 2017-05-15 12:47:14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PARA FRENAR EL AJUSTE @Randazzo2017 @RandazzoF @gestionRANDAZZO @MovimientoEvita @chino_navarro @juanabalmedina… https://t.co/xRPjBRdH9h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3359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@DieFernandezC - 2017-05-20 13:11:33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#LaPlata "Arturo Segui", Para Ganarle a Macri !!@Randazzo2017 - @tiodimarzio 2017!!  @chino_navarro… https://t.co/kZ5lH6ftUC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0833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@ChiDarchi2000 - 2017-05-14 11:41:24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@chino_navarro FERNANDO "CHINO "NAVARRO Vengo observando tus posiciones públicas (SIGUE)▶️… https://t.co/xg5bsLSVtV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6192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@OrwellGeorge - 2017-05-19 15:55:33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@chino_navarro Hagan 56 minutos de silencio por Venezuela, Chino.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924146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</p:spTree>
    <p:extLst>
      <p:ext uri="{BB962C8B-B14F-4D97-AF65-F5344CB8AC3E}">
        <p14:creationId xmlns:p14="http://schemas.microsoft.com/office/powerpoint/2010/main" val="41932414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001731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49908139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379730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127984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240476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3579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@IgnacioValle3 - 2017-05-16 00:19:58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@margesan2012 @Cabrabrava @mumimumi09 @chino_navarro @CFKArgentina https://t.co/TPxsZJUQuC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7263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@AgenciaElVigia - 2017-05-18 07:30:39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Fernando @Chino_Navarro, @herdoval y @MonicaLopezok en un Plenario de Dirigentes de la Tercera Sección en apoyo a… https://t.co/dEXNJrhtFI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2504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@GastonSabalero - 2017-05-18 22:09:34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@MarianaDangelo7 @juanabalmedina @MovimientoEvita @dipsmovevita @chino_navarro @patriciacubria @JPEvitaFederal… https://t.co/td7ovfEdYR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8228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@margesan2012 - 2017-05-15 22:22:32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@IgnacioValle3 @mumimumi09 @chino_navarro @CFKArgentina @CFKArgentina DEBE PRONUNCIARSE CANDIDATA ..ELLA ES LA Q AR… https://t.co/cQJ1m0XDeG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2120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@JuancitoOjeda - 2017-05-14 12:10:27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@Luis_Delia ..La verdad ..he visto traidores por doquier..p como @chino_navarro ..mamo 12 años d kirchnerismo..Destierro se merece..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0470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@peredaarias - 2017-05-19 16:19:09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@chino_navarro Represión es lo de Venezuela, pero no lo ví marchar por ellos. Hipócrita . Sólo busca un carguito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293843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</p:spTree>
    <p:extLst>
      <p:ext uri="{BB962C8B-B14F-4D97-AF65-F5344CB8AC3E}">
        <p14:creationId xmlns:p14="http://schemas.microsoft.com/office/powerpoint/2010/main" val="11799536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599373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17178919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52673574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192520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131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@8740miguel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(56)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3450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@sugutierrez2011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6444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@IloveRA25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7246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@desdeotroladofm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8002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@marianoemartin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3896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@IgnacioValle3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7077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@joshepbing16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1114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@elrifleylagente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672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@conderrari150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7132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@EthelRo22827362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25811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</p:spTree>
    <p:extLst>
      <p:ext uri="{BB962C8B-B14F-4D97-AF65-F5344CB8AC3E}">
        <p14:creationId xmlns:p14="http://schemas.microsoft.com/office/powerpoint/2010/main" val="1465419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02972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73989507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7739518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723193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4120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@movevitasanfer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1081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@loretoso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6133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@SLlorens_nqn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239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@Santino984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373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@msanti102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9327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@margesan2012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1379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@FerroviarioRand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662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@romipizzellaok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3406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@pulgas_pocas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5605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@Rios_de_Tinta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499506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</p:spTree>
    <p:extLst>
      <p:ext uri="{BB962C8B-B14F-4D97-AF65-F5344CB8AC3E}">
        <p14:creationId xmlns:p14="http://schemas.microsoft.com/office/powerpoint/2010/main" val="26944135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954846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31404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- 1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32104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91678946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6668178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07990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15145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1763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@delocostas - 2017-05-20 13:26:01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@chino_navarro Che mono, que pasó con la droga durante los doce años de la loca? 
Claro hacian negocios haciéndose los giles.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8120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@MarianoBagnati - 2017-05-20 09:23:17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@chino_navarro El Peronismo gobernó la provincia durante los últimos 30 años, y ahora te quejas como si fuera algo nuevo. Que hicieron uds?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7538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@metomanxboludo - 2017-05-20 08:09:10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@chino_navarro , no te olvides de venezuela, por que no haces una peliculas de Maduro??? , por que estan tan callad… https://t.co/o7sSItuKox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0090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@julfergom - 2017-05-20 00:07:13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@chino_navarro ¿anibal f. implicado?  (La Morza)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5832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@RojoMikelo - 2017-05-19 22:19:31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@chino_navarro Que caradura q sos!!! Exigir? Quien sos, alguna vez le exigiste algo a tu jefa chorra?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3684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@rvega66 - 2017-05-19 21:45:35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@chino_navarro vagos y delincuentes Y SI PRUEBAN TRABAJAR COMO CUALQUIER MORTAL??????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7244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@LPedroTena - 2017-05-19 21:14:34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@chino_navarro VE-NE-ZUE-LA  te suena Chino? Ni una marchita? Ni siquiera una mención? Qué impresentable sos!!!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94810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</p:spTree>
    <p:extLst>
      <p:ext uri="{BB962C8B-B14F-4D97-AF65-F5344CB8AC3E}">
        <p14:creationId xmlns:p14="http://schemas.microsoft.com/office/powerpoint/2010/main" val="14275696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- 2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430551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89129955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0245485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53931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76203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3513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@sarachaga5218 - 2017-05-19 19:51:20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@chino_navarro q pasa q el call d villa crespo está a full?? Hay nervios contenidos?? https://t.co/pmR4VVFnYz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8714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@bauti22ok - 2017-05-19 19:48:18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@chino_navarro De que trabaja ud?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2242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@Drgoodmansaul - 2017-05-19 18:55:01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@chino_navarro Sos impresentable gordo sebaceo. Magnifican  una pelotudez,  como siempre y si marchan para devolver la que se robaron?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182711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</p:spTree>
    <p:extLst>
      <p:ext uri="{BB962C8B-B14F-4D97-AF65-F5344CB8AC3E}">
        <p14:creationId xmlns:p14="http://schemas.microsoft.com/office/powerpoint/2010/main" val="19983244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1437</Words>
  <Application>Microsoft Office PowerPoint</Application>
  <PresentationFormat>On-screen Show (4:3)</PresentationFormat>
  <Paragraphs>470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Calibri</vt:lpstr>
      <vt:lpstr>Arial</vt:lpstr>
      <vt:lpstr>quintly_template</vt:lpstr>
      <vt:lpstr>Reporte Twitter</vt:lpstr>
      <vt:lpstr>Twitter Followers Total</vt:lpstr>
      <vt:lpstr>Twitter Key Metrics Table</vt:lpstr>
      <vt:lpstr>Twitter Key Metrics Radar</vt:lpstr>
      <vt:lpstr>Twitter Followers Change</vt:lpstr>
      <vt:lpstr>Twitter Followers Change Per Weekday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4</vt:lpstr>
      <vt:lpstr>Twitter Own and Retweeted Tweets Table - 2 of 4</vt:lpstr>
      <vt:lpstr>Twitter Own and Retweeted Tweets Table - 3 of 4</vt:lpstr>
      <vt:lpstr>Twitter Own and Retweeted Tweets Table - 4 of 4</vt:lpstr>
      <vt:lpstr>Twitter Mentions</vt:lpstr>
      <vt:lpstr>Twitter Mentions Table - 1 of 3</vt:lpstr>
      <vt:lpstr>Twitter Mentions Table - 2 of 3</vt:lpstr>
      <vt:lpstr>Twitter Mentions Table - 3 of 3</vt:lpstr>
      <vt:lpstr>Twitter Key Influencers - 1 of 2</vt:lpstr>
      <vt:lpstr>Twitter Key Influencers - 2 of 2</vt:lpstr>
      <vt:lpstr>Twitter Response Times</vt:lpstr>
      <vt:lpstr>Twitter Questions Table - 1 of 2</vt:lpstr>
      <vt:lpstr>Twitter Questions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2017-05-21T21:55:09Z</dcterms:created>
  <dcterms:modified xsi:type="dcterms:W3CDTF">2017-05-21T21:56:02Z</dcterms:modified>
</cp:coreProperties>
</file>