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13.6373</c:v>
                </c:pt>
                <c:pt idx="1">
                  <c:v>17.241399999999999</c:v>
                </c:pt>
                <c:pt idx="2">
                  <c:v>0</c:v>
                </c:pt>
                <c:pt idx="3">
                  <c:v>16.666699999999999</c:v>
                </c:pt>
                <c:pt idx="4">
                  <c:v>4.1787999999999998</c:v>
                </c:pt>
                <c:pt idx="5">
                  <c:v>100</c:v>
                </c:pt>
                <c:pt idx="6">
                  <c:v>80.558300000000003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10-4E29-BE23-15C6C3FB93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54.480899999999998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10-4E29-BE23-15C6C3FB9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810936"/>
        <c:axId val="222812576"/>
      </c:radarChart>
      <c:catAx>
        <c:axId val="22281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12576"/>
        <c:crosses val="autoZero"/>
        <c:auto val="1"/>
        <c:lblAlgn val="ctr"/>
        <c:lblOffset val="100"/>
        <c:noMultiLvlLbl val="0"/>
      </c:catAx>
      <c:valAx>
        <c:axId val="22281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1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3806</c:v>
                </c:pt>
                <c:pt idx="1">
                  <c:v>3813</c:v>
                </c:pt>
                <c:pt idx="2">
                  <c:v>3815</c:v>
                </c:pt>
                <c:pt idx="3">
                  <c:v>3815</c:v>
                </c:pt>
                <c:pt idx="4">
                  <c:v>3814</c:v>
                </c:pt>
                <c:pt idx="5">
                  <c:v>3817</c:v>
                </c:pt>
                <c:pt idx="6">
                  <c:v>3818</c:v>
                </c:pt>
                <c:pt idx="7">
                  <c:v>3821</c:v>
                </c:pt>
                <c:pt idx="8">
                  <c:v>3824</c:v>
                </c:pt>
                <c:pt idx="9">
                  <c:v>3827</c:v>
                </c:pt>
                <c:pt idx="10">
                  <c:v>3831</c:v>
                </c:pt>
                <c:pt idx="11">
                  <c:v>3833</c:v>
                </c:pt>
                <c:pt idx="12">
                  <c:v>3836</c:v>
                </c:pt>
                <c:pt idx="13">
                  <c:v>3837</c:v>
                </c:pt>
                <c:pt idx="14">
                  <c:v>3837</c:v>
                </c:pt>
                <c:pt idx="15">
                  <c:v>3839</c:v>
                </c:pt>
                <c:pt idx="16">
                  <c:v>3844</c:v>
                </c:pt>
                <c:pt idx="17">
                  <c:v>3844</c:v>
                </c:pt>
                <c:pt idx="18">
                  <c:v>3842</c:v>
                </c:pt>
                <c:pt idx="19">
                  <c:v>3843</c:v>
                </c:pt>
                <c:pt idx="20">
                  <c:v>3844</c:v>
                </c:pt>
                <c:pt idx="21">
                  <c:v>3844</c:v>
                </c:pt>
                <c:pt idx="22">
                  <c:v>3846</c:v>
                </c:pt>
                <c:pt idx="23">
                  <c:v>3847</c:v>
                </c:pt>
                <c:pt idx="24">
                  <c:v>3852</c:v>
                </c:pt>
                <c:pt idx="25">
                  <c:v>3854</c:v>
                </c:pt>
                <c:pt idx="26">
                  <c:v>3853</c:v>
                </c:pt>
                <c:pt idx="27">
                  <c:v>3858</c:v>
                </c:pt>
                <c:pt idx="28">
                  <c:v>3860</c:v>
                </c:pt>
                <c:pt idx="29">
                  <c:v>3861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E0-41A8-A5AB-D56B1537B5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27813</c:v>
                </c:pt>
                <c:pt idx="1">
                  <c:v>27830</c:v>
                </c:pt>
                <c:pt idx="2">
                  <c:v>27846</c:v>
                </c:pt>
                <c:pt idx="3">
                  <c:v>27888</c:v>
                </c:pt>
                <c:pt idx="4">
                  <c:v>27903</c:v>
                </c:pt>
                <c:pt idx="5">
                  <c:v>27920</c:v>
                </c:pt>
                <c:pt idx="6">
                  <c:v>27938</c:v>
                </c:pt>
                <c:pt idx="7">
                  <c:v>27961</c:v>
                </c:pt>
                <c:pt idx="8">
                  <c:v>27965</c:v>
                </c:pt>
                <c:pt idx="9">
                  <c:v>27985</c:v>
                </c:pt>
                <c:pt idx="10">
                  <c:v>28008</c:v>
                </c:pt>
                <c:pt idx="11">
                  <c:v>28026</c:v>
                </c:pt>
                <c:pt idx="12">
                  <c:v>28039</c:v>
                </c:pt>
                <c:pt idx="13">
                  <c:v>28047</c:v>
                </c:pt>
                <c:pt idx="14">
                  <c:v>28059</c:v>
                </c:pt>
                <c:pt idx="15">
                  <c:v>28087</c:v>
                </c:pt>
                <c:pt idx="16">
                  <c:v>28111</c:v>
                </c:pt>
                <c:pt idx="17">
                  <c:v>28125</c:v>
                </c:pt>
                <c:pt idx="18">
                  <c:v>28128</c:v>
                </c:pt>
                <c:pt idx="19">
                  <c:v>28146</c:v>
                </c:pt>
                <c:pt idx="20">
                  <c:v>28153</c:v>
                </c:pt>
                <c:pt idx="21">
                  <c:v>28180</c:v>
                </c:pt>
                <c:pt idx="22">
                  <c:v>28201</c:v>
                </c:pt>
                <c:pt idx="23">
                  <c:v>28222</c:v>
                </c:pt>
                <c:pt idx="24">
                  <c:v>28237</c:v>
                </c:pt>
                <c:pt idx="25">
                  <c:v>28248</c:v>
                </c:pt>
                <c:pt idx="26">
                  <c:v>28250</c:v>
                </c:pt>
                <c:pt idx="27">
                  <c:v>28262</c:v>
                </c:pt>
                <c:pt idx="28">
                  <c:v>28281</c:v>
                </c:pt>
                <c:pt idx="29">
                  <c:v>28312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E0-41A8-A5AB-D56B1537B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872008"/>
        <c:axId val="261874960"/>
      </c:lineChart>
      <c:dateAx>
        <c:axId val="26187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74960"/>
        <c:crosses val="autoZero"/>
        <c:auto val="1"/>
        <c:lblOffset val="100"/>
        <c:baseTimeUnit val="days"/>
      </c:dateAx>
      <c:valAx>
        <c:axId val="26187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7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70-4E5B-8019-56E8966A4B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24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70-4E5B-8019-56E8966A4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871352"/>
        <c:axId val="261873648"/>
      </c:barChart>
      <c:catAx>
        <c:axId val="26187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73648"/>
        <c:crosses val="autoZero"/>
        <c:auto val="1"/>
        <c:lblAlgn val="ctr"/>
        <c:lblOffset val="100"/>
        <c:noMultiLvlLbl val="0"/>
      </c:catAx>
      <c:valAx>
        <c:axId val="26187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7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DE-4161-93F5-8A2A8FC696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4</c:v>
                </c:pt>
                <c:pt idx="10">
                  <c:v>10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DE-4161-93F5-8A2A8FC69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020328"/>
        <c:axId val="268028656"/>
      </c:lineChart>
      <c:catAx>
        <c:axId val="21902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28656"/>
        <c:crosses val="autoZero"/>
        <c:auto val="1"/>
        <c:lblAlgn val="ctr"/>
        <c:lblOffset val="100"/>
        <c:noMultiLvlLbl val="0"/>
      </c:catAx>
      <c:valAx>
        <c:axId val="26802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02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0.62630480167015001</c:v>
                </c:pt>
                <c:pt idx="12">
                  <c:v>0.88726513569937004</c:v>
                </c:pt>
                <c:pt idx="13">
                  <c:v>0</c:v>
                </c:pt>
                <c:pt idx="14">
                  <c:v>0.99164926931106001</c:v>
                </c:pt>
                <c:pt idx="15">
                  <c:v>0</c:v>
                </c:pt>
                <c:pt idx="16">
                  <c:v>0</c:v>
                </c:pt>
                <c:pt idx="17">
                  <c:v>0.62630480167015001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CD-47AB-92A3-BF7CAE2BE5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0.45261769842117999</c:v>
                </c:pt>
                <c:pt idx="9">
                  <c:v>0.62724972379628996</c:v>
                </c:pt>
                <c:pt idx="10">
                  <c:v>0.46224027941124002</c:v>
                </c:pt>
                <c:pt idx="11">
                  <c:v>0.37599344238924998</c:v>
                </c:pt>
                <c:pt idx="12">
                  <c:v>0.31362486189813998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0.33500837520937998</c:v>
                </c:pt>
                <c:pt idx="17">
                  <c:v>0.33679033465197999</c:v>
                </c:pt>
                <c:pt idx="18">
                  <c:v>0.38490323960227002</c:v>
                </c:pt>
                <c:pt idx="19">
                  <c:v>0.39915891514308999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CD-47AB-92A3-BF7CAE2BE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032920"/>
        <c:axId val="268028000"/>
      </c:lineChart>
      <c:catAx>
        <c:axId val="26803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28000"/>
        <c:crosses val="autoZero"/>
        <c:auto val="1"/>
        <c:lblAlgn val="ctr"/>
        <c:lblOffset val="100"/>
        <c:noMultiLvlLbl val="0"/>
      </c:catAx>
      <c:valAx>
        <c:axId val="26802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3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7C-4D05-9614-F80AB70043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7C-4D05-9614-F80AB7004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026360"/>
        <c:axId val="268030624"/>
      </c:barChart>
      <c:catAx>
        <c:axId val="26802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30624"/>
        <c:crosses val="autoZero"/>
        <c:auto val="1"/>
        <c:lblAlgn val="ctr"/>
        <c:lblOffset val="100"/>
        <c:noMultiLvlLbl val="0"/>
      </c:catAx>
      <c:valAx>
        <c:axId val="26803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2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0.82528358463772999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71-4ED9-8534-0A1E0309CB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0.45656318588884998</c:v>
                </c:pt>
                <c:pt idx="1">
                  <c:v>0.23342670401494001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71-4ED9-8534-0A1E0309C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367432"/>
        <c:axId val="267372680"/>
      </c:barChart>
      <c:catAx>
        <c:axId val="26736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72680"/>
        <c:crosses val="autoZero"/>
        <c:auto val="1"/>
        <c:lblAlgn val="ctr"/>
        <c:lblOffset val="100"/>
        <c:noMultiLvlLbl val="0"/>
      </c:catAx>
      <c:valAx>
        <c:axId val="26737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6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03-43E7-B67F-3DBFB33C39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03-43E7-B67F-3DBFB33C39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367104"/>
        <c:axId val="267367760"/>
      </c:barChart>
      <c:catAx>
        <c:axId val="26736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67760"/>
        <c:crosses val="autoZero"/>
        <c:auto val="1"/>
        <c:lblAlgn val="ctr"/>
        <c:lblOffset val="100"/>
        <c:noMultiLvlLbl val="0"/>
      </c:catAx>
      <c:valAx>
        <c:axId val="26736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6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0.88703365510043997</c:v>
                </c:pt>
                <c:pt idx="2">
                  <c:v>0.86964083833377004</c:v>
                </c:pt>
                <c:pt idx="3">
                  <c:v>0.62614140360031001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6E-4147-9394-75189AB08E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0.57907490556624996</c:v>
                </c:pt>
                <c:pt idx="1">
                  <c:v>0.39555270472525</c:v>
                </c:pt>
                <c:pt idx="2">
                  <c:v>0.37559689259496998</c:v>
                </c:pt>
                <c:pt idx="3">
                  <c:v>0.35011759675005</c:v>
                </c:pt>
                <c:pt idx="4">
                  <c:v>0.46058727104268998</c:v>
                </c:pt>
                <c:pt idx="5">
                  <c:v>0.41782481647780001</c:v>
                </c:pt>
                <c:pt idx="6">
                  <c:v>0.59689259496827995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6E-4147-9394-75189AB08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901896"/>
        <c:axId val="220900584"/>
      </c:barChart>
      <c:catAx>
        <c:axId val="22090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900584"/>
        <c:crosses val="autoZero"/>
        <c:auto val="1"/>
        <c:lblAlgn val="ctr"/>
        <c:lblOffset val="100"/>
        <c:noMultiLvlLbl val="0"/>
      </c:catAx>
      <c:valAx>
        <c:axId val="22090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90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154</c:v>
                </c:pt>
                <c:pt idx="1">
                  <c:v>3693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C-4FF9-BEFB-3A9129C4E0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0C-4FF9-BEFB-3A9129C4E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0909768"/>
        <c:axId val="220902224"/>
      </c:barChart>
      <c:catAx>
        <c:axId val="22090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902224"/>
        <c:crosses val="autoZero"/>
        <c:auto val="1"/>
        <c:lblAlgn val="ctr"/>
        <c:lblOffset val="100"/>
        <c:noMultiLvlLbl val="0"/>
      </c:catAx>
      <c:valAx>
        <c:axId val="22090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90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61823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0849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41441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6363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06347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122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953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3590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4484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94230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4413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51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92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6495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3006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638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35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5372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616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493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00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449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93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2183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647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1297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85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5011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481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0047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71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637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779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0628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149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584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13008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2784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1768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12073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860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49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- 2017-05-01 09:57:40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lindo es despertarse hoy sin rutina 🙏🏻🎉🤗⏰ ¡Feliz en TÚ día!  #DiaDelTrabajador 👮‍♀️👷👩🏼‍⚕️👨🏻‍🌾👩🏼‍🍳👨‍🎓👩‍🏫👨🏻‍💻👩‍🎨👨‍✈️👨‍🚒👩‍💼👨‍🏭👩‍💻👨🏼‍⚕️👩‍🔬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49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- 2017-04-16 08:59:24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¡Les deseamos unas muy #felicespascuas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45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- 2017-05-03 14:27:42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la preferida de muchos 😍🍴
Festejá con ella el viernes ➡️ si salís a comer con tu tarjeta de crédito, el finde ➡️ si la comprás en COTO o el domingo ➡️ si salís a comer con tu tarjeta de débito 💳 #DíaDeLaMilanesa #milanesa #milanga #felicidades #amor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45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- 2017-04-19 14:14:57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día, gracias por tanto 🚴❤️
#díamundialdelabicicleta #bicicleta #mejorenbici #instabike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- 2017-04-11 12:54:59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Invertí en tu futuro. Sumate al Ciudad ➡ https://goo.gl/AKpkdi 👍🏻 Si tenés hasta 27 años y te graduaste recientemente en Administración, Economía, Actuario o Comercialización, te estamos buscando para que participes del #ProgramaJóvenesGraduados2017! #trabajo #oportunidad #laboral #rrhh #recursoshumanos #profesionales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6132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984993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163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37061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5092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3976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2602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179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4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- 2017-04-18 10:26:36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 hora de viajar 😀👌🛫! ¿A dónde te gustaría escaparte🌎? Sumá millas en todas tus compras para viajar a cerca de 1.000 destinos en todo el mundo con American Airlines y otras aerolíneas asociadas con las Tarjetas de Crédito Santander Río / AAdvantage® Visa y American Express #VolaAlto 💳🙌✈️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84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- 2017-04-19 11:46:02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estamos buscando 🎓 Invertí en tu futuro. Sumate al Ciudad ➡ https://goo.gl/AKpkdi 👍🏻 Participá del #ProgramaJóvenesGraduados2017! #trabajo #oportunidad #laboral #rrhh #recursoshumanos #profesionalesInvertí en tu futuro. Sumate al Ciudad ➡ https://goo.gl/AKpkdi 👍🏻 Si tenés hasta 27 años y te graduaste recientemente en Administración, Economía, Actuario o Comercialización, te estamos buscando para que participes del #ProgramaJóvenesGraduados2017! #trabajo #oportunidad #laboral #búsquedalaboral #rrhh #recursoshumanos #profesionales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6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- 2017-05-04 17:26:27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Arrancó la nueva edición del Concurso Fotográfico #GentedemiCiudad!🏆➡ https://goo.gl/yZp1S5 #fotografia #arte #photography #instart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29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- 2017-04-14 10:12:33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¡Preparate para recibir estas #pascuas desayunando bien rico! 🥐🥚☕️ No te olvides que podés canjear tus puntos 👉🏻 #SuperClub por comodines de ahorro en #restaurantes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974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4104731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6760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19867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2747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1365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1741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8473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4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- 2017-04-21 10:02:42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#VolaAlto a #SanFrancisco 🙌✈ y conocé el puente más famoso del mundo à ¿No sabés cómo? 📍 Sumá millas en todas tus compras y viajá a cerca de 1.000 destinos en todo el mundo con American Airlines y otras aerolíneas asociadas con las Tarjetas de Crédito Santander Río / AAdvantage® Visa y American Express 🎉💳❤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3712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828244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337</Words>
  <Application>Microsoft Office PowerPoint</Application>
  <PresentationFormat>On-screen Show (4:3)</PresentationFormat>
  <Paragraphs>132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2017-05-12T16:51:50Z</dcterms:created>
  <dcterms:modified xsi:type="dcterms:W3CDTF">2017-05-12T16:52:16Z</dcterms:modified>
</cp:coreProperties>
</file>