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Images</c:v>
                </c:pt>
                <c:pt idx="2">
                  <c:v>Videos</c:v>
                </c:pt>
                <c:pt idx="3">
                  <c:v>Posts</c:v>
                </c:pt>
                <c:pt idx="4">
                  <c:v>Interactions</c:v>
                </c:pt>
                <c:pt idx="5">
                  <c:v>Interaction Rate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53-4CC9-8C3B-7DCE5E0766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45801496"/>
        <c:axId val="247658200"/>
      </c:radarChart>
      <c:catAx>
        <c:axId val="2458014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658200"/>
        <c:crosses val="autoZero"/>
        <c:auto val="1"/>
        <c:lblAlgn val="ctr"/>
        <c:lblOffset val="100"/>
        <c:noMultiLvlLbl val="0"/>
      </c:catAx>
      <c:valAx>
        <c:axId val="247658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5801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42836</c:v>
                </c:pt>
                <c:pt idx="1">
                  <c:v>42837</c:v>
                </c:pt>
                <c:pt idx="2">
                  <c:v>42838</c:v>
                </c:pt>
                <c:pt idx="3">
                  <c:v>42839</c:v>
                </c:pt>
                <c:pt idx="4">
                  <c:v>42840</c:v>
                </c:pt>
                <c:pt idx="5">
                  <c:v>42841</c:v>
                </c:pt>
                <c:pt idx="6">
                  <c:v>42842</c:v>
                </c:pt>
                <c:pt idx="7">
                  <c:v>42843</c:v>
                </c:pt>
                <c:pt idx="8">
                  <c:v>42844</c:v>
                </c:pt>
                <c:pt idx="9">
                  <c:v>42845</c:v>
                </c:pt>
                <c:pt idx="10">
                  <c:v>42846</c:v>
                </c:pt>
                <c:pt idx="11">
                  <c:v>42847</c:v>
                </c:pt>
                <c:pt idx="12">
                  <c:v>42848</c:v>
                </c:pt>
                <c:pt idx="13">
                  <c:v>42849</c:v>
                </c:pt>
                <c:pt idx="14">
                  <c:v>42850</c:v>
                </c:pt>
                <c:pt idx="15">
                  <c:v>42851</c:v>
                </c:pt>
                <c:pt idx="16">
                  <c:v>42852</c:v>
                </c:pt>
                <c:pt idx="17">
                  <c:v>42853</c:v>
                </c:pt>
                <c:pt idx="18">
                  <c:v>42854</c:v>
                </c:pt>
                <c:pt idx="19">
                  <c:v>42855</c:v>
                </c:pt>
                <c:pt idx="20">
                  <c:v>42856</c:v>
                </c:pt>
                <c:pt idx="21">
                  <c:v>42857</c:v>
                </c:pt>
                <c:pt idx="22">
                  <c:v>42858</c:v>
                </c:pt>
                <c:pt idx="23">
                  <c:v>42859</c:v>
                </c:pt>
                <c:pt idx="24">
                  <c:v>42860</c:v>
                </c:pt>
                <c:pt idx="25">
                  <c:v>42861</c:v>
                </c:pt>
                <c:pt idx="26">
                  <c:v>42862</c:v>
                </c:pt>
                <c:pt idx="27">
                  <c:v>42863</c:v>
                </c:pt>
                <c:pt idx="28">
                  <c:v>42864</c:v>
                </c:pt>
                <c:pt idx="29">
                  <c:v>42865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3806</c:v>
                </c:pt>
                <c:pt idx="1">
                  <c:v>3813</c:v>
                </c:pt>
                <c:pt idx="2">
                  <c:v>3815</c:v>
                </c:pt>
                <c:pt idx="3">
                  <c:v>3815</c:v>
                </c:pt>
                <c:pt idx="4">
                  <c:v>3814</c:v>
                </c:pt>
                <c:pt idx="5">
                  <c:v>3817</c:v>
                </c:pt>
                <c:pt idx="6">
                  <c:v>3818</c:v>
                </c:pt>
                <c:pt idx="7">
                  <c:v>3821</c:v>
                </c:pt>
                <c:pt idx="8">
                  <c:v>3824</c:v>
                </c:pt>
                <c:pt idx="9">
                  <c:v>3827</c:v>
                </c:pt>
                <c:pt idx="10">
                  <c:v>3831</c:v>
                </c:pt>
                <c:pt idx="11">
                  <c:v>3833</c:v>
                </c:pt>
                <c:pt idx="12">
                  <c:v>3836</c:v>
                </c:pt>
                <c:pt idx="13">
                  <c:v>3837</c:v>
                </c:pt>
                <c:pt idx="14">
                  <c:v>3837</c:v>
                </c:pt>
                <c:pt idx="15">
                  <c:v>3839</c:v>
                </c:pt>
                <c:pt idx="16">
                  <c:v>3844</c:v>
                </c:pt>
                <c:pt idx="17">
                  <c:v>3844</c:v>
                </c:pt>
                <c:pt idx="18">
                  <c:v>3842</c:v>
                </c:pt>
                <c:pt idx="19">
                  <c:v>3843</c:v>
                </c:pt>
                <c:pt idx="20">
                  <c:v>3844</c:v>
                </c:pt>
                <c:pt idx="21">
                  <c:v>3844</c:v>
                </c:pt>
                <c:pt idx="22">
                  <c:v>3846</c:v>
                </c:pt>
                <c:pt idx="23">
                  <c:v>3847</c:v>
                </c:pt>
                <c:pt idx="24">
                  <c:v>3852</c:v>
                </c:pt>
                <c:pt idx="25">
                  <c:v>3854</c:v>
                </c:pt>
                <c:pt idx="26">
                  <c:v>3853</c:v>
                </c:pt>
                <c:pt idx="27">
                  <c:v>3858</c:v>
                </c:pt>
                <c:pt idx="28">
                  <c:v>3860</c:v>
                </c:pt>
                <c:pt idx="29">
                  <c:v>3861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C4A-4C4D-ADB2-BAF77971F1D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7660496"/>
        <c:axId val="247654592"/>
      </c:lineChart>
      <c:dateAx>
        <c:axId val="24766049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654592"/>
        <c:crosses val="autoZero"/>
        <c:auto val="1"/>
        <c:lblOffset val="100"/>
        <c:baseTimeUnit val="days"/>
      </c:dateAx>
      <c:valAx>
        <c:axId val="2476545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6604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</c:v>
                </c:pt>
                <c:pt idx="1">
                  <c:v>1</c:v>
                </c:pt>
                <c:pt idx="2">
                  <c:v>3</c:v>
                </c:pt>
                <c:pt idx="3">
                  <c:v>3</c:v>
                </c:pt>
                <c:pt idx="4">
                  <c:v>2</c:v>
                </c:pt>
                <c:pt idx="5">
                  <c:v>0</c:v>
                </c:pt>
                <c:pt idx="6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94E-4571-B267-AD24B1B2EC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4900200"/>
        <c:axId val="274900528"/>
      </c:barChart>
      <c:catAx>
        <c:axId val="2749002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900528"/>
        <c:crosses val="autoZero"/>
        <c:auto val="1"/>
        <c:lblAlgn val="ctr"/>
        <c:lblOffset val="100"/>
        <c:noMultiLvlLbl val="0"/>
      </c:catAx>
      <c:valAx>
        <c:axId val="2749005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9002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</c:v>
                </c:pt>
                <c:pt idx="12">
                  <c:v>1</c:v>
                </c:pt>
                <c:pt idx="13">
                  <c:v>0</c:v>
                </c:pt>
                <c:pt idx="14">
                  <c:v>2</c:v>
                </c:pt>
                <c:pt idx="15">
                  <c:v>0</c:v>
                </c:pt>
                <c:pt idx="16">
                  <c:v>0</c:v>
                </c:pt>
                <c:pt idx="17">
                  <c:v>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1E5-4069-B0B0-B9975356D56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4841640"/>
        <c:axId val="274840984"/>
      </c:lineChart>
      <c:catAx>
        <c:axId val="274841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840984"/>
        <c:crosses val="autoZero"/>
        <c:auto val="1"/>
        <c:lblAlgn val="ctr"/>
        <c:lblOffset val="100"/>
        <c:noMultiLvlLbl val="0"/>
      </c:catAx>
      <c:valAx>
        <c:axId val="274840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8416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0.62630480167015001</c:v>
                </c:pt>
                <c:pt idx="12">
                  <c:v>0.88726513569937004</c:v>
                </c:pt>
                <c:pt idx="13">
                  <c:v>0</c:v>
                </c:pt>
                <c:pt idx="14">
                  <c:v>0.99164926931106001</c:v>
                </c:pt>
                <c:pt idx="15">
                  <c:v>0</c:v>
                </c:pt>
                <c:pt idx="16">
                  <c:v>0</c:v>
                </c:pt>
                <c:pt idx="17">
                  <c:v>0.62630480167015001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F97-4595-9ED6-3B3ED24354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4839344"/>
        <c:axId val="274842624"/>
      </c:lineChart>
      <c:catAx>
        <c:axId val="274839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842624"/>
        <c:crosses val="autoZero"/>
        <c:auto val="1"/>
        <c:lblAlgn val="ctr"/>
        <c:lblOffset val="100"/>
        <c:noMultiLvlLbl val="0"/>
      </c:catAx>
      <c:valAx>
        <c:axId val="274842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839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1</c:v>
                </c:pt>
                <c:pt idx="2">
                  <c:v>3</c:v>
                </c:pt>
                <c:pt idx="3">
                  <c:v>1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F49-4FA0-808C-D906044127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4840000"/>
        <c:axId val="274840656"/>
      </c:barChart>
      <c:catAx>
        <c:axId val="2748400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840656"/>
        <c:crosses val="autoZero"/>
        <c:auto val="1"/>
        <c:lblAlgn val="ctr"/>
        <c:lblOffset val="100"/>
        <c:noMultiLvlLbl val="0"/>
      </c:catAx>
      <c:valAx>
        <c:axId val="274840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4840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</c:f>
              <c:strCache>
                <c:ptCount val="2"/>
                <c:pt idx="0">
                  <c:v>Images</c:v>
                </c:pt>
                <c:pt idx="1">
                  <c:v>Videos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0.82528358463772999</c:v>
                </c:pt>
                <c:pt idx="1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80-42BE-8512-F5C2D483AE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9091320"/>
        <c:axId val="279094272"/>
      </c:barChart>
      <c:catAx>
        <c:axId val="279091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094272"/>
        <c:crosses val="autoZero"/>
        <c:auto val="1"/>
        <c:lblAlgn val="ctr"/>
        <c:lblOffset val="100"/>
        <c:noMultiLvlLbl val="0"/>
      </c:catAx>
      <c:valAx>
        <c:axId val="279094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091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Photos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banco.ciudad (Banco Ciudad)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E3-4A74-A89B-A2CAF04DE93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Videos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banco.ciudad (Banco Ciudad)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3E3-4A74-A89B-A2CAF04DE9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72404136"/>
        <c:axId val="272401512"/>
      </c:barChart>
      <c:catAx>
        <c:axId val="2724041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401512"/>
        <c:crosses val="autoZero"/>
        <c:auto val="1"/>
        <c:lblAlgn val="ctr"/>
        <c:lblOffset val="100"/>
        <c:noMultiLvlLbl val="0"/>
      </c:catAx>
      <c:valAx>
        <c:axId val="2724015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4041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banco.ciudad (Banco Ciudad)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1">
                  <c:v>0.88703365510043997</c:v>
                </c:pt>
                <c:pt idx="2">
                  <c:v>0.86964083833377004</c:v>
                </c:pt>
                <c:pt idx="3">
                  <c:v>0.62614140360031001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F05-440F-AFD1-8FC19BA065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72406104"/>
        <c:axId val="272400200"/>
      </c:barChart>
      <c:catAx>
        <c:axId val="2724061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400200"/>
        <c:crosses val="autoZero"/>
        <c:auto val="1"/>
        <c:lblAlgn val="ctr"/>
        <c:lblOffset val="100"/>
        <c:noMultiLvlLbl val="0"/>
      </c:catAx>
      <c:valAx>
        <c:axId val="272400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24061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banco.ciudad (Banco Ciudad)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52-4B3E-B731-D1047A0D077A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banco.ciudad (Banco Ciudad)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D52-4B3E-B731-D1047A0D07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7656560"/>
        <c:axId val="243463712"/>
      </c:barChart>
      <c:catAx>
        <c:axId val="2476565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463712"/>
        <c:crosses val="autoZero"/>
        <c:auto val="1"/>
        <c:lblAlgn val="ctr"/>
        <c:lblOffset val="100"/>
        <c:noMultiLvlLbl val="0"/>
      </c:catAx>
      <c:valAx>
        <c:axId val="243463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76565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Instagram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12382988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268698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325171814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7596180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4658708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20845143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8140805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790395927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9164579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94239275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4552528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01026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banco.ciudad (Banco Ciudad)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0.8246%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5320937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</p:spTree>
    <p:extLst>
      <p:ext uri="{BB962C8B-B14F-4D97-AF65-F5344CB8AC3E}">
        <p14:creationId xmlns:p14="http://schemas.microsoft.com/office/powerpoint/2010/main" val="39455425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Radar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6518042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13359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950912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10046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Per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104199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97348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839674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81352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2722456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85543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6858820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91908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4046238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63500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8091353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05896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4793076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25569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5449767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1827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208741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00642702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4117260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1073891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6355582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256207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040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banco.ciudad (Banco Ciudad) - 2017-05-03 14:27:42</a:t>
                      </a:r>
                      <a:r>
                        <a:rPr lang="es-ES" sz="1000"/>
                        <a:t>
Feliz día a la preferida de muchos 😍🍴
Festejá con ella el viernes ➡️ si salís a comer con tu tarjeta de crédito, el finde ➡️ si la comprás en COTO o el domingo ➡️ si salís a comer con tu tarjeta de débito 💳 #DíaDeLaMilanesa #milanesa #milanga #felicidades #amor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1.0140%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49069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banco.ciudad (Banco Ciudad) - 2017-04-19 14:14:57</a:t>
                      </a:r>
                      <a:r>
                        <a:rPr lang="es-ES" sz="1000"/>
                        <a:t>
Feliz día, gracias por tanto 🚴❤️
#díamundialdelabicicleta #bicicleta #mejorenbici #instabike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0.9676%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47833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banco.ciudad (Banco Ciudad) - 2017-04-11 12:54:59</a:t>
                      </a:r>
                      <a:r>
                        <a:rPr lang="es-ES" sz="1000"/>
                        <a:t>
Invertí en tu futuro. Sumate al Ciudad ➡ https://goo.gl/AKpkdi 👍🏻 Si tenés hasta 27 años y te graduaste recientemente en Administración, Economía, Actuario o Comercialización, te estamos buscando para que participes del #ProgramaJóvenesGraduados2017! #trabajo #oportunidad #laboral #rrhh #recursoshumanos #profesionales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0.8933%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2885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banco.ciudad (Banco Ciudad) - 2017-04-19 11:46:02</a:t>
                      </a:r>
                      <a:r>
                        <a:rPr lang="es-ES" sz="1000"/>
                        <a:t>
Te estamos buscando 🎓 Invertí en tu futuro. Sumate al Ciudad ➡ https://goo.gl/AKpkdi 👍🏻 Participá del #ProgramaJóvenesGraduados2017! #trabajo #oportunidad #laboral #rrhh #recursoshumanos #profesionalesInvertí en tu futuro. Sumate al Ciudad ➡ https://goo.gl/AKpkdi 👍🏻 Si tenés hasta 27 años y te graduaste recientemente en Administración, Economía, Actuario o Comercialización, te estamos buscando para que participes del #ProgramaJóvenesGraduados2017! #trabajo #oportunidad #laboral #búsquedalaboral #rrhh #recursoshumanos #profesionales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0.6276%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4393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ES" sz="1000" b="1"/>
                        <a:t>banco.ciudad (Banco Ciudad) - 2017-05-04 17:26:27</a:t>
                      </a:r>
                      <a:r>
                        <a:rPr lang="es-ES" sz="1000"/>
                        <a:t>
📸 Arrancó la nueva edición del Concurso Fotográfico #GentedemiCiudad!🏆➡ https://goo.gl/yZp1S5 #fotografia #arte #photography #instart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0.6239%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398669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04/11/2017 - 05/10/2017</a:t>
            </a:r>
          </a:p>
        </p:txBody>
      </p:sp>
    </p:spTree>
    <p:extLst>
      <p:ext uri="{BB962C8B-B14F-4D97-AF65-F5344CB8AC3E}">
        <p14:creationId xmlns:p14="http://schemas.microsoft.com/office/powerpoint/2010/main" val="93726995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224</Words>
  <Application>Microsoft Office PowerPoint</Application>
  <PresentationFormat>On-screen Show (4:3)</PresentationFormat>
  <Paragraphs>84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Calibri</vt:lpstr>
      <vt:lpstr>Arial</vt:lpstr>
      <vt:lpstr>quintly_template</vt:lpstr>
      <vt:lpstr>Reporte Instagram</vt:lpstr>
      <vt:lpstr>Instagram Key Metrics Table</vt:lpstr>
      <vt:lpstr>Instagram Key Metrics Radar</vt:lpstr>
      <vt:lpstr>Instagram Followers Total</vt:lpstr>
      <vt:lpstr>Instagram Followers Change Per Weekday</vt:lpstr>
      <vt:lpstr>Instagram Posts By Hour</vt:lpstr>
      <vt:lpstr>Instagram Interaction Rate By Hour</vt:lpstr>
      <vt:lpstr>Instagram Posts By Weekday</vt:lpstr>
      <vt:lpstr>Instagram Interaction Rate By Post Type</vt:lpstr>
      <vt:lpstr>Instagram Posts Type Distribution</vt:lpstr>
      <vt:lpstr>Instagram Interaction Rate By Weekday</vt:lpstr>
      <vt:lpstr>Instagram Interactions Distribution</vt:lpstr>
      <vt:lpstr>Instagram Posts Table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Instagram</dc:title>
  <dc:creator>Administrator</dc:creator>
  <cp:lastModifiedBy>Administrator</cp:lastModifiedBy>
  <cp:revision>1</cp:revision>
  <dcterms:created xsi:type="dcterms:W3CDTF">2017-05-12T16:34:10Z</dcterms:created>
  <dcterms:modified xsi:type="dcterms:W3CDTF">2017-05-12T16:34:28Z</dcterms:modified>
</cp:coreProperties>
</file>