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446802</c:v>
                </c:pt>
                <c:pt idx="1">
                  <c:v>446805</c:v>
                </c:pt>
                <c:pt idx="2">
                  <c:v>446805</c:v>
                </c:pt>
                <c:pt idx="3">
                  <c:v>446802</c:v>
                </c:pt>
                <c:pt idx="4">
                  <c:v>446779</c:v>
                </c:pt>
                <c:pt idx="5">
                  <c:v>446775</c:v>
                </c:pt>
                <c:pt idx="6">
                  <c:v>446769</c:v>
                </c:pt>
                <c:pt idx="7">
                  <c:v>446790</c:v>
                </c:pt>
                <c:pt idx="8">
                  <c:v>446971</c:v>
                </c:pt>
                <c:pt idx="9">
                  <c:v>447096</c:v>
                </c:pt>
                <c:pt idx="10">
                  <c:v>447188</c:v>
                </c:pt>
                <c:pt idx="11">
                  <c:v>447289</c:v>
                </c:pt>
                <c:pt idx="12">
                  <c:v>447408</c:v>
                </c:pt>
                <c:pt idx="13">
                  <c:v>447500</c:v>
                </c:pt>
                <c:pt idx="14">
                  <c:v>447535</c:v>
                </c:pt>
                <c:pt idx="15">
                  <c:v>447547</c:v>
                </c:pt>
                <c:pt idx="16">
                  <c:v>447556</c:v>
                </c:pt>
                <c:pt idx="17">
                  <c:v>447570</c:v>
                </c:pt>
                <c:pt idx="18">
                  <c:v>447558</c:v>
                </c:pt>
                <c:pt idx="19">
                  <c:v>447559</c:v>
                </c:pt>
                <c:pt idx="20">
                  <c:v>447553</c:v>
                </c:pt>
                <c:pt idx="21">
                  <c:v>447570</c:v>
                </c:pt>
                <c:pt idx="22">
                  <c:v>447611</c:v>
                </c:pt>
                <c:pt idx="23">
                  <c:v>447636</c:v>
                </c:pt>
                <c:pt idx="24">
                  <c:v>447634</c:v>
                </c:pt>
                <c:pt idx="25">
                  <c:v>447637</c:v>
                </c:pt>
                <c:pt idx="26">
                  <c:v>447637</c:v>
                </c:pt>
                <c:pt idx="27">
                  <c:v>447647</c:v>
                </c:pt>
                <c:pt idx="28">
                  <c:v>447630</c:v>
                </c:pt>
                <c:pt idx="29">
                  <c:v>447648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C3-41E1-811E-CA20902A0F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677888"/>
        <c:axId val="272678544"/>
      </c:lineChart>
      <c:dateAx>
        <c:axId val="272677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78544"/>
        <c:crosses val="autoZero"/>
        <c:auto val="1"/>
        <c:lblOffset val="100"/>
        <c:baseTimeUnit val="days"/>
      </c:dateAx>
      <c:valAx>
        <c:axId val="272678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77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23</c:v>
                </c:pt>
                <c:pt idx="1">
                  <c:v>14</c:v>
                </c:pt>
                <c:pt idx="2">
                  <c:v>51</c:v>
                </c:pt>
                <c:pt idx="3">
                  <c:v>40</c:v>
                </c:pt>
                <c:pt idx="4">
                  <c:v>25</c:v>
                </c:pt>
                <c:pt idx="5">
                  <c:v>17</c:v>
                </c:pt>
                <c:pt idx="6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0F-4988-808B-1B6C72AB97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672640"/>
        <c:axId val="272674608"/>
      </c:barChart>
      <c:catAx>
        <c:axId val="272672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74608"/>
        <c:crosses val="autoZero"/>
        <c:auto val="1"/>
        <c:lblAlgn val="ctr"/>
        <c:lblOffset val="100"/>
        <c:noMultiLvlLbl val="0"/>
      </c:catAx>
      <c:valAx>
        <c:axId val="272674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72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D6-4664-AEB8-3F0BF8A711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9303720"/>
        <c:axId val="277791688"/>
      </c:radarChart>
      <c:catAx>
        <c:axId val="249303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91688"/>
        <c:crosses val="autoZero"/>
        <c:auto val="1"/>
        <c:lblAlgn val="ctr"/>
        <c:lblOffset val="100"/>
        <c:noMultiLvlLbl val="0"/>
      </c:catAx>
      <c:valAx>
        <c:axId val="277791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303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16</c:v>
                </c:pt>
                <c:pt idx="1">
                  <c:v>3</c:v>
                </c:pt>
                <c:pt idx="2">
                  <c:v>0</c:v>
                </c:pt>
                <c:pt idx="3">
                  <c:v>-3</c:v>
                </c:pt>
                <c:pt idx="4">
                  <c:v>-23</c:v>
                </c:pt>
                <c:pt idx="5">
                  <c:v>-4</c:v>
                </c:pt>
                <c:pt idx="6">
                  <c:v>-6</c:v>
                </c:pt>
                <c:pt idx="7">
                  <c:v>21</c:v>
                </c:pt>
                <c:pt idx="8">
                  <c:v>181</c:v>
                </c:pt>
                <c:pt idx="9">
                  <c:v>125</c:v>
                </c:pt>
                <c:pt idx="10">
                  <c:v>92</c:v>
                </c:pt>
                <c:pt idx="11">
                  <c:v>101</c:v>
                </c:pt>
                <c:pt idx="12">
                  <c:v>119</c:v>
                </c:pt>
                <c:pt idx="13">
                  <c:v>92</c:v>
                </c:pt>
                <c:pt idx="14">
                  <c:v>35</c:v>
                </c:pt>
                <c:pt idx="15">
                  <c:v>12</c:v>
                </c:pt>
                <c:pt idx="16">
                  <c:v>9</c:v>
                </c:pt>
                <c:pt idx="17">
                  <c:v>14</c:v>
                </c:pt>
                <c:pt idx="18">
                  <c:v>-12</c:v>
                </c:pt>
                <c:pt idx="19">
                  <c:v>1</c:v>
                </c:pt>
                <c:pt idx="20">
                  <c:v>-6</c:v>
                </c:pt>
                <c:pt idx="21">
                  <c:v>17</c:v>
                </c:pt>
                <c:pt idx="22">
                  <c:v>41</c:v>
                </c:pt>
                <c:pt idx="23">
                  <c:v>25</c:v>
                </c:pt>
                <c:pt idx="24">
                  <c:v>-2</c:v>
                </c:pt>
                <c:pt idx="25">
                  <c:v>3</c:v>
                </c:pt>
                <c:pt idx="26">
                  <c:v>0</c:v>
                </c:pt>
                <c:pt idx="27">
                  <c:v>10</c:v>
                </c:pt>
                <c:pt idx="28">
                  <c:v>-17</c:v>
                </c:pt>
                <c:pt idx="29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BC-43C9-9DFE-161B297767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644120"/>
        <c:axId val="244643792"/>
      </c:lineChart>
      <c:dateAx>
        <c:axId val="244644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643792"/>
        <c:crosses val="autoZero"/>
        <c:auto val="1"/>
        <c:lblOffset val="100"/>
        <c:baseTimeUnit val="days"/>
      </c:dateAx>
      <c:valAx>
        <c:axId val="244643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644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0.22881845454376001</c:v>
                </c:pt>
                <c:pt idx="1">
                  <c:v>7.8260383475878999E-3</c:v>
                </c:pt>
                <c:pt idx="2">
                  <c:v>2.5699219259508001E-2</c:v>
                </c:pt>
                <c:pt idx="3">
                  <c:v>1.2457775328813E-2</c:v>
                </c:pt>
                <c:pt idx="4">
                  <c:v>8.5192017440884997E-3</c:v>
                </c:pt>
                <c:pt idx="5">
                  <c:v>8.3850410867013E-3</c:v>
                </c:pt>
                <c:pt idx="6">
                  <c:v>4.2484208172620004E-3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AF-47B8-AAE9-74F437587A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4644776"/>
        <c:axId val="244637888"/>
      </c:barChart>
      <c:catAx>
        <c:axId val="244644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637888"/>
        <c:crosses val="autoZero"/>
        <c:auto val="1"/>
        <c:lblAlgn val="ctr"/>
        <c:lblOffset val="100"/>
        <c:noMultiLvlLbl val="0"/>
      </c:catAx>
      <c:valAx>
        <c:axId val="244637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644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  <c:pt idx="7">
                  <c:v>1</c:v>
                </c:pt>
                <c:pt idx="8">
                  <c:v>3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3</c:v>
                </c:pt>
                <c:pt idx="14">
                  <c:v>4</c:v>
                </c:pt>
                <c:pt idx="15">
                  <c:v>5</c:v>
                </c:pt>
                <c:pt idx="16">
                  <c:v>2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3</c:v>
                </c:pt>
                <c:pt idx="23">
                  <c:v>2</c:v>
                </c:pt>
                <c:pt idx="24">
                  <c:v>4</c:v>
                </c:pt>
                <c:pt idx="25">
                  <c:v>1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F8-45C5-AB2D-A6FD236734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673952"/>
        <c:axId val="272675920"/>
      </c:lineChart>
      <c:dateAx>
        <c:axId val="272673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75920"/>
        <c:crosses val="autoZero"/>
        <c:auto val="1"/>
        <c:lblOffset val="100"/>
        <c:baseTimeUnit val="days"/>
      </c:dateAx>
      <c:valAx>
        <c:axId val="272675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73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8</c:v>
                </c:pt>
                <c:pt idx="2">
                  <c:v>15</c:v>
                </c:pt>
                <c:pt idx="3">
                  <c:v>7</c:v>
                </c:pt>
                <c:pt idx="4">
                  <c:v>10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7F-4207-BE0E-DFC1A7A92B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7029744"/>
        <c:axId val="357034008"/>
      </c:barChart>
      <c:catAx>
        <c:axId val="357029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034008"/>
        <c:crosses val="autoZero"/>
        <c:auto val="1"/>
        <c:lblAlgn val="ctr"/>
        <c:lblOffset val="100"/>
        <c:noMultiLvlLbl val="0"/>
      </c:catAx>
      <c:valAx>
        <c:axId val="357034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029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87-46C4-918F-33301740B8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87-46C4-918F-33301740B8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87-46C4-918F-33301740B8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D87-46C4-918F-33301740B8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7044176"/>
        <c:axId val="357036960"/>
      </c:barChart>
      <c:catAx>
        <c:axId val="357044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036960"/>
        <c:crosses val="autoZero"/>
        <c:auto val="1"/>
        <c:lblAlgn val="ctr"/>
        <c:lblOffset val="100"/>
        <c:noMultiLvlLbl val="0"/>
      </c:catAx>
      <c:valAx>
        <c:axId val="357036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044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1.1254739475142E-2</c:v>
                </c:pt>
                <c:pt idx="9">
                  <c:v>2.4596450508588001E-3</c:v>
                </c:pt>
                <c:pt idx="10">
                  <c:v>2.1242389075598E-2</c:v>
                </c:pt>
                <c:pt idx="11">
                  <c:v>1.2155931738955E-2</c:v>
                </c:pt>
                <c:pt idx="12">
                  <c:v>2.4500620181930999E-2</c:v>
                </c:pt>
                <c:pt idx="13">
                  <c:v>8.3851535824729997E-3</c:v>
                </c:pt>
                <c:pt idx="14">
                  <c:v>9.9131149019459006E-3</c:v>
                </c:pt>
                <c:pt idx="15">
                  <c:v>0.33555521269594002</c:v>
                </c:pt>
                <c:pt idx="16">
                  <c:v>1.4646068257386E-2</c:v>
                </c:pt>
                <c:pt idx="17">
                  <c:v>6.0373105793805996E-3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E5-4641-9C07-BED21D1218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043192"/>
        <c:axId val="357043520"/>
      </c:lineChart>
      <c:catAx>
        <c:axId val="357043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043520"/>
        <c:crosses val="autoZero"/>
        <c:auto val="1"/>
        <c:lblAlgn val="ctr"/>
        <c:lblOffset val="100"/>
        <c:noMultiLvlLbl val="0"/>
      </c:catAx>
      <c:valAx>
        <c:axId val="35704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043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</c:v>
                </c:pt>
                <c:pt idx="9">
                  <c:v>1</c:v>
                </c:pt>
                <c:pt idx="10">
                  <c:v>8</c:v>
                </c:pt>
                <c:pt idx="11">
                  <c:v>11</c:v>
                </c:pt>
                <c:pt idx="12">
                  <c:v>7</c:v>
                </c:pt>
                <c:pt idx="13">
                  <c:v>2</c:v>
                </c:pt>
                <c:pt idx="14">
                  <c:v>6</c:v>
                </c:pt>
                <c:pt idx="15">
                  <c:v>6</c:v>
                </c:pt>
                <c:pt idx="16">
                  <c:v>6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3F-43FE-B8E5-F0D8D8DEE3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044832"/>
        <c:axId val="357045488"/>
      </c:lineChart>
      <c:catAx>
        <c:axId val="357044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045488"/>
        <c:crosses val="autoZero"/>
        <c:auto val="1"/>
        <c:lblAlgn val="ctr"/>
        <c:lblOffset val="100"/>
        <c:noMultiLvlLbl val="0"/>
      </c:catAx>
      <c:valAx>
        <c:axId val="357045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044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2.0107967493438999E-3</c:v>
                </c:pt>
                <c:pt idx="1">
                  <c:v>0.16739921087390999</c:v>
                </c:pt>
                <c:pt idx="2">
                  <c:v>1.8960481520524E-2</c:v>
                </c:pt>
                <c:pt idx="3">
                  <c:v>0</c:v>
                </c:pt>
                <c:pt idx="4">
                  <c:v>5.1392628509502004E-3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EF-4DE6-A967-DE09D57799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675264"/>
        <c:axId val="243668736"/>
      </c:barChart>
      <c:catAx>
        <c:axId val="27267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668736"/>
        <c:crosses val="autoZero"/>
        <c:auto val="1"/>
        <c:lblAlgn val="ctr"/>
        <c:lblOffset val="100"/>
        <c:noMultiLvlLbl val="0"/>
      </c:catAx>
      <c:valAx>
        <c:axId val="243668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75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8226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DE-47F1-8025-D352395AC0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DE-47F1-8025-D352395AC0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DE-47F1-8025-D352395AC09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BDE-47F1-8025-D352395AC09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BDE-47F1-8025-D352395AC09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BDE-47F1-8025-D352395AC09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963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BDE-47F1-8025-D352395AC09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2171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BDE-47F1-8025-D352395AC0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1156064"/>
        <c:axId val="361156392"/>
      </c:barChart>
      <c:catAx>
        <c:axId val="361156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156392"/>
        <c:crosses val="autoZero"/>
        <c:auto val="1"/>
        <c:lblAlgn val="ctr"/>
        <c:lblOffset val="100"/>
        <c:noMultiLvlLbl val="0"/>
      </c:catAx>
      <c:valAx>
        <c:axId val="361156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156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4F-4452-B9E3-A0F68C9145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9159968"/>
        <c:axId val="369166528"/>
      </c:barChart>
      <c:catAx>
        <c:axId val="369159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166528"/>
        <c:crosses val="autoZero"/>
        <c:auto val="1"/>
        <c:lblAlgn val="ctr"/>
        <c:lblOffset val="100"/>
        <c:noMultiLvlLbl val="0"/>
      </c:catAx>
      <c:valAx>
        <c:axId val="369166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159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766869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84387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2784958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502194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20830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85798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40164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673040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575313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799346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29662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89236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436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766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2965082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66412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940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88454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092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08430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824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93173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496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93330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361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21027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16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46199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507707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6272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0532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3234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33556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3744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0710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7186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428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- 2017-04-17 15:24:47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sos hincha de Club Atlético Independiente, no te lo podés perder! ❤⚽🏃👉 https://goo.gl/JNnFMj
#AlentáAlRojo #JugáEnElLibertadores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000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- 2017-04-26 12:33:19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🛠️ Buscamos Técnico con experiencia en Sistemas de Aire Acondicionado para sumarlo al área de Mantenimiento del Banco. Conocé todos los requisitos y postulate acá ➡️ https://goo.gl/8RJR7D
Tenés tiempo hasta el 30/05! 
#CrecéConNosotros #BúsquedaLaboral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351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- 2017-05-03 10:40:05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#BúsquedaLaboral 💻🔐 Te estamos buscando para sumarte al área de Seguridad Informática. Conocé el detalle de cada búsqueda y postulate acá ➡️ https://goo.gl/fGiRU0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7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- 2017-05-01 11:30:00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los que hacemos Banco Ciudad esperamos que tengas un muy feliz día! #DíaDelTrabajador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33918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1998859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1012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278842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7775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8515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1795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67056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0735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31189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9628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859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- 2017-04-12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miércoles 3 de mayo hay una #Subasta de #Inmuebles y estás invitado 🏘🏡
Mirá dónde quedan y consultá todos los detalles acá 👉 https://goo.gl/IYIlXg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447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- 2017-05-05 12:25:14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🚴Te invitamos a participar de la subasta Arte en Dos Ruedas.🚲 Agendate el 17 de mayo y mirá todas las bicis increíbles que te esperan! ➡️ https://goo.gl/4dqMdR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534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- 2017-04-27 16:55:58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Buenas tardes hinchas de Club Atlético Huracán! ⚽📣 Tenemos entradas para el partido del sábado!
Los que vengan mañana viernes 28/04, de 11 a 16 hs a Sarmiento 611 se llevan un par! 😁 #AlentáAlGlobo🎈
⚠ Promo exclusiva para titulares de tarjetas de crédito, presentando tarjeta + DNI. Stock: 10 pares de entradas.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331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- 2017-05-03 14:16:31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Feliz día a la preferida de muchos 😍🍴
Festejá con ella el viernes ➡️ si salís a comer con tu tarjeta de crédito, el finde ➡️ si la comprás en COTO o el domingo ➡️ si salís a comer con tu tarjeta de débito 💳
#DíaDeLaMilanesa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74761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3245590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61031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115946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5528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6519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0089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89141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42002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7983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2087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725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- 2017-04-14 11:00:00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Invertí en tu futuro. Sumate al Ciudad ➡ https://goo.gl/AKpkdi  
#ProgramaJóvenesGraduados2017 #BúsquedaLaboral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41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- 2017-05-04 11:00:36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Nueva #subasta de bienes de #Aduana ✈️⛴️📦 Filmadoras, autoestéreos, parlantes y mucho más te esperan el próximo 5 de mayo en Esmeralda 660. Conocé más acá 👉 https://goo.gl/uIsaF0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99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- 2017-04-26 16:28:21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viene una nueva edición de la Feria Internacional del Libro de Buenos Aires [Sitio Oficial] y te damos una razón más para ir 📚😍🤓📖 https://goo.gl/fDUadx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937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- 2017-04-19 14:05:27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Feliz día, gracias por tanto 🚴❤️
#DíaMundialDeLaBicicleta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647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- 2017-04-19 11:29:09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🎓 Te estamos buscando! Invertí en tu futuro. Sumate al Ciudad ➡ https://goo.gl/AKpkdi 
#ProgramaJóvenesGraduados2017 #BúsquedaLaboral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35519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1127137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7967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80021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8759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9330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7949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7151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3688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8552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6391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30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- 2017-04-19 08:40:00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☀ ¿Alguien quiere un café calentito...? ☕🍞🥐🍩😍
Sale #desayuno con #débito!  #BuenMiercoles https://goo.gl/gZhzXR  #promo #descuento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727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- 2017-04-24 15:57:06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viene una nueva #Subasta de Bienes de #Aduana y estás invitado. Conocé todos los detalles, hasta lo que vino en barco, avión o camioncito, en el enlace 🛥️✈️🚛➡️ https://goo.gl/e9ar84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28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- 2017-05-02 16:26:13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📺👕🍷🛠️ ¿Sabías que tenés 10% sin tope en los mejores rubros todos los días? Sí, sin tope! Pasate por COTO 😉🛒
https://goo.gl/3NJxVz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327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- 2017-04-25 10:06:00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😁🛍️🎉Vuelven los especiales de shoppings y no te los podés perder! 
Conocé detalles y locales adheridos ⏩ https://goo.gl/I3SvFu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60866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2106570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31833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83267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78072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856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6279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8694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9491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2013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109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293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- 2017-04-27 16:12:05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la muestra "Transparencias y opacos" del artista Alejandro Scasso 
Visitala del 8 al 31 de mayo, de lunes a viernes de 10 a 15 hs. Inauguración: viernes 5 de mayo, 19 hs. Aprovechá y conocé al artista, que estará presente todos los martes de mayo a las 13 hs. 
🎨 Espacio de Arte - Florida 302, PB. Te esperamos!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408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- 2017-04-12 12:26:16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📣 Atención hinchas de Club Atlético Huracán ⚽
Tenemos entradas para el partido del viernes! Los 10 primeros que vengan a Sarmiento 611 se llevan un par! Tienen tiempo hasta las 16 hs. #AlentáAlGlobo!
⚠ Promo exclusiva para titulares de tarjetas de crédito, presentando tarjeta + DNI. Stock 10 (diez) pares de entradas.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109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- 2017-04-28 13:10:00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🎨 Se viene una muestra más en nuestro Espacio de Arte de Esmeralda 660!
Rubén Borré Pinturas, del artista homónimo. Visitala del 4 al 30 de mayo, de lunes a domingo, de 10 a 18 hs en Esmeralda 660. Inauguración: jueves 4, 18 hs.
El artista también dará una charla el jueves 18/5 a las 18 hs. Te esperamos!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01254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36891159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79470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980602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6323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9305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20814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7055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7577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4860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4146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846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- 2017-05-06 10:30:00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¿Ya pensaste qué necesitás del súper? Aprovechá el finde de 20% de #descuento #SinTope con débito en COTO! 😊🍎💡💳 https://goo.gl/XeFglu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282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- 2017-04-13 16:30:00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¿Ya tenés planes para el finde? Elegí el menú y que sea viernes o domingo 😉🍔🍟🍝🍨🍮
#Crédito ➡️ https://goo.gl/WnpbYz
#Débito ➡️ https://goo.gl/pnsYKa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057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- 2017-05-04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finde + tarjeta de débito + COTO + tu listita = 20% sin tope = compra perfecta! Nos vemos en el súper 😊🛒🍎🥕🧀💡💳
https://goo.gl/XeFglu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29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- 2017-05-10 08:50:00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☀ Tus medialunas calentitas se están preparando para arrancar el día... ☕🥐😍 Sale #desayuno con #débito! #BuenMiercoles https://goo.gl/gZhzXR #promo #descuento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458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- 2017-04-17 14:30:00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participar de nuestras próximas #Subastas de #Inmuebles y #Terrenos. Consultá programación y catálogos digitales aquí ⏩ https://goo.gl/Qka8V6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81816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4271056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82430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7444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32633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1668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21668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0480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48712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3304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20907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9204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18805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01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6116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395219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20469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317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1461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0419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722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Gabriel Florio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267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Jose Malatesta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951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Tony Charly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094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Ruso Ruso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829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Fabian Pascualena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571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Andres Leonardo Gaos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299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Hector Quintana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045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Ruben Oscar Olguin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233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Federico Perez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206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Ferreira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25444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3536923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61436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503219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1244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8687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7276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7087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302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Susana López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298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Emilia Cabral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159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Alicia Filomeno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706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Pablo Ariel Cabral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398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Naty Mora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24093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36779873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53972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4225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829</Words>
  <Application>Microsoft Office PowerPoint</Application>
  <PresentationFormat>On-screen Show (4:3)</PresentationFormat>
  <Paragraphs>412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Fans Change Per Weekday</vt:lpstr>
      <vt:lpstr>Facebook Key Metrics Radar</vt:lpstr>
      <vt:lpstr>Facebook Fans Change</vt:lpstr>
      <vt:lpstr>Facebook Interaction Rate By Weekday</vt:lpstr>
      <vt:lpstr>Facebook Own Posts</vt:lpstr>
      <vt:lpstr>Facebook Own Posts Table - 1 of 6</vt:lpstr>
      <vt:lpstr>Facebook Own Posts Table - 2 of 6</vt:lpstr>
      <vt:lpstr>Facebook Own Posts Table - 3 of 6</vt:lpstr>
      <vt:lpstr>Facebook Own Posts Table - 4 of 6</vt:lpstr>
      <vt:lpstr>Facebook Own Posts Table - 5 of 6</vt:lpstr>
      <vt:lpstr>Facebook Own Posts Table - 6 of 6</vt:lpstr>
      <vt:lpstr>Facebook Own Posts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2017-05-12T15:49:49Z</dcterms:created>
  <dcterms:modified xsi:type="dcterms:W3CDTF">2017-05-12T15:50:37Z</dcterms:modified>
</cp:coreProperties>
</file>