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Status Updates</c:v>
                </c:pt>
                <c:pt idx="2">
                  <c:v>Job Updates</c:v>
                </c:pt>
                <c:pt idx="3">
                  <c:v>Interactions</c:v>
                </c:pt>
                <c:pt idx="4">
                  <c:v>Interaction Rate</c:v>
                </c:pt>
                <c:pt idx="5">
                  <c:v>Followers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13-4B35-8C8F-059369021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9984840"/>
        <c:axId val="269985168"/>
      </c:radarChart>
      <c:catAx>
        <c:axId val="26998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85168"/>
        <c:crosses val="autoZero"/>
        <c:auto val="1"/>
        <c:lblAlgn val="ctr"/>
        <c:lblOffset val="100"/>
        <c:noMultiLvlLbl val="0"/>
      </c:catAx>
      <c:valAx>
        <c:axId val="26998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8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6997</c:v>
                </c:pt>
                <c:pt idx="1">
                  <c:v>7010</c:v>
                </c:pt>
                <c:pt idx="3">
                  <c:v>7040</c:v>
                </c:pt>
                <c:pt idx="6">
                  <c:v>7096</c:v>
                </c:pt>
                <c:pt idx="7">
                  <c:v>7108</c:v>
                </c:pt>
                <c:pt idx="9">
                  <c:v>7120</c:v>
                </c:pt>
                <c:pt idx="10">
                  <c:v>7143</c:v>
                </c:pt>
                <c:pt idx="11">
                  <c:v>7162</c:v>
                </c:pt>
                <c:pt idx="12">
                  <c:v>7172</c:v>
                </c:pt>
                <c:pt idx="13">
                  <c:v>7185</c:v>
                </c:pt>
                <c:pt idx="14">
                  <c:v>7196</c:v>
                </c:pt>
                <c:pt idx="15">
                  <c:v>7200</c:v>
                </c:pt>
                <c:pt idx="16">
                  <c:v>7209</c:v>
                </c:pt>
                <c:pt idx="17">
                  <c:v>7217</c:v>
                </c:pt>
                <c:pt idx="18">
                  <c:v>7241</c:v>
                </c:pt>
                <c:pt idx="19">
                  <c:v>7257</c:v>
                </c:pt>
                <c:pt idx="20">
                  <c:v>7270</c:v>
                </c:pt>
                <c:pt idx="22">
                  <c:v>7288</c:v>
                </c:pt>
                <c:pt idx="23">
                  <c:v>7294</c:v>
                </c:pt>
                <c:pt idx="24">
                  <c:v>7304</c:v>
                </c:pt>
                <c:pt idx="25">
                  <c:v>7314</c:v>
                </c:pt>
                <c:pt idx="26">
                  <c:v>7324</c:v>
                </c:pt>
                <c:pt idx="27">
                  <c:v>7330</c:v>
                </c:pt>
                <c:pt idx="28">
                  <c:v>7344</c:v>
                </c:pt>
                <c:pt idx="29">
                  <c:v>7350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52-446F-9431-95FF9E7B1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988120"/>
        <c:axId val="269985496"/>
      </c:lineChart>
      <c:catAx>
        <c:axId val="26998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85496"/>
        <c:crosses val="autoZero"/>
        <c:auto val="1"/>
        <c:lblAlgn val="ctr"/>
        <c:lblOffset val="100"/>
        <c:noMultiLvlLbl val="0"/>
      </c:catAx>
      <c:valAx>
        <c:axId val="26998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8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1">
                  <c:v>13</c:v>
                </c:pt>
                <c:pt idx="3">
                  <c:v>30</c:v>
                </c:pt>
                <c:pt idx="6">
                  <c:v>56</c:v>
                </c:pt>
                <c:pt idx="7">
                  <c:v>12</c:v>
                </c:pt>
                <c:pt idx="9">
                  <c:v>12</c:v>
                </c:pt>
                <c:pt idx="10">
                  <c:v>23</c:v>
                </c:pt>
                <c:pt idx="11">
                  <c:v>19</c:v>
                </c:pt>
                <c:pt idx="12">
                  <c:v>10</c:v>
                </c:pt>
                <c:pt idx="13">
                  <c:v>13</c:v>
                </c:pt>
                <c:pt idx="14">
                  <c:v>11</c:v>
                </c:pt>
                <c:pt idx="15">
                  <c:v>4</c:v>
                </c:pt>
                <c:pt idx="16">
                  <c:v>9</c:v>
                </c:pt>
                <c:pt idx="17">
                  <c:v>8</c:v>
                </c:pt>
                <c:pt idx="18">
                  <c:v>24</c:v>
                </c:pt>
                <c:pt idx="19">
                  <c:v>16</c:v>
                </c:pt>
                <c:pt idx="20">
                  <c:v>13</c:v>
                </c:pt>
                <c:pt idx="22">
                  <c:v>18</c:v>
                </c:pt>
                <c:pt idx="23">
                  <c:v>6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6</c:v>
                </c:pt>
                <c:pt idx="28">
                  <c:v>14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FB-4784-9D76-A05C86C3C6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629768"/>
        <c:axId val="271633376"/>
      </c:lineChart>
      <c:catAx>
        <c:axId val="27162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33376"/>
        <c:crosses val="autoZero"/>
        <c:auto val="1"/>
        <c:lblAlgn val="ctr"/>
        <c:lblOffset val="100"/>
        <c:noMultiLvlLbl val="0"/>
      </c:catAx>
      <c:valAx>
        <c:axId val="27163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2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DA-4B1A-BC89-24F918AABB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630752"/>
        <c:axId val="271631080"/>
      </c:lineChart>
      <c:catAx>
        <c:axId val="27163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31080"/>
        <c:crosses val="autoZero"/>
        <c:auto val="1"/>
        <c:lblAlgn val="ctr"/>
        <c:lblOffset val="100"/>
        <c:noMultiLvlLbl val="0"/>
      </c:catAx>
      <c:valAx>
        <c:axId val="27163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3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7.1397972297587001E-2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1.4080540692763001E-2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0.52939537475620002</c:v>
                </c:pt>
                <c:pt idx="14">
                  <c:v>5.5632823365785997E-2</c:v>
                </c:pt>
                <c:pt idx="15">
                  <c:v>2.7785495971103E-2</c:v>
                </c:pt>
                <c:pt idx="16">
                  <c:v>0</c:v>
                </c:pt>
                <c:pt idx="17">
                  <c:v>0</c:v>
                </c:pt>
                <c:pt idx="18">
                  <c:v>9.6832203624290999E-2</c:v>
                </c:pt>
                <c:pt idx="19">
                  <c:v>9.656504345427E-2</c:v>
                </c:pt>
                <c:pt idx="20">
                  <c:v>0.13768415255404001</c:v>
                </c:pt>
                <c:pt idx="21">
                  <c:v>0</c:v>
                </c:pt>
                <c:pt idx="22">
                  <c:v>8.2428905069378E-2</c:v>
                </c:pt>
                <c:pt idx="23">
                  <c:v>0.12343985735839</c:v>
                </c:pt>
                <c:pt idx="24">
                  <c:v>0</c:v>
                </c:pt>
                <c:pt idx="25">
                  <c:v>8.2090573265837005E-2</c:v>
                </c:pt>
                <c:pt idx="26">
                  <c:v>0</c:v>
                </c:pt>
                <c:pt idx="27">
                  <c:v>8.1888904053500994E-2</c:v>
                </c:pt>
                <c:pt idx="28">
                  <c:v>5.4518195447730997E-2</c:v>
                </c:pt>
                <c:pt idx="29">
                  <c:v>6.8054988430651997E-2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88-4D86-A3A5-D03C650B1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419720"/>
        <c:axId val="271426280"/>
      </c:lineChart>
      <c:catAx>
        <c:axId val="271419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26280"/>
        <c:crosses val="autoZero"/>
        <c:auto val="1"/>
        <c:lblAlgn val="ctr"/>
        <c:lblOffset val="100"/>
        <c:noMultiLvlLbl val="0"/>
      </c:catAx>
      <c:valAx>
        <c:axId val="27142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1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9A-4C22-9423-2240E2C130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9A-4C22-9423-2240E2C130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1420048"/>
        <c:axId val="271420704"/>
      </c:barChart>
      <c:catAx>
        <c:axId val="27142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20704"/>
        <c:crosses val="autoZero"/>
        <c:auto val="1"/>
        <c:lblAlgn val="ctr"/>
        <c:lblOffset val="100"/>
        <c:noMultiLvlLbl val="0"/>
      </c:catAx>
      <c:valAx>
        <c:axId val="27142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2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7.1397972297587001E-2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1.4080540692763001E-2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0.52939537475620002</c:v>
                </c:pt>
                <c:pt idx="14">
                  <c:v>5.5632823365785997E-2</c:v>
                </c:pt>
                <c:pt idx="15">
                  <c:v>2.7785495971103E-2</c:v>
                </c:pt>
                <c:pt idx="16">
                  <c:v>0</c:v>
                </c:pt>
                <c:pt idx="17">
                  <c:v>0</c:v>
                </c:pt>
                <c:pt idx="18">
                  <c:v>9.6832203624290999E-2</c:v>
                </c:pt>
                <c:pt idx="19">
                  <c:v>9.656504345427E-2</c:v>
                </c:pt>
                <c:pt idx="20">
                  <c:v>0.13768415255404001</c:v>
                </c:pt>
                <c:pt idx="21">
                  <c:v>0</c:v>
                </c:pt>
                <c:pt idx="22">
                  <c:v>8.2428905069378E-2</c:v>
                </c:pt>
                <c:pt idx="23">
                  <c:v>0.12343985735839</c:v>
                </c:pt>
                <c:pt idx="24">
                  <c:v>0</c:v>
                </c:pt>
                <c:pt idx="25">
                  <c:v>8.2090573265837005E-2</c:v>
                </c:pt>
                <c:pt idx="26">
                  <c:v>0</c:v>
                </c:pt>
                <c:pt idx="27">
                  <c:v>8.1888904053500994E-2</c:v>
                </c:pt>
                <c:pt idx="28">
                  <c:v>5.4518195447730997E-2</c:v>
                </c:pt>
                <c:pt idx="29">
                  <c:v>6.8054988430651997E-2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16-42F3-ADF3-4C45A46B9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425624"/>
        <c:axId val="271603064"/>
      </c:lineChart>
      <c:catAx>
        <c:axId val="27142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03064"/>
        <c:crosses val="autoZero"/>
        <c:auto val="1"/>
        <c:lblAlgn val="ctr"/>
        <c:lblOffset val="100"/>
        <c:noMultiLvlLbl val="0"/>
      </c:catAx>
      <c:valAx>
        <c:axId val="27160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2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0.10563425869534999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A4-4AE0-8597-4DED2CF6DF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607328"/>
        <c:axId val="271604048"/>
      </c:barChart>
      <c:catAx>
        <c:axId val="27160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04048"/>
        <c:crosses val="autoZero"/>
        <c:auto val="1"/>
        <c:lblAlgn val="ctr"/>
        <c:lblOffset val="100"/>
        <c:noMultiLvlLbl val="0"/>
      </c:catAx>
      <c:valAx>
        <c:axId val="2716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0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0.22305869231841999</c:v>
                </c:pt>
                <c:pt idx="12">
                  <c:v>0.44611738463682998</c:v>
                </c:pt>
                <c:pt idx="13">
                  <c:v>5.1582322598634003E-2</c:v>
                </c:pt>
                <c:pt idx="14">
                  <c:v>0.19866164784609</c:v>
                </c:pt>
                <c:pt idx="15">
                  <c:v>0</c:v>
                </c:pt>
                <c:pt idx="16">
                  <c:v>8.3647009619405993E-2</c:v>
                </c:pt>
                <c:pt idx="17">
                  <c:v>0.13941168269901</c:v>
                </c:pt>
                <c:pt idx="18">
                  <c:v>0</c:v>
                </c:pt>
                <c:pt idx="19">
                  <c:v>9.7588177889307001E-2</c:v>
                </c:pt>
                <c:pt idx="20">
                  <c:v>0</c:v>
                </c:pt>
                <c:pt idx="21">
                  <c:v>9.7588177889307001E-2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95-49C4-B18D-C01DA8508D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601096"/>
        <c:axId val="238235520"/>
      </c:lineChart>
      <c:catAx>
        <c:axId val="27160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35520"/>
        <c:crosses val="autoZero"/>
        <c:auto val="1"/>
        <c:lblAlgn val="ctr"/>
        <c:lblOffset val="100"/>
        <c:noMultiLvlLbl val="0"/>
      </c:catAx>
      <c:valAx>
        <c:axId val="23823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0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0.12547051442911</c:v>
                </c:pt>
                <c:pt idx="2">
                  <c:v>0.3094939355918</c:v>
                </c:pt>
                <c:pt idx="3">
                  <c:v>9.7588177889307001E-2</c:v>
                </c:pt>
                <c:pt idx="4">
                  <c:v>0.25094102885822001</c:v>
                </c:pt>
                <c:pt idx="5">
                  <c:v>3.6247037501742997E-2</c:v>
                </c:pt>
                <c:pt idx="6">
                  <c:v>6.6917607695525003E-2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AF-4D98-9EFA-07D488B04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543496"/>
        <c:axId val="273544152"/>
      </c:barChart>
      <c:catAx>
        <c:axId val="273543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44152"/>
        <c:crosses val="autoZero"/>
        <c:auto val="1"/>
        <c:lblAlgn val="ctr"/>
        <c:lblOffset val="100"/>
        <c:noMultiLvlLbl val="0"/>
      </c:catAx>
      <c:valAx>
        <c:axId val="27354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4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30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38</c:v>
                </c:pt>
                <c:pt idx="14">
                  <c:v>4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7</c:v>
                </c:pt>
                <c:pt idx="19">
                  <c:v>7</c:v>
                </c:pt>
                <c:pt idx="20">
                  <c:v>10</c:v>
                </c:pt>
                <c:pt idx="21">
                  <c:v>2</c:v>
                </c:pt>
                <c:pt idx="22">
                  <c:v>6</c:v>
                </c:pt>
                <c:pt idx="23">
                  <c:v>9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6</c:v>
                </c:pt>
                <c:pt idx="28">
                  <c:v>4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85-439C-8D62-2A1E948B5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538904"/>
        <c:axId val="273539560"/>
      </c:lineChart>
      <c:catAx>
        <c:axId val="273538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39560"/>
        <c:crosses val="autoZero"/>
        <c:auto val="1"/>
        <c:lblAlgn val="ctr"/>
        <c:lblOffset val="100"/>
        <c:noMultiLvlLbl val="0"/>
      </c:catAx>
      <c:valAx>
        <c:axId val="27353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3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7D-41E2-BC23-26D8A98053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636328"/>
        <c:axId val="241728264"/>
      </c:lineChart>
      <c:catAx>
        <c:axId val="27163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28264"/>
        <c:crosses val="autoZero"/>
        <c:auto val="1"/>
        <c:lblAlgn val="ctr"/>
        <c:lblOffset val="100"/>
        <c:noMultiLvlLbl val="0"/>
      </c:catAx>
      <c:valAx>
        <c:axId val="24172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3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32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38</c:v>
                </c:pt>
                <c:pt idx="14">
                  <c:v>4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7</c:v>
                </c:pt>
                <c:pt idx="19">
                  <c:v>7</c:v>
                </c:pt>
                <c:pt idx="20">
                  <c:v>10</c:v>
                </c:pt>
                <c:pt idx="21">
                  <c:v>2</c:v>
                </c:pt>
                <c:pt idx="22">
                  <c:v>6</c:v>
                </c:pt>
                <c:pt idx="23">
                  <c:v>9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6</c:v>
                </c:pt>
                <c:pt idx="28">
                  <c:v>4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BE-47A8-84EE-E2C440178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22688"/>
        <c:axId val="241726296"/>
      </c:lineChart>
      <c:catAx>
        <c:axId val="24172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26296"/>
        <c:crosses val="autoZero"/>
        <c:auto val="1"/>
        <c:lblAlgn val="ctr"/>
        <c:lblOffset val="100"/>
        <c:noMultiLvlLbl val="0"/>
      </c:catAx>
      <c:valAx>
        <c:axId val="24172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2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9A-487D-B319-6BE63BE61C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9A-487D-B319-6BE63BE61C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9A-487D-B319-6BE63BE61C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9A-487D-B319-6BE63BE61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720064"/>
        <c:axId val="241726952"/>
      </c:barChart>
      <c:catAx>
        <c:axId val="24172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26952"/>
        <c:crosses val="autoZero"/>
        <c:auto val="1"/>
        <c:lblAlgn val="ctr"/>
        <c:lblOffset val="100"/>
        <c:noMultiLvlLbl val="0"/>
      </c:catAx>
      <c:valAx>
        <c:axId val="24172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2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  <c:pt idx="4">
                  <c:v>3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4E-4358-A1E7-3AFA71C3F3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731872"/>
        <c:axId val="241731216"/>
      </c:barChart>
      <c:catAx>
        <c:axId val="24173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31216"/>
        <c:crosses val="autoZero"/>
        <c:auto val="1"/>
        <c:lblAlgn val="ctr"/>
        <c:lblOffset val="100"/>
        <c:noMultiLvlLbl val="0"/>
      </c:catAx>
      <c:valAx>
        <c:axId val="24173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3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18</c:v>
                </c:pt>
                <c:pt idx="2">
                  <c:v>18</c:v>
                </c:pt>
                <c:pt idx="3">
                  <c:v>12</c:v>
                </c:pt>
                <c:pt idx="4">
                  <c:v>22</c:v>
                </c:pt>
                <c:pt idx="5">
                  <c:v>12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FE-4904-A74C-9C6351C404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733840"/>
        <c:axId val="241730232"/>
      </c:barChart>
      <c:catAx>
        <c:axId val="24173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30232"/>
        <c:crosses val="autoZero"/>
        <c:auto val="1"/>
        <c:lblAlgn val="ctr"/>
        <c:lblOffset val="100"/>
        <c:noMultiLvlLbl val="0"/>
      </c:catAx>
      <c:valAx>
        <c:axId val="24173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3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10</c:v>
                </c:pt>
                <c:pt idx="14">
                  <c:v>4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3C-42D6-86EB-A58DCAC4C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235848"/>
        <c:axId val="243941792"/>
      </c:lineChart>
      <c:catAx>
        <c:axId val="23823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41792"/>
        <c:crosses val="autoZero"/>
        <c:auto val="1"/>
        <c:lblAlgn val="ctr"/>
        <c:lblOffset val="100"/>
        <c:noMultiLvlLbl val="0"/>
      </c:catAx>
      <c:valAx>
        <c:axId val="24394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3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141730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4705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758425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598205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124073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975097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426518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042188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46143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55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3184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3148915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7636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081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4830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113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5167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51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4645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297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956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48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6578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132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200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440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Update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51642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754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3517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174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2946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027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Likes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7546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393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Comments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3511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145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9641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326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4973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039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3676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428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4929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692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557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20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6385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702976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8633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68878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5559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4687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873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- 2017-04-21 14:53:12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Carlos Guillermo León, presidente ejecutivo de la división de Mercado de Valores y Fiducia del Centro Financiero BHD León y ejecutivos de @mapfrebhd #FiduciariaBHD #BHDLeonPuestodeBolsa conversan con nuestros clientes sobre la gestión patrimonial y oportunidades de inversión en el mercado de valores de República Dominicana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54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- 2017-05-01 11:59:42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trabajo es un rol central en la vida para los seres humanos y es el elemento principal para el desarrollo de las ideas.  #DiaDelTrabajo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75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- 2017-04-28 17:18:03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el Día del Trabajo. Recuerda que tienes disponible las 24 horas Internet Banking y el Centro de Contacto llamando al 809-243-5000.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38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- 2017-04-26 21:15:03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Cuenta Corriente Cero Comisión vives libres de comisiones con mantener tu balance promedio mínimo. Conoce más de las condiciones llamando a tu Ejecutivo de Cuentas. Tu puedes ser parte del mundo de distinción #ÉLITE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1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- 2017-04-27 19:45:03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Cuenta Corriente Cero Comisión la tasa de tu cuenta es de un interés fijo con una exoneración de hasta 5 comisiones. Conoce más de las condiciones llamando a tu Ejecutivo de Cuentas.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094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45337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84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44162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9081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39993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46535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9665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0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- 2017-05-01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Cuenta Corriente Cero Comisión puedes girar hasta 30 cheques al mes sin costo, recibes la Tarjeta de Débito ÉLITE con múltiples beneficios y disfrutas de tasas atractivas de interés fijo. Conoce más de las condiciones llamando a tu Ejecutivo de Cuentas. Tu puedes ser parte del mundo de distinción #ÉLITE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673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- 2017-04-30 13:00:08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3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- 2017-05-03 14:45:08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Cuenta Corriente Cero Comisión dispone  de una Tarjeta de Débito ÉLITE con la que recibes preferencia en nuestras sucursales, retiros de mayor montos en cajeros y realizar compras locales e internacionales de forma segura. Conoce más de las condiciones llamando a tu Ejecutivo de Cuentas.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28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- 2017-05-05 14:45:04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Busca tu boletas del concierto de Maluma antes que nadie con tu Tarjetas de Crédito y Prepago Mastercard BHD León, y disfruta de un 15% de descuento en la boletería y en la estadía en Casa de Campo*.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Más información en https://lnkd.in/eEGzwa6 y en uepatickets.com.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*Para reservaciones de estadías en Casa de Campo puedes llamar al 809-523-8698.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27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- 2017-04-09 13:00:07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743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1111324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858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354162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055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836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26560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524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86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- 2017-05-07 13:00:08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29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- 2017-04-22 13:00:08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078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- 2017-05-01 12:00:08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el Día del Trabajo. Recuerda que tienes disponible las 24 horas Internet Banking y el Centro de Contacto llamando al 809-243-5000.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83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- 2017-05-06 13:00:10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6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- 2017-04-08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65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- 2017-04-23 13:00:10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57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- 2017-04-15 13:00:07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29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- 2017-04-12 12:15:42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Posición Vacante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74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- 2017-04-16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3114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972339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1628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102475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76962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879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44207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391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92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- 2017-04-12 12:56:29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22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- 2017-04-12 16:40:18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los horarios para los pagos y transferencias electrónicas de mañana jueves 13 de abril. Las transferencias realizadas después de este horario serán procesadas con efectividad al siguiente día laborable.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63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- 2017-04-29 13:00:09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2919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9189010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509</Words>
  <Application>Microsoft Office PowerPoint</Application>
  <PresentationFormat>On-screen Show (4:3)</PresentationFormat>
  <Paragraphs>209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LinkedIn</vt:lpstr>
      <vt:lpstr>LinkedIn Key Metrics Table</vt:lpstr>
      <vt:lpstr>LinkedIn Key Metrics Radar</vt:lpstr>
      <vt:lpstr>LinkedIn Followers Total</vt:lpstr>
      <vt:lpstr>LinkedIn Followers Change</vt:lpstr>
      <vt:lpstr>LinkedIn Updates</vt:lpstr>
      <vt:lpstr>LinkedIn Interaction Rate</vt:lpstr>
      <vt:lpstr>LinkedIn InteractionsDistribution</vt:lpstr>
      <vt:lpstr>LinkedIn Interaction Rate</vt:lpstr>
      <vt:lpstr>LinkedIn Interaction Rate By Update Type</vt:lpstr>
      <vt:lpstr>LinkedIn Interaction Rate By Hour</vt:lpstr>
      <vt:lpstr>LinkedIn Interaction Rate By Weekday</vt:lpstr>
      <vt:lpstr>LinkedIn Average Likes Per Update</vt:lpstr>
      <vt:lpstr>LinkedIn Average Comments Per Update</vt:lpstr>
      <vt:lpstr>LinkedIn Average Interactions Per Update</vt:lpstr>
      <vt:lpstr>LinkedIn Updates Type Distribution</vt:lpstr>
      <vt:lpstr>LinkedIn Updates By Weekday</vt:lpstr>
      <vt:lpstr>LinkedIn Followers Change Per Weekday</vt:lpstr>
      <vt:lpstr>LinkedIn Updates By Hour</vt:lpstr>
      <vt:lpstr>LinkedIn Updates Table - 1 of 4</vt:lpstr>
      <vt:lpstr>LinkedIn Updates Table - 2 of 4</vt:lpstr>
      <vt:lpstr>LinkedIn Updates Table - 3 of 4</vt:lpstr>
      <vt:lpstr>LinkedIn Updates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2017-05-10T08:42:22Z</dcterms:created>
  <dcterms:modified xsi:type="dcterms:W3CDTF">2017-05-10T08:42:58Z</dcterms:modified>
</cp:coreProperties>
</file>