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42-4089-8D72-543294073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841440"/>
        <c:axId val="235841768"/>
      </c:radarChart>
      <c:catAx>
        <c:axId val="23584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41768"/>
        <c:crosses val="autoZero"/>
        <c:auto val="1"/>
        <c:lblAlgn val="ctr"/>
        <c:lblOffset val="100"/>
        <c:noMultiLvlLbl val="0"/>
      </c:catAx>
      <c:valAx>
        <c:axId val="23584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4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6997</c:v>
                </c:pt>
                <c:pt idx="1">
                  <c:v>7010</c:v>
                </c:pt>
                <c:pt idx="3">
                  <c:v>7040</c:v>
                </c:pt>
                <c:pt idx="6">
                  <c:v>7096</c:v>
                </c:pt>
                <c:pt idx="7">
                  <c:v>7108</c:v>
                </c:pt>
                <c:pt idx="9">
                  <c:v>7120</c:v>
                </c:pt>
                <c:pt idx="10">
                  <c:v>7143</c:v>
                </c:pt>
                <c:pt idx="11">
                  <c:v>7162</c:v>
                </c:pt>
                <c:pt idx="12">
                  <c:v>7172</c:v>
                </c:pt>
                <c:pt idx="13">
                  <c:v>7185</c:v>
                </c:pt>
                <c:pt idx="14">
                  <c:v>7196</c:v>
                </c:pt>
                <c:pt idx="15">
                  <c:v>7200</c:v>
                </c:pt>
                <c:pt idx="16">
                  <c:v>7209</c:v>
                </c:pt>
                <c:pt idx="17">
                  <c:v>7217</c:v>
                </c:pt>
                <c:pt idx="18">
                  <c:v>7241</c:v>
                </c:pt>
                <c:pt idx="19">
                  <c:v>7257</c:v>
                </c:pt>
                <c:pt idx="20">
                  <c:v>7270</c:v>
                </c:pt>
                <c:pt idx="22">
                  <c:v>7288</c:v>
                </c:pt>
                <c:pt idx="23">
                  <c:v>7294</c:v>
                </c:pt>
                <c:pt idx="24">
                  <c:v>7304</c:v>
                </c:pt>
                <c:pt idx="25">
                  <c:v>7314</c:v>
                </c:pt>
                <c:pt idx="26">
                  <c:v>7324</c:v>
                </c:pt>
                <c:pt idx="27">
                  <c:v>7330</c:v>
                </c:pt>
                <c:pt idx="28">
                  <c:v>7344</c:v>
                </c:pt>
                <c:pt idx="29">
                  <c:v>7350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35-4BF6-89A4-C91DBB238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844064"/>
        <c:axId val="235839800"/>
      </c:lineChart>
      <c:catAx>
        <c:axId val="23584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39800"/>
        <c:crosses val="autoZero"/>
        <c:auto val="1"/>
        <c:lblAlgn val="ctr"/>
        <c:lblOffset val="100"/>
        <c:noMultiLvlLbl val="0"/>
      </c:catAx>
      <c:valAx>
        <c:axId val="23583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4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13</c:v>
                </c:pt>
                <c:pt idx="3">
                  <c:v>30</c:v>
                </c:pt>
                <c:pt idx="6">
                  <c:v>56</c:v>
                </c:pt>
                <c:pt idx="7">
                  <c:v>12</c:v>
                </c:pt>
                <c:pt idx="9">
                  <c:v>12</c:v>
                </c:pt>
                <c:pt idx="10">
                  <c:v>23</c:v>
                </c:pt>
                <c:pt idx="11">
                  <c:v>19</c:v>
                </c:pt>
                <c:pt idx="12">
                  <c:v>10</c:v>
                </c:pt>
                <c:pt idx="13">
                  <c:v>13</c:v>
                </c:pt>
                <c:pt idx="14">
                  <c:v>11</c:v>
                </c:pt>
                <c:pt idx="15">
                  <c:v>4</c:v>
                </c:pt>
                <c:pt idx="16">
                  <c:v>9</c:v>
                </c:pt>
                <c:pt idx="17">
                  <c:v>8</c:v>
                </c:pt>
                <c:pt idx="18">
                  <c:v>24</c:v>
                </c:pt>
                <c:pt idx="19">
                  <c:v>16</c:v>
                </c:pt>
                <c:pt idx="20">
                  <c:v>13</c:v>
                </c:pt>
                <c:pt idx="22">
                  <c:v>18</c:v>
                </c:pt>
                <c:pt idx="23">
                  <c:v>6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6</c:v>
                </c:pt>
                <c:pt idx="28">
                  <c:v>14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06-4D83-AC2C-57E483AA1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682696"/>
        <c:axId val="268683352"/>
      </c:lineChart>
      <c:catAx>
        <c:axId val="26868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83352"/>
        <c:crosses val="autoZero"/>
        <c:auto val="1"/>
        <c:lblAlgn val="ctr"/>
        <c:lblOffset val="100"/>
        <c:noMultiLvlLbl val="0"/>
      </c:catAx>
      <c:valAx>
        <c:axId val="26868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8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7D-4B63-961D-0803818F8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56472"/>
        <c:axId val="269455488"/>
      </c:lineChart>
      <c:catAx>
        <c:axId val="26945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55488"/>
        <c:crosses val="autoZero"/>
        <c:auto val="1"/>
        <c:lblAlgn val="ctr"/>
        <c:lblOffset val="100"/>
        <c:noMultiLvlLbl val="0"/>
      </c:catAx>
      <c:valAx>
        <c:axId val="26945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5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7.1397972297587001E-2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1.4080540692763001E-2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0.52939537475620002</c:v>
                </c:pt>
                <c:pt idx="14">
                  <c:v>5.5632823365785997E-2</c:v>
                </c:pt>
                <c:pt idx="15">
                  <c:v>2.7785495971103E-2</c:v>
                </c:pt>
                <c:pt idx="16">
                  <c:v>0</c:v>
                </c:pt>
                <c:pt idx="17">
                  <c:v>0</c:v>
                </c:pt>
                <c:pt idx="18">
                  <c:v>9.6832203624290999E-2</c:v>
                </c:pt>
                <c:pt idx="19">
                  <c:v>9.656504345427E-2</c:v>
                </c:pt>
                <c:pt idx="20">
                  <c:v>0.13768415255404001</c:v>
                </c:pt>
                <c:pt idx="21">
                  <c:v>0</c:v>
                </c:pt>
                <c:pt idx="22">
                  <c:v>8.2428905069378E-2</c:v>
                </c:pt>
                <c:pt idx="23">
                  <c:v>0.12343985735839</c:v>
                </c:pt>
                <c:pt idx="24">
                  <c:v>0</c:v>
                </c:pt>
                <c:pt idx="25">
                  <c:v>8.2090573265837005E-2</c:v>
                </c:pt>
                <c:pt idx="26">
                  <c:v>0</c:v>
                </c:pt>
                <c:pt idx="27">
                  <c:v>8.1888904053500994E-2</c:v>
                </c:pt>
                <c:pt idx="28">
                  <c:v>5.4518195447730997E-2</c:v>
                </c:pt>
                <c:pt idx="29">
                  <c:v>6.8054988430651997E-2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58-4CC0-9C05-D21A6E48F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53192"/>
        <c:axId val="269454504"/>
      </c:lineChart>
      <c:catAx>
        <c:axId val="26945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54504"/>
        <c:crosses val="autoZero"/>
        <c:auto val="1"/>
        <c:lblAlgn val="ctr"/>
        <c:lblOffset val="100"/>
        <c:noMultiLvlLbl val="0"/>
      </c:catAx>
      <c:valAx>
        <c:axId val="26945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5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C9-446A-B3AC-1F23F87819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C9-446A-B3AC-1F23F8781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917640"/>
        <c:axId val="234917968"/>
      </c:barChart>
      <c:catAx>
        <c:axId val="23491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917968"/>
        <c:crosses val="autoZero"/>
        <c:auto val="1"/>
        <c:lblAlgn val="ctr"/>
        <c:lblOffset val="100"/>
        <c:noMultiLvlLbl val="0"/>
      </c:catAx>
      <c:valAx>
        <c:axId val="23491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91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7.1397972297587001E-2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1.4080540692763001E-2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0.52939537475620002</c:v>
                </c:pt>
                <c:pt idx="14">
                  <c:v>5.5632823365785997E-2</c:v>
                </c:pt>
                <c:pt idx="15">
                  <c:v>2.7785495971103E-2</c:v>
                </c:pt>
                <c:pt idx="16">
                  <c:v>0</c:v>
                </c:pt>
                <c:pt idx="17">
                  <c:v>0</c:v>
                </c:pt>
                <c:pt idx="18">
                  <c:v>9.6832203624290999E-2</c:v>
                </c:pt>
                <c:pt idx="19">
                  <c:v>9.656504345427E-2</c:v>
                </c:pt>
                <c:pt idx="20">
                  <c:v>0.13768415255404001</c:v>
                </c:pt>
                <c:pt idx="21">
                  <c:v>0</c:v>
                </c:pt>
                <c:pt idx="22">
                  <c:v>8.2428905069378E-2</c:v>
                </c:pt>
                <c:pt idx="23">
                  <c:v>0.12343985735839</c:v>
                </c:pt>
                <c:pt idx="24">
                  <c:v>0</c:v>
                </c:pt>
                <c:pt idx="25">
                  <c:v>8.2090573265837005E-2</c:v>
                </c:pt>
                <c:pt idx="26">
                  <c:v>0</c:v>
                </c:pt>
                <c:pt idx="27">
                  <c:v>8.1888904053500994E-2</c:v>
                </c:pt>
                <c:pt idx="28">
                  <c:v>5.4518195447730997E-2</c:v>
                </c:pt>
                <c:pt idx="29">
                  <c:v>6.8054988430651997E-2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F0-4782-9878-7B636650A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128328"/>
        <c:axId val="238131280"/>
      </c:lineChart>
      <c:catAx>
        <c:axId val="23812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31280"/>
        <c:crosses val="autoZero"/>
        <c:auto val="1"/>
        <c:lblAlgn val="ctr"/>
        <c:lblOffset val="100"/>
        <c:noMultiLvlLbl val="0"/>
      </c:catAx>
      <c:valAx>
        <c:axId val="23813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2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0.10563425869534999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B8-442A-BE3B-E74F60674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127672"/>
        <c:axId val="238128000"/>
      </c:barChart>
      <c:catAx>
        <c:axId val="23812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28000"/>
        <c:crosses val="autoZero"/>
        <c:auto val="1"/>
        <c:lblAlgn val="ctr"/>
        <c:lblOffset val="100"/>
        <c:noMultiLvlLbl val="0"/>
      </c:catAx>
      <c:valAx>
        <c:axId val="23812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2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0.22305869231841999</c:v>
                </c:pt>
                <c:pt idx="12">
                  <c:v>0.44611738463682998</c:v>
                </c:pt>
                <c:pt idx="13">
                  <c:v>5.1582322598634003E-2</c:v>
                </c:pt>
                <c:pt idx="14">
                  <c:v>0.19866164784609</c:v>
                </c:pt>
                <c:pt idx="15">
                  <c:v>0</c:v>
                </c:pt>
                <c:pt idx="16">
                  <c:v>8.3647009619405993E-2</c:v>
                </c:pt>
                <c:pt idx="17">
                  <c:v>0.13941168269901</c:v>
                </c:pt>
                <c:pt idx="18">
                  <c:v>0</c:v>
                </c:pt>
                <c:pt idx="19">
                  <c:v>9.7588177889307001E-2</c:v>
                </c:pt>
                <c:pt idx="20">
                  <c:v>0</c:v>
                </c:pt>
                <c:pt idx="21">
                  <c:v>9.7588177889307001E-2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CE-46FA-964F-353E49B2C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562976"/>
        <c:axId val="263569864"/>
      </c:lineChart>
      <c:catAx>
        <c:axId val="26356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69864"/>
        <c:crosses val="autoZero"/>
        <c:auto val="1"/>
        <c:lblAlgn val="ctr"/>
        <c:lblOffset val="100"/>
        <c:noMultiLvlLbl val="0"/>
      </c:catAx>
      <c:valAx>
        <c:axId val="26356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6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0.12547051442911</c:v>
                </c:pt>
                <c:pt idx="2">
                  <c:v>0.3094939355918</c:v>
                </c:pt>
                <c:pt idx="3">
                  <c:v>9.7588177889307001E-2</c:v>
                </c:pt>
                <c:pt idx="4">
                  <c:v>0.25094102885822001</c:v>
                </c:pt>
                <c:pt idx="5">
                  <c:v>3.6247037501742997E-2</c:v>
                </c:pt>
                <c:pt idx="6">
                  <c:v>6.6917607695525003E-2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36-4FDD-B365-56C974497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565600"/>
        <c:axId val="263570520"/>
      </c:barChart>
      <c:catAx>
        <c:axId val="26356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70520"/>
        <c:crosses val="autoZero"/>
        <c:auto val="1"/>
        <c:lblAlgn val="ctr"/>
        <c:lblOffset val="100"/>
        <c:noMultiLvlLbl val="0"/>
      </c:catAx>
      <c:valAx>
        <c:axId val="26357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6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38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7</c:v>
                </c:pt>
                <c:pt idx="19">
                  <c:v>7</c:v>
                </c:pt>
                <c:pt idx="20">
                  <c:v>10</c:v>
                </c:pt>
                <c:pt idx="21">
                  <c:v>2</c:v>
                </c:pt>
                <c:pt idx="22">
                  <c:v>6</c:v>
                </c:pt>
                <c:pt idx="23">
                  <c:v>9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0D-4D6B-8436-C4EE87CC3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844392"/>
        <c:axId val="268681712"/>
      </c:lineChart>
      <c:catAx>
        <c:axId val="23584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81712"/>
        <c:crosses val="autoZero"/>
        <c:auto val="1"/>
        <c:lblAlgn val="ctr"/>
        <c:lblOffset val="100"/>
        <c:noMultiLvlLbl val="0"/>
      </c:catAx>
      <c:valAx>
        <c:axId val="26868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4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1D-41FD-9238-10B05F679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927696"/>
        <c:axId val="271925728"/>
      </c:lineChart>
      <c:catAx>
        <c:axId val="27192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5728"/>
        <c:crosses val="autoZero"/>
        <c:auto val="1"/>
        <c:lblAlgn val="ctr"/>
        <c:lblOffset val="100"/>
        <c:noMultiLvlLbl val="0"/>
      </c:catAx>
      <c:valAx>
        <c:axId val="27192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32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38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7</c:v>
                </c:pt>
                <c:pt idx="19">
                  <c:v>7</c:v>
                </c:pt>
                <c:pt idx="20">
                  <c:v>10</c:v>
                </c:pt>
                <c:pt idx="21">
                  <c:v>2</c:v>
                </c:pt>
                <c:pt idx="22">
                  <c:v>6</c:v>
                </c:pt>
                <c:pt idx="23">
                  <c:v>9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85-46E4-8F53-0E4F72F39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926056"/>
        <c:axId val="271924088"/>
      </c:lineChart>
      <c:catAx>
        <c:axId val="27192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4088"/>
        <c:crosses val="autoZero"/>
        <c:auto val="1"/>
        <c:lblAlgn val="ctr"/>
        <c:lblOffset val="100"/>
        <c:noMultiLvlLbl val="0"/>
      </c:catAx>
      <c:valAx>
        <c:axId val="27192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10-4830-BFDB-6B4FD5691B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10-4830-BFDB-6B4FD5691B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10-4830-BFDB-6B4FD5691B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10-4830-BFDB-6B4FD5691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922776"/>
        <c:axId val="271923104"/>
      </c:barChart>
      <c:catAx>
        <c:axId val="27192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3104"/>
        <c:crosses val="autoZero"/>
        <c:auto val="1"/>
        <c:lblAlgn val="ctr"/>
        <c:lblOffset val="100"/>
        <c:noMultiLvlLbl val="0"/>
      </c:catAx>
      <c:valAx>
        <c:axId val="27192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9-428C-BDBD-65ED8A750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931632"/>
        <c:axId val="271932944"/>
      </c:barChart>
      <c:catAx>
        <c:axId val="27193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32944"/>
        <c:crosses val="autoZero"/>
        <c:auto val="1"/>
        <c:lblAlgn val="ctr"/>
        <c:lblOffset val="100"/>
        <c:noMultiLvlLbl val="0"/>
      </c:catAx>
      <c:valAx>
        <c:axId val="27193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3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18</c:v>
                </c:pt>
                <c:pt idx="2">
                  <c:v>18</c:v>
                </c:pt>
                <c:pt idx="3">
                  <c:v>12</c:v>
                </c:pt>
                <c:pt idx="4">
                  <c:v>22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AF-4C26-8D63-29F885234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455160"/>
        <c:axId val="269456144"/>
      </c:barChart>
      <c:catAx>
        <c:axId val="26945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56144"/>
        <c:crosses val="autoZero"/>
        <c:auto val="1"/>
        <c:lblAlgn val="ctr"/>
        <c:lblOffset val="100"/>
        <c:noMultiLvlLbl val="0"/>
      </c:catAx>
      <c:valAx>
        <c:axId val="26945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5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10</c:v>
                </c:pt>
                <c:pt idx="14">
                  <c:v>4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90-41E7-9EA2-C70CAAB80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78928"/>
        <c:axId val="272382208"/>
      </c:lineChart>
      <c:catAx>
        <c:axId val="27237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82208"/>
        <c:crosses val="autoZero"/>
        <c:auto val="1"/>
        <c:lblAlgn val="ctr"/>
        <c:lblOffset val="100"/>
        <c:noMultiLvlLbl val="0"/>
      </c:catAx>
      <c:valAx>
        <c:axId val="27238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7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273109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2265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792851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880728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17651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934356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355347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967648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53644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44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0113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947340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7737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557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3014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633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9387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965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4529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168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4527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54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681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07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9177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535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0036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810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7172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128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0376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67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0318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56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261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466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1029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5909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620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55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9569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68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922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803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4730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138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779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14330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9767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5520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9750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577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207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- 2017-05-07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86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- 2017-05-06 13:00:10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8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- 2017-05-05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Busca tu boletas del concierto de Maluma antes que nadie con tu Tarjetas de Crédito y Prepago Mastercard BHD León, y disfruta de un 15% de descuento en la boletería y en la estadía en Casa de Campo*.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Más información en https://lnkd.in/eEGzwa6 y en uepatickets.com.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*Para reservaciones de estadías en Casa de Campo puedes llamar al 809-523-8698.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10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- 2017-05-03 14:45:08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Cuenta Corriente Cero Comisión dispone  de una Tarjeta de Débito ÉLITE con la que recibes preferencia en nuestras sucursales, retiros de mayor montos en cajeros y realizar compras locales e internacionales de forma segura. Conoce más de las condiciones llamando a tu Ejecutivo de Cuentas.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07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- 2017-05-01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puedes girar hasta 30 cheques al mes sin costo, recibes la Tarjeta de Débito ÉLITE con múltiples beneficios y disfrutas de tasas atractivas de interés fijo. Conoce más de las condiciones llamando a tu Ejecutivo de Cuentas. Tu puedes ser parte del mundo de distinción #ÉLITE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5320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2149365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4648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38506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1735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2787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228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3393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67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- 2017-05-01 12:00:08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el Día del Trabajo. Recuerda que tienes disponible las 24 horas Internet Banking y el Centro de Contacto llamando al 809-243-5000.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505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- 2017-05-01 11:59:42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trabajo es un rol central en la vida para los seres humanos y es el elemento principal para el desarrollo de las ideas.  #DiaDelTrabajo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69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- 2017-04-30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50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- 2017-04-29 13:00:09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74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- 2017-04-28 17:18:03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el Día del Trabajo. Recuerda que tienes disponible las 24 horas Internet Banking y el Centro de Contacto llamando al 809-243-5000.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9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- 2017-04-27 19:45:03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la tasa de tu cuenta es de un interés fijo con una exoneración de hasta 5 comisiones. Conoce más de las condiciones llamando a tu Ejecutivo de Cuentas.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6892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900237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718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16162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8006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1161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2449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8550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48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- 2017-04-26 21:15:03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Cuenta Corriente Cero Comisión vives libres de comisiones con mantener tu balance promedio mínimo. Conoce más de las condiciones llamando a tu Ejecutivo de Cuentas. Tu puedes ser parte del mundo de distinción #ÉLITE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89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- 2017-04-23 13:00:10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24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- 2017-04-22 13:00:08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68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- 2017-04-21 14:53:12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Carlos Guillermo León, presidente ejecutivo de la división de Mercado de Valores y Fiducia del Centro Financiero BHD León y ejecutivos de @mapfrebhd #FiduciariaBHD #BHDLeonPuestodeBolsa conversan con nuestros clientes sobre la gestión patrimonial y oportunidades de inversión en el mercado de valores de República Dominicana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4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- 2017-04-16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55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- 2017-04-15 13:00:07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617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3408319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676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783173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1052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7900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2614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9873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31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- 2017-04-12 16:40:18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los horarios para los pagos y transferencias electrónicas de mañana jueves 13 de abril. Las transferencias realizadas después de este horario serán procesadas con efectividad al siguiente día laborable.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00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- 2017-04-12 12:56:29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07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- 2017-04-12 12:15:42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Posición Vacante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87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- 2017-04-09 13:00:07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76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- 2017-04-08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http://bit.ly/1UUlgDd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9170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9985597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509</Words>
  <Application>Microsoft Office PowerPoint</Application>
  <PresentationFormat>On-screen Show (4:3)</PresentationFormat>
  <Paragraphs>209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  <vt:lpstr>LinkedIn Updates By Hour</vt:lpstr>
      <vt:lpstr>LinkedIn Updates Table - 1 of 4</vt:lpstr>
      <vt:lpstr>LinkedIn Updates Table - 2 of 4</vt:lpstr>
      <vt:lpstr>LinkedIn Updates Table - 3 of 4</vt:lpstr>
      <vt:lpstr>LinkedIn Updates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2017-05-10T08:40:20Z</dcterms:created>
  <dcterms:modified xsi:type="dcterms:W3CDTF">2017-05-10T08:40:56Z</dcterms:modified>
</cp:coreProperties>
</file>