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CE-4A8B-A10E-3F2B75727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146904"/>
        <c:axId val="264150512"/>
      </c:radarChart>
      <c:catAx>
        <c:axId val="26414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150512"/>
        <c:crosses val="autoZero"/>
        <c:auto val="1"/>
        <c:lblAlgn val="ctr"/>
        <c:lblOffset val="100"/>
        <c:noMultiLvlLbl val="0"/>
      </c:catAx>
      <c:valAx>
        <c:axId val="26415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14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30514</c:v>
                </c:pt>
                <c:pt idx="1">
                  <c:v>30550</c:v>
                </c:pt>
                <c:pt idx="2">
                  <c:v>30607</c:v>
                </c:pt>
                <c:pt idx="3">
                  <c:v>30652</c:v>
                </c:pt>
                <c:pt idx="4">
                  <c:v>30698</c:v>
                </c:pt>
                <c:pt idx="5">
                  <c:v>30780</c:v>
                </c:pt>
                <c:pt idx="6">
                  <c:v>30829</c:v>
                </c:pt>
                <c:pt idx="7">
                  <c:v>30907</c:v>
                </c:pt>
                <c:pt idx="8">
                  <c:v>30955</c:v>
                </c:pt>
                <c:pt idx="9">
                  <c:v>30981</c:v>
                </c:pt>
                <c:pt idx="10">
                  <c:v>31012</c:v>
                </c:pt>
                <c:pt idx="11">
                  <c:v>31059</c:v>
                </c:pt>
                <c:pt idx="12">
                  <c:v>31095</c:v>
                </c:pt>
                <c:pt idx="13">
                  <c:v>31136</c:v>
                </c:pt>
                <c:pt idx="14">
                  <c:v>31165</c:v>
                </c:pt>
                <c:pt idx="15">
                  <c:v>31209</c:v>
                </c:pt>
                <c:pt idx="16">
                  <c:v>31250</c:v>
                </c:pt>
                <c:pt idx="17">
                  <c:v>31297</c:v>
                </c:pt>
                <c:pt idx="18">
                  <c:v>31349</c:v>
                </c:pt>
                <c:pt idx="19">
                  <c:v>31397</c:v>
                </c:pt>
                <c:pt idx="20">
                  <c:v>31446</c:v>
                </c:pt>
                <c:pt idx="21">
                  <c:v>31499</c:v>
                </c:pt>
                <c:pt idx="22">
                  <c:v>31546</c:v>
                </c:pt>
                <c:pt idx="23">
                  <c:v>31599</c:v>
                </c:pt>
                <c:pt idx="24">
                  <c:v>31630</c:v>
                </c:pt>
                <c:pt idx="25">
                  <c:v>31668</c:v>
                </c:pt>
                <c:pt idx="26">
                  <c:v>31717</c:v>
                </c:pt>
                <c:pt idx="27">
                  <c:v>31781</c:v>
                </c:pt>
                <c:pt idx="28">
                  <c:v>31823</c:v>
                </c:pt>
                <c:pt idx="29">
                  <c:v>31858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83-44C9-97B1-A9CE13F7A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147560"/>
        <c:axId val="264148216"/>
      </c:lineChart>
      <c:catAx>
        <c:axId val="26414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148216"/>
        <c:crosses val="autoZero"/>
        <c:auto val="1"/>
        <c:lblAlgn val="ctr"/>
        <c:lblOffset val="100"/>
        <c:noMultiLvlLbl val="0"/>
      </c:catAx>
      <c:valAx>
        <c:axId val="26414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14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</c:v>
                </c:pt>
                <c:pt idx="1">
                  <c:v>39</c:v>
                </c:pt>
                <c:pt idx="2">
                  <c:v>46</c:v>
                </c:pt>
                <c:pt idx="3">
                  <c:v>54</c:v>
                </c:pt>
                <c:pt idx="4">
                  <c:v>51</c:v>
                </c:pt>
                <c:pt idx="5">
                  <c:v>52</c:v>
                </c:pt>
                <c:pt idx="6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19-47D8-B8B3-D0721FA0C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018592"/>
        <c:axId val="269014000"/>
      </c:barChart>
      <c:catAx>
        <c:axId val="26901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14000"/>
        <c:crosses val="autoZero"/>
        <c:auto val="1"/>
        <c:lblAlgn val="ctr"/>
        <c:lblOffset val="100"/>
        <c:noMultiLvlLbl val="0"/>
      </c:catAx>
      <c:valAx>
        <c:axId val="26901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1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6</c:v>
                </c:pt>
                <c:pt idx="13">
                  <c:v>9</c:v>
                </c:pt>
                <c:pt idx="14">
                  <c:v>12</c:v>
                </c:pt>
                <c:pt idx="15">
                  <c:v>14</c:v>
                </c:pt>
                <c:pt idx="16">
                  <c:v>6</c:v>
                </c:pt>
                <c:pt idx="17">
                  <c:v>9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7</c:v>
                </c:pt>
                <c:pt idx="22">
                  <c:v>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7A-4765-A366-B91C10CE2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019904"/>
        <c:axId val="269019248"/>
      </c:lineChart>
      <c:catAx>
        <c:axId val="26901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19248"/>
        <c:crosses val="autoZero"/>
        <c:auto val="1"/>
        <c:lblAlgn val="ctr"/>
        <c:lblOffset val="100"/>
        <c:noMultiLvlLbl val="0"/>
      </c:catAx>
      <c:valAx>
        <c:axId val="26901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1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0.19248043115617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0.14756833055306001</c:v>
                </c:pt>
                <c:pt idx="12">
                  <c:v>0.21493648145772001</c:v>
                </c:pt>
                <c:pt idx="13">
                  <c:v>0.13295407559490999</c:v>
                </c:pt>
                <c:pt idx="14">
                  <c:v>0.12938962316609001</c:v>
                </c:pt>
                <c:pt idx="15">
                  <c:v>0.12442485014024</c:v>
                </c:pt>
                <c:pt idx="16">
                  <c:v>0.11281491937209</c:v>
                </c:pt>
                <c:pt idx="17">
                  <c:v>0.13901364472389999</c:v>
                </c:pt>
                <c:pt idx="18">
                  <c:v>0.12832028743744001</c:v>
                </c:pt>
                <c:pt idx="19">
                  <c:v>0.15077633773900001</c:v>
                </c:pt>
                <c:pt idx="20">
                  <c:v>0.18606441678429</c:v>
                </c:pt>
                <c:pt idx="21">
                  <c:v>0.13427801506847001</c:v>
                </c:pt>
                <c:pt idx="22">
                  <c:v>8.1804183241369996E-2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2B-4B1F-BDBF-BA0C38C97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69752"/>
        <c:axId val="241767784"/>
      </c:lineChart>
      <c:catAx>
        <c:axId val="24176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7784"/>
        <c:crosses val="autoZero"/>
        <c:auto val="1"/>
        <c:lblAlgn val="ctr"/>
        <c:lblOffset val="100"/>
        <c:noMultiLvlLbl val="0"/>
      </c:catAx>
      <c:valAx>
        <c:axId val="24176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8</c:v>
                </c:pt>
                <c:pt idx="2">
                  <c:v>17</c:v>
                </c:pt>
                <c:pt idx="3">
                  <c:v>17</c:v>
                </c:pt>
                <c:pt idx="4">
                  <c:v>15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4D-4F8A-A99B-CE26966F1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765488"/>
        <c:axId val="241764504"/>
      </c:barChart>
      <c:catAx>
        <c:axId val="24176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4504"/>
        <c:crosses val="autoZero"/>
        <c:auto val="1"/>
        <c:lblAlgn val="ctr"/>
        <c:lblOffset val="100"/>
        <c:noMultiLvlLbl val="0"/>
      </c:catAx>
      <c:valAx>
        <c:axId val="24176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0.13670167904672001</c:v>
                </c:pt>
                <c:pt idx="1">
                  <c:v>9.0095089552029994E-2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AD-41E3-AB4A-2603F61E75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767456"/>
        <c:axId val="241767128"/>
      </c:barChart>
      <c:catAx>
        <c:axId val="24176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7128"/>
        <c:crosses val="autoZero"/>
        <c:auto val="1"/>
        <c:lblAlgn val="ctr"/>
        <c:lblOffset val="100"/>
        <c:noMultiLvlLbl val="0"/>
      </c:catAx>
      <c:valAx>
        <c:axId val="24176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A4-472C-AC40-1A26F1B08C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A4-472C-AC40-1A26F1B08C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8524200"/>
        <c:axId val="268522560"/>
      </c:barChart>
      <c:catAx>
        <c:axId val="26852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22560"/>
        <c:crosses val="autoZero"/>
        <c:auto val="1"/>
        <c:lblAlgn val="ctr"/>
        <c:lblOffset val="100"/>
        <c:noMultiLvlLbl val="0"/>
      </c:catAx>
      <c:valAx>
        <c:axId val="26852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2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0.18552280785333999</c:v>
                </c:pt>
                <c:pt idx="1">
                  <c:v>0.1382832040018</c:v>
                </c:pt>
                <c:pt idx="2">
                  <c:v>0.13260097856881001</c:v>
                </c:pt>
                <c:pt idx="3">
                  <c:v>0.13316684334222001</c:v>
                </c:pt>
                <c:pt idx="4">
                  <c:v>0.131469249022</c:v>
                </c:pt>
                <c:pt idx="5">
                  <c:v>0.14269223369461001</c:v>
                </c:pt>
                <c:pt idx="6">
                  <c:v>9.8120951709099999E-2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9A-43B7-99DD-19E371E5C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519280"/>
        <c:axId val="268519608"/>
      </c:barChart>
      <c:catAx>
        <c:axId val="26851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19608"/>
        <c:crosses val="autoZero"/>
        <c:auto val="1"/>
        <c:lblAlgn val="ctr"/>
        <c:lblOffset val="100"/>
        <c:noMultiLvlLbl val="0"/>
      </c:catAx>
      <c:valAx>
        <c:axId val="26851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1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F-4B47-988B-9EED891272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1F-4B47-988B-9EED89127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437480"/>
        <c:axId val="266604976"/>
      </c:barChart>
      <c:catAx>
        <c:axId val="23443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04976"/>
        <c:crosses val="autoZero"/>
        <c:auto val="1"/>
        <c:lblAlgn val="ctr"/>
        <c:lblOffset val="100"/>
        <c:noMultiLvlLbl val="0"/>
      </c:catAx>
      <c:valAx>
        <c:axId val="26660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3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93276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504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920665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0750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6310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612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3558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2431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4760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9929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3298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04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bhdleon (Banco BHD León)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0564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039620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0760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359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8676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418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6236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353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0281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908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4155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599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2902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551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4354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225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3991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570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7489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24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1095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501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3309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46505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1866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82309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302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9662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86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- 2017-05-01 12:02:22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trabajo es un rol central en la vida para los seres humanos y es el elemento principal para el desarrollo de las ideas.  #DiaDelTrabajo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31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- 2017-05-04 15:46:46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encuentras la nave que te enamora...
#Fleximóvil #MayThe4th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72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- 2017-05-02 14:29:27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Llévate el vehículo que te enamora en la Feria #Fleximóvil #BHDLeon del 18 al 21 de mayo en todos los concesionarios y dealers del país.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241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- 2017-04-19 15:04:16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tu efectivo sin salir de tu vehículo. Utiliza nuestros Cajeros Automáticos ubicados en las Estaciones SIGMA de Pintura (Prolongación 27 de Febrero, Las Caobas) Alameda (Prolongación 27 de Febrero) y en La Vega (Av. Autopista Duarte, Sector Arenozo) #MejoraTuMundo @sigmaestaciones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28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- 2017-04-29 17:01:51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#MujerMujer transforma tu lugar de descanso en un área de inspiración que te permita disfrutar todas tus pertenencias. #MujerMujerHogar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08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- 2017-05-01 12:21:58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@downtowncenter_rd:
Disponible para depósitos y retiros en nuestro 2do nivel #cajeroautomático de @bhdleon ¡Un éxito! 💪
#Downtowncenterrd #servicios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630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3322467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895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31237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59798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9434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85286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2780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3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- 2017-04-21 16:05:47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Carlos Guillermo León, presidente ejecutivo de la división de Mercado de Valores y Fiducia del Centro Financiero BHD León y ejecutivos de @mapfrebhd #FiduciariaBHD #BHDLeonPuestodeBolsa conversan con nuestros clientes sobre la gestión patrimonial y oportunidades de inversión en el mercado de valores de República Dominicana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73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- 2017-04-28 17:23:39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tu efectivo sin salir de tu vehículo. Utiliza nuestros Cajeros Automáticos ubicados en las Estaciones SIGMA @sigmaestaciones  de Pintura (Prolongación 27 de Febrero, Las Caobas) Alameda (Prolongación 27 de Febrero) y en La Vega (Av. Autopista Duarte, Sector Arenozo)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9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- 2017-04-26 13:34:30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Cuida tu hogar construyendo las relaciones con tus seres queridos mientras enseñas valores como responsabilidad y diligencia. #MujerMujer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070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- 2017-04-26 19:58:41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Llévate el vehículo que te enamora en la Feria #Fleximóvil #BHDLeon del 18 al 21 de mayo en todos los concesionarios y dealers del país.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2035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9440212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307</Words>
  <Application>Microsoft Office PowerPoint</Application>
  <PresentationFormat>On-screen Show (4:3)</PresentationFormat>
  <Paragraphs>116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2017-05-10T08:16:17Z</dcterms:created>
  <dcterms:modified xsi:type="dcterms:W3CDTF">2017-05-10T08:16:36Z</dcterms:modified>
</cp:coreProperties>
</file>