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133211</c:v>
                </c:pt>
                <c:pt idx="1">
                  <c:v>133246</c:v>
                </c:pt>
                <c:pt idx="2">
                  <c:v>133286</c:v>
                </c:pt>
                <c:pt idx="3">
                  <c:v>133358</c:v>
                </c:pt>
                <c:pt idx="4">
                  <c:v>133439</c:v>
                </c:pt>
                <c:pt idx="5">
                  <c:v>133584</c:v>
                </c:pt>
                <c:pt idx="6">
                  <c:v>133760</c:v>
                </c:pt>
                <c:pt idx="7">
                  <c:v>133882</c:v>
                </c:pt>
                <c:pt idx="8">
                  <c:v>134018</c:v>
                </c:pt>
                <c:pt idx="9">
                  <c:v>134106</c:v>
                </c:pt>
                <c:pt idx="10">
                  <c:v>134193</c:v>
                </c:pt>
                <c:pt idx="11">
                  <c:v>134267</c:v>
                </c:pt>
                <c:pt idx="12">
                  <c:v>134306</c:v>
                </c:pt>
                <c:pt idx="13">
                  <c:v>134343</c:v>
                </c:pt>
                <c:pt idx="14">
                  <c:v>134372</c:v>
                </c:pt>
                <c:pt idx="15">
                  <c:v>134404</c:v>
                </c:pt>
                <c:pt idx="16">
                  <c:v>134438</c:v>
                </c:pt>
                <c:pt idx="17">
                  <c:v>134471</c:v>
                </c:pt>
                <c:pt idx="18">
                  <c:v>134491</c:v>
                </c:pt>
                <c:pt idx="19">
                  <c:v>134531</c:v>
                </c:pt>
                <c:pt idx="20">
                  <c:v>134543</c:v>
                </c:pt>
                <c:pt idx="21">
                  <c:v>134578</c:v>
                </c:pt>
                <c:pt idx="22">
                  <c:v>134621</c:v>
                </c:pt>
                <c:pt idx="23">
                  <c:v>134643</c:v>
                </c:pt>
                <c:pt idx="24">
                  <c:v>134680</c:v>
                </c:pt>
                <c:pt idx="25">
                  <c:v>134714</c:v>
                </c:pt>
                <c:pt idx="26">
                  <c:v>134755</c:v>
                </c:pt>
                <c:pt idx="27">
                  <c:v>134800</c:v>
                </c:pt>
                <c:pt idx="28">
                  <c:v>134866</c:v>
                </c:pt>
                <c:pt idx="29">
                  <c:v>134926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17-4202-A96B-D2D1BD1C59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130824"/>
        <c:axId val="178729592"/>
      </c:lineChart>
      <c:catAx>
        <c:axId val="244130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729592"/>
        <c:crosses val="autoZero"/>
        <c:auto val="1"/>
        <c:lblAlgn val="ctr"/>
        <c:lblOffset val="100"/>
        <c:noMultiLvlLbl val="0"/>
      </c:catAx>
      <c:valAx>
        <c:axId val="178729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130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46</c:v>
                </c:pt>
                <c:pt idx="1">
                  <c:v>57</c:v>
                </c:pt>
                <c:pt idx="2">
                  <c:v>52</c:v>
                </c:pt>
                <c:pt idx="3">
                  <c:v>66</c:v>
                </c:pt>
                <c:pt idx="4">
                  <c:v>68</c:v>
                </c:pt>
                <c:pt idx="5">
                  <c:v>61</c:v>
                </c:pt>
                <c:pt idx="6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D3-40D9-A929-620EA4AE89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1505816"/>
        <c:axId val="271503848"/>
      </c:barChart>
      <c:catAx>
        <c:axId val="271505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503848"/>
        <c:crosses val="autoZero"/>
        <c:auto val="1"/>
        <c:lblAlgn val="ctr"/>
        <c:lblOffset val="100"/>
        <c:noMultiLvlLbl val="0"/>
      </c:catAx>
      <c:valAx>
        <c:axId val="271503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505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EE-4519-AA30-7DC87F1058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2896088"/>
        <c:axId val="272891496"/>
      </c:radarChart>
      <c:catAx>
        <c:axId val="272896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891496"/>
        <c:crosses val="autoZero"/>
        <c:auto val="1"/>
        <c:lblAlgn val="ctr"/>
        <c:lblOffset val="100"/>
        <c:noMultiLvlLbl val="0"/>
      </c:catAx>
      <c:valAx>
        <c:axId val="272891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896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51</c:v>
                </c:pt>
                <c:pt idx="1">
                  <c:v>35</c:v>
                </c:pt>
                <c:pt idx="2">
                  <c:v>40</c:v>
                </c:pt>
                <c:pt idx="3">
                  <c:v>72</c:v>
                </c:pt>
                <c:pt idx="4">
                  <c:v>81</c:v>
                </c:pt>
                <c:pt idx="5">
                  <c:v>145</c:v>
                </c:pt>
                <c:pt idx="6">
                  <c:v>176</c:v>
                </c:pt>
                <c:pt idx="7">
                  <c:v>122</c:v>
                </c:pt>
                <c:pt idx="8">
                  <c:v>136</c:v>
                </c:pt>
                <c:pt idx="9">
                  <c:v>88</c:v>
                </c:pt>
                <c:pt idx="10">
                  <c:v>87</c:v>
                </c:pt>
                <c:pt idx="11">
                  <c:v>74</c:v>
                </c:pt>
                <c:pt idx="12">
                  <c:v>39</c:v>
                </c:pt>
                <c:pt idx="13">
                  <c:v>37</c:v>
                </c:pt>
                <c:pt idx="14">
                  <c:v>29</c:v>
                </c:pt>
                <c:pt idx="15">
                  <c:v>32</c:v>
                </c:pt>
                <c:pt idx="16">
                  <c:v>34</c:v>
                </c:pt>
                <c:pt idx="17">
                  <c:v>33</c:v>
                </c:pt>
                <c:pt idx="18">
                  <c:v>20</c:v>
                </c:pt>
                <c:pt idx="19">
                  <c:v>40</c:v>
                </c:pt>
                <c:pt idx="20">
                  <c:v>12</c:v>
                </c:pt>
                <c:pt idx="21">
                  <c:v>35</c:v>
                </c:pt>
                <c:pt idx="22">
                  <c:v>43</c:v>
                </c:pt>
                <c:pt idx="23">
                  <c:v>22</c:v>
                </c:pt>
                <c:pt idx="24">
                  <c:v>37</c:v>
                </c:pt>
                <c:pt idx="25">
                  <c:v>34</c:v>
                </c:pt>
                <c:pt idx="26">
                  <c:v>41</c:v>
                </c:pt>
                <c:pt idx="27">
                  <c:v>45</c:v>
                </c:pt>
                <c:pt idx="28">
                  <c:v>66</c:v>
                </c:pt>
                <c:pt idx="29">
                  <c:v>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2B-4184-B87D-C690FF0C5B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515120"/>
        <c:axId val="244131152"/>
      </c:lineChart>
      <c:catAx>
        <c:axId val="237515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131152"/>
        <c:crosses val="autoZero"/>
        <c:auto val="1"/>
        <c:lblAlgn val="ctr"/>
        <c:lblOffset val="100"/>
        <c:noMultiLvlLbl val="0"/>
      </c:catAx>
      <c:valAx>
        <c:axId val="244131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515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8.8294745949816997E-2</c:v>
                </c:pt>
                <c:pt idx="1">
                  <c:v>1.3276844586329E-2</c:v>
                </c:pt>
                <c:pt idx="2">
                  <c:v>1.2182872373223999E-2</c:v>
                </c:pt>
                <c:pt idx="3">
                  <c:v>0.12291484447013</c:v>
                </c:pt>
                <c:pt idx="4">
                  <c:v>1.1052735789436999E-2</c:v>
                </c:pt>
                <c:pt idx="5">
                  <c:v>1.2959841274577E-2</c:v>
                </c:pt>
                <c:pt idx="6">
                  <c:v>1.8460781096159999E-2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62-40C1-BC2B-B3B32BA555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4192760"/>
        <c:axId val="274195712"/>
      </c:barChart>
      <c:catAx>
        <c:axId val="274192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195712"/>
        <c:crosses val="autoZero"/>
        <c:auto val="1"/>
        <c:lblAlgn val="ctr"/>
        <c:lblOffset val="100"/>
        <c:noMultiLvlLbl val="0"/>
      </c:catAx>
      <c:valAx>
        <c:axId val="274195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192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</c:v>
                </c:pt>
                <c:pt idx="1">
                  <c:v>1</c:v>
                </c:pt>
                <c:pt idx="2">
                  <c:v>5</c:v>
                </c:pt>
                <c:pt idx="3">
                  <c:v>4</c:v>
                </c:pt>
                <c:pt idx="4">
                  <c:v>7</c:v>
                </c:pt>
                <c:pt idx="5">
                  <c:v>7</c:v>
                </c:pt>
                <c:pt idx="6">
                  <c:v>6</c:v>
                </c:pt>
                <c:pt idx="7">
                  <c:v>6</c:v>
                </c:pt>
                <c:pt idx="8">
                  <c:v>1</c:v>
                </c:pt>
                <c:pt idx="9">
                  <c:v>5</c:v>
                </c:pt>
                <c:pt idx="10">
                  <c:v>3</c:v>
                </c:pt>
                <c:pt idx="11">
                  <c:v>4</c:v>
                </c:pt>
                <c:pt idx="12">
                  <c:v>3</c:v>
                </c:pt>
                <c:pt idx="13">
                  <c:v>4</c:v>
                </c:pt>
                <c:pt idx="14">
                  <c:v>2</c:v>
                </c:pt>
                <c:pt idx="15">
                  <c:v>2</c:v>
                </c:pt>
                <c:pt idx="16">
                  <c:v>3</c:v>
                </c:pt>
                <c:pt idx="17">
                  <c:v>0</c:v>
                </c:pt>
                <c:pt idx="18">
                  <c:v>6</c:v>
                </c:pt>
                <c:pt idx="19">
                  <c:v>4</c:v>
                </c:pt>
                <c:pt idx="20">
                  <c:v>6</c:v>
                </c:pt>
                <c:pt idx="21">
                  <c:v>3</c:v>
                </c:pt>
                <c:pt idx="22">
                  <c:v>2</c:v>
                </c:pt>
                <c:pt idx="23">
                  <c:v>3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6</c:v>
                </c:pt>
                <c:pt idx="28">
                  <c:v>1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78-4888-BB6B-8D200C14B9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195056"/>
        <c:axId val="274196040"/>
      </c:lineChart>
      <c:catAx>
        <c:axId val="274195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196040"/>
        <c:crosses val="autoZero"/>
        <c:auto val="1"/>
        <c:lblAlgn val="ctr"/>
        <c:lblOffset val="100"/>
        <c:noMultiLvlLbl val="0"/>
      </c:catAx>
      <c:valAx>
        <c:axId val="274196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195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16</c:v>
                </c:pt>
                <c:pt idx="1">
                  <c:v>10</c:v>
                </c:pt>
                <c:pt idx="2">
                  <c:v>21</c:v>
                </c:pt>
                <c:pt idx="3">
                  <c:v>19</c:v>
                </c:pt>
                <c:pt idx="4">
                  <c:v>22</c:v>
                </c:pt>
                <c:pt idx="5">
                  <c:v>16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57-4EA1-AC84-5D94D0F92B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6273488"/>
        <c:axId val="346271848"/>
      </c:barChart>
      <c:catAx>
        <c:axId val="346273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71848"/>
        <c:crosses val="autoZero"/>
        <c:auto val="1"/>
        <c:lblAlgn val="ctr"/>
        <c:lblOffset val="100"/>
        <c:noMultiLvlLbl val="0"/>
      </c:catAx>
      <c:valAx>
        <c:axId val="346271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73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26-438F-9D17-2B24DF8EEFD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26-438F-9D17-2B24DF8EEFD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026-438F-9D17-2B24DF8EEFD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026-438F-9D17-2B24DF8EEF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6272176"/>
        <c:axId val="346270208"/>
      </c:barChart>
      <c:catAx>
        <c:axId val="346272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70208"/>
        <c:crosses val="autoZero"/>
        <c:auto val="1"/>
        <c:lblAlgn val="ctr"/>
        <c:lblOffset val="100"/>
        <c:noMultiLvlLbl val="0"/>
      </c:catAx>
      <c:valAx>
        <c:axId val="346270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72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8.9516832894452007E-3</c:v>
                </c:pt>
                <c:pt idx="3">
                  <c:v>0</c:v>
                </c:pt>
                <c:pt idx="4">
                  <c:v>9.6976568968990002E-3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1.4173498541622E-2</c:v>
                </c:pt>
                <c:pt idx="12">
                  <c:v>7.9222397111590001E-2</c:v>
                </c:pt>
                <c:pt idx="13">
                  <c:v>1.7113512170998001E-2</c:v>
                </c:pt>
                <c:pt idx="14">
                  <c:v>1.2681551326714001E-2</c:v>
                </c:pt>
                <c:pt idx="15">
                  <c:v>0.14196810216854999</c:v>
                </c:pt>
                <c:pt idx="16">
                  <c:v>1.1083036453599E-2</c:v>
                </c:pt>
                <c:pt idx="17">
                  <c:v>1.2743715794002001E-2</c:v>
                </c:pt>
                <c:pt idx="18">
                  <c:v>2.6109076260881999E-3</c:v>
                </c:pt>
                <c:pt idx="19">
                  <c:v>1.4322693263112E-2</c:v>
                </c:pt>
                <c:pt idx="20">
                  <c:v>0.14658381386467001</c:v>
                </c:pt>
                <c:pt idx="21">
                  <c:v>1.3427524934168E-2</c:v>
                </c:pt>
                <c:pt idx="22">
                  <c:v>9.2003411585964995E-3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98-4991-A444-C44FD3CCD8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276112"/>
        <c:axId val="346283000"/>
      </c:lineChart>
      <c:catAx>
        <c:axId val="346276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83000"/>
        <c:crosses val="autoZero"/>
        <c:auto val="1"/>
        <c:lblAlgn val="ctr"/>
        <c:lblOffset val="100"/>
        <c:noMultiLvlLbl val="0"/>
      </c:catAx>
      <c:valAx>
        <c:axId val="346283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76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10</c:v>
                </c:pt>
                <c:pt idx="13">
                  <c:v>17</c:v>
                </c:pt>
                <c:pt idx="14">
                  <c:v>23</c:v>
                </c:pt>
                <c:pt idx="15">
                  <c:v>16</c:v>
                </c:pt>
                <c:pt idx="16">
                  <c:v>7</c:v>
                </c:pt>
                <c:pt idx="17">
                  <c:v>12</c:v>
                </c:pt>
                <c:pt idx="18">
                  <c:v>2</c:v>
                </c:pt>
                <c:pt idx="19">
                  <c:v>5</c:v>
                </c:pt>
                <c:pt idx="20">
                  <c:v>4</c:v>
                </c:pt>
                <c:pt idx="21">
                  <c:v>9</c:v>
                </c:pt>
                <c:pt idx="22">
                  <c:v>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53-4E1D-87A6-8B34824A30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283328"/>
        <c:axId val="346278736"/>
      </c:lineChart>
      <c:catAx>
        <c:axId val="346283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78736"/>
        <c:crosses val="autoZero"/>
        <c:auto val="1"/>
        <c:lblAlgn val="ctr"/>
        <c:lblOffset val="100"/>
        <c:noMultiLvlLbl val="0"/>
      </c:catAx>
      <c:valAx>
        <c:axId val="346278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83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1.1239554166439999E-2</c:v>
                </c:pt>
                <c:pt idx="1">
                  <c:v>2.1592482837699E-2</c:v>
                </c:pt>
                <c:pt idx="2">
                  <c:v>3.9586307111368998E-2</c:v>
                </c:pt>
                <c:pt idx="3">
                  <c:v>0</c:v>
                </c:pt>
                <c:pt idx="4">
                  <c:v>0.10054670619272001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76-4ADB-BC2A-BFB69C422B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6283984"/>
        <c:axId val="346277096"/>
      </c:barChart>
      <c:catAx>
        <c:axId val="346283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77096"/>
        <c:crosses val="autoZero"/>
        <c:auto val="1"/>
        <c:lblAlgn val="ctr"/>
        <c:lblOffset val="100"/>
        <c:noMultiLvlLbl val="0"/>
      </c:catAx>
      <c:valAx>
        <c:axId val="346277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83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5821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08-42E1-ACE3-B93B4BDBCA5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08-42E1-ACE3-B93B4BDBCA5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08-42E1-ACE3-B93B4BDBCA5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808-42E1-ACE3-B93B4BDBCA5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808-42E1-ACE3-B93B4BDBCA5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808-42E1-ACE3-B93B4BDBCA5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808-42E1-ACE3-B93B4BDBCA5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808-42E1-ACE3-B93B4BDBCA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6287592"/>
        <c:axId val="346287264"/>
      </c:barChart>
      <c:catAx>
        <c:axId val="346287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87264"/>
        <c:crosses val="autoZero"/>
        <c:auto val="1"/>
        <c:lblAlgn val="ctr"/>
        <c:lblOffset val="100"/>
        <c:noMultiLvlLbl val="0"/>
      </c:catAx>
      <c:valAx>
        <c:axId val="346287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87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EF-49A2-B1A8-521E83E01D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0190368"/>
        <c:axId val="360191352"/>
      </c:barChart>
      <c:catAx>
        <c:axId val="360190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191352"/>
        <c:crosses val="autoZero"/>
        <c:auto val="1"/>
        <c:lblAlgn val="ctr"/>
        <c:lblOffset val="100"/>
        <c:noMultiLvlLbl val="0"/>
      </c:catAx>
      <c:valAx>
        <c:axId val="360191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190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361303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66807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3202990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642944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909237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693073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869758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976326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005523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513198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115482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426115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95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11008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536944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10909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852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63137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112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30973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605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54149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173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40205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646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69250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457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02864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636512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92404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8982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3606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95084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71890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287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98234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777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- 2017-04-27 15:08:34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• 20% de devolución en los consumos en Cine y Gimnasios a partir del 1ro. de mayo del 2017.
• Aplica durante los meses de Mayo, Junio y Julio.
• Aplica solo para los productos de tarjetas de crédito MLB y LIDOM.
• El monto tope de devolución por categoría por mes será de RD$500.00. 
• La devolución será aplicada en el mismo mes del consumo.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2.0672%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100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- 2017-04-24 12:00:00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• 20% de devolución en los consumos en Cine y Gimnasios a partir del 1ro. de mayo del 2017.
• Aplica durante los meses de Mayo, Junio y Julio.
• Aplica solo para los productos MLB y LIDOM.
• El monto tope de devolución por categoría por mes será de RD$500.00.
• La devolución será aplicada en el mismo mes del consumo.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321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- 2017-04-17 20:39:23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Félix Antonio González es el ganador del Gran Premio Final de los 100 días de Premios y se lleva RD$ 1 Millón que se duplicó en Magna Motors para compras de vehículos de la marca Hyundai. ¡Felicitaciones!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57521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1663019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42844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30983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01703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00259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52161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1235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5398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01514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13749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45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- 2017-04-15 13:00:06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http://bit.ly/1UUlgDd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196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- 2017-04-16 13:00:06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http://bit.ly/2jR4E4t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213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- 2017-04-09 13:00:03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http://bit.ly/2jR4E4t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160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- 2017-05-04 15:44:16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Cuando encuentras la nave que te enamora...
#Fleximóvil #MayThe4th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841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- 2017-05-02 14:00:09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Llévate el vehículo que te enamora en la Feria #Fleximóvil #BHDLeon del 18 al 21 de mayo en todos los concesionarios y dealers del país.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909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- 2017-04-26 19:56:26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Llévate el vehículo que te enamora en la Feria #Fleximóvil #BHDLeon del 18 al 21 de mayo en todos los concesionarios y dealers del país.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356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- 2017-04-23 13:00:08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http://bit.ly/2jR4E4t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43347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1954041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65670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452247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254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80342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21631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8239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37472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9137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96272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156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- 2017-04-21 14:42:42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Carlos Guillermo León, presidente ejecutivo de la división de Mercado de Valores y Fiducia del Centro Financiero BHD León y ejecutivos de @mapfrebhd #FiduciariaBHD #BHDLeonPuestodeBolsa conversan con nuestros clientes sobre la gestión patrimonial y oportunidades de inversión en el mercado de valores de República Dominicana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33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- 2017-05-02 21:23:36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Solicita un Préstamo Ágil y aprovecha las ofertas que tu Cuenta Nómina tiene para ti en Plaza Lama con planes de 6, 12 y 14 meses sin intereses y un 10% de descuento en mercancía seleccionada.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003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- 2017-04-28 15:30:06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Retira tu efectivo sin salir de tu vehículo. Utiliza nuestros Cajeros Automáticos ubicados en las Estaciones SIGMA de Pintura (Prolongación 27 de Febrero, Las Caobas) Alameda (Prolongación 27 de Febrero) y en La Vega (Av. Autopista Duarte, Sector Arenozo) #MejoraTuMundo Sigma Estaciones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478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- 2017-04-30 13:00:05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http://bit.ly/2jR4E4t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54849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635237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04194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449873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0934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80400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71439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3587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54281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18625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8355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321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- 2017-04-20 16:22:17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Casa propia, el gran paso.  Conoce ciertas condiciones que debes cumplir antes de comprometerte financieramente.  #InvierteEnTusIdeas. http://bit.ly/2oqBvwV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94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- 2017-04-17 20:35:01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Felicitaciones a los 100 ganadores de nuestros 100 días de premios de Tarjetas #BHDLeon. Gracias a los comercios afiliados que duplicaron los premios de nuestros clientes.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098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- 2017-04-28 14:45:02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Solicita un Préstamo Personal con tasa fija de 1 a 5 años llamando al 809-243-5000 o visitando cualquiera de nuestras sucursales. #BHDLeón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539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- 2017-05-04 12:30:02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Trabajemos juntos contra el Phishing. Recuerda usar bhdleon.com.do para acceder a Internet Banking BHD León.
Reporta cualquier situación sospechosa escribiéndonos a phishing@bhdleon.com.do. #PrevencionBHDLeon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48277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2239206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20475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448155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74898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969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8139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35428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22742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3570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6343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998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- 2017-04-19 14:45:03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Retira tu efectivo sin salir de tu vehículo. Utiliza nuestros Cajeros Automáticos ubicados en las Estaciones SIGMA de Pintura (Prolongación 27 de Febrero, Las Caobas) Alameda (Prolongación 27 de Febrero) y en La Vega (Av. Autopista Duarte, Sector Arenozo) #MejoraTuMundo Sigma Estaciones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088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- 2017-04-28 17:13:11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Conoce el horario especial para este lunes 1ro. de Mayo. 
Todas nuestras sucursales estarán cerradas, con excepción del área de caja de:
- Tiendas y Multiplazas La Sirena, Hipermercados Olé, Supermercado Pola de la Lope de Vega, Megacentro I, Multiplaza Higüey, El Detallista en San Juan de la Maguana que estarán laborando de 9:00 a.m. a 1:00 p.m.
- Ágora Mall de 9:00 a.m. a 2:00 p.m.
- Multicentro La Romana y Supermercado Pola Las Terrenas de 10:00 a.m. a 2:00 p.m.
- Blue Mall de 11:00 a.m. a 6:00 p.m.
- Galería 360 y Sambil de 12:00 p.m. a 6:00 p.m.
Recuerda que tienes disponible nuestros Centro de Contacto, Internet Banking, App BHD León y Móvil Banking Empresarial y la red de Cajeros Automáticos.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13274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13608995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04800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793125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7715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99647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07769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05820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93302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24235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8369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767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- 2017-04-11 15:29:24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Banco BHD León entrega 100 premios a 100 clientes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378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- 2017-04-28 17:30:03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vehículo que te enamora espera por ti en la Feria #Fleximóvil #BHDLeon del 18 al 21 de mayo en todos los concesionarios y dealers del país.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354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- 2017-04-27 19:45:02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la Cuenta Corriente Cero Comisión la tasa de tu cuenta es de un interés fijo con una exoneración de hasta 5 comisiones. Conoce más de las condiciones llamando a tu Ejecutivo de Cuentas.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689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- 2017-05-01 11:59:41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trabajo es un rol central en la vida para los seres humanos y es el elemento principal para el desarrollo de las ideas.  #DiaDelTrabajo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150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- 2017-04-13 13:31:02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Conoce el horario especial para esta Semana Santa. Recuerda que tienes disponible las 24 horas Internet Banking y el Centro de Contacto llamando al 809-243-5000 y gratis
desde el interior al 1-809-200-2445.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43974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33264913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71277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8855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98255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2692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15244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521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90398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1303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11478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7301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83454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6873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42715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048142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27366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5515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15968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8904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27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Felix Gonzalez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399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Leonarda Hernandez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936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Gustavo Hernandez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862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Juli Sabina P 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47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Natalie Hilario Serrata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514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Bahktap Anero Baez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445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Jose Mercedes Domiinguez Espinal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225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Nicasia Paulino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32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Eddy Rodriguez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250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Jose Omar Diaz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09634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672257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59480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84899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74013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7391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03517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4531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362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Eddy Concepcion Cruz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080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Glenys Duran d'Gonzalez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031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Alejandro Luna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239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Glenda Vargas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18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David Pimentel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63505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9042339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25017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3877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875</Words>
  <Application>Microsoft Office PowerPoint</Application>
  <PresentationFormat>On-screen Show (4:3)</PresentationFormat>
  <Paragraphs>412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Fans Change Per Weekday</vt:lpstr>
      <vt:lpstr>Facebook Key Metrics Radar</vt:lpstr>
      <vt:lpstr>Facebook Fans Change</vt:lpstr>
      <vt:lpstr>Facebook Interaction Rate By Weekday</vt:lpstr>
      <vt:lpstr>Facebook Own Posts</vt:lpstr>
      <vt:lpstr>Facebook Own Posts Table - 1 of 6</vt:lpstr>
      <vt:lpstr>Facebook Own Posts Table - 2 of 6</vt:lpstr>
      <vt:lpstr>Facebook Own Posts Table - 3 of 6</vt:lpstr>
      <vt:lpstr>Facebook Own Posts Table - 4 of 6</vt:lpstr>
      <vt:lpstr>Facebook Own Posts Table - 5 of 6</vt:lpstr>
      <vt:lpstr>Facebook Own Posts Table - 6 of 6</vt:lpstr>
      <vt:lpstr>Facebook Own Posts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2017-05-10T07:21:50Z</dcterms:created>
  <dcterms:modified xsi:type="dcterms:W3CDTF">2017-05-10T07:22:38Z</dcterms:modified>
</cp:coreProperties>
</file>