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133211</c:v>
                </c:pt>
                <c:pt idx="1">
                  <c:v>133246</c:v>
                </c:pt>
                <c:pt idx="2">
                  <c:v>133286</c:v>
                </c:pt>
                <c:pt idx="3">
                  <c:v>133358</c:v>
                </c:pt>
                <c:pt idx="4">
                  <c:v>133439</c:v>
                </c:pt>
                <c:pt idx="5">
                  <c:v>133584</c:v>
                </c:pt>
                <c:pt idx="6">
                  <c:v>133760</c:v>
                </c:pt>
                <c:pt idx="7">
                  <c:v>133882</c:v>
                </c:pt>
                <c:pt idx="8">
                  <c:v>134018</c:v>
                </c:pt>
                <c:pt idx="9">
                  <c:v>134106</c:v>
                </c:pt>
                <c:pt idx="10">
                  <c:v>134193</c:v>
                </c:pt>
                <c:pt idx="11">
                  <c:v>134267</c:v>
                </c:pt>
                <c:pt idx="12">
                  <c:v>134306</c:v>
                </c:pt>
                <c:pt idx="13">
                  <c:v>134343</c:v>
                </c:pt>
                <c:pt idx="14">
                  <c:v>134372</c:v>
                </c:pt>
                <c:pt idx="15">
                  <c:v>134404</c:v>
                </c:pt>
                <c:pt idx="16">
                  <c:v>134438</c:v>
                </c:pt>
                <c:pt idx="17">
                  <c:v>134471</c:v>
                </c:pt>
                <c:pt idx="18">
                  <c:v>134491</c:v>
                </c:pt>
                <c:pt idx="19">
                  <c:v>134531</c:v>
                </c:pt>
                <c:pt idx="20">
                  <c:v>134543</c:v>
                </c:pt>
                <c:pt idx="21">
                  <c:v>134578</c:v>
                </c:pt>
                <c:pt idx="22">
                  <c:v>134621</c:v>
                </c:pt>
                <c:pt idx="23">
                  <c:v>134643</c:v>
                </c:pt>
                <c:pt idx="24">
                  <c:v>134680</c:v>
                </c:pt>
                <c:pt idx="25">
                  <c:v>134714</c:v>
                </c:pt>
                <c:pt idx="26">
                  <c:v>134755</c:v>
                </c:pt>
                <c:pt idx="27">
                  <c:v>134800</c:v>
                </c:pt>
                <c:pt idx="28">
                  <c:v>134866</c:v>
                </c:pt>
                <c:pt idx="29">
                  <c:v>134926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C-48EA-86F0-2E43F2EEA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92512"/>
        <c:axId val="278096776"/>
      </c:lineChart>
      <c:catAx>
        <c:axId val="27809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6776"/>
        <c:crosses val="autoZero"/>
        <c:auto val="1"/>
        <c:lblAlgn val="ctr"/>
        <c:lblOffset val="100"/>
        <c:noMultiLvlLbl val="0"/>
      </c:catAx>
      <c:valAx>
        <c:axId val="27809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57</c:v>
                </c:pt>
                <c:pt idx="2">
                  <c:v>52</c:v>
                </c:pt>
                <c:pt idx="3">
                  <c:v>66</c:v>
                </c:pt>
                <c:pt idx="4">
                  <c:v>68</c:v>
                </c:pt>
                <c:pt idx="5">
                  <c:v>61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8-4153-A42A-04E4A0CE0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091856"/>
        <c:axId val="278093168"/>
      </c:barChart>
      <c:catAx>
        <c:axId val="27809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3168"/>
        <c:crosses val="autoZero"/>
        <c:auto val="1"/>
        <c:lblAlgn val="ctr"/>
        <c:lblOffset val="100"/>
        <c:noMultiLvlLbl val="0"/>
      </c:catAx>
      <c:valAx>
        <c:axId val="27809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B-45F4-B994-31255D34D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23976"/>
        <c:axId val="278324632"/>
      </c:radarChart>
      <c:catAx>
        <c:axId val="27832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4632"/>
        <c:crosses val="autoZero"/>
        <c:auto val="1"/>
        <c:lblAlgn val="ctr"/>
        <c:lblOffset val="100"/>
        <c:noMultiLvlLbl val="0"/>
      </c:catAx>
      <c:valAx>
        <c:axId val="27832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</c:v>
                </c:pt>
                <c:pt idx="1">
                  <c:v>35</c:v>
                </c:pt>
                <c:pt idx="2">
                  <c:v>40</c:v>
                </c:pt>
                <c:pt idx="3">
                  <c:v>72</c:v>
                </c:pt>
                <c:pt idx="4">
                  <c:v>81</c:v>
                </c:pt>
                <c:pt idx="5">
                  <c:v>145</c:v>
                </c:pt>
                <c:pt idx="6">
                  <c:v>176</c:v>
                </c:pt>
                <c:pt idx="7">
                  <c:v>122</c:v>
                </c:pt>
                <c:pt idx="8">
                  <c:v>136</c:v>
                </c:pt>
                <c:pt idx="9">
                  <c:v>88</c:v>
                </c:pt>
                <c:pt idx="10">
                  <c:v>87</c:v>
                </c:pt>
                <c:pt idx="11">
                  <c:v>74</c:v>
                </c:pt>
                <c:pt idx="12">
                  <c:v>39</c:v>
                </c:pt>
                <c:pt idx="13">
                  <c:v>37</c:v>
                </c:pt>
                <c:pt idx="14">
                  <c:v>29</c:v>
                </c:pt>
                <c:pt idx="15">
                  <c:v>32</c:v>
                </c:pt>
                <c:pt idx="16">
                  <c:v>34</c:v>
                </c:pt>
                <c:pt idx="17">
                  <c:v>33</c:v>
                </c:pt>
                <c:pt idx="18">
                  <c:v>20</c:v>
                </c:pt>
                <c:pt idx="19">
                  <c:v>40</c:v>
                </c:pt>
                <c:pt idx="20">
                  <c:v>12</c:v>
                </c:pt>
                <c:pt idx="21">
                  <c:v>35</c:v>
                </c:pt>
                <c:pt idx="22">
                  <c:v>43</c:v>
                </c:pt>
                <c:pt idx="23">
                  <c:v>22</c:v>
                </c:pt>
                <c:pt idx="24">
                  <c:v>37</c:v>
                </c:pt>
                <c:pt idx="25">
                  <c:v>34</c:v>
                </c:pt>
                <c:pt idx="26">
                  <c:v>41</c:v>
                </c:pt>
                <c:pt idx="27">
                  <c:v>45</c:v>
                </c:pt>
                <c:pt idx="28">
                  <c:v>66</c:v>
                </c:pt>
                <c:pt idx="29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C4-4814-B3DE-4CACED7F5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24304"/>
        <c:axId val="278326928"/>
      </c:lineChart>
      <c:catAx>
        <c:axId val="27832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6928"/>
        <c:crosses val="autoZero"/>
        <c:auto val="1"/>
        <c:lblAlgn val="ctr"/>
        <c:lblOffset val="100"/>
        <c:noMultiLvlLbl val="0"/>
      </c:catAx>
      <c:valAx>
        <c:axId val="27832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8.8294745949816997E-2</c:v>
                </c:pt>
                <c:pt idx="1">
                  <c:v>1.3276844586329E-2</c:v>
                </c:pt>
                <c:pt idx="2">
                  <c:v>1.2182872373223999E-2</c:v>
                </c:pt>
                <c:pt idx="3">
                  <c:v>0.12291484447013</c:v>
                </c:pt>
                <c:pt idx="4">
                  <c:v>1.1052735789436999E-2</c:v>
                </c:pt>
                <c:pt idx="5">
                  <c:v>1.2959841274577E-2</c:v>
                </c:pt>
                <c:pt idx="6">
                  <c:v>1.8460781096159999E-2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4-48FD-8100-D21F439E9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81904"/>
        <c:axId val="277978952"/>
      </c:barChart>
      <c:catAx>
        <c:axId val="27798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78952"/>
        <c:crosses val="autoZero"/>
        <c:auto val="1"/>
        <c:lblAlgn val="ctr"/>
        <c:lblOffset val="100"/>
        <c:noMultiLvlLbl val="0"/>
      </c:catAx>
      <c:valAx>
        <c:axId val="27797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8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6</c:v>
                </c:pt>
                <c:pt idx="19">
                  <c:v>4</c:v>
                </c:pt>
                <c:pt idx="20">
                  <c:v>6</c:v>
                </c:pt>
                <c:pt idx="21">
                  <c:v>3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CA-4E5F-8663-783373634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78296"/>
        <c:axId val="277977640"/>
      </c:lineChart>
      <c:catAx>
        <c:axId val="27797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77640"/>
        <c:crosses val="autoZero"/>
        <c:auto val="1"/>
        <c:lblAlgn val="ctr"/>
        <c:lblOffset val="100"/>
        <c:noMultiLvlLbl val="0"/>
      </c:catAx>
      <c:valAx>
        <c:axId val="27797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10</c:v>
                </c:pt>
                <c:pt idx="2">
                  <c:v>21</c:v>
                </c:pt>
                <c:pt idx="3">
                  <c:v>19</c:v>
                </c:pt>
                <c:pt idx="4">
                  <c:v>22</c:v>
                </c:pt>
                <c:pt idx="5">
                  <c:v>16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4-4DD0-8746-C9E015839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62872"/>
        <c:axId val="283167136"/>
      </c:barChart>
      <c:catAx>
        <c:axId val="28316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7136"/>
        <c:crosses val="autoZero"/>
        <c:auto val="1"/>
        <c:lblAlgn val="ctr"/>
        <c:lblOffset val="100"/>
        <c:noMultiLvlLbl val="0"/>
      </c:catAx>
      <c:valAx>
        <c:axId val="28316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6-4CCF-BCB1-2E5B25781A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86-4CCF-BCB1-2E5B25781A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86-4CCF-BCB1-2E5B25781A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86-4CCF-BCB1-2E5B25781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176648"/>
        <c:axId val="283174352"/>
      </c:barChart>
      <c:catAx>
        <c:axId val="28317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4352"/>
        <c:crosses val="autoZero"/>
        <c:auto val="1"/>
        <c:lblAlgn val="ctr"/>
        <c:lblOffset val="100"/>
        <c:noMultiLvlLbl val="0"/>
      </c:catAx>
      <c:valAx>
        <c:axId val="28317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8.9516832894452007E-3</c:v>
                </c:pt>
                <c:pt idx="3">
                  <c:v>0</c:v>
                </c:pt>
                <c:pt idx="4">
                  <c:v>9.6976568968990002E-3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1.4173498541622E-2</c:v>
                </c:pt>
                <c:pt idx="12">
                  <c:v>7.9222397111590001E-2</c:v>
                </c:pt>
                <c:pt idx="13">
                  <c:v>1.7113512170998001E-2</c:v>
                </c:pt>
                <c:pt idx="14">
                  <c:v>1.2681551326714001E-2</c:v>
                </c:pt>
                <c:pt idx="15">
                  <c:v>0.14196810216854999</c:v>
                </c:pt>
                <c:pt idx="16">
                  <c:v>1.1083036453599E-2</c:v>
                </c:pt>
                <c:pt idx="17">
                  <c:v>1.2743715794002001E-2</c:v>
                </c:pt>
                <c:pt idx="18">
                  <c:v>2.6109076260881999E-3</c:v>
                </c:pt>
                <c:pt idx="19">
                  <c:v>1.4322693263112E-2</c:v>
                </c:pt>
                <c:pt idx="20">
                  <c:v>0.14658381386467001</c:v>
                </c:pt>
                <c:pt idx="21">
                  <c:v>1.3427524934168E-2</c:v>
                </c:pt>
                <c:pt idx="22">
                  <c:v>9.2003411585964995E-3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03-48BF-B5F9-2A7E9FE21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79272"/>
        <c:axId val="283173368"/>
      </c:lineChart>
      <c:catAx>
        <c:axId val="28317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3368"/>
        <c:crosses val="autoZero"/>
        <c:auto val="1"/>
        <c:lblAlgn val="ctr"/>
        <c:lblOffset val="100"/>
        <c:noMultiLvlLbl val="0"/>
      </c:catAx>
      <c:valAx>
        <c:axId val="28317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10</c:v>
                </c:pt>
                <c:pt idx="13">
                  <c:v>17</c:v>
                </c:pt>
                <c:pt idx="14">
                  <c:v>23</c:v>
                </c:pt>
                <c:pt idx="15">
                  <c:v>16</c:v>
                </c:pt>
                <c:pt idx="16">
                  <c:v>7</c:v>
                </c:pt>
                <c:pt idx="17">
                  <c:v>12</c:v>
                </c:pt>
                <c:pt idx="18">
                  <c:v>2</c:v>
                </c:pt>
                <c:pt idx="19">
                  <c:v>5</c:v>
                </c:pt>
                <c:pt idx="20">
                  <c:v>4</c:v>
                </c:pt>
                <c:pt idx="21">
                  <c:v>9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1F-4548-A9EC-19E9F59CA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80256"/>
        <c:axId val="283180584"/>
      </c:lineChart>
      <c:catAx>
        <c:axId val="28318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0584"/>
        <c:crosses val="autoZero"/>
        <c:auto val="1"/>
        <c:lblAlgn val="ctr"/>
        <c:lblOffset val="100"/>
        <c:noMultiLvlLbl val="0"/>
      </c:catAx>
      <c:valAx>
        <c:axId val="28318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1.1239554166439999E-2</c:v>
                </c:pt>
                <c:pt idx="1">
                  <c:v>2.1592482837699E-2</c:v>
                </c:pt>
                <c:pt idx="2">
                  <c:v>3.9586307111368998E-2</c:v>
                </c:pt>
                <c:pt idx="3">
                  <c:v>0</c:v>
                </c:pt>
                <c:pt idx="4">
                  <c:v>0.10054670619272001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1-48CC-9748-A18178572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095136"/>
        <c:axId val="247760272"/>
      </c:barChart>
      <c:catAx>
        <c:axId val="27809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60272"/>
        <c:crosses val="autoZero"/>
        <c:auto val="1"/>
        <c:lblAlgn val="ctr"/>
        <c:lblOffset val="100"/>
        <c:noMultiLvlLbl val="0"/>
      </c:catAx>
      <c:valAx>
        <c:axId val="24776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E-47EA-BA23-F984F1B5B1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E-47EA-BA23-F984F1B5B1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5E-47EA-BA23-F984F1B5B1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5E-47EA-BA23-F984F1B5B1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5E-47EA-BA23-F984F1B5B1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5E-47EA-BA23-F984F1B5B14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5E-47EA-BA23-F984F1B5B14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5E-47EA-BA23-F984F1B5B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950160"/>
        <c:axId val="362945568"/>
      </c:barChart>
      <c:catAx>
        <c:axId val="36295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945568"/>
        <c:crosses val="autoZero"/>
        <c:auto val="1"/>
        <c:lblAlgn val="ctr"/>
        <c:lblOffset val="100"/>
        <c:noMultiLvlLbl val="0"/>
      </c:catAx>
      <c:valAx>
        <c:axId val="36294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9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1-4F54-816E-CCAE3B7AF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897808"/>
        <c:axId val="360900432"/>
      </c:barChart>
      <c:catAx>
        <c:axId val="36089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00432"/>
        <c:crosses val="autoZero"/>
        <c:auto val="1"/>
        <c:lblAlgn val="ctr"/>
        <c:lblOffset val="100"/>
        <c:noMultiLvlLbl val="0"/>
      </c:catAx>
      <c:valAx>
        <c:axId val="3609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9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245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889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3014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1326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123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8948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39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6263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1238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6288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4570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2481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9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943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934426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968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12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9908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4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872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3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322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0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545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289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01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5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6265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587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29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15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297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355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2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576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511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1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15:08:34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 20% de devolución en los consumos en Cine y Gimnasios a partir del 1ro. de mayo del 2017.
• Aplica durante los meses de Mayo, Junio y Julio.
• Aplica solo para los productos de tarjetas de crédito MLB y LIDOM.
• El monto tope de devolución por categoría por mes será de RD$500.00. 
• La devolución será aplicada en el mismo mes del consumo.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9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- 2017-04-24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 20% de devolución en los consumos en Cine y Gimnasios a partir del 1ro. de mayo del 2017.
• Aplica durante los meses de Mayo, Junio y Julio.
• Aplica solo para los productos MLB y LIDOM.
• El monto tope de devolución por categoría por mes será de RD$500.00.
• La devolución será aplicada en el mismo mes del consumo.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3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- 2017-04-17 20:39:23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Félix Antonio González es el ganador del Gran Premio Final de los 100 días de Premios y se lleva RD$ 1 Millón que se duplicó en Magna Motors para compras de vehículos de la marca Hyundai. ¡Felicitaciones!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3009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42445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29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2362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310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72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012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8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88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135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396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9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- 2017-04-15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3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- 2017-04-16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3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- 2017-04-09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06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- 2017-05-04 15:44:16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encuentras la nave que te enamora...
#Fleximóvil #MayThe4th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2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- 2017-05-02 14:00:09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- 2017-04-26 19:56:26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33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- 2017-04-23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17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77921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387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673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748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24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096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723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568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79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76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6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- 2017-04-21 14:42:42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Carlos Guillermo León, presidente ejecutivo de la división de Mercado de Valores y Fiducia del Centro Financiero BHD León y ejecutivos de @mapfrebhd #FiduciariaBHD #BHDLeonPuestodeBolsa conversan con nuestros clientes sobre la gestión patrimonial y oportunidades de inversión en el mercado de valores de República Dominicana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6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- 2017-05-02 21:23:36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Ágil y aprovecha las ofertas que tu Cuenta Nómina tiene para ti en Plaza Lama con planes de 6, 12 y 14 meses sin intereses y un 10% de descuento en mercancía seleccionada.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7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15:30:06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de Pintura (Prolongación 27 de Febrero, Las Caobas) Alameda (Prolongación 27 de Febrero) y en La Vega (Av. Autopista Duarte, Sector Arenozo) #MejoraTuMundo Sigma Estaciones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3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- 2017-04-30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66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312208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13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59050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51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226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37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260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65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92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879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03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- 2017-04-20 16:22:17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Casa propia, el gran paso.  Conoce ciertas condiciones que debes cumplir antes de comprometerte financieramente.  #InvierteEnTusIdeas. http://bit.ly/2oqBvwV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7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- 2017-04-17 20:35:01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los 100 ganadores de nuestros 100 días de premios de Tarjetas #BHDLeon. Gracias a los comercios afiliados que duplicaron los premios de nuestros clientes.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7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Personal con tasa fija de 1 a 5 años llamando al 809-243-5000 o visitando cualquiera de nuestras sucursales.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1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- 2017-05-04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
Reporta cualquier situación sospechosa escribiéndonos a phishing@bhdleon.com.do.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414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110487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027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66508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127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91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85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3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25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3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89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- 2017-04-19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de Pintura (Prolongación 27 de Febrero, Las Caobas) Alameda (Prolongación 27 de Febrero) y en La Vega (Av. Autopista Duarte, Sector Arenozo) #MejoraTuMundo Sigma Estaciones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9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lunes 1ro. de Mayo. 
Todas nuestras sucursales estarán cerradas, con excepción del área de caja de:
- Tiendas y Multiplazas La Sirena, Hipermercados Olé, Supermercado Pola de la Lope de Vega, Megacentro I, Multiplaza Higüey, El Detallista en San Juan de la Maguana que estarán laborando de 9:00 a.m. a 1:00 p.m.
- Ágora Mall de 9:00 a.m. a 2:00 p.m.
- Multicentro La Romana y Supermercado Pola Las Terrenas de 10:00 a.m. a 2:00 p.m.
- Blue Mall de 11:00 a.m. a 6:00 p.m.
- Galería 360 y Sambil de 12:00 p.m. a 6:00 p.m.
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364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98596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618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0870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3289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3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289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969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77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96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309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3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- 2017-04-11 15:29:24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BHD León entrega 100 premios a 100 clientes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0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vehículo que te enamora espera por ti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0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19:45:02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la tasa de tu cuenta es de un interés fijo con una exoneración de hasta 5 comisiones.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3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11:59:41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10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- 2017-04-13 13:31:02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esta Semana Santa. Recuerda que tienes disponible las 24 horas Internet Banking y el Centro de Contacto llamando al 809-243-5000 y gratis
desde el interior al 1-809-200-2445.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790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798408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523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81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346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0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4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2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132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55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63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00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570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40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494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41762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569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633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763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524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35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Felix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01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Leonarda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08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4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 Sabina P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80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Natalie Hilario Serrata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21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Bahktap Anero Baez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7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Mercedes Domiinguez Espinal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4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Nicasia Paulino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7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Omar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786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394547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588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2935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484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70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33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45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Concepcion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9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Glenys Duran d'Gonzalez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5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89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Glenda Vargas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7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Pimentel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54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948703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28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34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875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2017-05-10T07:18:49Z</dcterms:created>
  <dcterms:modified xsi:type="dcterms:W3CDTF">2017-05-10T07:19:38Z</dcterms:modified>
</cp:coreProperties>
</file>