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42" d="100"/>
          <a:sy n="42" d="100"/>
        </p:scale>
        <p:origin x="72" y="78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1/4/2017</c:v>
                </c:pt>
                <c:pt idx="1">
                  <c:v>2/4/2017</c:v>
                </c:pt>
                <c:pt idx="2">
                  <c:v>3/4/2017</c:v>
                </c:pt>
                <c:pt idx="3">
                  <c:v>4/4/2017</c:v>
                </c:pt>
                <c:pt idx="4">
                  <c:v>5/4/2017</c:v>
                </c:pt>
                <c:pt idx="5">
                  <c:v>6/4/2017</c:v>
                </c:pt>
                <c:pt idx="6">
                  <c:v>7/4/2017</c:v>
                </c:pt>
                <c:pt idx="7">
                  <c:v>8/4/2017</c:v>
                </c:pt>
                <c:pt idx="8">
                  <c:v>9/4/2017</c:v>
                </c:pt>
                <c:pt idx="9">
                  <c:v>10/4/2017</c:v>
                </c:pt>
                <c:pt idx="10">
                  <c:v>11/4/2017</c:v>
                </c:pt>
                <c:pt idx="11">
                  <c:v>12/4/2017</c:v>
                </c:pt>
                <c:pt idx="12">
                  <c:v>13/04/2017</c:v>
                </c:pt>
                <c:pt idx="13">
                  <c:v>14/04/2017</c:v>
                </c:pt>
                <c:pt idx="14">
                  <c:v>15/04/2017</c:v>
                </c:pt>
                <c:pt idx="15">
                  <c:v>16/04/2017</c:v>
                </c:pt>
                <c:pt idx="16">
                  <c:v>17/04/2017</c:v>
                </c:pt>
                <c:pt idx="17">
                  <c:v>18/04/2017</c:v>
                </c:pt>
                <c:pt idx="18">
                  <c:v>19/04/2017</c:v>
                </c:pt>
                <c:pt idx="19">
                  <c:v>20/04/2017</c:v>
                </c:pt>
                <c:pt idx="20">
                  <c:v>21/04/2017</c:v>
                </c:pt>
                <c:pt idx="21">
                  <c:v>22/04/2017</c:v>
                </c:pt>
                <c:pt idx="22">
                  <c:v>23/04/2017</c:v>
                </c:pt>
                <c:pt idx="23">
                  <c:v>24/04/2017</c:v>
                </c:pt>
                <c:pt idx="24">
                  <c:v>25/04/2017</c:v>
                </c:pt>
                <c:pt idx="25">
                  <c:v>26/04/2017</c:v>
                </c:pt>
                <c:pt idx="26">
                  <c:v>27/04/2017</c:v>
                </c:pt>
                <c:pt idx="27">
                  <c:v>28/04/2017</c:v>
                </c:pt>
                <c:pt idx="28">
                  <c:v>29/04/2017</c:v>
                </c:pt>
                <c:pt idx="29">
                  <c:v>30/04/2017</c:v>
                </c:pt>
              </c:strCache>
            </c:strRef>
          </c:cat>
          <c:val>
            <c:numRef>
              <c:f>Sheet1!$B$2:$B$31</c:f>
              <c:numCache>
                <c:formatCode>General</c:formatCode>
                <c:ptCount val="30"/>
                <c:pt idx="0">
                  <c:v>132480</c:v>
                </c:pt>
                <c:pt idx="1">
                  <c:v>132646</c:v>
                </c:pt>
                <c:pt idx="2">
                  <c:v>132736</c:v>
                </c:pt>
                <c:pt idx="3">
                  <c:v>132897</c:v>
                </c:pt>
                <c:pt idx="4">
                  <c:v>132997</c:v>
                </c:pt>
                <c:pt idx="5">
                  <c:v>133087</c:v>
                </c:pt>
                <c:pt idx="6">
                  <c:v>133160</c:v>
                </c:pt>
                <c:pt idx="7">
                  <c:v>133211</c:v>
                </c:pt>
                <c:pt idx="8">
                  <c:v>133246</c:v>
                </c:pt>
                <c:pt idx="9">
                  <c:v>133286</c:v>
                </c:pt>
                <c:pt idx="10">
                  <c:v>133358</c:v>
                </c:pt>
                <c:pt idx="11">
                  <c:v>133439</c:v>
                </c:pt>
                <c:pt idx="12">
                  <c:v>133584</c:v>
                </c:pt>
                <c:pt idx="13">
                  <c:v>133760</c:v>
                </c:pt>
                <c:pt idx="14">
                  <c:v>133882</c:v>
                </c:pt>
                <c:pt idx="15">
                  <c:v>134018</c:v>
                </c:pt>
                <c:pt idx="16">
                  <c:v>134106</c:v>
                </c:pt>
                <c:pt idx="17">
                  <c:v>134193</c:v>
                </c:pt>
                <c:pt idx="18">
                  <c:v>134267</c:v>
                </c:pt>
                <c:pt idx="19">
                  <c:v>134306</c:v>
                </c:pt>
                <c:pt idx="20">
                  <c:v>134343</c:v>
                </c:pt>
                <c:pt idx="21">
                  <c:v>134372</c:v>
                </c:pt>
                <c:pt idx="22">
                  <c:v>134404</c:v>
                </c:pt>
                <c:pt idx="23">
                  <c:v>134438</c:v>
                </c:pt>
                <c:pt idx="24">
                  <c:v>134471</c:v>
                </c:pt>
                <c:pt idx="25">
                  <c:v>134491</c:v>
                </c:pt>
                <c:pt idx="26">
                  <c:v>134531</c:v>
                </c:pt>
                <c:pt idx="27">
                  <c:v>134543</c:v>
                </c:pt>
                <c:pt idx="28">
                  <c:v>134578</c:v>
                </c:pt>
                <c:pt idx="29">
                  <c:v>134621</c:v>
                </c:pt>
              </c:numCache>
            </c:numRef>
          </c:val>
          <c:smooth val="0"/>
          <c:extLst>
            <c:ext xmlns:c16="http://schemas.microsoft.com/office/drawing/2014/chart" uri="{C3380CC4-5D6E-409C-BE32-E72D297353CC}">
              <c16:uniqueId val="{00000000-080E-42D6-BF90-095CCBE2D310}"/>
            </c:ext>
          </c:extLst>
        </c:ser>
        <c:dLbls>
          <c:showLegendKey val="0"/>
          <c:showVal val="0"/>
          <c:showCatName val="0"/>
          <c:showSerName val="0"/>
          <c:showPercent val="0"/>
          <c:showBubbleSize val="0"/>
        </c:dLbls>
        <c:smooth val="0"/>
        <c:axId val="225823960"/>
        <c:axId val="268718384"/>
      </c:lineChart>
      <c:catAx>
        <c:axId val="225823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18384"/>
        <c:crosses val="autoZero"/>
        <c:auto val="1"/>
        <c:lblAlgn val="ctr"/>
        <c:lblOffset val="100"/>
        <c:noMultiLvlLbl val="0"/>
      </c:catAx>
      <c:valAx>
        <c:axId val="26871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2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c:v>
                </c:pt>
                <c:pt idx="1">
                  <c:v>10</c:v>
                </c:pt>
                <c:pt idx="2">
                  <c:v>21</c:v>
                </c:pt>
                <c:pt idx="3">
                  <c:v>21</c:v>
                </c:pt>
                <c:pt idx="4">
                  <c:v>21</c:v>
                </c:pt>
                <c:pt idx="5">
                  <c:v>16</c:v>
                </c:pt>
                <c:pt idx="6">
                  <c:v>7</c:v>
                </c:pt>
              </c:numCache>
            </c:numRef>
          </c:val>
          <c:extLst>
            <c:ext xmlns:c16="http://schemas.microsoft.com/office/drawing/2014/chart" uri="{C3380CC4-5D6E-409C-BE32-E72D297353CC}">
              <c16:uniqueId val="{00000000-6A12-4B80-80AF-F3AC6A7F6224}"/>
            </c:ext>
          </c:extLst>
        </c:ser>
        <c:dLbls>
          <c:showLegendKey val="0"/>
          <c:showVal val="0"/>
          <c:showCatName val="0"/>
          <c:showSerName val="0"/>
          <c:showPercent val="0"/>
          <c:showBubbleSize val="0"/>
        </c:dLbls>
        <c:gapWidth val="219"/>
        <c:overlap val="-27"/>
        <c:axId val="268721008"/>
        <c:axId val="268717400"/>
      </c:barChart>
      <c:catAx>
        <c:axId val="26872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17400"/>
        <c:crosses val="autoZero"/>
        <c:auto val="1"/>
        <c:lblAlgn val="ctr"/>
        <c:lblOffset val="100"/>
        <c:noMultiLvlLbl val="0"/>
      </c:catAx>
      <c:valAx>
        <c:axId val="26871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2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63</c:v>
                </c:pt>
                <c:pt idx="1">
                  <c:v>88</c:v>
                </c:pt>
                <c:pt idx="2">
                  <c:v>69</c:v>
                </c:pt>
                <c:pt idx="3">
                  <c:v>79</c:v>
                </c:pt>
                <c:pt idx="4">
                  <c:v>75</c:v>
                </c:pt>
                <c:pt idx="5">
                  <c:v>74</c:v>
                </c:pt>
                <c:pt idx="6">
                  <c:v>82</c:v>
                </c:pt>
              </c:numCache>
            </c:numRef>
          </c:val>
          <c:extLst>
            <c:ext xmlns:c16="http://schemas.microsoft.com/office/drawing/2014/chart" uri="{C3380CC4-5D6E-409C-BE32-E72D297353CC}">
              <c16:uniqueId val="{00000000-0EA5-411D-A460-F7B289B7E174}"/>
            </c:ext>
          </c:extLst>
        </c:ser>
        <c:dLbls>
          <c:showLegendKey val="0"/>
          <c:showVal val="0"/>
          <c:showCatName val="0"/>
          <c:showSerName val="0"/>
          <c:showPercent val="0"/>
          <c:showBubbleSize val="0"/>
        </c:dLbls>
        <c:gapWidth val="219"/>
        <c:overlap val="-27"/>
        <c:axId val="270672184"/>
        <c:axId val="270672512"/>
      </c:barChart>
      <c:catAx>
        <c:axId val="270672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672512"/>
        <c:crosses val="autoZero"/>
        <c:auto val="1"/>
        <c:lblAlgn val="ctr"/>
        <c:lblOffset val="100"/>
        <c:noMultiLvlLbl val="0"/>
      </c:catAx>
      <c:valAx>
        <c:axId val="27067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67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8EBC-4E98-B389-2ACA07E1ECD2}"/>
            </c:ext>
          </c:extLst>
        </c:ser>
        <c:dLbls>
          <c:showLegendKey val="0"/>
          <c:showVal val="0"/>
          <c:showCatName val="0"/>
          <c:showSerName val="0"/>
          <c:showPercent val="0"/>
          <c:showBubbleSize val="0"/>
        </c:dLbls>
        <c:axId val="268714776"/>
        <c:axId val="268717728"/>
      </c:radarChart>
      <c:catAx>
        <c:axId val="268714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17728"/>
        <c:crosses val="autoZero"/>
        <c:auto val="1"/>
        <c:lblAlgn val="ctr"/>
        <c:lblOffset val="100"/>
        <c:noMultiLvlLbl val="0"/>
      </c:catAx>
      <c:valAx>
        <c:axId val="26871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71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1/4/2017</c:v>
                </c:pt>
                <c:pt idx="1">
                  <c:v>2/4/2017</c:v>
                </c:pt>
                <c:pt idx="2">
                  <c:v>3/4/2017</c:v>
                </c:pt>
                <c:pt idx="3">
                  <c:v>4/4/2017</c:v>
                </c:pt>
                <c:pt idx="4">
                  <c:v>5/4/2017</c:v>
                </c:pt>
                <c:pt idx="5">
                  <c:v>6/4/2017</c:v>
                </c:pt>
                <c:pt idx="6">
                  <c:v>7/4/2017</c:v>
                </c:pt>
                <c:pt idx="7">
                  <c:v>8/4/2017</c:v>
                </c:pt>
                <c:pt idx="8">
                  <c:v>9/4/2017</c:v>
                </c:pt>
                <c:pt idx="9">
                  <c:v>10/4/2017</c:v>
                </c:pt>
                <c:pt idx="10">
                  <c:v>11/4/2017</c:v>
                </c:pt>
                <c:pt idx="11">
                  <c:v>12/4/2017</c:v>
                </c:pt>
                <c:pt idx="12">
                  <c:v>13/04/2017</c:v>
                </c:pt>
                <c:pt idx="13">
                  <c:v>14/04/2017</c:v>
                </c:pt>
                <c:pt idx="14">
                  <c:v>15/04/2017</c:v>
                </c:pt>
                <c:pt idx="15">
                  <c:v>16/04/2017</c:v>
                </c:pt>
                <c:pt idx="16">
                  <c:v>17/04/2017</c:v>
                </c:pt>
                <c:pt idx="17">
                  <c:v>18/04/2017</c:v>
                </c:pt>
                <c:pt idx="18">
                  <c:v>19/04/2017</c:v>
                </c:pt>
                <c:pt idx="19">
                  <c:v>20/04/2017</c:v>
                </c:pt>
                <c:pt idx="20">
                  <c:v>21/04/2017</c:v>
                </c:pt>
                <c:pt idx="21">
                  <c:v>22/04/2017</c:v>
                </c:pt>
                <c:pt idx="22">
                  <c:v>23/04/2017</c:v>
                </c:pt>
                <c:pt idx="23">
                  <c:v>24/04/2017</c:v>
                </c:pt>
                <c:pt idx="24">
                  <c:v>25/04/2017</c:v>
                </c:pt>
                <c:pt idx="25">
                  <c:v>26/04/2017</c:v>
                </c:pt>
                <c:pt idx="26">
                  <c:v>27/04/2017</c:v>
                </c:pt>
                <c:pt idx="27">
                  <c:v>28/04/2017</c:v>
                </c:pt>
                <c:pt idx="28">
                  <c:v>29/04/2017</c:v>
                </c:pt>
                <c:pt idx="29">
                  <c:v>30/04/2017</c:v>
                </c:pt>
              </c:strCache>
            </c:strRef>
          </c:cat>
          <c:val>
            <c:numRef>
              <c:f>Sheet1!$B$2:$B$31</c:f>
              <c:numCache>
                <c:formatCode>General</c:formatCode>
                <c:ptCount val="30"/>
                <c:pt idx="0">
                  <c:v>133</c:v>
                </c:pt>
                <c:pt idx="1">
                  <c:v>166</c:v>
                </c:pt>
                <c:pt idx="2">
                  <c:v>90</c:v>
                </c:pt>
                <c:pt idx="3">
                  <c:v>161</c:v>
                </c:pt>
                <c:pt idx="4">
                  <c:v>100</c:v>
                </c:pt>
                <c:pt idx="5">
                  <c:v>90</c:v>
                </c:pt>
                <c:pt idx="6">
                  <c:v>73</c:v>
                </c:pt>
                <c:pt idx="7">
                  <c:v>51</c:v>
                </c:pt>
                <c:pt idx="8">
                  <c:v>35</c:v>
                </c:pt>
                <c:pt idx="9">
                  <c:v>40</c:v>
                </c:pt>
                <c:pt idx="10">
                  <c:v>72</c:v>
                </c:pt>
                <c:pt idx="11">
                  <c:v>81</c:v>
                </c:pt>
                <c:pt idx="12">
                  <c:v>145</c:v>
                </c:pt>
                <c:pt idx="13">
                  <c:v>176</c:v>
                </c:pt>
                <c:pt idx="14">
                  <c:v>122</c:v>
                </c:pt>
                <c:pt idx="15">
                  <c:v>136</c:v>
                </c:pt>
                <c:pt idx="16">
                  <c:v>88</c:v>
                </c:pt>
                <c:pt idx="17">
                  <c:v>87</c:v>
                </c:pt>
                <c:pt idx="18">
                  <c:v>74</c:v>
                </c:pt>
                <c:pt idx="19">
                  <c:v>39</c:v>
                </c:pt>
                <c:pt idx="20">
                  <c:v>37</c:v>
                </c:pt>
                <c:pt idx="21">
                  <c:v>29</c:v>
                </c:pt>
                <c:pt idx="22">
                  <c:v>32</c:v>
                </c:pt>
                <c:pt idx="23">
                  <c:v>34</c:v>
                </c:pt>
                <c:pt idx="24">
                  <c:v>33</c:v>
                </c:pt>
                <c:pt idx="25">
                  <c:v>20</c:v>
                </c:pt>
                <c:pt idx="26">
                  <c:v>40</c:v>
                </c:pt>
                <c:pt idx="27">
                  <c:v>12</c:v>
                </c:pt>
                <c:pt idx="28">
                  <c:v>35</c:v>
                </c:pt>
                <c:pt idx="29">
                  <c:v>43</c:v>
                </c:pt>
              </c:numCache>
            </c:numRef>
          </c:val>
          <c:smooth val="0"/>
          <c:extLst>
            <c:ext xmlns:c16="http://schemas.microsoft.com/office/drawing/2014/chart" uri="{C3380CC4-5D6E-409C-BE32-E72D297353CC}">
              <c16:uniqueId val="{00000000-252C-45AB-BFFE-8A946C82189F}"/>
            </c:ext>
          </c:extLst>
        </c:ser>
        <c:dLbls>
          <c:showLegendKey val="0"/>
          <c:showVal val="0"/>
          <c:showCatName val="0"/>
          <c:showSerName val="0"/>
          <c:showPercent val="0"/>
          <c:showBubbleSize val="0"/>
        </c:dLbls>
        <c:smooth val="0"/>
        <c:axId val="225564568"/>
        <c:axId val="225823304"/>
      </c:lineChart>
      <c:catAx>
        <c:axId val="22556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823304"/>
        <c:crosses val="autoZero"/>
        <c:auto val="1"/>
        <c:lblAlgn val="ctr"/>
        <c:lblOffset val="100"/>
        <c:noMultiLvlLbl val="0"/>
      </c:catAx>
      <c:valAx>
        <c:axId val="22582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56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8.9809941198494003E-2</c:v>
                </c:pt>
                <c:pt idx="1">
                  <c:v>1.1606140022462999E-2</c:v>
                </c:pt>
                <c:pt idx="2">
                  <c:v>1.2658002175037E-2</c:v>
                </c:pt>
                <c:pt idx="3">
                  <c:v>6.6998270667307999E-2</c:v>
                </c:pt>
                <c:pt idx="4">
                  <c:v>1.0732559590665E-2</c:v>
                </c:pt>
                <c:pt idx="5">
                  <c:v>1.2822912766753999E-2</c:v>
                </c:pt>
                <c:pt idx="6">
                  <c:v>1.9789271006043999E-2</c:v>
                </c:pt>
              </c:numCache>
            </c:numRef>
          </c:val>
          <c:extLst>
            <c:ext xmlns:c16="http://schemas.microsoft.com/office/drawing/2014/chart" uri="{C3380CC4-5D6E-409C-BE32-E72D297353CC}">
              <c16:uniqueId val="{00000000-3F82-4943-AAE5-7840BCCFD482}"/>
            </c:ext>
          </c:extLst>
        </c:ser>
        <c:dLbls>
          <c:showLegendKey val="0"/>
          <c:showVal val="0"/>
          <c:showCatName val="0"/>
          <c:showSerName val="0"/>
          <c:showPercent val="0"/>
          <c:showBubbleSize val="0"/>
        </c:dLbls>
        <c:gapWidth val="219"/>
        <c:overlap val="-27"/>
        <c:axId val="269474384"/>
        <c:axId val="269469464"/>
      </c:barChart>
      <c:catAx>
        <c:axId val="26947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69464"/>
        <c:crosses val="autoZero"/>
        <c:auto val="1"/>
        <c:lblAlgn val="ctr"/>
        <c:lblOffset val="100"/>
        <c:noMultiLvlLbl val="0"/>
      </c:catAx>
      <c:valAx>
        <c:axId val="26946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7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1/4/2017</c:v>
                </c:pt>
                <c:pt idx="1">
                  <c:v>2/4/2017</c:v>
                </c:pt>
                <c:pt idx="2">
                  <c:v>3/4/2017</c:v>
                </c:pt>
                <c:pt idx="3">
                  <c:v>4/4/2017</c:v>
                </c:pt>
                <c:pt idx="4">
                  <c:v>5/4/2017</c:v>
                </c:pt>
                <c:pt idx="5">
                  <c:v>6/4/2017</c:v>
                </c:pt>
                <c:pt idx="6">
                  <c:v>7/4/2017</c:v>
                </c:pt>
                <c:pt idx="7">
                  <c:v>8/4/2017</c:v>
                </c:pt>
                <c:pt idx="8">
                  <c:v>9/4/2017</c:v>
                </c:pt>
                <c:pt idx="9">
                  <c:v>10/4/2017</c:v>
                </c:pt>
                <c:pt idx="10">
                  <c:v>11/4/2017</c:v>
                </c:pt>
                <c:pt idx="11">
                  <c:v>12/4/2017</c:v>
                </c:pt>
                <c:pt idx="12">
                  <c:v>13/04/2017</c:v>
                </c:pt>
                <c:pt idx="13">
                  <c:v>14/04/2017</c:v>
                </c:pt>
                <c:pt idx="14">
                  <c:v>15/04/2017</c:v>
                </c:pt>
                <c:pt idx="15">
                  <c:v>16/04/2017</c:v>
                </c:pt>
                <c:pt idx="16">
                  <c:v>17/04/2017</c:v>
                </c:pt>
                <c:pt idx="17">
                  <c:v>18/04/2017</c:v>
                </c:pt>
                <c:pt idx="18">
                  <c:v>19/04/2017</c:v>
                </c:pt>
                <c:pt idx="19">
                  <c:v>20/04/2017</c:v>
                </c:pt>
                <c:pt idx="20">
                  <c:v>21/04/2017</c:v>
                </c:pt>
                <c:pt idx="21">
                  <c:v>22/04/2017</c:v>
                </c:pt>
                <c:pt idx="22">
                  <c:v>23/04/2017</c:v>
                </c:pt>
                <c:pt idx="23">
                  <c:v>24/04/2017</c:v>
                </c:pt>
                <c:pt idx="24">
                  <c:v>25/04/2017</c:v>
                </c:pt>
                <c:pt idx="25">
                  <c:v>26/04/2017</c:v>
                </c:pt>
                <c:pt idx="26">
                  <c:v>27/04/2017</c:v>
                </c:pt>
                <c:pt idx="27">
                  <c:v>28/04/2017</c:v>
                </c:pt>
                <c:pt idx="28">
                  <c:v>29/04/2017</c:v>
                </c:pt>
                <c:pt idx="29">
                  <c:v>30/04/2017</c:v>
                </c:pt>
              </c:strCache>
            </c:strRef>
          </c:cat>
          <c:val>
            <c:numRef>
              <c:f>Sheet1!$B$2:$B$31</c:f>
              <c:numCache>
                <c:formatCode>General</c:formatCode>
                <c:ptCount val="30"/>
                <c:pt idx="0">
                  <c:v>1</c:v>
                </c:pt>
                <c:pt idx="1">
                  <c:v>1</c:v>
                </c:pt>
                <c:pt idx="2">
                  <c:v>4</c:v>
                </c:pt>
                <c:pt idx="3">
                  <c:v>3</c:v>
                </c:pt>
                <c:pt idx="4">
                  <c:v>4</c:v>
                </c:pt>
                <c:pt idx="5">
                  <c:v>7</c:v>
                </c:pt>
                <c:pt idx="6">
                  <c:v>5</c:v>
                </c:pt>
                <c:pt idx="7">
                  <c:v>4</c:v>
                </c:pt>
                <c:pt idx="8">
                  <c:v>1</c:v>
                </c:pt>
                <c:pt idx="9">
                  <c:v>5</c:v>
                </c:pt>
                <c:pt idx="10">
                  <c:v>4</c:v>
                </c:pt>
                <c:pt idx="11">
                  <c:v>7</c:v>
                </c:pt>
                <c:pt idx="12">
                  <c:v>7</c:v>
                </c:pt>
                <c:pt idx="13">
                  <c:v>6</c:v>
                </c:pt>
                <c:pt idx="14">
                  <c:v>6</c:v>
                </c:pt>
                <c:pt idx="15">
                  <c:v>1</c:v>
                </c:pt>
                <c:pt idx="16">
                  <c:v>5</c:v>
                </c:pt>
                <c:pt idx="17">
                  <c:v>3</c:v>
                </c:pt>
                <c:pt idx="18">
                  <c:v>4</c:v>
                </c:pt>
                <c:pt idx="19">
                  <c:v>3</c:v>
                </c:pt>
                <c:pt idx="20">
                  <c:v>4</c:v>
                </c:pt>
                <c:pt idx="21">
                  <c:v>2</c:v>
                </c:pt>
                <c:pt idx="22">
                  <c:v>2</c:v>
                </c:pt>
                <c:pt idx="23">
                  <c:v>3</c:v>
                </c:pt>
                <c:pt idx="24">
                  <c:v>0</c:v>
                </c:pt>
                <c:pt idx="25">
                  <c:v>6</c:v>
                </c:pt>
                <c:pt idx="26">
                  <c:v>4</c:v>
                </c:pt>
                <c:pt idx="27">
                  <c:v>6</c:v>
                </c:pt>
                <c:pt idx="28">
                  <c:v>3</c:v>
                </c:pt>
                <c:pt idx="29">
                  <c:v>2</c:v>
                </c:pt>
              </c:numCache>
            </c:numRef>
          </c:val>
          <c:smooth val="0"/>
          <c:extLst>
            <c:ext xmlns:c16="http://schemas.microsoft.com/office/drawing/2014/chart" uri="{C3380CC4-5D6E-409C-BE32-E72D297353CC}">
              <c16:uniqueId val="{00000000-63C5-422B-82A4-C9FB237BD89E}"/>
            </c:ext>
          </c:extLst>
        </c:ser>
        <c:dLbls>
          <c:showLegendKey val="0"/>
          <c:showVal val="0"/>
          <c:showCatName val="0"/>
          <c:showSerName val="0"/>
          <c:showPercent val="0"/>
          <c:showBubbleSize val="0"/>
        </c:dLbls>
        <c:smooth val="0"/>
        <c:axId val="269472744"/>
        <c:axId val="269473072"/>
      </c:lineChart>
      <c:catAx>
        <c:axId val="269472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73072"/>
        <c:crosses val="autoZero"/>
        <c:auto val="1"/>
        <c:lblAlgn val="ctr"/>
        <c:lblOffset val="100"/>
        <c:noMultiLvlLbl val="0"/>
      </c:catAx>
      <c:valAx>
        <c:axId val="26947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47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1</c:v>
                </c:pt>
                <c:pt idx="3">
                  <c:v>0</c:v>
                </c:pt>
                <c:pt idx="4">
                  <c:v>1</c:v>
                </c:pt>
                <c:pt idx="5">
                  <c:v>0</c:v>
                </c:pt>
                <c:pt idx="6">
                  <c:v>0</c:v>
                </c:pt>
                <c:pt idx="7">
                  <c:v>0</c:v>
                </c:pt>
                <c:pt idx="8">
                  <c:v>0</c:v>
                </c:pt>
                <c:pt idx="9">
                  <c:v>0</c:v>
                </c:pt>
                <c:pt idx="10">
                  <c:v>0</c:v>
                </c:pt>
                <c:pt idx="11">
                  <c:v>0</c:v>
                </c:pt>
                <c:pt idx="12">
                  <c:v>10</c:v>
                </c:pt>
                <c:pt idx="13">
                  <c:v>19</c:v>
                </c:pt>
                <c:pt idx="14">
                  <c:v>23</c:v>
                </c:pt>
                <c:pt idx="15">
                  <c:v>14</c:v>
                </c:pt>
                <c:pt idx="16">
                  <c:v>7</c:v>
                </c:pt>
                <c:pt idx="17">
                  <c:v>11</c:v>
                </c:pt>
                <c:pt idx="18">
                  <c:v>3</c:v>
                </c:pt>
                <c:pt idx="19">
                  <c:v>7</c:v>
                </c:pt>
                <c:pt idx="20">
                  <c:v>6</c:v>
                </c:pt>
                <c:pt idx="21">
                  <c:v>8</c:v>
                </c:pt>
                <c:pt idx="22">
                  <c:v>3</c:v>
                </c:pt>
                <c:pt idx="23">
                  <c:v>0</c:v>
                </c:pt>
              </c:numCache>
            </c:numRef>
          </c:val>
          <c:smooth val="0"/>
          <c:extLst>
            <c:ext xmlns:c16="http://schemas.microsoft.com/office/drawing/2014/chart" uri="{C3380CC4-5D6E-409C-BE32-E72D297353CC}">
              <c16:uniqueId val="{00000000-E99F-4592-958F-D9E7D002EF99}"/>
            </c:ext>
          </c:extLst>
        </c:ser>
        <c:dLbls>
          <c:showLegendKey val="0"/>
          <c:showVal val="0"/>
          <c:showCatName val="0"/>
          <c:showSerName val="0"/>
          <c:showPercent val="0"/>
          <c:showBubbleSize val="0"/>
        </c:dLbls>
        <c:smooth val="0"/>
        <c:axId val="350875096"/>
        <c:axId val="350872472"/>
      </c:lineChart>
      <c:catAx>
        <c:axId val="35087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872472"/>
        <c:crosses val="autoZero"/>
        <c:auto val="1"/>
        <c:lblAlgn val="ctr"/>
        <c:lblOffset val="100"/>
        <c:noMultiLvlLbl val="0"/>
      </c:catAx>
      <c:valAx>
        <c:axId val="35087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87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2</c:v>
                </c:pt>
              </c:numCache>
            </c:numRef>
          </c:val>
          <c:extLst>
            <c:ext xmlns:c16="http://schemas.microsoft.com/office/drawing/2014/chart" uri="{C3380CC4-5D6E-409C-BE32-E72D297353CC}">
              <c16:uniqueId val="{00000000-12BA-4381-BD9E-958180F010F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100</c:v>
                </c:pt>
              </c:numCache>
            </c:numRef>
          </c:val>
          <c:extLst>
            <c:ext xmlns:c16="http://schemas.microsoft.com/office/drawing/2014/chart" uri="{C3380CC4-5D6E-409C-BE32-E72D297353CC}">
              <c16:uniqueId val="{00000001-12BA-4381-BD9E-958180F010FF}"/>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4</c:v>
                </c:pt>
              </c:numCache>
            </c:numRef>
          </c:val>
          <c:extLst>
            <c:ext xmlns:c16="http://schemas.microsoft.com/office/drawing/2014/chart" uri="{C3380CC4-5D6E-409C-BE32-E72D297353CC}">
              <c16:uniqueId val="{00000002-12BA-4381-BD9E-958180F010FF}"/>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7</c:v>
                </c:pt>
              </c:numCache>
            </c:numRef>
          </c:val>
          <c:extLst>
            <c:ext xmlns:c16="http://schemas.microsoft.com/office/drawing/2014/chart" uri="{C3380CC4-5D6E-409C-BE32-E72D297353CC}">
              <c16:uniqueId val="{00000003-12BA-4381-BD9E-958180F010FF}"/>
            </c:ext>
          </c:extLst>
        </c:ser>
        <c:dLbls>
          <c:showLegendKey val="0"/>
          <c:showVal val="0"/>
          <c:showCatName val="0"/>
          <c:showSerName val="0"/>
          <c:showPercent val="0"/>
          <c:showBubbleSize val="0"/>
        </c:dLbls>
        <c:gapWidth val="150"/>
        <c:overlap val="100"/>
        <c:axId val="350878376"/>
        <c:axId val="350876408"/>
      </c:barChart>
      <c:catAx>
        <c:axId val="350878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876408"/>
        <c:crosses val="autoZero"/>
        <c:auto val="1"/>
        <c:lblAlgn val="ctr"/>
        <c:lblOffset val="100"/>
        <c:noMultiLvlLbl val="0"/>
      </c:catAx>
      <c:valAx>
        <c:axId val="350876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87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8.9887640449438002E-3</c:v>
                </c:pt>
                <c:pt idx="3">
                  <c:v>0</c:v>
                </c:pt>
                <c:pt idx="4">
                  <c:v>9.7378277153557999E-3</c:v>
                </c:pt>
                <c:pt idx="5">
                  <c:v>0</c:v>
                </c:pt>
                <c:pt idx="6">
                  <c:v>0</c:v>
                </c:pt>
                <c:pt idx="7">
                  <c:v>0</c:v>
                </c:pt>
                <c:pt idx="8">
                  <c:v>0</c:v>
                </c:pt>
                <c:pt idx="9">
                  <c:v>0</c:v>
                </c:pt>
                <c:pt idx="10">
                  <c:v>0</c:v>
                </c:pt>
                <c:pt idx="11">
                  <c:v>0</c:v>
                </c:pt>
                <c:pt idx="12">
                  <c:v>7.9775280898876005E-2</c:v>
                </c:pt>
                <c:pt idx="13">
                  <c:v>1.7149615612064E-2</c:v>
                </c:pt>
                <c:pt idx="14">
                  <c:v>1.0258915486077E-2</c:v>
                </c:pt>
                <c:pt idx="15">
                  <c:v>9.4756554307116006E-2</c:v>
                </c:pt>
                <c:pt idx="16">
                  <c:v>1.1128945960407E-2</c:v>
                </c:pt>
                <c:pt idx="17">
                  <c:v>1.2734082397004E-2</c:v>
                </c:pt>
                <c:pt idx="18">
                  <c:v>1.1735330836454E-2</c:v>
                </c:pt>
                <c:pt idx="19">
                  <c:v>2.8678437667202E-2</c:v>
                </c:pt>
                <c:pt idx="20">
                  <c:v>0.10112359550562</c:v>
                </c:pt>
                <c:pt idx="21">
                  <c:v>1.1797752808989001E-2</c:v>
                </c:pt>
                <c:pt idx="22">
                  <c:v>8.7390761548064994E-3</c:v>
                </c:pt>
                <c:pt idx="23">
                  <c:v>0</c:v>
                </c:pt>
              </c:numCache>
            </c:numRef>
          </c:val>
          <c:smooth val="0"/>
          <c:extLst>
            <c:ext xmlns:c16="http://schemas.microsoft.com/office/drawing/2014/chart" uri="{C3380CC4-5D6E-409C-BE32-E72D297353CC}">
              <c16:uniqueId val="{00000000-24C9-4E31-8EFB-9746FFA8CCC5}"/>
            </c:ext>
          </c:extLst>
        </c:ser>
        <c:dLbls>
          <c:showLegendKey val="0"/>
          <c:showVal val="0"/>
          <c:showCatName val="0"/>
          <c:showSerName val="0"/>
          <c:showPercent val="0"/>
          <c:showBubbleSize val="0"/>
        </c:dLbls>
        <c:smooth val="0"/>
        <c:axId val="350869192"/>
        <c:axId val="350870504"/>
      </c:lineChart>
      <c:catAx>
        <c:axId val="35086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870504"/>
        <c:crosses val="autoZero"/>
        <c:auto val="1"/>
        <c:lblAlgn val="ctr"/>
        <c:lblOffset val="100"/>
        <c:noMultiLvlLbl val="0"/>
      </c:catAx>
      <c:valAx>
        <c:axId val="35087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86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4661</c:v>
                </c:pt>
              </c:numCache>
            </c:numRef>
          </c:val>
          <c:extLst>
            <c:ext xmlns:c16="http://schemas.microsoft.com/office/drawing/2014/chart" uri="{C3380CC4-5D6E-409C-BE32-E72D297353CC}">
              <c16:uniqueId val="{00000000-60AC-439F-A065-EBADA8A8E37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118</c:v>
                </c:pt>
              </c:numCache>
            </c:numRef>
          </c:val>
          <c:extLst>
            <c:ext xmlns:c16="http://schemas.microsoft.com/office/drawing/2014/chart" uri="{C3380CC4-5D6E-409C-BE32-E72D297353CC}">
              <c16:uniqueId val="{00000001-60AC-439F-A065-EBADA8A8E37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12</c:v>
                </c:pt>
              </c:numCache>
            </c:numRef>
          </c:val>
          <c:extLst>
            <c:ext xmlns:c16="http://schemas.microsoft.com/office/drawing/2014/chart" uri="{C3380CC4-5D6E-409C-BE32-E72D297353CC}">
              <c16:uniqueId val="{00000002-60AC-439F-A065-EBADA8A8E37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9</c:v>
                </c:pt>
              </c:numCache>
            </c:numRef>
          </c:val>
          <c:extLst>
            <c:ext xmlns:c16="http://schemas.microsoft.com/office/drawing/2014/chart" uri="{C3380CC4-5D6E-409C-BE32-E72D297353CC}">
              <c16:uniqueId val="{00000003-60AC-439F-A065-EBADA8A8E37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1</c:v>
                </c:pt>
              </c:numCache>
            </c:numRef>
          </c:val>
          <c:extLst>
            <c:ext xmlns:c16="http://schemas.microsoft.com/office/drawing/2014/chart" uri="{C3380CC4-5D6E-409C-BE32-E72D297353CC}">
              <c16:uniqueId val="{00000004-60AC-439F-A065-EBADA8A8E37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6</c:v>
                </c:pt>
              </c:numCache>
            </c:numRef>
          </c:val>
          <c:extLst>
            <c:ext xmlns:c16="http://schemas.microsoft.com/office/drawing/2014/chart" uri="{C3380CC4-5D6E-409C-BE32-E72D297353CC}">
              <c16:uniqueId val="{00000005-60AC-439F-A065-EBADA8A8E37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157</c:v>
                </c:pt>
              </c:numCache>
            </c:numRef>
          </c:val>
          <c:extLst>
            <c:ext xmlns:c16="http://schemas.microsoft.com/office/drawing/2014/chart" uri="{C3380CC4-5D6E-409C-BE32-E72D297353CC}">
              <c16:uniqueId val="{00000006-60AC-439F-A065-EBADA8A8E37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224</c:v>
                </c:pt>
              </c:numCache>
            </c:numRef>
          </c:val>
          <c:extLst>
            <c:ext xmlns:c16="http://schemas.microsoft.com/office/drawing/2014/chart" uri="{C3380CC4-5D6E-409C-BE32-E72D297353CC}">
              <c16:uniqueId val="{00000007-60AC-439F-A065-EBADA8A8E375}"/>
            </c:ext>
          </c:extLst>
        </c:ser>
        <c:dLbls>
          <c:showLegendKey val="0"/>
          <c:showVal val="0"/>
          <c:showCatName val="0"/>
          <c:showSerName val="0"/>
          <c:showPercent val="0"/>
          <c:showBubbleSize val="0"/>
        </c:dLbls>
        <c:gapWidth val="150"/>
        <c:overlap val="100"/>
        <c:axId val="358164560"/>
        <c:axId val="358161936"/>
      </c:barChart>
      <c:catAx>
        <c:axId val="35816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61936"/>
        <c:crosses val="autoZero"/>
        <c:auto val="1"/>
        <c:lblAlgn val="ctr"/>
        <c:lblOffset val="100"/>
        <c:noMultiLvlLbl val="0"/>
      </c:catAx>
      <c:valAx>
        <c:axId val="358161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6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1.0700091819716E-2</c:v>
                </c:pt>
                <c:pt idx="1">
                  <c:v>1.4926610899174001E-2</c:v>
                </c:pt>
                <c:pt idx="2">
                  <c:v>3.1829868988761001E-2</c:v>
                </c:pt>
                <c:pt idx="3">
                  <c:v>0</c:v>
                </c:pt>
                <c:pt idx="4">
                  <c:v>8.7472616318433005E-2</c:v>
                </c:pt>
                <c:pt idx="5">
                  <c:v>0</c:v>
                </c:pt>
                <c:pt idx="6">
                  <c:v>0</c:v>
                </c:pt>
              </c:numCache>
            </c:numRef>
          </c:val>
          <c:extLst>
            <c:ext xmlns:c16="http://schemas.microsoft.com/office/drawing/2014/chart" uri="{C3380CC4-5D6E-409C-BE32-E72D297353CC}">
              <c16:uniqueId val="{00000000-1041-49BA-88F0-42AA6D0A1F72}"/>
            </c:ext>
          </c:extLst>
        </c:ser>
        <c:dLbls>
          <c:showLegendKey val="0"/>
          <c:showVal val="0"/>
          <c:showCatName val="0"/>
          <c:showSerName val="0"/>
          <c:showPercent val="0"/>
          <c:showBubbleSize val="0"/>
        </c:dLbls>
        <c:gapWidth val="219"/>
        <c:overlap val="-27"/>
        <c:axId val="358170136"/>
        <c:axId val="358162592"/>
      </c:barChart>
      <c:catAx>
        <c:axId val="35817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62592"/>
        <c:crosses val="autoZero"/>
        <c:auto val="1"/>
        <c:lblAlgn val="ctr"/>
        <c:lblOffset val="100"/>
        <c:noMultiLvlLbl val="0"/>
      </c:catAx>
      <c:valAx>
        <c:axId val="35816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7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8AD-4B09-9B30-272FA2B7FAC0}"/>
            </c:ext>
          </c:extLst>
        </c:ser>
        <c:dLbls>
          <c:showLegendKey val="0"/>
          <c:showVal val="0"/>
          <c:showCatName val="0"/>
          <c:showSerName val="0"/>
          <c:showPercent val="0"/>
          <c:showBubbleSize val="0"/>
        </c:dLbls>
        <c:gapWidth val="219"/>
        <c:overlap val="-27"/>
        <c:axId val="367361600"/>
        <c:axId val="367362584"/>
      </c:barChart>
      <c:catAx>
        <c:axId val="36736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62584"/>
        <c:crosses val="autoZero"/>
        <c:auto val="1"/>
        <c:lblAlgn val="ctr"/>
        <c:lblOffset val="100"/>
        <c:noMultiLvlLbl val="0"/>
      </c:catAx>
      <c:valAx>
        <c:axId val="36736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6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02511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05580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6312030"/>
                    </a:ext>
                  </a:extLst>
                </a:gridCol>
                <a:gridCol w="740664">
                  <a:extLst>
                    <a:ext uri="{9D8B030D-6E8A-4147-A177-3AD203B41FA5}">
                      <a16:colId xmlns:a16="http://schemas.microsoft.com/office/drawing/2014/main" val="2508509547"/>
                    </a:ext>
                  </a:extLst>
                </a:gridCol>
                <a:gridCol w="740664">
                  <a:extLst>
                    <a:ext uri="{9D8B030D-6E8A-4147-A177-3AD203B41FA5}">
                      <a16:colId xmlns:a16="http://schemas.microsoft.com/office/drawing/2014/main" val="3202378048"/>
                    </a:ext>
                  </a:extLst>
                </a:gridCol>
                <a:gridCol w="740664">
                  <a:extLst>
                    <a:ext uri="{9D8B030D-6E8A-4147-A177-3AD203B41FA5}">
                      <a16:colId xmlns:a16="http://schemas.microsoft.com/office/drawing/2014/main" val="212303197"/>
                    </a:ext>
                  </a:extLst>
                </a:gridCol>
                <a:gridCol w="740664">
                  <a:extLst>
                    <a:ext uri="{9D8B030D-6E8A-4147-A177-3AD203B41FA5}">
                      <a16:colId xmlns:a16="http://schemas.microsoft.com/office/drawing/2014/main" val="570084084"/>
                    </a:ext>
                  </a:extLst>
                </a:gridCol>
                <a:gridCol w="740664">
                  <a:extLst>
                    <a:ext uri="{9D8B030D-6E8A-4147-A177-3AD203B41FA5}">
                      <a16:colId xmlns:a16="http://schemas.microsoft.com/office/drawing/2014/main" val="1280770802"/>
                    </a:ext>
                  </a:extLst>
                </a:gridCol>
                <a:gridCol w="740664">
                  <a:extLst>
                    <a:ext uri="{9D8B030D-6E8A-4147-A177-3AD203B41FA5}">
                      <a16:colId xmlns:a16="http://schemas.microsoft.com/office/drawing/2014/main" val="2133366965"/>
                    </a:ext>
                  </a:extLst>
                </a:gridCol>
                <a:gridCol w="740664">
                  <a:extLst>
                    <a:ext uri="{9D8B030D-6E8A-4147-A177-3AD203B41FA5}">
                      <a16:colId xmlns:a16="http://schemas.microsoft.com/office/drawing/2014/main" val="3816288404"/>
                    </a:ext>
                  </a:extLst>
                </a:gridCol>
                <a:gridCol w="740664">
                  <a:extLst>
                    <a:ext uri="{9D8B030D-6E8A-4147-A177-3AD203B41FA5}">
                      <a16:colId xmlns:a16="http://schemas.microsoft.com/office/drawing/2014/main" val="440652670"/>
                    </a:ext>
                  </a:extLst>
                </a:gridCol>
                <a:gridCol w="740664">
                  <a:extLst>
                    <a:ext uri="{9D8B030D-6E8A-4147-A177-3AD203B41FA5}">
                      <a16:colId xmlns:a16="http://schemas.microsoft.com/office/drawing/2014/main" val="37813229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68770814"/>
                  </a:ext>
                </a:extLst>
              </a:tr>
              <a:tr h="370840">
                <a:tc>
                  <a:txBody>
                    <a:bodyPr/>
                    <a:lstStyle/>
                    <a:p>
                      <a:r>
                        <a:rPr lang="en-US" sz="1000"/>
                        <a:t>Banco BHD León</a:t>
                      </a:r>
                    </a:p>
                  </a:txBody>
                  <a:tcPr/>
                </a:tc>
                <a:tc>
                  <a:txBody>
                    <a:bodyPr/>
                    <a:lstStyle/>
                    <a:p>
                      <a:r>
                        <a:rPr lang="en-US" sz="1000"/>
                        <a:t>134621</a:t>
                      </a:r>
                    </a:p>
                  </a:txBody>
                  <a:tcPr/>
                </a:tc>
                <a:tc>
                  <a:txBody>
                    <a:bodyPr/>
                    <a:lstStyle/>
                    <a:p>
                      <a:r>
                        <a:rPr lang="en-US" sz="1000"/>
                        <a:t>2274</a:t>
                      </a:r>
                    </a:p>
                  </a:txBody>
                  <a:tcPr/>
                </a:tc>
                <a:tc>
                  <a:txBody>
                    <a:bodyPr/>
                    <a:lstStyle/>
                    <a:p>
                      <a:r>
                        <a:rPr lang="en-US" sz="1000"/>
                        <a:t>113</a:t>
                      </a:r>
                    </a:p>
                  </a:txBody>
                  <a:tcPr/>
                </a:tc>
                <a:tc>
                  <a:txBody>
                    <a:bodyPr/>
                    <a:lstStyle/>
                    <a:p>
                      <a:r>
                        <a:rPr lang="en-US" sz="1000"/>
                        <a:t>4807</a:t>
                      </a:r>
                    </a:p>
                  </a:txBody>
                  <a:tcPr/>
                </a:tc>
                <a:tc>
                  <a:txBody>
                    <a:bodyPr/>
                    <a:lstStyle/>
                    <a:p>
                      <a:r>
                        <a:rPr lang="en-US" sz="1000"/>
                        <a:t>157</a:t>
                      </a:r>
                    </a:p>
                  </a:txBody>
                  <a:tcPr/>
                </a:tc>
                <a:tc>
                  <a:txBody>
                    <a:bodyPr/>
                    <a:lstStyle/>
                    <a:p>
                      <a:r>
                        <a:rPr lang="en-US" sz="1000"/>
                        <a:t>224</a:t>
                      </a:r>
                    </a:p>
                  </a:txBody>
                  <a:tcPr/>
                </a:tc>
                <a:tc>
                  <a:txBody>
                    <a:bodyPr/>
                    <a:lstStyle/>
                    <a:p>
                      <a:r>
                        <a:rPr lang="en-US" sz="1000"/>
                        <a:t>0</a:t>
                      </a:r>
                    </a:p>
                  </a:txBody>
                  <a:tcPr/>
                </a:tc>
                <a:tc>
                  <a:txBody>
                    <a:bodyPr/>
                    <a:lstStyle/>
                    <a:p>
                      <a:r>
                        <a:rPr lang="en-US" sz="1000"/>
                        <a:t>0.0344%</a:t>
                      </a:r>
                    </a:p>
                  </a:txBody>
                  <a:tcPr/>
                </a:tc>
                <a:tc>
                  <a:txBody>
                    <a:bodyPr/>
                    <a:lstStyle/>
                    <a:p>
                      <a:r>
                        <a:rPr lang="en-US" sz="1000"/>
                        <a:t>0.0%</a:t>
                      </a:r>
                    </a:p>
                  </a:txBody>
                  <a:tcPr/>
                </a:tc>
                <a:extLst>
                  <a:ext uri="{0D108BD9-81ED-4DB2-BD59-A6C34878D82A}">
                    <a16:rowId xmlns:a16="http://schemas.microsoft.com/office/drawing/2014/main" val="475193344"/>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2705953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25730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0062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6078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8411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44377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0211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48071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6683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32901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0567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32226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8517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02429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4946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80253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91446255"/>
                    </a:ext>
                  </a:extLst>
                </a:gridCol>
                <a:gridCol w="658368">
                  <a:extLst>
                    <a:ext uri="{9D8B030D-6E8A-4147-A177-3AD203B41FA5}">
                      <a16:colId xmlns:a16="http://schemas.microsoft.com/office/drawing/2014/main" val="340486276"/>
                    </a:ext>
                  </a:extLst>
                </a:gridCol>
                <a:gridCol w="658368">
                  <a:extLst>
                    <a:ext uri="{9D8B030D-6E8A-4147-A177-3AD203B41FA5}">
                      <a16:colId xmlns:a16="http://schemas.microsoft.com/office/drawing/2014/main" val="1871447741"/>
                    </a:ext>
                  </a:extLst>
                </a:gridCol>
                <a:gridCol w="658368">
                  <a:extLst>
                    <a:ext uri="{9D8B030D-6E8A-4147-A177-3AD203B41FA5}">
                      <a16:colId xmlns:a16="http://schemas.microsoft.com/office/drawing/2014/main" val="2782161388"/>
                    </a:ext>
                  </a:extLst>
                </a:gridCol>
                <a:gridCol w="658368">
                  <a:extLst>
                    <a:ext uri="{9D8B030D-6E8A-4147-A177-3AD203B41FA5}">
                      <a16:colId xmlns:a16="http://schemas.microsoft.com/office/drawing/2014/main" val="2743391678"/>
                    </a:ext>
                  </a:extLst>
                </a:gridCol>
                <a:gridCol w="658368">
                  <a:extLst>
                    <a:ext uri="{9D8B030D-6E8A-4147-A177-3AD203B41FA5}">
                      <a16:colId xmlns:a16="http://schemas.microsoft.com/office/drawing/2014/main" val="4061543393"/>
                    </a:ext>
                  </a:extLst>
                </a:gridCol>
                <a:gridCol w="658368">
                  <a:extLst>
                    <a:ext uri="{9D8B030D-6E8A-4147-A177-3AD203B41FA5}">
                      <a16:colId xmlns:a16="http://schemas.microsoft.com/office/drawing/2014/main" val="1692480312"/>
                    </a:ext>
                  </a:extLst>
                </a:gridCol>
                <a:gridCol w="658368">
                  <a:extLst>
                    <a:ext uri="{9D8B030D-6E8A-4147-A177-3AD203B41FA5}">
                      <a16:colId xmlns:a16="http://schemas.microsoft.com/office/drawing/2014/main" val="1238450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31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- 2017-04-27 15:08:34</a:t>
                      </a:r>
                      <a:r>
                        <a:rPr kumimoji="0" lang="es-ES" sz="1000" b="0" i="0" u="none" strike="noStrike" kern="1200" cap="none" spc="0" normalizeH="0" baseline="0" noProof="0">
                          <a:ln>
                            <a:noFill/>
                          </a:ln>
                          <a:solidFill>
                            <a:prstClr val="black"/>
                          </a:solidFill>
                          <a:effectLst/>
                          <a:uLnTx/>
                          <a:uFillTx/>
                          <a:latin typeface="+mn-lt"/>
                          <a:ea typeface="+mn-ea"/>
                          <a:cs typeface="+mn-cs"/>
                        </a:rPr>
                        <a:t>
• 20% de devolución en los consumos en Cine y Gimnasios a partir del 1ro. de mayo del 2017.
• Aplica durante los meses de Mayo, Junio y Julio.
• Aplica solo para los productos de tarjetas de crédito MLB y LIDOM.
• El monto tope de devolución por categoría por mes será de RD$500.00. 
• La devolución será aplicada en el mismo mes del consumo.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5980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- 2017-04-24 12:00:00</a:t>
                      </a:r>
                      <a:r>
                        <a:rPr kumimoji="0" lang="es-ES" sz="1000" b="0" i="0" u="none" strike="noStrike" kern="1200" cap="none" spc="0" normalizeH="0" baseline="0" noProof="0">
                          <a:ln>
                            <a:noFill/>
                          </a:ln>
                          <a:solidFill>
                            <a:prstClr val="black"/>
                          </a:solidFill>
                          <a:effectLst/>
                          <a:uLnTx/>
                          <a:uFillTx/>
                          <a:latin typeface="+mn-lt"/>
                          <a:ea typeface="+mn-ea"/>
                          <a:cs typeface="+mn-cs"/>
                        </a:rPr>
                        <a:t>
• 20% de devolución en los consumos en Cine y Gimnasios a partir del 1ro. de mayo del 2017.
• Aplica durante los meses de Mayo, Junio y Julio.
• Aplica solo para los productos MLB y LIDOM.
• El monto tope de devolución por categoría por mes será de RD$500.00.
• La devolución será aplicada en el mismo mes del consumo.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843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- 2017-04-17 20:39:23</a:t>
                      </a:r>
                      <a:r>
                        <a:rPr kumimoji="0" lang="es-ES" sz="1000" b="0" i="0" u="none" strike="noStrike" kern="1200" cap="none" spc="0" normalizeH="0" baseline="0" noProof="0">
                          <a:ln>
                            <a:noFill/>
                          </a:ln>
                          <a:solidFill>
                            <a:prstClr val="black"/>
                          </a:solidFill>
                          <a:effectLst/>
                          <a:uLnTx/>
                          <a:uFillTx/>
                          <a:latin typeface="+mn-lt"/>
                          <a:ea typeface="+mn-ea"/>
                          <a:cs typeface="+mn-cs"/>
                        </a:rPr>
                        <a:t>
Félix Antonio González es el ganador del Gran Premio Final de los 100 días de Premios y se lleva RD$ 1 Millón que se duplicó en Magna Motors para compras de vehículos de la marca Hyundai. ¡Felicitaciones!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97791612"/>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477747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81802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593064"/>
                    </a:ext>
                  </a:extLst>
                </a:gridCol>
                <a:gridCol w="658368">
                  <a:extLst>
                    <a:ext uri="{9D8B030D-6E8A-4147-A177-3AD203B41FA5}">
                      <a16:colId xmlns:a16="http://schemas.microsoft.com/office/drawing/2014/main" val="3896072688"/>
                    </a:ext>
                  </a:extLst>
                </a:gridCol>
                <a:gridCol w="658368">
                  <a:extLst>
                    <a:ext uri="{9D8B030D-6E8A-4147-A177-3AD203B41FA5}">
                      <a16:colId xmlns:a16="http://schemas.microsoft.com/office/drawing/2014/main" val="4289268033"/>
                    </a:ext>
                  </a:extLst>
                </a:gridCol>
                <a:gridCol w="658368">
                  <a:extLst>
                    <a:ext uri="{9D8B030D-6E8A-4147-A177-3AD203B41FA5}">
                      <a16:colId xmlns:a16="http://schemas.microsoft.com/office/drawing/2014/main" val="3946695086"/>
                    </a:ext>
                  </a:extLst>
                </a:gridCol>
                <a:gridCol w="658368">
                  <a:extLst>
                    <a:ext uri="{9D8B030D-6E8A-4147-A177-3AD203B41FA5}">
                      <a16:colId xmlns:a16="http://schemas.microsoft.com/office/drawing/2014/main" val="3295461903"/>
                    </a:ext>
                  </a:extLst>
                </a:gridCol>
                <a:gridCol w="658368">
                  <a:extLst>
                    <a:ext uri="{9D8B030D-6E8A-4147-A177-3AD203B41FA5}">
                      <a16:colId xmlns:a16="http://schemas.microsoft.com/office/drawing/2014/main" val="3229118930"/>
                    </a:ext>
                  </a:extLst>
                </a:gridCol>
                <a:gridCol w="658368">
                  <a:extLst>
                    <a:ext uri="{9D8B030D-6E8A-4147-A177-3AD203B41FA5}">
                      <a16:colId xmlns:a16="http://schemas.microsoft.com/office/drawing/2014/main" val="2273589618"/>
                    </a:ext>
                  </a:extLst>
                </a:gridCol>
                <a:gridCol w="658368">
                  <a:extLst>
                    <a:ext uri="{9D8B030D-6E8A-4147-A177-3AD203B41FA5}">
                      <a16:colId xmlns:a16="http://schemas.microsoft.com/office/drawing/2014/main" val="3048777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223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- 2017-04-03 19:16:24</a:t>
                      </a:r>
                      <a:r>
                        <a:rPr kumimoji="0" lang="es-ES" sz="1000" b="0" i="0" u="none" strike="noStrike" kern="1200" cap="none" spc="0" normalizeH="0" baseline="0" noProof="0">
                          <a:ln>
                            <a:noFill/>
                          </a:ln>
                          <a:solidFill>
                            <a:prstClr val="black"/>
                          </a:solidFill>
                          <a:effectLst/>
                          <a:uLnTx/>
                          <a:uFillTx/>
                          <a:latin typeface="+mn-lt"/>
                          <a:ea typeface="+mn-ea"/>
                          <a:cs typeface="+mn-cs"/>
                        </a:rPr>
                        <a:t>
Banco BHD León recibe reconocimientos por su gestión comercial en 2016. Steven Puig, gerente general del Banco BHD León, dio a conocer los reconocimientos recibidos el año pasado por la institución como parte de los resultados de la gestión comercial. El BHD León obtuvo el premio “The World’s Best Emerging Markets Banks In Latin America 2016”, otorgado por Global Finance a aquellos bancos de la región latinoamericana que presentaron los mejores indicadores de crecimiento de activos, rentabilidad, relaciones estratégicas, servicio al cliente, precios competitivos y productos innovadores, destacándose por atender las necesidades de sus clientes y mostrando el compromiso más profundo con los mercados en los que operan. El Banco BHD León también fue incluido en el ranking de los mil mejores bancos del mundo, según las firmas internacionales The Banker y Global Finance.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5864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- 2017-04-15 13:00:06</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656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- 2017-04-16 13:00:06</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60756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- 2017-04-09 13:00:03</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088725"/>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3783467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22525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5068039"/>
                    </a:ext>
                  </a:extLst>
                </a:gridCol>
                <a:gridCol w="658368">
                  <a:extLst>
                    <a:ext uri="{9D8B030D-6E8A-4147-A177-3AD203B41FA5}">
                      <a16:colId xmlns:a16="http://schemas.microsoft.com/office/drawing/2014/main" val="2026653588"/>
                    </a:ext>
                  </a:extLst>
                </a:gridCol>
                <a:gridCol w="658368">
                  <a:extLst>
                    <a:ext uri="{9D8B030D-6E8A-4147-A177-3AD203B41FA5}">
                      <a16:colId xmlns:a16="http://schemas.microsoft.com/office/drawing/2014/main" val="2887104922"/>
                    </a:ext>
                  </a:extLst>
                </a:gridCol>
                <a:gridCol w="658368">
                  <a:extLst>
                    <a:ext uri="{9D8B030D-6E8A-4147-A177-3AD203B41FA5}">
                      <a16:colId xmlns:a16="http://schemas.microsoft.com/office/drawing/2014/main" val="1791879317"/>
                    </a:ext>
                  </a:extLst>
                </a:gridCol>
                <a:gridCol w="658368">
                  <a:extLst>
                    <a:ext uri="{9D8B030D-6E8A-4147-A177-3AD203B41FA5}">
                      <a16:colId xmlns:a16="http://schemas.microsoft.com/office/drawing/2014/main" val="3956803889"/>
                    </a:ext>
                  </a:extLst>
                </a:gridCol>
                <a:gridCol w="658368">
                  <a:extLst>
                    <a:ext uri="{9D8B030D-6E8A-4147-A177-3AD203B41FA5}">
                      <a16:colId xmlns:a16="http://schemas.microsoft.com/office/drawing/2014/main" val="114885362"/>
                    </a:ext>
                  </a:extLst>
                </a:gridCol>
                <a:gridCol w="658368">
                  <a:extLst>
                    <a:ext uri="{9D8B030D-6E8A-4147-A177-3AD203B41FA5}">
                      <a16:colId xmlns:a16="http://schemas.microsoft.com/office/drawing/2014/main" val="3894703685"/>
                    </a:ext>
                  </a:extLst>
                </a:gridCol>
                <a:gridCol w="658368">
                  <a:extLst>
                    <a:ext uri="{9D8B030D-6E8A-4147-A177-3AD203B41FA5}">
                      <a16:colId xmlns:a16="http://schemas.microsoft.com/office/drawing/2014/main" val="4099163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7721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- 2017-04-04 13:30:02</a:t>
                      </a:r>
                      <a:r>
                        <a:rPr kumimoji="0" lang="es-ES" sz="1000" b="0" i="0" u="none" strike="noStrike" kern="1200" cap="none" spc="0" normalizeH="0" baseline="0" noProof="0">
                          <a:ln>
                            <a:noFill/>
                          </a:ln>
                          <a:solidFill>
                            <a:prstClr val="black"/>
                          </a:solidFill>
                          <a:effectLst/>
                          <a:uLnTx/>
                          <a:uFillTx/>
                          <a:latin typeface="+mn-lt"/>
                          <a:ea typeface="+mn-ea"/>
                          <a:cs typeface="+mn-cs"/>
                        </a:rPr>
                        <a:t>
Asegura tus transacciones pasando tu Tarjeta con Chip.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4445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- 2017-04-21 14:42:42</a:t>
                      </a:r>
                      <a:r>
                        <a:rPr kumimoji="0" lang="es-ES" sz="1000" b="0" i="0" u="none" strike="noStrike" kern="1200" cap="none" spc="0" normalizeH="0" baseline="0" noProof="0">
                          <a:ln>
                            <a:noFill/>
                          </a:ln>
                          <a:solidFill>
                            <a:prstClr val="black"/>
                          </a:solidFill>
                          <a:effectLst/>
                          <a:uLnTx/>
                          <a:uFillTx/>
                          <a:latin typeface="+mn-lt"/>
                          <a:ea typeface="+mn-ea"/>
                          <a:cs typeface="+mn-cs"/>
                        </a:rPr>
                        <a:t>
Carlos Guillermo León, presidente ejecutivo de la división de Mercado de Valores y Fiducia del Centro Financiero BHD León y ejecutivos de @mapfrebhd #FiduciariaBHD #BHDLeonPuestodeBolsa conversan con nuestros clientes sobre la gestión patrimonial y oportunidades de inversión en el mercado de valores de República Dominicana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2775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- 2017-04-23 13:00:08</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5668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- 2017-04-20 16:22:17</a:t>
                      </a:r>
                      <a:r>
                        <a:rPr kumimoji="0" lang="es-ES" sz="1000" b="0" i="0" u="none" strike="noStrike" kern="1200" cap="none" spc="0" normalizeH="0" baseline="0" noProof="0">
                          <a:ln>
                            <a:noFill/>
                          </a:ln>
                          <a:solidFill>
                            <a:prstClr val="black"/>
                          </a:solidFill>
                          <a:effectLst/>
                          <a:uLnTx/>
                          <a:uFillTx/>
                          <a:latin typeface="+mn-lt"/>
                          <a:ea typeface="+mn-ea"/>
                          <a:cs typeface="+mn-cs"/>
                        </a:rPr>
                        <a:t>
Casa propia, el gran paso.  Conoce ciertas condiciones que debes cumplir antes de comprometerte financieramente.  #InvierteEnTusIdeas. http://bit.ly/2oqBvwV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32858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- 2017-04-17 20:35:01</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a los 100 ganadores de nuestros 100 días de premios de Tarjetas #BHDLeon. Gracias a los comercios afiliados que duplicaron los premios de nuestros clientes.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9853194"/>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330223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72792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3063398"/>
                    </a:ext>
                  </a:extLst>
                </a:gridCol>
                <a:gridCol w="658368">
                  <a:extLst>
                    <a:ext uri="{9D8B030D-6E8A-4147-A177-3AD203B41FA5}">
                      <a16:colId xmlns:a16="http://schemas.microsoft.com/office/drawing/2014/main" val="3006275298"/>
                    </a:ext>
                  </a:extLst>
                </a:gridCol>
                <a:gridCol w="658368">
                  <a:extLst>
                    <a:ext uri="{9D8B030D-6E8A-4147-A177-3AD203B41FA5}">
                      <a16:colId xmlns:a16="http://schemas.microsoft.com/office/drawing/2014/main" val="826939188"/>
                    </a:ext>
                  </a:extLst>
                </a:gridCol>
                <a:gridCol w="658368">
                  <a:extLst>
                    <a:ext uri="{9D8B030D-6E8A-4147-A177-3AD203B41FA5}">
                      <a16:colId xmlns:a16="http://schemas.microsoft.com/office/drawing/2014/main" val="3590570241"/>
                    </a:ext>
                  </a:extLst>
                </a:gridCol>
                <a:gridCol w="658368">
                  <a:extLst>
                    <a:ext uri="{9D8B030D-6E8A-4147-A177-3AD203B41FA5}">
                      <a16:colId xmlns:a16="http://schemas.microsoft.com/office/drawing/2014/main" val="2919339442"/>
                    </a:ext>
                  </a:extLst>
                </a:gridCol>
                <a:gridCol w="658368">
                  <a:extLst>
                    <a:ext uri="{9D8B030D-6E8A-4147-A177-3AD203B41FA5}">
                      <a16:colId xmlns:a16="http://schemas.microsoft.com/office/drawing/2014/main" val="154469691"/>
                    </a:ext>
                  </a:extLst>
                </a:gridCol>
                <a:gridCol w="658368">
                  <a:extLst>
                    <a:ext uri="{9D8B030D-6E8A-4147-A177-3AD203B41FA5}">
                      <a16:colId xmlns:a16="http://schemas.microsoft.com/office/drawing/2014/main" val="1326587840"/>
                    </a:ext>
                  </a:extLst>
                </a:gridCol>
                <a:gridCol w="658368">
                  <a:extLst>
                    <a:ext uri="{9D8B030D-6E8A-4147-A177-3AD203B41FA5}">
                      <a16:colId xmlns:a16="http://schemas.microsoft.com/office/drawing/2014/main" val="3114125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2054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- 2017-04-28 15:30:06</a:t>
                      </a:r>
                      <a:r>
                        <a:rPr kumimoji="0" lang="es-ES" sz="1000" b="0" i="0" u="none" strike="noStrike" kern="1200" cap="none" spc="0" normalizeH="0" baseline="0" noProof="0">
                          <a:ln>
                            <a:noFill/>
                          </a:ln>
                          <a:solidFill>
                            <a:prstClr val="black"/>
                          </a:solidFill>
                          <a:effectLst/>
                          <a:uLnTx/>
                          <a:uFillTx/>
                          <a:latin typeface="+mn-lt"/>
                          <a:ea typeface="+mn-ea"/>
                          <a:cs typeface="+mn-cs"/>
                        </a:rPr>
                        <a:t>
Retira tu efectivo sin salir de tu vehículo. Utiliza nuestros Cajeros Automáticos ubicados en las Estaciones SIGMA de Pintura (Prolongación 27 de Febrero, Las Caobas) Alameda (Prolongación 27 de Febrero) y en La Vega (Av. Autopista Duarte, Sector Arenozo) #MejoraTuMundo Sigma Estaciones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9637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- 2017-04-19 14:45:03</a:t>
                      </a:r>
                      <a:r>
                        <a:rPr kumimoji="0" lang="es-ES" sz="1000" b="0" i="0" u="none" strike="noStrike" kern="1200" cap="none" spc="0" normalizeH="0" baseline="0" noProof="0">
                          <a:ln>
                            <a:noFill/>
                          </a:ln>
                          <a:solidFill>
                            <a:prstClr val="black"/>
                          </a:solidFill>
                          <a:effectLst/>
                          <a:uLnTx/>
                          <a:uFillTx/>
                          <a:latin typeface="+mn-lt"/>
                          <a:ea typeface="+mn-ea"/>
                          <a:cs typeface="+mn-cs"/>
                        </a:rPr>
                        <a:t>
Retira tu efectivo sin salir de tu vehículo. Utiliza nuestros Cajeros Automáticos ubicados en las Estaciones SIGMA de Pintura (Prolongación 27 de Febrero, Las Caobas) Alameda (Prolongación 27 de Febrero) y en La Vega (Av. Autopista Duarte, Sector Arenozo) #MejoraTuMundo Sigma Estaciones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209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- 2017-04-11 15:29:24</a:t>
                      </a:r>
                      <a:r>
                        <a:rPr kumimoji="0" lang="es-ES" sz="1000" b="0" i="0" u="none" strike="noStrike" kern="1200" cap="none" spc="0" normalizeH="0" baseline="0" noProof="0">
                          <a:ln>
                            <a:noFill/>
                          </a:ln>
                          <a:solidFill>
                            <a:prstClr val="black"/>
                          </a:solidFill>
                          <a:effectLst/>
                          <a:uLnTx/>
                          <a:uFillTx/>
                          <a:latin typeface="+mn-lt"/>
                          <a:ea typeface="+mn-ea"/>
                          <a:cs typeface="+mn-cs"/>
                        </a:rPr>
                        <a:t>
Banco BHD León entrega 100 premios a 100 clientes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155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- 2017-04-05 18:56:04</a:t>
                      </a:r>
                      <a:r>
                        <a:rPr kumimoji="0" lang="es-ES" sz="1000" b="0" i="0" u="none" strike="noStrike" kern="1200" cap="none" spc="0" normalizeH="0" baseline="0" noProof="0">
                          <a:ln>
                            <a:noFill/>
                          </a:ln>
                          <a:solidFill>
                            <a:prstClr val="black"/>
                          </a:solidFill>
                          <a:effectLst/>
                          <a:uLnTx/>
                          <a:uFillTx/>
                          <a:latin typeface="+mn-lt"/>
                          <a:ea typeface="+mn-ea"/>
                          <a:cs typeface="+mn-cs"/>
                        </a:rPr>
                        <a:t>
Solicita un Préstamo Personal con tasa fija de 1 a 5 años llamando al 809-243-5000 o visitando cualquiera de nuestras sucursales.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983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- 2017-04-26 19:56:26</a:t>
                      </a:r>
                      <a:r>
                        <a:rPr kumimoji="0" lang="es-ES" sz="1000" b="0" i="0" u="none" strike="noStrike" kern="1200" cap="none" spc="0" normalizeH="0" baseline="0" noProof="0">
                          <a:ln>
                            <a:noFill/>
                          </a:ln>
                          <a:solidFill>
                            <a:prstClr val="black"/>
                          </a:solidFill>
                          <a:effectLst/>
                          <a:uLnTx/>
                          <a:uFillTx/>
                          <a:latin typeface="+mn-lt"/>
                          <a:ea typeface="+mn-ea"/>
                          <a:cs typeface="+mn-cs"/>
                        </a:rPr>
                        <a:t>
Llévate el vehículo que te enamora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7589459"/>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1960629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22257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81845"/>
                    </a:ext>
                  </a:extLst>
                </a:gridCol>
                <a:gridCol w="658368">
                  <a:extLst>
                    <a:ext uri="{9D8B030D-6E8A-4147-A177-3AD203B41FA5}">
                      <a16:colId xmlns:a16="http://schemas.microsoft.com/office/drawing/2014/main" val="116415639"/>
                    </a:ext>
                  </a:extLst>
                </a:gridCol>
                <a:gridCol w="658368">
                  <a:extLst>
                    <a:ext uri="{9D8B030D-6E8A-4147-A177-3AD203B41FA5}">
                      <a16:colId xmlns:a16="http://schemas.microsoft.com/office/drawing/2014/main" val="892335089"/>
                    </a:ext>
                  </a:extLst>
                </a:gridCol>
                <a:gridCol w="658368">
                  <a:extLst>
                    <a:ext uri="{9D8B030D-6E8A-4147-A177-3AD203B41FA5}">
                      <a16:colId xmlns:a16="http://schemas.microsoft.com/office/drawing/2014/main" val="1879990716"/>
                    </a:ext>
                  </a:extLst>
                </a:gridCol>
                <a:gridCol w="658368">
                  <a:extLst>
                    <a:ext uri="{9D8B030D-6E8A-4147-A177-3AD203B41FA5}">
                      <a16:colId xmlns:a16="http://schemas.microsoft.com/office/drawing/2014/main" val="4230850876"/>
                    </a:ext>
                  </a:extLst>
                </a:gridCol>
                <a:gridCol w="658368">
                  <a:extLst>
                    <a:ext uri="{9D8B030D-6E8A-4147-A177-3AD203B41FA5}">
                      <a16:colId xmlns:a16="http://schemas.microsoft.com/office/drawing/2014/main" val="3177151337"/>
                    </a:ext>
                  </a:extLst>
                </a:gridCol>
                <a:gridCol w="658368">
                  <a:extLst>
                    <a:ext uri="{9D8B030D-6E8A-4147-A177-3AD203B41FA5}">
                      <a16:colId xmlns:a16="http://schemas.microsoft.com/office/drawing/2014/main" val="2259041440"/>
                    </a:ext>
                  </a:extLst>
                </a:gridCol>
                <a:gridCol w="658368">
                  <a:extLst>
                    <a:ext uri="{9D8B030D-6E8A-4147-A177-3AD203B41FA5}">
                      <a16:colId xmlns:a16="http://schemas.microsoft.com/office/drawing/2014/main" val="3819571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1685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- 2017-04-27 19:45:02</a:t>
                      </a:r>
                      <a:r>
                        <a:rPr kumimoji="0" lang="es-ES" sz="1000" b="0" i="0" u="none" strike="noStrike" kern="1200" cap="none" spc="0" normalizeH="0" baseline="0" noProof="0">
                          <a:ln>
                            <a:noFill/>
                          </a:ln>
                          <a:solidFill>
                            <a:prstClr val="black"/>
                          </a:solidFill>
                          <a:effectLst/>
                          <a:uLnTx/>
                          <a:uFillTx/>
                          <a:latin typeface="+mn-lt"/>
                          <a:ea typeface="+mn-ea"/>
                          <a:cs typeface="+mn-cs"/>
                        </a:rPr>
                        <a:t>
Con la Cuenta Corriente Cero Comisión la tasa de tu cuenta es de un interés fijo con una exoneración de hasta 5 comisiones. Conoce más de las condiciones llamando a tu Ejecutivo de Cuentas.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134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- 2017-04-28 17:13:11</a:t>
                      </a:r>
                      <a:r>
                        <a:rPr kumimoji="0" lang="es-ES" sz="1000" b="0" i="0" u="none" strike="noStrike" kern="1200" cap="none" spc="0" normalizeH="0" baseline="0" noProof="0">
                          <a:ln>
                            <a:noFill/>
                          </a:ln>
                          <a:solidFill>
                            <a:prstClr val="black"/>
                          </a:solidFill>
                          <a:effectLst/>
                          <a:uLnTx/>
                          <a:uFillTx/>
                          <a:latin typeface="+mn-lt"/>
                          <a:ea typeface="+mn-ea"/>
                          <a:cs typeface="+mn-cs"/>
                        </a:rPr>
                        <a:t>
Conoce el horario especial para este lunes 1ro de Mayo. Todas nuestras sucursales estarán cerradas, con excepción del área de caja de:
- Tiendas y Multiplazas La Sirena, Hipermercados Olé, Supermercado Pola de la Lope de Vega, Megacentro I, Miltiplaza Higüey, El Detallista en San Juan de la Maguana que estarán laborando de 9:00 a.m. a 1:00 p.m.
- Ágora Mall de 9:00 a.m. a 2:00 p.m.
- Multicentro La Romana y Supermercado Pola Las Terrenas de 10:00 a.m. a 2:00 p.m.
- Blue Mall de 11:00 a.m. a 6:00 p.m.
- Galería 360 y Sambil de 12:00 p.m. a 6:00 p.m.
Recuerda que tienes disponible nuestros Centro de Contacto, Internet Banking, App BHD León y Móvil Banking Empresarial y la red de Cajeros Automáticos las 24 horas los 7 días.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668774"/>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1544734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97256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36035277"/>
                    </a:ext>
                  </a:extLst>
                </a:gridCol>
                <a:gridCol w="658368">
                  <a:extLst>
                    <a:ext uri="{9D8B030D-6E8A-4147-A177-3AD203B41FA5}">
                      <a16:colId xmlns:a16="http://schemas.microsoft.com/office/drawing/2014/main" val="2534548682"/>
                    </a:ext>
                  </a:extLst>
                </a:gridCol>
                <a:gridCol w="658368">
                  <a:extLst>
                    <a:ext uri="{9D8B030D-6E8A-4147-A177-3AD203B41FA5}">
                      <a16:colId xmlns:a16="http://schemas.microsoft.com/office/drawing/2014/main" val="4227340103"/>
                    </a:ext>
                  </a:extLst>
                </a:gridCol>
                <a:gridCol w="658368">
                  <a:extLst>
                    <a:ext uri="{9D8B030D-6E8A-4147-A177-3AD203B41FA5}">
                      <a16:colId xmlns:a16="http://schemas.microsoft.com/office/drawing/2014/main" val="148225283"/>
                    </a:ext>
                  </a:extLst>
                </a:gridCol>
                <a:gridCol w="658368">
                  <a:extLst>
                    <a:ext uri="{9D8B030D-6E8A-4147-A177-3AD203B41FA5}">
                      <a16:colId xmlns:a16="http://schemas.microsoft.com/office/drawing/2014/main" val="494902196"/>
                    </a:ext>
                  </a:extLst>
                </a:gridCol>
                <a:gridCol w="658368">
                  <a:extLst>
                    <a:ext uri="{9D8B030D-6E8A-4147-A177-3AD203B41FA5}">
                      <a16:colId xmlns:a16="http://schemas.microsoft.com/office/drawing/2014/main" val="112039134"/>
                    </a:ext>
                  </a:extLst>
                </a:gridCol>
                <a:gridCol w="658368">
                  <a:extLst>
                    <a:ext uri="{9D8B030D-6E8A-4147-A177-3AD203B41FA5}">
                      <a16:colId xmlns:a16="http://schemas.microsoft.com/office/drawing/2014/main" val="3478305674"/>
                    </a:ext>
                  </a:extLst>
                </a:gridCol>
                <a:gridCol w="658368">
                  <a:extLst>
                    <a:ext uri="{9D8B030D-6E8A-4147-A177-3AD203B41FA5}">
                      <a16:colId xmlns:a16="http://schemas.microsoft.com/office/drawing/2014/main" val="2076107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1540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- 2017-04-04 12:31:22</a:t>
                      </a:r>
                      <a:r>
                        <a:rPr kumimoji="0" lang="en-US" sz="1000" b="0" i="0" u="none" strike="noStrike" kern="1200" cap="none" spc="0" normalizeH="0" baseline="0" noProof="0">
                          <a:ln>
                            <a:noFill/>
                          </a:ln>
                          <a:solidFill>
                            <a:prstClr val="black"/>
                          </a:solidFill>
                          <a:effectLst/>
                          <a:uLnTx/>
                          <a:uFillTx/>
                          <a:latin typeface="+mn-lt"/>
                          <a:ea typeface="+mn-ea"/>
                          <a:cs typeface="+mn-cs"/>
                        </a:rPr>
                        <a:t>
Trabajemos juntos contra el Phishing. Recuerda usar bhdleon.com.do para acceder a Internet Banking BHD León.
Reporta cualquier situación sospechosa escribiéndonos a phishing@bhdleon.com.do. #PrevencionBHDLeon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166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- 2017-04-13 13:31:02</a:t>
                      </a:r>
                      <a:r>
                        <a:rPr kumimoji="0" lang="es-ES" sz="1000" b="0" i="0" u="none" strike="noStrike" kern="1200" cap="none" spc="0" normalizeH="0" baseline="0" noProof="0">
                          <a:ln>
                            <a:noFill/>
                          </a:ln>
                          <a:solidFill>
                            <a:prstClr val="black"/>
                          </a:solidFill>
                          <a:effectLst/>
                          <a:uLnTx/>
                          <a:uFillTx/>
                          <a:latin typeface="+mn-lt"/>
                          <a:ea typeface="+mn-ea"/>
                          <a:cs typeface="+mn-cs"/>
                        </a:rPr>
                        <a:t>
Conoce el horario especial para esta Semana Santa. Recuerda que tienes disponible las 24 horas Internet Banking y el Centro de Contacto llamando al 809-243-5000 y gratis
desde el interior al 1-809-200-2445.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416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- 2017-04-05 12:51:49</a:t>
                      </a:r>
                      <a:r>
                        <a:rPr kumimoji="0" lang="es-ES" sz="1000" b="0" i="0" u="none" strike="noStrike" kern="1200" cap="none" spc="0" normalizeH="0" baseline="0" noProof="0">
                          <a:ln>
                            <a:noFill/>
                          </a:ln>
                          <a:solidFill>
                            <a:prstClr val="black"/>
                          </a:solidFill>
                          <a:effectLst/>
                          <a:uLnTx/>
                          <a:uFillTx/>
                          <a:latin typeface="+mn-lt"/>
                          <a:ea typeface="+mn-ea"/>
                          <a:cs typeface="+mn-cs"/>
                        </a:rPr>
                        <a:t>
¡Feliz día nacional del periodista! #BHDLeon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7388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- 2017-04-01 13:00:11</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6348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- 2017-04-28 17:30:03</a:t>
                      </a:r>
                      <a:r>
                        <a:rPr kumimoji="0" lang="es-ES" sz="1000" b="0" i="0" u="none" strike="noStrike" kern="1200" cap="none" spc="0" normalizeH="0" baseline="0" noProof="0">
                          <a:ln>
                            <a:noFill/>
                          </a:ln>
                          <a:solidFill>
                            <a:prstClr val="black"/>
                          </a:solidFill>
                          <a:effectLst/>
                          <a:uLnTx/>
                          <a:uFillTx/>
                          <a:latin typeface="+mn-lt"/>
                          <a:ea typeface="+mn-ea"/>
                          <a:cs typeface="+mn-cs"/>
                        </a:rPr>
                        <a:t>
El vehículo que te enamora espera por ti en la Feria #Fleximóvil #BHDLeon del 18 al 21 de mayo en todos los concesionarios y dealers del país.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7396261"/>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3743231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7</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19571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74931503"/>
                    </a:ext>
                  </a:extLst>
                </a:gridCol>
                <a:gridCol w="658368">
                  <a:extLst>
                    <a:ext uri="{9D8B030D-6E8A-4147-A177-3AD203B41FA5}">
                      <a16:colId xmlns:a16="http://schemas.microsoft.com/office/drawing/2014/main" val="2455066354"/>
                    </a:ext>
                  </a:extLst>
                </a:gridCol>
                <a:gridCol w="658368">
                  <a:extLst>
                    <a:ext uri="{9D8B030D-6E8A-4147-A177-3AD203B41FA5}">
                      <a16:colId xmlns:a16="http://schemas.microsoft.com/office/drawing/2014/main" val="1297828024"/>
                    </a:ext>
                  </a:extLst>
                </a:gridCol>
                <a:gridCol w="658368">
                  <a:extLst>
                    <a:ext uri="{9D8B030D-6E8A-4147-A177-3AD203B41FA5}">
                      <a16:colId xmlns:a16="http://schemas.microsoft.com/office/drawing/2014/main" val="3385862593"/>
                    </a:ext>
                  </a:extLst>
                </a:gridCol>
                <a:gridCol w="658368">
                  <a:extLst>
                    <a:ext uri="{9D8B030D-6E8A-4147-A177-3AD203B41FA5}">
                      <a16:colId xmlns:a16="http://schemas.microsoft.com/office/drawing/2014/main" val="1157895918"/>
                    </a:ext>
                  </a:extLst>
                </a:gridCol>
                <a:gridCol w="658368">
                  <a:extLst>
                    <a:ext uri="{9D8B030D-6E8A-4147-A177-3AD203B41FA5}">
                      <a16:colId xmlns:a16="http://schemas.microsoft.com/office/drawing/2014/main" val="3725352686"/>
                    </a:ext>
                  </a:extLst>
                </a:gridCol>
                <a:gridCol w="658368">
                  <a:extLst>
                    <a:ext uri="{9D8B030D-6E8A-4147-A177-3AD203B41FA5}">
                      <a16:colId xmlns:a16="http://schemas.microsoft.com/office/drawing/2014/main" val="1378597788"/>
                    </a:ext>
                  </a:extLst>
                </a:gridCol>
                <a:gridCol w="658368">
                  <a:extLst>
                    <a:ext uri="{9D8B030D-6E8A-4147-A177-3AD203B41FA5}">
                      <a16:colId xmlns:a16="http://schemas.microsoft.com/office/drawing/2014/main" val="4191444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90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- 2017-04-12 16:15:02</a:t>
                      </a:r>
                      <a:r>
                        <a:rPr kumimoji="0" lang="es-ES" sz="1000" b="0" i="0" u="none" strike="noStrike" kern="1200" cap="none" spc="0" normalizeH="0" baseline="0" noProof="0">
                          <a:ln>
                            <a:noFill/>
                          </a:ln>
                          <a:solidFill>
                            <a:prstClr val="black"/>
                          </a:solidFill>
                          <a:effectLst/>
                          <a:uLnTx/>
                          <a:uFillTx/>
                          <a:latin typeface="+mn-lt"/>
                          <a:ea typeface="+mn-ea"/>
                          <a:cs typeface="+mn-cs"/>
                        </a:rPr>
                        <a:t>
Paga tus facturas de manera cómoda y rápida con nuestros Subagentes Bancarios #BHDLeon ubicados en farmacias. Conócelos aquí:  http://ow.ly/97PA30aHvMH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7020316"/>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3015421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66667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527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299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5494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82880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9400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80691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0231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83106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4246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02129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54998623"/>
                    </a:ext>
                  </a:extLst>
                </a:gridCol>
                <a:gridCol w="2468880">
                  <a:extLst>
                    <a:ext uri="{9D8B030D-6E8A-4147-A177-3AD203B41FA5}">
                      <a16:colId xmlns:a16="http://schemas.microsoft.com/office/drawing/2014/main" val="3703649601"/>
                    </a:ext>
                  </a:extLst>
                </a:gridCol>
                <a:gridCol w="822960">
                  <a:extLst>
                    <a:ext uri="{9D8B030D-6E8A-4147-A177-3AD203B41FA5}">
                      <a16:colId xmlns:a16="http://schemas.microsoft.com/office/drawing/2014/main" val="3570538733"/>
                    </a:ext>
                  </a:extLst>
                </a:gridCol>
                <a:gridCol w="822960">
                  <a:extLst>
                    <a:ext uri="{9D8B030D-6E8A-4147-A177-3AD203B41FA5}">
                      <a16:colId xmlns:a16="http://schemas.microsoft.com/office/drawing/2014/main" val="2576928917"/>
                    </a:ext>
                  </a:extLst>
                </a:gridCol>
                <a:gridCol w="822960">
                  <a:extLst>
                    <a:ext uri="{9D8B030D-6E8A-4147-A177-3AD203B41FA5}">
                      <a16:colId xmlns:a16="http://schemas.microsoft.com/office/drawing/2014/main" val="179339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94944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Nicasia Paulino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311132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Dominic Enrique Arias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725209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Hernandez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458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Felix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0933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 Sabina P 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42802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Natalie Hilario Serrata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17350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Bahktap Anero Baez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3183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Mercedes Domiinguez Espinal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33502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Taly Perrotta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9563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Francisco Baez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48420352"/>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946229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371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6480113"/>
                    </a:ext>
                  </a:extLst>
                </a:gridCol>
                <a:gridCol w="2468880">
                  <a:extLst>
                    <a:ext uri="{9D8B030D-6E8A-4147-A177-3AD203B41FA5}">
                      <a16:colId xmlns:a16="http://schemas.microsoft.com/office/drawing/2014/main" val="3192094059"/>
                    </a:ext>
                  </a:extLst>
                </a:gridCol>
                <a:gridCol w="822960">
                  <a:extLst>
                    <a:ext uri="{9D8B030D-6E8A-4147-A177-3AD203B41FA5}">
                      <a16:colId xmlns:a16="http://schemas.microsoft.com/office/drawing/2014/main" val="942747408"/>
                    </a:ext>
                  </a:extLst>
                </a:gridCol>
                <a:gridCol w="822960">
                  <a:extLst>
                    <a:ext uri="{9D8B030D-6E8A-4147-A177-3AD203B41FA5}">
                      <a16:colId xmlns:a16="http://schemas.microsoft.com/office/drawing/2014/main" val="3082729613"/>
                    </a:ext>
                  </a:extLst>
                </a:gridCol>
                <a:gridCol w="822960">
                  <a:extLst>
                    <a:ext uri="{9D8B030D-6E8A-4147-A177-3AD203B41FA5}">
                      <a16:colId xmlns:a16="http://schemas.microsoft.com/office/drawing/2014/main" val="2137188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32755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Albys Yannette Martinez Abreu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73341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Marile Avalo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5043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Eddy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82245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Omar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26315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Eddy Concepcion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34037080"/>
                  </a:ext>
                </a:extLst>
              </a:tr>
            </a:tbl>
          </a:graphicData>
        </a:graphic>
      </p:graphicFrame>
      <p:sp>
        <p:nvSpPr>
          <p:cNvPr id="4" name="Text Placeholder 3"/>
          <p:cNvSpPr>
            <a:spLocks noGrp="1"/>
          </p:cNvSpPr>
          <p:nvPr>
            <p:ph type="body" sz="quarter" idx="14"/>
          </p:nvPr>
        </p:nvSpPr>
        <p:spPr/>
        <p:txBody>
          <a:bodyPr/>
          <a:lstStyle/>
          <a:p>
            <a:r>
              <a:rPr lang="en-US"/>
              <a:t>01/04/2017 - 30/04/2017</a:t>
            </a:r>
          </a:p>
        </p:txBody>
      </p:sp>
    </p:spTree>
    <p:extLst>
      <p:ext uri="{BB962C8B-B14F-4D97-AF65-F5344CB8AC3E}">
        <p14:creationId xmlns:p14="http://schemas.microsoft.com/office/powerpoint/2010/main" val="2484034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36600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01/04/2017 - 30/04/2017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44518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898</Words>
  <Application>Microsoft Office PowerPoint</Application>
  <PresentationFormat>On-screen Show (4:3)</PresentationFormat>
  <Paragraphs>422</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Reporte Facebook</vt:lpstr>
      <vt:lpstr>Facebook Key Metrics Table</vt:lpstr>
      <vt:lpstr>Facebook Fans Total</vt:lpstr>
      <vt:lpstr>Facebook Own Posts By Weekday</vt:lpstr>
      <vt:lpstr>Facebook Fans Change Per Weekday</vt:lpstr>
      <vt:lpstr>Facebook Key Metrics Radar</vt:lpstr>
      <vt:lpstr>Facebook Fans Change</vt:lpstr>
      <vt:lpstr>Facebook Interaction Rate By Weekday</vt:lpstr>
      <vt:lpstr>Facebook Own Posts</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 By Hour</vt:lpstr>
      <vt:lpstr>Facebook Post Type Distribution</vt:lpstr>
      <vt:lpstr>Facebook Interaction Rate By Hour</vt:lpstr>
      <vt:lpstr>Facebook Interactions Distribution</vt:lpstr>
      <vt:lpstr>Facebook Interaction Rate By Post Type</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2017-05-02T01:14:09Z</dcterms:created>
  <dcterms:modified xsi:type="dcterms:W3CDTF">2017-05-02T01:14:58Z</dcterms:modified>
</cp:coreProperties>
</file>