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5" r:id="rId28"/>
    <p:sldId id="286" r:id="rId29"/>
    <p:sldId id="287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57653</c:v>
                </c:pt>
                <c:pt idx="1">
                  <c:v>57665</c:v>
                </c:pt>
                <c:pt idx="2">
                  <c:v>57679</c:v>
                </c:pt>
                <c:pt idx="3">
                  <c:v>57704</c:v>
                </c:pt>
                <c:pt idx="4">
                  <c:v>57743</c:v>
                </c:pt>
                <c:pt idx="5">
                  <c:v>57770</c:v>
                </c:pt>
                <c:pt idx="6">
                  <c:v>57790</c:v>
                </c:pt>
                <c:pt idx="7">
                  <c:v>57812</c:v>
                </c:pt>
                <c:pt idx="8">
                  <c:v>57826</c:v>
                </c:pt>
                <c:pt idx="9">
                  <c:v>57850</c:v>
                </c:pt>
                <c:pt idx="10">
                  <c:v>57895</c:v>
                </c:pt>
                <c:pt idx="11">
                  <c:v>57947</c:v>
                </c:pt>
                <c:pt idx="12">
                  <c:v>57969</c:v>
                </c:pt>
                <c:pt idx="13">
                  <c:v>57982</c:v>
                </c:pt>
                <c:pt idx="14">
                  <c:v>57995</c:v>
                </c:pt>
                <c:pt idx="15">
                  <c:v>58003</c:v>
                </c:pt>
                <c:pt idx="16">
                  <c:v>58032</c:v>
                </c:pt>
                <c:pt idx="17">
                  <c:v>58082</c:v>
                </c:pt>
                <c:pt idx="18">
                  <c:v>58163</c:v>
                </c:pt>
                <c:pt idx="19">
                  <c:v>58345</c:v>
                </c:pt>
                <c:pt idx="20">
                  <c:v>58424</c:v>
                </c:pt>
                <c:pt idx="21">
                  <c:v>58461</c:v>
                </c:pt>
                <c:pt idx="22">
                  <c:v>58495</c:v>
                </c:pt>
                <c:pt idx="23">
                  <c:v>58541</c:v>
                </c:pt>
                <c:pt idx="24">
                  <c:v>58577</c:v>
                </c:pt>
                <c:pt idx="25">
                  <c:v>58615</c:v>
                </c:pt>
                <c:pt idx="26">
                  <c:v>58674</c:v>
                </c:pt>
                <c:pt idx="27">
                  <c:v>58703</c:v>
                </c:pt>
                <c:pt idx="28">
                  <c:v>58742</c:v>
                </c:pt>
                <c:pt idx="29">
                  <c:v>58762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80-407B-9F9F-40FF4188F2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114092</c:v>
                </c:pt>
                <c:pt idx="1">
                  <c:v>114217</c:v>
                </c:pt>
                <c:pt idx="2">
                  <c:v>114322</c:v>
                </c:pt>
                <c:pt idx="3">
                  <c:v>114410</c:v>
                </c:pt>
                <c:pt idx="4">
                  <c:v>114505</c:v>
                </c:pt>
                <c:pt idx="5">
                  <c:v>114650</c:v>
                </c:pt>
                <c:pt idx="6">
                  <c:v>114727</c:v>
                </c:pt>
                <c:pt idx="7">
                  <c:v>114801</c:v>
                </c:pt>
                <c:pt idx="8">
                  <c:v>114868</c:v>
                </c:pt>
                <c:pt idx="9">
                  <c:v>114959</c:v>
                </c:pt>
                <c:pt idx="10">
                  <c:v>115177</c:v>
                </c:pt>
                <c:pt idx="11">
                  <c:v>115358</c:v>
                </c:pt>
                <c:pt idx="12">
                  <c:v>115504</c:v>
                </c:pt>
                <c:pt idx="13">
                  <c:v>115635</c:v>
                </c:pt>
                <c:pt idx="14">
                  <c:v>115726</c:v>
                </c:pt>
                <c:pt idx="15">
                  <c:v>115777</c:v>
                </c:pt>
                <c:pt idx="16">
                  <c:v>115859</c:v>
                </c:pt>
                <c:pt idx="17">
                  <c:v>115974</c:v>
                </c:pt>
                <c:pt idx="18">
                  <c:v>116143</c:v>
                </c:pt>
                <c:pt idx="19">
                  <c:v>116330</c:v>
                </c:pt>
                <c:pt idx="20">
                  <c:v>116428</c:v>
                </c:pt>
                <c:pt idx="21">
                  <c:v>116528</c:v>
                </c:pt>
                <c:pt idx="22">
                  <c:v>116602</c:v>
                </c:pt>
                <c:pt idx="23">
                  <c:v>116682</c:v>
                </c:pt>
                <c:pt idx="24">
                  <c:v>116792</c:v>
                </c:pt>
                <c:pt idx="25">
                  <c:v>116869</c:v>
                </c:pt>
                <c:pt idx="26">
                  <c:v>116976</c:v>
                </c:pt>
                <c:pt idx="27">
                  <c:v>117097</c:v>
                </c:pt>
                <c:pt idx="28">
                  <c:v>117261</c:v>
                </c:pt>
                <c:pt idx="29">
                  <c:v>117335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80-407B-9F9F-40FF4188F2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8376</c:v>
                </c:pt>
                <c:pt idx="1">
                  <c:v>8378</c:v>
                </c:pt>
                <c:pt idx="2">
                  <c:v>8381</c:v>
                </c:pt>
                <c:pt idx="3">
                  <c:v>8385</c:v>
                </c:pt>
                <c:pt idx="4">
                  <c:v>8389</c:v>
                </c:pt>
                <c:pt idx="5">
                  <c:v>8394</c:v>
                </c:pt>
                <c:pt idx="6">
                  <c:v>8395</c:v>
                </c:pt>
                <c:pt idx="7">
                  <c:v>8401</c:v>
                </c:pt>
                <c:pt idx="8">
                  <c:v>8407</c:v>
                </c:pt>
                <c:pt idx="9">
                  <c:v>8412</c:v>
                </c:pt>
                <c:pt idx="10">
                  <c:v>8419</c:v>
                </c:pt>
                <c:pt idx="11">
                  <c:v>8420</c:v>
                </c:pt>
                <c:pt idx="12">
                  <c:v>8418</c:v>
                </c:pt>
                <c:pt idx="13">
                  <c:v>8420</c:v>
                </c:pt>
                <c:pt idx="14">
                  <c:v>8421</c:v>
                </c:pt>
                <c:pt idx="15">
                  <c:v>8420</c:v>
                </c:pt>
                <c:pt idx="16">
                  <c:v>8423</c:v>
                </c:pt>
                <c:pt idx="17">
                  <c:v>8427</c:v>
                </c:pt>
                <c:pt idx="18">
                  <c:v>8429</c:v>
                </c:pt>
                <c:pt idx="19">
                  <c:v>8430</c:v>
                </c:pt>
                <c:pt idx="20">
                  <c:v>8429</c:v>
                </c:pt>
                <c:pt idx="21">
                  <c:v>8429</c:v>
                </c:pt>
                <c:pt idx="22">
                  <c:v>8429</c:v>
                </c:pt>
                <c:pt idx="23">
                  <c:v>8436</c:v>
                </c:pt>
                <c:pt idx="24">
                  <c:v>8439</c:v>
                </c:pt>
                <c:pt idx="25">
                  <c:v>8439</c:v>
                </c:pt>
                <c:pt idx="26">
                  <c:v>8443</c:v>
                </c:pt>
                <c:pt idx="27">
                  <c:v>8444</c:v>
                </c:pt>
                <c:pt idx="28">
                  <c:v>8443</c:v>
                </c:pt>
                <c:pt idx="29">
                  <c:v>8444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80-407B-9F9F-40FF4188F2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582000"/>
        <c:axId val="277577080"/>
      </c:lineChart>
      <c:dateAx>
        <c:axId val="277582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77080"/>
        <c:crosses val="autoZero"/>
        <c:auto val="1"/>
        <c:lblOffset val="100"/>
        <c:baseTimeUnit val="days"/>
      </c:dateAx>
      <c:valAx>
        <c:axId val="27757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8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5</c:v>
                </c:pt>
                <c:pt idx="3">
                  <c:v>3</c:v>
                </c:pt>
                <c:pt idx="4">
                  <c:v>6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7B-4795-AA2E-7213CADB77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7B-4795-AA2E-7213CADB77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7B-4795-AA2E-7213CADB77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580688"/>
        <c:axId val="277582984"/>
      </c:barChart>
      <c:catAx>
        <c:axId val="27758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82984"/>
        <c:crosses val="autoZero"/>
        <c:auto val="1"/>
        <c:lblAlgn val="ctr"/>
        <c:lblOffset val="100"/>
        <c:noMultiLvlLbl val="0"/>
      </c:catAx>
      <c:valAx>
        <c:axId val="27758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8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</c:v>
                </c:pt>
                <c:pt idx="1">
                  <c:v>39</c:v>
                </c:pt>
                <c:pt idx="2">
                  <c:v>53</c:v>
                </c:pt>
                <c:pt idx="3">
                  <c:v>73</c:v>
                </c:pt>
                <c:pt idx="4">
                  <c:v>35</c:v>
                </c:pt>
                <c:pt idx="5">
                  <c:v>25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AF-4787-B171-D7605A048C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90</c:v>
                </c:pt>
                <c:pt idx="1">
                  <c:v>133</c:v>
                </c:pt>
                <c:pt idx="2">
                  <c:v>131</c:v>
                </c:pt>
                <c:pt idx="3">
                  <c:v>146</c:v>
                </c:pt>
                <c:pt idx="4">
                  <c:v>107</c:v>
                </c:pt>
                <c:pt idx="5">
                  <c:v>126</c:v>
                </c:pt>
                <c:pt idx="6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AF-4787-B171-D7605A048C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AF-4787-B171-D7605A048C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010112"/>
        <c:axId val="283016016"/>
      </c:barChart>
      <c:catAx>
        <c:axId val="28301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16016"/>
        <c:crosses val="autoZero"/>
        <c:auto val="1"/>
        <c:lblAlgn val="ctr"/>
        <c:lblOffset val="100"/>
        <c:noMultiLvlLbl val="0"/>
      </c:catAx>
      <c:valAx>
        <c:axId val="28301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1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50.080500000000001</c:v>
                </c:pt>
                <c:pt idx="1">
                  <c:v>100</c:v>
                </c:pt>
                <c:pt idx="2">
                  <c:v>38.690600000000003</c:v>
                </c:pt>
                <c:pt idx="3">
                  <c:v>0</c:v>
                </c:pt>
                <c:pt idx="4">
                  <c:v>22.174700000000001</c:v>
                </c:pt>
                <c:pt idx="5">
                  <c:v>64.371700000000004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11-459C-AE3F-66E96FD0BF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50</c:v>
                </c:pt>
                <c:pt idx="2">
                  <c:v>100</c:v>
                </c:pt>
                <c:pt idx="3">
                  <c:v>0</c:v>
                </c:pt>
                <c:pt idx="4">
                  <c:v>57.704000000000001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11-459C-AE3F-66E96FD0BF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7.1965000000000003</c:v>
                </c:pt>
                <c:pt idx="1">
                  <c:v>25</c:v>
                </c:pt>
                <c:pt idx="2">
                  <c:v>6.3030999999999997</c:v>
                </c:pt>
                <c:pt idx="3">
                  <c:v>0</c:v>
                </c:pt>
                <c:pt idx="4">
                  <c:v>100</c:v>
                </c:pt>
                <c:pt idx="5">
                  <c:v>26.449200000000001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11-459C-AE3F-66E96FD0BF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015688"/>
        <c:axId val="283011096"/>
      </c:radarChart>
      <c:catAx>
        <c:axId val="283015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11096"/>
        <c:crosses val="autoZero"/>
        <c:auto val="1"/>
        <c:lblAlgn val="ctr"/>
        <c:lblOffset val="100"/>
        <c:noMultiLvlLbl val="0"/>
      </c:catAx>
      <c:valAx>
        <c:axId val="28301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1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</c:v>
                </c:pt>
                <c:pt idx="1">
                  <c:v>12</c:v>
                </c:pt>
                <c:pt idx="2">
                  <c:v>14</c:v>
                </c:pt>
                <c:pt idx="3">
                  <c:v>25</c:v>
                </c:pt>
                <c:pt idx="4">
                  <c:v>39</c:v>
                </c:pt>
                <c:pt idx="5">
                  <c:v>27</c:v>
                </c:pt>
                <c:pt idx="6">
                  <c:v>20</c:v>
                </c:pt>
                <c:pt idx="7">
                  <c:v>22</c:v>
                </c:pt>
                <c:pt idx="8">
                  <c:v>14</c:v>
                </c:pt>
                <c:pt idx="9">
                  <c:v>24</c:v>
                </c:pt>
                <c:pt idx="10">
                  <c:v>45</c:v>
                </c:pt>
                <c:pt idx="11">
                  <c:v>52</c:v>
                </c:pt>
                <c:pt idx="12">
                  <c:v>22</c:v>
                </c:pt>
                <c:pt idx="13">
                  <c:v>13</c:v>
                </c:pt>
                <c:pt idx="14">
                  <c:v>13</c:v>
                </c:pt>
                <c:pt idx="15">
                  <c:v>8</c:v>
                </c:pt>
                <c:pt idx="16">
                  <c:v>29</c:v>
                </c:pt>
                <c:pt idx="17">
                  <c:v>50</c:v>
                </c:pt>
                <c:pt idx="18">
                  <c:v>81</c:v>
                </c:pt>
                <c:pt idx="19">
                  <c:v>182</c:v>
                </c:pt>
                <c:pt idx="20">
                  <c:v>79</c:v>
                </c:pt>
                <c:pt idx="21">
                  <c:v>37</c:v>
                </c:pt>
                <c:pt idx="22">
                  <c:v>34</c:v>
                </c:pt>
                <c:pt idx="23">
                  <c:v>46</c:v>
                </c:pt>
                <c:pt idx="24">
                  <c:v>36</c:v>
                </c:pt>
                <c:pt idx="25">
                  <c:v>38</c:v>
                </c:pt>
                <c:pt idx="26">
                  <c:v>59</c:v>
                </c:pt>
                <c:pt idx="27">
                  <c:v>29</c:v>
                </c:pt>
                <c:pt idx="28">
                  <c:v>39</c:v>
                </c:pt>
                <c:pt idx="29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D8-4CFD-94A7-6269E2B057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201</c:v>
                </c:pt>
                <c:pt idx="1">
                  <c:v>125</c:v>
                </c:pt>
                <c:pt idx="2">
                  <c:v>105</c:v>
                </c:pt>
                <c:pt idx="3">
                  <c:v>88</c:v>
                </c:pt>
                <c:pt idx="4">
                  <c:v>95</c:v>
                </c:pt>
                <c:pt idx="5">
                  <c:v>145</c:v>
                </c:pt>
                <c:pt idx="6">
                  <c:v>77</c:v>
                </c:pt>
                <c:pt idx="7">
                  <c:v>74</c:v>
                </c:pt>
                <c:pt idx="8">
                  <c:v>67</c:v>
                </c:pt>
                <c:pt idx="9">
                  <c:v>91</c:v>
                </c:pt>
                <c:pt idx="10">
                  <c:v>218</c:v>
                </c:pt>
                <c:pt idx="11">
                  <c:v>181</c:v>
                </c:pt>
                <c:pt idx="12">
                  <c:v>146</c:v>
                </c:pt>
                <c:pt idx="13">
                  <c:v>131</c:v>
                </c:pt>
                <c:pt idx="14">
                  <c:v>91</c:v>
                </c:pt>
                <c:pt idx="15">
                  <c:v>51</c:v>
                </c:pt>
                <c:pt idx="16">
                  <c:v>82</c:v>
                </c:pt>
                <c:pt idx="17">
                  <c:v>115</c:v>
                </c:pt>
                <c:pt idx="18">
                  <c:v>169</c:v>
                </c:pt>
                <c:pt idx="19">
                  <c:v>187</c:v>
                </c:pt>
                <c:pt idx="20">
                  <c:v>98</c:v>
                </c:pt>
                <c:pt idx="21">
                  <c:v>100</c:v>
                </c:pt>
                <c:pt idx="22">
                  <c:v>74</c:v>
                </c:pt>
                <c:pt idx="23">
                  <c:v>80</c:v>
                </c:pt>
                <c:pt idx="24">
                  <c:v>110</c:v>
                </c:pt>
                <c:pt idx="25">
                  <c:v>77</c:v>
                </c:pt>
                <c:pt idx="26">
                  <c:v>107</c:v>
                </c:pt>
                <c:pt idx="27">
                  <c:v>121</c:v>
                </c:pt>
                <c:pt idx="28">
                  <c:v>164</c:v>
                </c:pt>
                <c:pt idx="29">
                  <c:v>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D8-4CFD-94A7-6269E2B057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1</c:v>
                </c:pt>
                <c:pt idx="7">
                  <c:v>6</c:v>
                </c:pt>
                <c:pt idx="8">
                  <c:v>6</c:v>
                </c:pt>
                <c:pt idx="9">
                  <c:v>5</c:v>
                </c:pt>
                <c:pt idx="10">
                  <c:v>7</c:v>
                </c:pt>
                <c:pt idx="11">
                  <c:v>1</c:v>
                </c:pt>
                <c:pt idx="12">
                  <c:v>-2</c:v>
                </c:pt>
                <c:pt idx="13">
                  <c:v>2</c:v>
                </c:pt>
                <c:pt idx="14">
                  <c:v>1</c:v>
                </c:pt>
                <c:pt idx="15">
                  <c:v>-1</c:v>
                </c:pt>
                <c:pt idx="16">
                  <c:v>3</c:v>
                </c:pt>
                <c:pt idx="17">
                  <c:v>4</c:v>
                </c:pt>
                <c:pt idx="18">
                  <c:v>2</c:v>
                </c:pt>
                <c:pt idx="19">
                  <c:v>1</c:v>
                </c:pt>
                <c:pt idx="20">
                  <c:v>-1</c:v>
                </c:pt>
                <c:pt idx="21">
                  <c:v>0</c:v>
                </c:pt>
                <c:pt idx="22">
                  <c:v>0</c:v>
                </c:pt>
                <c:pt idx="23">
                  <c:v>7</c:v>
                </c:pt>
                <c:pt idx="24">
                  <c:v>3</c:v>
                </c:pt>
                <c:pt idx="25">
                  <c:v>0</c:v>
                </c:pt>
                <c:pt idx="26">
                  <c:v>4</c:v>
                </c:pt>
                <c:pt idx="27">
                  <c:v>1</c:v>
                </c:pt>
                <c:pt idx="28">
                  <c:v>-1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D8-4CFD-94A7-6269E2B057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581672"/>
        <c:axId val="277582656"/>
      </c:lineChart>
      <c:dateAx>
        <c:axId val="277581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82656"/>
        <c:crosses val="autoZero"/>
        <c:auto val="1"/>
        <c:lblOffset val="100"/>
        <c:baseTimeUnit val="days"/>
      </c:dateAx>
      <c:valAx>
        <c:axId val="27758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81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0.31714398611851002</c:v>
                </c:pt>
                <c:pt idx="1">
                  <c:v>0.54203102719604002</c:v>
                </c:pt>
                <c:pt idx="2">
                  <c:v>0.75454842201109995</c:v>
                </c:pt>
                <c:pt idx="3">
                  <c:v>0.56866012678887001</c:v>
                </c:pt>
                <c:pt idx="4">
                  <c:v>0.44725433939789999</c:v>
                </c:pt>
                <c:pt idx="5">
                  <c:v>0.73788375968525999</c:v>
                </c:pt>
                <c:pt idx="6">
                  <c:v>0.23536688027213001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2B-4D35-95F3-AFFA10FA82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1.3834227787716</c:v>
                </c:pt>
                <c:pt idx="1">
                  <c:v>1.8502674721076999</c:v>
                </c:pt>
                <c:pt idx="2">
                  <c:v>1.4540285015512999</c:v>
                </c:pt>
                <c:pt idx="3">
                  <c:v>0.45975819484413999</c:v>
                </c:pt>
                <c:pt idx="4">
                  <c:v>1.773353037256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2B-4D35-95F3-AFFA10FA82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2.4048751486326001</c:v>
                </c:pt>
                <c:pt idx="2">
                  <c:v>2.4375743162901</c:v>
                </c:pt>
                <c:pt idx="4">
                  <c:v>1.3674197384066999</c:v>
                </c:pt>
                <c:pt idx="5">
                  <c:v>3.1629013079666999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2B-4D35-95F3-AFFA10FA82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284056"/>
        <c:axId val="282289960"/>
      </c:barChart>
      <c:catAx>
        <c:axId val="28228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89960"/>
        <c:crosses val="autoZero"/>
        <c:auto val="1"/>
        <c:lblAlgn val="ctr"/>
        <c:lblOffset val="100"/>
        <c:noMultiLvlLbl val="0"/>
      </c:catAx>
      <c:valAx>
        <c:axId val="282289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8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2D-4008-9331-6BF26432D5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2D-4008-9331-6BF26432D5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52D-4008-9331-6BF26432D5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283400"/>
        <c:axId val="282283072"/>
      </c:lineChart>
      <c:dateAx>
        <c:axId val="282283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83072"/>
        <c:crosses val="autoZero"/>
        <c:auto val="1"/>
        <c:lblOffset val="100"/>
        <c:baseTimeUnit val="days"/>
      </c:dateAx>
      <c:valAx>
        <c:axId val="282283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8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4</c:v>
                </c:pt>
                <c:pt idx="10">
                  <c:v>8</c:v>
                </c:pt>
                <c:pt idx="11">
                  <c:v>3</c:v>
                </c:pt>
                <c:pt idx="12">
                  <c:v>5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62-4DB9-BCDE-4A30E0917D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62-4DB9-BCDE-4A30E0917D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62-4DB9-BCDE-4A30E0917D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997272"/>
        <c:axId val="364998584"/>
      </c:lineChart>
      <c:catAx>
        <c:axId val="364997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98584"/>
        <c:crosses val="autoZero"/>
        <c:auto val="1"/>
        <c:lblAlgn val="ctr"/>
        <c:lblOffset val="100"/>
        <c:noMultiLvlLbl val="0"/>
      </c:catAx>
      <c:valAx>
        <c:axId val="36499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9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A7-4DF2-8382-F279D30A08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17</c:v>
                </c:pt>
                <c:pt idx="1">
                  <c:v>2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A7-4DF2-8382-F279D30A08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10</c:v>
                </c:pt>
                <c:pt idx="1">
                  <c:v>12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A7-4DF2-8382-F279D30A08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4989728"/>
        <c:axId val="364990056"/>
      </c:barChart>
      <c:catAx>
        <c:axId val="36498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90056"/>
        <c:crosses val="autoZero"/>
        <c:auto val="1"/>
        <c:lblAlgn val="ctr"/>
        <c:lblOffset val="100"/>
        <c:noMultiLvlLbl val="0"/>
      </c:catAx>
      <c:valAx>
        <c:axId val="364990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8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0.28692186104048001</c:v>
                </c:pt>
                <c:pt idx="9">
                  <c:v>0.30667995326781999</c:v>
                </c:pt>
                <c:pt idx="10">
                  <c:v>0.44906707442787003</c:v>
                </c:pt>
                <c:pt idx="11">
                  <c:v>0.85217510823997999</c:v>
                </c:pt>
                <c:pt idx="12">
                  <c:v>0.69514122740704998</c:v>
                </c:pt>
                <c:pt idx="13">
                  <c:v>0.30582090577967003</c:v>
                </c:pt>
                <c:pt idx="14">
                  <c:v>0</c:v>
                </c:pt>
                <c:pt idx="15">
                  <c:v>0.73706274482852996</c:v>
                </c:pt>
                <c:pt idx="16">
                  <c:v>0</c:v>
                </c:pt>
                <c:pt idx="17">
                  <c:v>0.61121228781527004</c:v>
                </c:pt>
                <c:pt idx="18">
                  <c:v>8.5904748814514001E-2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FB-4383-B3D8-27F354AEA3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1.1552196733219</c:v>
                </c:pt>
                <c:pt idx="12">
                  <c:v>0.83816836577345</c:v>
                </c:pt>
                <c:pt idx="13">
                  <c:v>0</c:v>
                </c:pt>
                <c:pt idx="14">
                  <c:v>1.7311001392142999</c:v>
                </c:pt>
                <c:pt idx="15">
                  <c:v>2.5447690857680998</c:v>
                </c:pt>
                <c:pt idx="16">
                  <c:v>0</c:v>
                </c:pt>
                <c:pt idx="17">
                  <c:v>1.4740003516386999</c:v>
                </c:pt>
                <c:pt idx="18">
                  <c:v>1.2596304334668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FB-4383-B3D8-27F354AEA3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3.1629013079666999</c:v>
                </c:pt>
                <c:pt idx="11">
                  <c:v>1.6765755053508</c:v>
                </c:pt>
                <c:pt idx="12">
                  <c:v>0</c:v>
                </c:pt>
                <c:pt idx="13">
                  <c:v>0</c:v>
                </c:pt>
                <c:pt idx="14">
                  <c:v>2.4375743162901</c:v>
                </c:pt>
                <c:pt idx="15">
                  <c:v>0</c:v>
                </c:pt>
                <c:pt idx="16">
                  <c:v>1.9381688466111999</c:v>
                </c:pt>
                <c:pt idx="17">
                  <c:v>4.0428061831153004</c:v>
                </c:pt>
                <c:pt idx="18">
                  <c:v>0</c:v>
                </c:pt>
                <c:pt idx="19">
                  <c:v>0</c:v>
                </c:pt>
                <c:pt idx="20">
                  <c:v>1.6646848989298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FB-4383-B3D8-27F354AEA3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992024"/>
        <c:axId val="364991040"/>
      </c:lineChart>
      <c:catAx>
        <c:axId val="36499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91040"/>
        <c:crosses val="autoZero"/>
        <c:auto val="1"/>
        <c:lblAlgn val="ctr"/>
        <c:lblOffset val="100"/>
        <c:noMultiLvlLbl val="0"/>
      </c:catAx>
      <c:valAx>
        <c:axId val="36499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9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4888</c:v>
                </c:pt>
                <c:pt idx="1">
                  <c:v>8783</c:v>
                </c:pt>
                <c:pt idx="2">
                  <c:v>939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26-49C0-9969-40D9821F88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463</c:v>
                </c:pt>
                <c:pt idx="1">
                  <c:v>1098</c:v>
                </c:pt>
                <c:pt idx="2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26-49C0-9969-40D9821F88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13</c:v>
                </c:pt>
                <c:pt idx="1">
                  <c:v>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26-49C0-9969-40D9821F88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36</c:v>
                </c:pt>
                <c:pt idx="1">
                  <c:v>93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26-49C0-9969-40D9821F889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F26-49C0-9969-40D9821F889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5</c:v>
                </c:pt>
                <c:pt idx="1">
                  <c:v>17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F26-49C0-9969-40D9821F889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212</c:v>
                </c:pt>
                <c:pt idx="1">
                  <c:v>704</c:v>
                </c:pt>
                <c:pt idx="2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F26-49C0-9969-40D9821F889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Ministerio de Agroindustria de la Nación Argentina</c:v>
                </c:pt>
                <c:pt idx="1">
                  <c:v>Ministerio de Producción de la Nación Argentina</c:v>
                </c:pt>
                <c:pt idx="2">
                  <c:v>Ricardo Buryaile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2946</c:v>
                </c:pt>
                <c:pt idx="1">
                  <c:v>11338</c:v>
                </c:pt>
                <c:pt idx="2">
                  <c:v>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F26-49C0-9969-40D9821F88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4993336"/>
        <c:axId val="364993664"/>
      </c:barChart>
      <c:catAx>
        <c:axId val="364993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93664"/>
        <c:crosses val="autoZero"/>
        <c:auto val="1"/>
        <c:lblAlgn val="ctr"/>
        <c:lblOffset val="100"/>
        <c:noMultiLvlLbl val="0"/>
      </c:catAx>
      <c:valAx>
        <c:axId val="36499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93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0.46141661788506</c:v>
                </c:pt>
                <c:pt idx="2">
                  <c:v>0.51077153210254</c:v>
                </c:pt>
                <c:pt idx="3">
                  <c:v>0</c:v>
                </c:pt>
                <c:pt idx="4">
                  <c:v>0.55682533894230002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18-46EE-B66D-0753F1736F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0.59313693402848</c:v>
                </c:pt>
                <c:pt idx="3">
                  <c:v>0</c:v>
                </c:pt>
                <c:pt idx="4">
                  <c:v>1.4965638913657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18-46EE-B66D-0753F1736F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4.0567951318458002</c:v>
                </c:pt>
                <c:pt idx="2">
                  <c:v>2.2356070611074998</c:v>
                </c:pt>
                <c:pt idx="3">
                  <c:v>0</c:v>
                </c:pt>
                <c:pt idx="4">
                  <c:v>1.3657957244656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18-46EE-B66D-0753F1736F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360080"/>
        <c:axId val="364359752"/>
      </c:barChart>
      <c:catAx>
        <c:axId val="36436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359752"/>
        <c:crosses val="autoZero"/>
        <c:auto val="1"/>
        <c:lblAlgn val="ctr"/>
        <c:lblOffset val="100"/>
        <c:noMultiLvlLbl val="0"/>
      </c:catAx>
      <c:valAx>
        <c:axId val="36435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36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Ministerio de Agroindustria de la Nación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30-45E8-91E7-46FE12FA1D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Ministerio de Producción de la Nación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30-45E8-91E7-46FE12FA1D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Ricardo Buryaile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30-45E8-91E7-46FE12FA1D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229000"/>
        <c:axId val="372233264"/>
      </c:barChart>
      <c:catAx>
        <c:axId val="37222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233264"/>
        <c:crosses val="autoZero"/>
        <c:auto val="1"/>
        <c:lblAlgn val="ctr"/>
        <c:lblOffset val="100"/>
        <c:noMultiLvlLbl val="0"/>
      </c:catAx>
      <c:valAx>
        <c:axId val="37223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22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010882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1118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366713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89835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11772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95416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28140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72289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80090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98857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03040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9103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49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Ministerio de Agroindustria de la Nación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605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Ministerio de Producción de la Nación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1.3674%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720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Ricardo Buryaile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2.3696%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1813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346528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4436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629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8905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469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0234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711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0232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126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509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480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4544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951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8379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596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9764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32738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6480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9500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7671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9924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3492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5742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8064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946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- 2017-04-10 17:45:03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7 cosas que no sabías sobre el maní en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906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- 2017-04-18 18:21:22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miel argentina se exporta a más de 25 países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322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- 2017-04-05 15:57:09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Rosario Quispe creó junto a 8 mujeres una red de microcréditos para emprendedores jujeños. Gracias a su trabajo, miles de personas pudieron desarrollar sus proyectos textiles, comerciales y de manufacturas en la Puna. La nueva Ley de Emprendedores es una herramienta para que vos también puedas cumplir tu sueño. Animate a emprender, te va a cambiar la vida. Más información en goo.gl/FMK0MQ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37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- 2017-04-28 14:16:56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gran noticia para la industria: ahora las PyMEs van a pagar menos impuestos cuando exporten sus productos al mundo. Más información acá goo.gl/oikIhm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8757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337413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689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60815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9918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6456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3974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852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5591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5847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0500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755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- 2017-04-12 14:45:38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EMPRENDEDORES TIENEN SU LEY
Emprendedores de todo el país se juntaron en el CCK para contar sus historias y celebrar la aprobación de la nueva #LeyDeEmprendedores. Ahora vas a poder crear tu empresa en sólo 24 horas y a través de Internet. Habrá incentivos fiscales para quienes inviertan en tus ideas y créditos a tasa cero si estás empezando. Más información en http://www.produccion.gob.ar/quieroemprender/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22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- 2017-04-17 18:29:36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MERCEDES BENZ VA A INVERTIR MÁS DE 2.300 MILLONES DE PESOS EN EL PAÍS
La inversión se va a destinar a producir el nuevo modelo Sprinter en la planta de Virrey del Pino, La Matanza. Para esto, se van a crear alrededor de 500 puestos de trabajo.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913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832772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5500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58963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7388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5428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6905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5521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3793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2462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5852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515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- 2017-04-19 12:18:55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SOS MONOTRIBUTISTA, TAMBIÉN PODÉS ACCEDER A UN PRÉSTAMO
¿Sos monotributista y realizás una actividad productiva? Accedé a préstamos con una tasa del 12% a través de Internet y desde cualquier lugar del país. La aprobación del crédito es online. Aplicá en goo.gl/tIH8PT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41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- 2017-04-04 11:51:17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NOS PONEMOS DE ACUERDO, ARGENTINA CRECE
Hoy firmamos un compromiso muy importante con los trabajadores y las empresas de la industria textil y de calzado. Vamos a impulsar el consumo, cuidar el empleo y trabajar juntos para que este sector fundamental se modernice y crezca. Más información en goo.gl/gUOs2T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8276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3873672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4504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42421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3471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4087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277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1128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7030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5619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2631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7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- 2017-04-24 17:35:28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"LA BASURA ES NUESTRA MATERIA PRIMA"
Hace más de 40 años que Reciclar se dedica a la recuperación de residuos plásticos. Recibió un crédito del Banco de Inversión y Comercio Exterior y compró una máquina para empezar a fabricar productos con valor agregado. Si tenés una PyME, vos también podés crecer. Aplicá en www.bice.com.ar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93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- 2017-04-10 12:14:05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VEHÍCULOS ARGENTINOS LLEGAN A COLOMBIA 🇦🇷 🇨🇴
Argentina va a exportar 42.000 vehículos por año a Colombia. Gracias a este acuerdo, más de 200.000 empleados directos e indirectos del sector automotriz van a beneficiarse. goo.gl/E5kWwN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205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- 2017-04-19 17:51:57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HONGOS COMESTIBLES CON MUCHAS PROPIEDADES 🍄
Las gírgolas son una alternativa de producción para agricultores del Área Metropolitana de Buenos Aires, Patagonia y otras regiones del país. ¿Ya las probaste?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335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84810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375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14377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9908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1671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8180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7839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4181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1940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5012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53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- 2017-04-19 12:10:41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¿ESCUCHASTE HABLAR DEL BIOGÁS? ♻️
Es un fluido similar al gas que usamos todos los días, pero que se obtiene a partir de restos de plantas, hortalizas y otros residuos orgánicos de la agroindustria. Con biogás podemos encender hornallas y estufas, cocinar, calentar y generar electricidad. Y es un recurso renovable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236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- 2017-04-18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HUERTA PASO A PASO
Queremos enseñarte a hacer una huerta urbana desde cero. ¿Te animás? Seguí nuestros videos para aprender todos los trucos ➡️ #NuestraHuerta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85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- 2017-04-21 12:31:00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enteraste? Ahora los productos con certificación oficial de calidad tienen más beneficios → https://goo.gl/5phvZy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6289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821173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003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8450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5703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7861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4511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1981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032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2102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2137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116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- 2017-04-27 18:53:08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Hace 3 generaciones que una familia fabrica herramientas en Villa Lugano. Obtuvieron un préstamo de 2.5 millones de pesos para duplicar el tamaño de su planta. Vos también podés aplicar a uno, ¡es fácil! → goo.gl/9zozv7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35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- 2017-04-24 12:04:03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aluminio primario, que se usa en la construcción para hacer puertas, ventanas y barandas, ahora es más barato. Esta medida beneficia a 1500 PyMEs en las que trabajan unas 4 mil personas. Más información en goo.gl/2oUiZI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512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- 2017-04-20 18:25:28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 que en Argentina hay 400 parques industriales? Sumate y obtené préstamos a tasa bonificada en www.produccion.gob.ar/parquesindustriales/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14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- 2017-04-22 11:11:00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¿Sabías? Esta casa fue construida en Concordia, Entre Ríos, zona foresto-industrial de bosques cultivados. Te contamos algunas ventajas de la construcción en madera. Conocé más acá → https://goo.gl/3u5Ywg 🌲🌳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5348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313218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4135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19562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1794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2573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6242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3970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2071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4552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1583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153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- 2017-04-20 15:45:41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FRUTA, MUCHOS COLORES
En Argentina la pulpa de la tuna está compuesta por un 85% de agua, es de sabor dulce y jugosa. Enterate más: https://goo.gl/cVyT45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66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- 2017-04-06 11:49:13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MIEL ARGENTINA AL MUNDO
Las exportaciones crecieron 80% en 2016.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554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- 2017-04-19 17:59:52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¡BENEFICIOS PARA TU PYME EN ABRIL!
Si invertiste en tu PyME podés descontar hasta el 10% de tu inversión del impuesto a las ganancias. Conocé más beneficios de la #LeyPyME acá goo.gl/RVNuQg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25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- 2017-04-08 10:35:00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PRODUCCIÓN CON VALOR AGREGADO  
Gracias a las diferentes condiciones agroclimáticas de nuestro país, se producen diversas variedades de aceite de oliva virgen ¿Sabías?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9291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957513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5096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73751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4485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2244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2475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2826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4456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2134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954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684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- 2017-04-25 17:49:03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¿CÓMO PREPARAR EL SUELO PARA TU HUERTA?🥕 
Te lo contamos en este tutorial. Seguí todos nuestros videos y aprendé a cultivar tus propios alimentos.
→ https://goo.gl/alUcqH 
 #NuestraHuerta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624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- 2017-04-26 12:42:07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PROBÁ ALGO DISTINTO
El Yacón es ideal para preparar dulces, agregarlo a tus ensaladas o hervir sus hojas para un buen té. Mirá 👉 https://goo.gl/Flh48U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422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- 2017-04-04 10:00:00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ZAPALLOS EN NUESTRA HUERTA
Es temporada de zapallos y en la huerta del Ministerio de Agroindustria de la Nación Argentina cosechamos Anco y calabaza Butternut 😃. En esta época se consiguen zapallos de excelente calidad, ideales para sumar fibras y vitaminas en las comidas.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4214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690073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8876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790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0714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059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5612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638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3256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034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6368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07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7174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59483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2392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4273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543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0215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3104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7315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953720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315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57524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7684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1647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3090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6833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6127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550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Esponda - 2017-04-13 21:30:29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Producir soja con CAMBIEMOS, tiene muchos problemas, que hay que resolver:
Enero de 2016, se había eliminado el cepo cambiario, el dólar a $ 15.
Abril de 2017: Tipo de cambio 15,40, devaluó apenas el 4 %, cuando la inflación, combustibles y otros subieron el 35 %durante estos 14 meses.
No se eliminaron el 5 % de retenciones.
El costo de fletes subió el 35 %.
El costo en insumos subió como consecuencia de malezas resistentes.
El precio Internacional bajo a 340 u$s.
Los impuestos subieron el 35 %.
No devuelven el IVA ventas a más de 6 meses.
El Clima hace estragos, El ESTADO NO existe desde hace mucho tiempo al momento de devolver UNA PARTE de TODO lo que se lleva del CAMPO y del PRODUCTOR.
El costo del gas oíl es muy superior a países vecinos y si comparamos con EEUU cuesta un 70 % más, maquinarias, repuestos, ropa, electrónica, etc. nos cuesta EL DOBLE a TODA la POBLACION en dólares que en EEUU o en Chile. (País al que Mauricio Macri menciono como ejemplo de economía y en el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1129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7289810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1312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34844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0850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6221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9890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6272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0795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451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Esponda - 2017-04-13 21:29:34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Producir soja con CAMBIEMOS, tiene muchos problemas, que hay que resolver:
Enero de 2016, se había eliminado el cepo cambiario, el dólar a $ 15.
Abril de 2017: Tipo de cambio 15,40, devaluó apenas el 4 %, cuando la inflación, combustibles y otros subieron el 35 %durante estos 14 meses.
No se eliminaron el 5 % de retenciones.
El costo de fletes subió el 35 %.
El costo en insumos subió como consecuencia de malezas resistentes.
El precio Internacional bajo a 340 u$s.
Los impuestos subieron el 35 %.
No devuelven el IVA ventas a más de 6 meses.
El Clima hace estragos, El ESTADO NO existe desde hace mucho tiempo al momento de devolver UNA PARTE de TODO lo que se lleva del CAMPO y del PRODUCTOR.
El costo del gas oíl es muy superior a países vecinos y si comparamos con EEUU cuesta un 70 % más, maquinarias, repuestos, ropa, electrónica, etc. nos cuesta EL DOBLE a TODA la POBLACION en dólares que en EEUU o en Chile. (País al que Mauricio Macri menciono como ejemplo de economía y en el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9126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6013188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0312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64122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5090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2711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6171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2301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6310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593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Viesa, Viande Export Import S,a - 2017-04-12 23:37:09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FOUNDED IN SWITZERLAND-
(EMPRESA AUTORIZADA A IMPORTAR CARNE DE ARGENTINA)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248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Gabriel Lucardi - 2017-04-12 20:51:01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Tienen alguna información de este pilar, punto, marca . Se encuentra en Jujuy cerca del puesto abandonado de Gendarmería en Rincón de Cajas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4939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0247497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812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984041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69113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247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129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1926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66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Création de contenu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(6), Ministerio de Producción de la Nación Argentina (15)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558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Questra 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(6), Ministerio de Producción de la Nación Argentina (6)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Rosa Maria Muller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Agroindustria de la Nación Argentina (12)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72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Carlos Ramirez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851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Samuel Di Maio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232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Jimenez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654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Delfino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611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Alberto de Harenne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47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Hector Salustiano Barrios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8478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7109771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2841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571812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44296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949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6291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4685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930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Clari 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044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Rocio Monzon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Marianela Cosentino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613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Rita Cejas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51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Carola Marquevich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155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Radan 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Ministerio de Producción de la Nación Argentina (5)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8291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1572434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3665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91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1299</Words>
  <Application>Microsoft Office PowerPoint</Application>
  <PresentationFormat>On-screen Show (4:3)</PresentationFormat>
  <Paragraphs>508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Own Posts By Weekday</vt:lpstr>
      <vt:lpstr>Facebook Fans Change Per Weekday</vt:lpstr>
      <vt:lpstr>Facebook Key Metrics Radar</vt:lpstr>
      <vt:lpstr>Facebook Fans Change</vt:lpstr>
      <vt:lpstr>Facebook Interaction Rate By Weekday</vt:lpstr>
      <vt:lpstr>Facebook Own Posts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Own Posts By Hour</vt:lpstr>
      <vt:lpstr>Facebook Post Type Distribution</vt:lpstr>
      <vt:lpstr>Facebook Interaction Rate By Hour</vt:lpstr>
      <vt:lpstr>Facebook Interactions Distribution</vt:lpstr>
      <vt:lpstr>Facebook Interaction Rate By Post Type</vt:lpstr>
      <vt:lpstr>Facebook User Posts Table - 1 of 4</vt:lpstr>
      <vt:lpstr>Facebook User Posts Table - 2 of 4</vt:lpstr>
      <vt:lpstr>Facebook User Posts Table - 3 of 4</vt:lpstr>
      <vt:lpstr>Facebook User Posts Table - 4 of 4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2017-05-01T03:22:33Z</dcterms:created>
  <dcterms:modified xsi:type="dcterms:W3CDTF">2017-05-01T03:23:25Z</dcterms:modified>
</cp:coreProperties>
</file>