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Sheet1!$B$2:$B$8</c:f>
              <c:numCache>
                <c:formatCode>General</c:formatCode>
                <c:ptCount val="7"/>
                <c:pt idx="0">
                  <c:v>100</c:v>
                </c:pt>
                <c:pt idx="1">
                  <c:v>100</c:v>
                </c:pt>
                <c:pt idx="2">
                  <c:v>0</c:v>
                </c:pt>
                <c:pt idx="3">
                  <c:v>100</c:v>
                </c:pt>
                <c:pt idx="4">
                  <c:v>100</c:v>
                </c:pt>
                <c:pt idx="5">
                  <c:v>100</c:v>
                </c:pt>
                <c:pt idx="6">
                  <c:v>100</c:v>
                </c:pt>
              </c:numCache>
            </c:numRef>
          </c:val>
          <c:extLst>
            <c:ext xmlns:c16="http://schemas.microsoft.com/office/drawing/2014/chart" uri="{C3380CC4-5D6E-409C-BE32-E72D297353CC}">
              <c16:uniqueId val="{00000000-DEF3-42A8-BCAB-62494D0AE89C}"/>
            </c:ext>
          </c:extLst>
        </c:ser>
        <c:dLbls>
          <c:showLegendKey val="0"/>
          <c:showVal val="0"/>
          <c:showCatName val="0"/>
          <c:showSerName val="0"/>
          <c:showPercent val="0"/>
          <c:showBubbleSize val="0"/>
        </c:dLbls>
        <c:axId val="279220072"/>
        <c:axId val="279223352"/>
      </c:radarChart>
      <c:catAx>
        <c:axId val="27922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23352"/>
        <c:crosses val="autoZero"/>
        <c:auto val="1"/>
        <c:lblAlgn val="ctr"/>
        <c:lblOffset val="100"/>
        <c:noMultiLvlLbl val="0"/>
      </c:catAx>
      <c:valAx>
        <c:axId val="27922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2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Sheet1!$A$2:$A$31</c:f>
              <c:strCache>
                <c:ptCount val="30"/>
                <c:pt idx="0">
                  <c:v>1/4/2017</c:v>
                </c:pt>
                <c:pt idx="1">
                  <c:v>2/4/2017</c:v>
                </c:pt>
                <c:pt idx="2">
                  <c:v>3/4/2017</c:v>
                </c:pt>
                <c:pt idx="3">
                  <c:v>4/4/2017</c:v>
                </c:pt>
                <c:pt idx="4">
                  <c:v>5/4/2017</c:v>
                </c:pt>
                <c:pt idx="5">
                  <c:v>6/4/2017</c:v>
                </c:pt>
                <c:pt idx="6">
                  <c:v>7/4/2017</c:v>
                </c:pt>
                <c:pt idx="7">
                  <c:v>8/4/2017</c:v>
                </c:pt>
                <c:pt idx="8">
                  <c:v>9/4/2017</c:v>
                </c:pt>
                <c:pt idx="9">
                  <c:v>10/4/2017</c:v>
                </c:pt>
                <c:pt idx="10">
                  <c:v>11/4/2017</c:v>
                </c:pt>
                <c:pt idx="11">
                  <c:v>12/4/2017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strCache>
            </c:strRef>
          </c:cat>
          <c:val>
            <c:numRef>
              <c:f>Sheet1!$B$2:$B$31</c:f>
              <c:numCache>
                <c:formatCode>General</c:formatCode>
                <c:ptCount val="30"/>
                <c:pt idx="0">
                  <c:v>1430</c:v>
                </c:pt>
                <c:pt idx="1">
                  <c:v>1435</c:v>
                </c:pt>
                <c:pt idx="2">
                  <c:v>1439</c:v>
                </c:pt>
                <c:pt idx="3">
                  <c:v>1441</c:v>
                </c:pt>
                <c:pt idx="4">
                  <c:v>1444</c:v>
                </c:pt>
                <c:pt idx="5">
                  <c:v>1452</c:v>
                </c:pt>
                <c:pt idx="6">
                  <c:v>1457</c:v>
                </c:pt>
                <c:pt idx="7">
                  <c:v>1461</c:v>
                </c:pt>
                <c:pt idx="8">
                  <c:v>1464</c:v>
                </c:pt>
                <c:pt idx="9">
                  <c:v>1466</c:v>
                </c:pt>
                <c:pt idx="10">
                  <c:v>1467</c:v>
                </c:pt>
                <c:pt idx="11">
                  <c:v>1470</c:v>
                </c:pt>
                <c:pt idx="12">
                  <c:v>1468</c:v>
                </c:pt>
                <c:pt idx="13">
                  <c:v>1470</c:v>
                </c:pt>
                <c:pt idx="14">
                  <c:v>1467</c:v>
                </c:pt>
                <c:pt idx="15">
                  <c:v>1467</c:v>
                </c:pt>
                <c:pt idx="16">
                  <c:v>1467</c:v>
                </c:pt>
                <c:pt idx="17">
                  <c:v>1465</c:v>
                </c:pt>
                <c:pt idx="18">
                  <c:v>1473</c:v>
                </c:pt>
                <c:pt idx="19">
                  <c:v>1474</c:v>
                </c:pt>
                <c:pt idx="20">
                  <c:v>1477</c:v>
                </c:pt>
                <c:pt idx="21">
                  <c:v>1483</c:v>
                </c:pt>
                <c:pt idx="22">
                  <c:v>1484</c:v>
                </c:pt>
                <c:pt idx="23">
                  <c:v>1484</c:v>
                </c:pt>
                <c:pt idx="24">
                  <c:v>1485</c:v>
                </c:pt>
                <c:pt idx="25">
                  <c:v>1485</c:v>
                </c:pt>
                <c:pt idx="26">
                  <c:v>1491</c:v>
                </c:pt>
                <c:pt idx="27">
                  <c:v>1496</c:v>
                </c:pt>
                <c:pt idx="28">
                  <c:v>1498</c:v>
                </c:pt>
                <c:pt idx="29">
                  <c:v>1497</c:v>
                </c:pt>
              </c:numCache>
            </c:numRef>
          </c:val>
          <c:smooth val="0"/>
          <c:extLst>
            <c:ext xmlns:c16="http://schemas.microsoft.com/office/drawing/2014/chart" uri="{C3380CC4-5D6E-409C-BE32-E72D297353CC}">
              <c16:uniqueId val="{00000000-1530-45B6-8E97-162E80589EBD}"/>
            </c:ext>
          </c:extLst>
        </c:ser>
        <c:dLbls>
          <c:showLegendKey val="0"/>
          <c:showVal val="0"/>
          <c:showCatName val="0"/>
          <c:showSerName val="0"/>
          <c:showPercent val="0"/>
          <c:showBubbleSize val="0"/>
        </c:dLbls>
        <c:smooth val="0"/>
        <c:axId val="279218104"/>
        <c:axId val="279220400"/>
      </c:lineChart>
      <c:catAx>
        <c:axId val="27921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20400"/>
        <c:crosses val="autoZero"/>
        <c:auto val="1"/>
        <c:lblAlgn val="ctr"/>
        <c:lblOffset val="100"/>
        <c:noMultiLvlLbl val="0"/>
      </c:catAx>
      <c:valAx>
        <c:axId val="27922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1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4</c:v>
                </c:pt>
                <c:pt idx="3">
                  <c:v>3</c:v>
                </c:pt>
                <c:pt idx="4">
                  <c:v>4</c:v>
                </c:pt>
                <c:pt idx="5">
                  <c:v>2</c:v>
                </c:pt>
                <c:pt idx="6">
                  <c:v>2</c:v>
                </c:pt>
              </c:numCache>
            </c:numRef>
          </c:val>
          <c:extLst>
            <c:ext xmlns:c16="http://schemas.microsoft.com/office/drawing/2014/chart" uri="{C3380CC4-5D6E-409C-BE32-E72D297353CC}">
              <c16:uniqueId val="{00000000-A707-476C-8D80-CF08602A4B16}"/>
            </c:ext>
          </c:extLst>
        </c:ser>
        <c:dLbls>
          <c:showLegendKey val="0"/>
          <c:showVal val="0"/>
          <c:showCatName val="0"/>
          <c:showSerName val="0"/>
          <c:showPercent val="0"/>
          <c:showBubbleSize val="0"/>
        </c:dLbls>
        <c:gapWidth val="219"/>
        <c:overlap val="-27"/>
        <c:axId val="281190864"/>
        <c:axId val="281191848"/>
      </c:barChart>
      <c:catAx>
        <c:axId val="28119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91848"/>
        <c:crosses val="autoZero"/>
        <c:auto val="1"/>
        <c:lblAlgn val="ctr"/>
        <c:lblOffset val="100"/>
        <c:noMultiLvlLbl val="0"/>
      </c:catAx>
      <c:valAx>
        <c:axId val="28119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9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4</c:v>
                </c:pt>
                <c:pt idx="14">
                  <c:v>0</c:v>
                </c:pt>
                <c:pt idx="15">
                  <c:v>0</c:v>
                </c:pt>
                <c:pt idx="16">
                  <c:v>0</c:v>
                </c:pt>
                <c:pt idx="17">
                  <c:v>0</c:v>
                </c:pt>
                <c:pt idx="18">
                  <c:v>0</c:v>
                </c:pt>
                <c:pt idx="19">
                  <c:v>0</c:v>
                </c:pt>
                <c:pt idx="20">
                  <c:v>0</c:v>
                </c:pt>
                <c:pt idx="21">
                  <c:v>2</c:v>
                </c:pt>
                <c:pt idx="22">
                  <c:v>1</c:v>
                </c:pt>
                <c:pt idx="23">
                  <c:v>0</c:v>
                </c:pt>
              </c:numCache>
            </c:numRef>
          </c:val>
          <c:smooth val="0"/>
          <c:extLst>
            <c:ext xmlns:c16="http://schemas.microsoft.com/office/drawing/2014/chart" uri="{C3380CC4-5D6E-409C-BE32-E72D297353CC}">
              <c16:uniqueId val="{00000000-AEE6-4787-813A-2C337531E1A3}"/>
            </c:ext>
          </c:extLst>
        </c:ser>
        <c:dLbls>
          <c:showLegendKey val="0"/>
          <c:showVal val="0"/>
          <c:showCatName val="0"/>
          <c:showSerName val="0"/>
          <c:showPercent val="0"/>
          <c:showBubbleSize val="0"/>
        </c:dLbls>
        <c:smooth val="0"/>
        <c:axId val="281191520"/>
        <c:axId val="281186928"/>
      </c:lineChart>
      <c:catAx>
        <c:axId val="28119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6928"/>
        <c:crosses val="autoZero"/>
        <c:auto val="1"/>
        <c:lblAlgn val="ctr"/>
        <c:lblOffset val="100"/>
        <c:noMultiLvlLbl val="0"/>
      </c:catAx>
      <c:valAx>
        <c:axId val="28118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9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3.8961038961039001</c:v>
                </c:pt>
                <c:pt idx="13">
                  <c:v>3.4347231715653002</c:v>
                </c:pt>
                <c:pt idx="14">
                  <c:v>0</c:v>
                </c:pt>
                <c:pt idx="15">
                  <c:v>0</c:v>
                </c:pt>
                <c:pt idx="16">
                  <c:v>0</c:v>
                </c:pt>
                <c:pt idx="17">
                  <c:v>0</c:v>
                </c:pt>
                <c:pt idx="18">
                  <c:v>0</c:v>
                </c:pt>
                <c:pt idx="19">
                  <c:v>0</c:v>
                </c:pt>
                <c:pt idx="20">
                  <c:v>0</c:v>
                </c:pt>
                <c:pt idx="21">
                  <c:v>6.4251537935748004</c:v>
                </c:pt>
                <c:pt idx="22">
                  <c:v>4.2378673957621</c:v>
                </c:pt>
                <c:pt idx="23">
                  <c:v>0</c:v>
                </c:pt>
              </c:numCache>
            </c:numRef>
          </c:val>
          <c:smooth val="0"/>
          <c:extLst>
            <c:ext xmlns:c16="http://schemas.microsoft.com/office/drawing/2014/chart" uri="{C3380CC4-5D6E-409C-BE32-E72D297353CC}">
              <c16:uniqueId val="{00000000-1854-4E39-B060-C0E21EF5AC1A}"/>
            </c:ext>
          </c:extLst>
        </c:ser>
        <c:dLbls>
          <c:showLegendKey val="0"/>
          <c:showVal val="0"/>
          <c:showCatName val="0"/>
          <c:showSerName val="0"/>
          <c:showPercent val="0"/>
          <c:showBubbleSize val="0"/>
        </c:dLbls>
        <c:smooth val="0"/>
        <c:axId val="283893648"/>
        <c:axId val="283895288"/>
      </c:lineChart>
      <c:catAx>
        <c:axId val="28389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95288"/>
        <c:crosses val="autoZero"/>
        <c:auto val="1"/>
        <c:lblAlgn val="ctr"/>
        <c:lblOffset val="100"/>
        <c:noMultiLvlLbl val="0"/>
      </c:catAx>
      <c:valAx>
        <c:axId val="28389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9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1</c:v>
                </c:pt>
                <c:pt idx="4">
                  <c:v>3</c:v>
                </c:pt>
                <c:pt idx="5">
                  <c:v>2</c:v>
                </c:pt>
                <c:pt idx="6">
                  <c:v>0</c:v>
                </c:pt>
              </c:numCache>
            </c:numRef>
          </c:val>
          <c:extLst>
            <c:ext xmlns:c16="http://schemas.microsoft.com/office/drawing/2014/chart" uri="{C3380CC4-5D6E-409C-BE32-E72D297353CC}">
              <c16:uniqueId val="{00000000-BA78-4586-8ED2-CBB3B988C825}"/>
            </c:ext>
          </c:extLst>
        </c:ser>
        <c:dLbls>
          <c:showLegendKey val="0"/>
          <c:showVal val="0"/>
          <c:showCatName val="0"/>
          <c:showSerName val="0"/>
          <c:showPercent val="0"/>
          <c:showBubbleSize val="0"/>
        </c:dLbls>
        <c:gapWidth val="219"/>
        <c:overlap val="-27"/>
        <c:axId val="283891024"/>
        <c:axId val="283896272"/>
      </c:barChart>
      <c:catAx>
        <c:axId val="28389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96272"/>
        <c:crosses val="autoZero"/>
        <c:auto val="1"/>
        <c:lblAlgn val="ctr"/>
        <c:lblOffset val="100"/>
        <c:noMultiLvlLbl val="0"/>
      </c:catAx>
      <c:valAx>
        <c:axId val="28389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9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Sheet1!$A$2:$A$3</c:f>
              <c:strCache>
                <c:ptCount val="2"/>
                <c:pt idx="0">
                  <c:v>Images</c:v>
                </c:pt>
                <c:pt idx="1">
                  <c:v>Videos</c:v>
                </c:pt>
              </c:strCache>
            </c:strRef>
          </c:cat>
          <c:val>
            <c:numRef>
              <c:f>Sheet1!$B$2:$B$3</c:f>
              <c:numCache>
                <c:formatCode>General</c:formatCode>
                <c:ptCount val="2"/>
                <c:pt idx="0">
                  <c:v>3.9249555826898002</c:v>
                </c:pt>
                <c:pt idx="1">
                  <c:v>0</c:v>
                </c:pt>
              </c:numCache>
            </c:numRef>
          </c:val>
          <c:extLst>
            <c:ext xmlns:c16="http://schemas.microsoft.com/office/drawing/2014/chart" uri="{C3380CC4-5D6E-409C-BE32-E72D297353CC}">
              <c16:uniqueId val="{00000000-ED6E-439F-B905-9AA80C8435C4}"/>
            </c:ext>
          </c:extLst>
        </c:ser>
        <c:dLbls>
          <c:showLegendKey val="0"/>
          <c:showVal val="0"/>
          <c:showCatName val="0"/>
          <c:showSerName val="0"/>
          <c:showPercent val="0"/>
          <c:showBubbleSize val="0"/>
        </c:dLbls>
        <c:gapWidth val="219"/>
        <c:overlap val="-27"/>
        <c:axId val="245591432"/>
        <c:axId val="245590120"/>
      </c:barChart>
      <c:catAx>
        <c:axId val="24559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90120"/>
        <c:crosses val="autoZero"/>
        <c:auto val="1"/>
        <c:lblAlgn val="ctr"/>
        <c:lblOffset val="100"/>
        <c:noMultiLvlLbl val="0"/>
      </c:catAx>
      <c:valAx>
        <c:axId val="24559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9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8</c:v>
                </c:pt>
              </c:numCache>
            </c:numRef>
          </c:val>
          <c:extLst>
            <c:ext xmlns:c16="http://schemas.microsoft.com/office/drawing/2014/chart" uri="{C3380CC4-5D6E-409C-BE32-E72D297353CC}">
              <c16:uniqueId val="{00000000-2876-4B03-A396-80B9E0321DDF}"/>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0</c:v>
                </c:pt>
              </c:numCache>
            </c:numRef>
          </c:val>
          <c:extLst>
            <c:ext xmlns:c16="http://schemas.microsoft.com/office/drawing/2014/chart" uri="{C3380CC4-5D6E-409C-BE32-E72D297353CC}">
              <c16:uniqueId val="{00000001-2876-4B03-A396-80B9E0321DDF}"/>
            </c:ext>
          </c:extLst>
        </c:ser>
        <c:dLbls>
          <c:showLegendKey val="0"/>
          <c:showVal val="0"/>
          <c:showCatName val="0"/>
          <c:showSerName val="0"/>
          <c:showPercent val="0"/>
          <c:showBubbleSize val="0"/>
        </c:dLbls>
        <c:gapWidth val="150"/>
        <c:overlap val="100"/>
        <c:axId val="245594384"/>
        <c:axId val="245589792"/>
      </c:barChart>
      <c:catAx>
        <c:axId val="24559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89792"/>
        <c:crosses val="autoZero"/>
        <c:auto val="1"/>
        <c:lblAlgn val="ctr"/>
        <c:lblOffset val="100"/>
        <c:noMultiLvlLbl val="0"/>
      </c:catAx>
      <c:valAx>
        <c:axId val="245589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9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3.8961038961039001</c:v>
                </c:pt>
                <c:pt idx="2">
                  <c:v>3.691045796309</c:v>
                </c:pt>
                <c:pt idx="3">
                  <c:v>7.0403280929597001</c:v>
                </c:pt>
                <c:pt idx="4">
                  <c:v>4.2606516290726999</c:v>
                </c:pt>
                <c:pt idx="5">
                  <c:v>3.6568694463431002</c:v>
                </c:pt>
              </c:numCache>
            </c:numRef>
          </c:val>
          <c:extLst>
            <c:ext xmlns:c16="http://schemas.microsoft.com/office/drawing/2014/chart" uri="{C3380CC4-5D6E-409C-BE32-E72D297353CC}">
              <c16:uniqueId val="{00000000-D1A7-400C-A4B6-0A87ACEA160A}"/>
            </c:ext>
          </c:extLst>
        </c:ser>
        <c:dLbls>
          <c:showLegendKey val="0"/>
          <c:showVal val="0"/>
          <c:showCatName val="0"/>
          <c:showSerName val="0"/>
          <c:showPercent val="0"/>
          <c:showBubbleSize val="0"/>
        </c:dLbls>
        <c:gapWidth val="219"/>
        <c:overlap val="-27"/>
        <c:axId val="154060176"/>
        <c:axId val="154061488"/>
      </c:barChart>
      <c:catAx>
        <c:axId val="15406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061488"/>
        <c:crosses val="autoZero"/>
        <c:auto val="1"/>
        <c:lblAlgn val="ctr"/>
        <c:lblOffset val="100"/>
        <c:noMultiLvlLbl val="0"/>
      </c:catAx>
      <c:valAx>
        <c:axId val="15406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06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503</c:v>
                </c:pt>
              </c:numCache>
            </c:numRef>
          </c:val>
          <c:extLst>
            <c:ext xmlns:c16="http://schemas.microsoft.com/office/drawing/2014/chart" uri="{C3380CC4-5D6E-409C-BE32-E72D297353CC}">
              <c16:uniqueId val="{00000000-F732-4977-98B1-0C1849A1D1CA}"/>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5</c:v>
                </c:pt>
              </c:numCache>
            </c:numRef>
          </c:val>
          <c:extLst>
            <c:ext xmlns:c16="http://schemas.microsoft.com/office/drawing/2014/chart" uri="{C3380CC4-5D6E-409C-BE32-E72D297353CC}">
              <c16:uniqueId val="{00000001-F732-4977-98B1-0C1849A1D1CA}"/>
            </c:ext>
          </c:extLst>
        </c:ser>
        <c:dLbls>
          <c:showLegendKey val="0"/>
          <c:showVal val="0"/>
          <c:showCatName val="0"/>
          <c:showSerName val="0"/>
          <c:showPercent val="0"/>
          <c:showBubbleSize val="0"/>
        </c:dLbls>
        <c:gapWidth val="150"/>
        <c:overlap val="100"/>
        <c:axId val="283262240"/>
        <c:axId val="283262896"/>
      </c:barChart>
      <c:catAx>
        <c:axId val="28326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2896"/>
        <c:crosses val="autoZero"/>
        <c:auto val="1"/>
        <c:lblAlgn val="ctr"/>
        <c:lblOffset val="100"/>
        <c:noMultiLvlLbl val="0"/>
      </c:catAx>
      <c:valAx>
        <c:axId val="283262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Instagram</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71351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6425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49974442"/>
                    </a:ext>
                  </a:extLst>
                </a:gridCol>
                <a:gridCol w="740664">
                  <a:extLst>
                    <a:ext uri="{9D8B030D-6E8A-4147-A177-3AD203B41FA5}">
                      <a16:colId xmlns:a16="http://schemas.microsoft.com/office/drawing/2014/main" val="1269639296"/>
                    </a:ext>
                  </a:extLst>
                </a:gridCol>
                <a:gridCol w="740664">
                  <a:extLst>
                    <a:ext uri="{9D8B030D-6E8A-4147-A177-3AD203B41FA5}">
                      <a16:colId xmlns:a16="http://schemas.microsoft.com/office/drawing/2014/main" val="1791158850"/>
                    </a:ext>
                  </a:extLst>
                </a:gridCol>
                <a:gridCol w="740664">
                  <a:extLst>
                    <a:ext uri="{9D8B030D-6E8A-4147-A177-3AD203B41FA5}">
                      <a16:colId xmlns:a16="http://schemas.microsoft.com/office/drawing/2014/main" val="481679159"/>
                    </a:ext>
                  </a:extLst>
                </a:gridCol>
                <a:gridCol w="740664">
                  <a:extLst>
                    <a:ext uri="{9D8B030D-6E8A-4147-A177-3AD203B41FA5}">
                      <a16:colId xmlns:a16="http://schemas.microsoft.com/office/drawing/2014/main" val="1635988967"/>
                    </a:ext>
                  </a:extLst>
                </a:gridCol>
                <a:gridCol w="740664">
                  <a:extLst>
                    <a:ext uri="{9D8B030D-6E8A-4147-A177-3AD203B41FA5}">
                      <a16:colId xmlns:a16="http://schemas.microsoft.com/office/drawing/2014/main" val="2736567181"/>
                    </a:ext>
                  </a:extLst>
                </a:gridCol>
                <a:gridCol w="740664">
                  <a:extLst>
                    <a:ext uri="{9D8B030D-6E8A-4147-A177-3AD203B41FA5}">
                      <a16:colId xmlns:a16="http://schemas.microsoft.com/office/drawing/2014/main" val="2054167901"/>
                    </a:ext>
                  </a:extLst>
                </a:gridCol>
                <a:gridCol w="740664">
                  <a:extLst>
                    <a:ext uri="{9D8B030D-6E8A-4147-A177-3AD203B41FA5}">
                      <a16:colId xmlns:a16="http://schemas.microsoft.com/office/drawing/2014/main" val="47011011"/>
                    </a:ext>
                  </a:extLst>
                </a:gridCol>
                <a:gridCol w="740664">
                  <a:extLst>
                    <a:ext uri="{9D8B030D-6E8A-4147-A177-3AD203B41FA5}">
                      <a16:colId xmlns:a16="http://schemas.microsoft.com/office/drawing/2014/main" val="32716286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76756284"/>
                  </a:ext>
                </a:extLst>
              </a:tr>
              <a:tr h="370840">
                <a:tc>
                  <a:txBody>
                    <a:bodyPr/>
                    <a:lstStyle/>
                    <a:p>
                      <a:r>
                        <a:rPr lang="en-US" sz="1000"/>
                        <a:t>gruporamosrd (Grupo Ramos)</a:t>
                      </a:r>
                    </a:p>
                  </a:txBody>
                  <a:tcPr/>
                </a:tc>
                <a:tc>
                  <a:txBody>
                    <a:bodyPr/>
                    <a:lstStyle/>
                    <a:p>
                      <a:r>
                        <a:rPr lang="en-US" sz="1000"/>
                        <a:t>1497</a:t>
                      </a:r>
                    </a:p>
                  </a:txBody>
                  <a:tcPr/>
                </a:tc>
                <a:tc>
                  <a:txBody>
                    <a:bodyPr/>
                    <a:lstStyle/>
                    <a:p>
                      <a:r>
                        <a:rPr lang="en-US" sz="1000"/>
                        <a:t>70</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tc>
                  <a:txBody>
                    <a:bodyPr/>
                    <a:lstStyle/>
                    <a:p>
                      <a:r>
                        <a:rPr lang="en-US" sz="1000"/>
                        <a:t>503</a:t>
                      </a:r>
                    </a:p>
                  </a:txBody>
                  <a:tcPr/>
                </a:tc>
                <a:tc>
                  <a:txBody>
                    <a:bodyPr/>
                    <a:lstStyle/>
                    <a:p>
                      <a:r>
                        <a:rPr lang="en-US" sz="1000"/>
                        <a:t>5</a:t>
                      </a:r>
                    </a:p>
                  </a:txBody>
                  <a:tcPr/>
                </a:tc>
                <a:tc>
                  <a:txBody>
                    <a:bodyPr/>
                    <a:lstStyle/>
                    <a:p>
                      <a:r>
                        <a:rPr lang="en-US" sz="1000"/>
                        <a:t>4.3434%</a:t>
                      </a:r>
                    </a:p>
                  </a:txBody>
                  <a:tcPr/>
                </a:tc>
                <a:extLst>
                  <a:ext uri="{0D108BD9-81ED-4DB2-BD59-A6C34878D82A}">
                    <a16:rowId xmlns:a16="http://schemas.microsoft.com/office/drawing/2014/main" val="3167119697"/>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1609186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97705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2781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44501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6539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34122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940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73631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745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743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1095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23272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040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32428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1894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38490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106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25462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982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0184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009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487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8050193"/>
                    </a:ext>
                  </a:extLst>
                </a:gridCol>
                <a:gridCol w="987552">
                  <a:extLst>
                    <a:ext uri="{9D8B030D-6E8A-4147-A177-3AD203B41FA5}">
                      <a16:colId xmlns:a16="http://schemas.microsoft.com/office/drawing/2014/main" val="4262956005"/>
                    </a:ext>
                  </a:extLst>
                </a:gridCol>
                <a:gridCol w="987552">
                  <a:extLst>
                    <a:ext uri="{9D8B030D-6E8A-4147-A177-3AD203B41FA5}">
                      <a16:colId xmlns:a16="http://schemas.microsoft.com/office/drawing/2014/main" val="1402311518"/>
                    </a:ext>
                  </a:extLst>
                </a:gridCol>
                <a:gridCol w="987552">
                  <a:extLst>
                    <a:ext uri="{9D8B030D-6E8A-4147-A177-3AD203B41FA5}">
                      <a16:colId xmlns:a16="http://schemas.microsoft.com/office/drawing/2014/main" val="3220212328"/>
                    </a:ext>
                  </a:extLst>
                </a:gridCol>
                <a:gridCol w="987552">
                  <a:extLst>
                    <a:ext uri="{9D8B030D-6E8A-4147-A177-3AD203B41FA5}">
                      <a16:colId xmlns:a16="http://schemas.microsoft.com/office/drawing/2014/main" val="1191515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273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- 2017-04-20 21:46:41</a:t>
                      </a:r>
                      <a:r>
                        <a:rPr kumimoji="0" lang="es-ES" sz="1000" b="0" i="0" u="none" strike="noStrike" kern="1200" cap="none" spc="0" normalizeH="0" baseline="0" noProof="0">
                          <a:ln>
                            <a:noFill/>
                          </a:ln>
                          <a:solidFill>
                            <a:prstClr val="black"/>
                          </a:solidFill>
                          <a:effectLst/>
                          <a:uLnTx/>
                          <a:uFillTx/>
                          <a:latin typeface="+mn-lt"/>
                          <a:ea typeface="+mn-ea"/>
                          <a:cs typeface="+mn-cs"/>
                        </a:rPr>
                        <a:t>
Con mucha alegría y entusiasmo hoy dejamos inaugurada la tienda Aprezio La Toronja, ubicada en la comunidad del mismo nombre en Santo Domingo Este. En el acto de apertura contamos con la presencia del alcalde del municipio, Alfredo Martínez, y una masiva representación de residentes en la zona, quienes constataron las ofertas y precios bajos que distinguen a este formato. En un aporte a la comunidad, como es costumbre de Grupo Ramos al llegar a un nuevo sector, colaboramos con el Centro Educativo Parroquial San Cirilo de Jerusalén a través de la instalación en sus aulas de 10 equipos de ventilación y pelotas para las clases de deportes de los estudiantes. #Aprezio #LaToronja #Apertura #SantoDomingoEste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7252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- 2017-04-07 21:30:45</a:t>
                      </a:r>
                      <a:r>
                        <a:rPr kumimoji="0" lang="es-ES" sz="1000" b="0" i="0" u="none" strike="noStrike" kern="1200" cap="none" spc="0" normalizeH="0" baseline="0" noProof="0">
                          <a:ln>
                            <a:noFill/>
                          </a:ln>
                          <a:solidFill>
                            <a:prstClr val="black"/>
                          </a:solidFill>
                          <a:effectLst/>
                          <a:uLnTx/>
                          <a:uFillTx/>
                          <a:latin typeface="+mn-lt"/>
                          <a:ea typeface="+mn-ea"/>
                          <a:cs typeface="+mn-cs"/>
                        </a:rPr>
                        <a:t>
Con alegría el Equipo A, compuesto por nuestros colaboradores voluntarios, participó en la misión médica de @opsonrisard, acompañando a los niños que fueron operados para corregir paladares hendidos y labios partidos en el Hospital General de la Policía Nacional. Su apoyo a estas misiones, muy distintas a su trabajo cotidiano, es una gran muestra de solidaridad, que es uno de nuestros valores empresariales. #SomosSolidarios  #Niñez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3642063"/>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2485492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267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32010829"/>
                    </a:ext>
                  </a:extLst>
                </a:gridCol>
                <a:gridCol w="987552">
                  <a:extLst>
                    <a:ext uri="{9D8B030D-6E8A-4147-A177-3AD203B41FA5}">
                      <a16:colId xmlns:a16="http://schemas.microsoft.com/office/drawing/2014/main" val="1433694865"/>
                    </a:ext>
                  </a:extLst>
                </a:gridCol>
                <a:gridCol w="987552">
                  <a:extLst>
                    <a:ext uri="{9D8B030D-6E8A-4147-A177-3AD203B41FA5}">
                      <a16:colId xmlns:a16="http://schemas.microsoft.com/office/drawing/2014/main" val="3439426029"/>
                    </a:ext>
                  </a:extLst>
                </a:gridCol>
                <a:gridCol w="987552">
                  <a:extLst>
                    <a:ext uri="{9D8B030D-6E8A-4147-A177-3AD203B41FA5}">
                      <a16:colId xmlns:a16="http://schemas.microsoft.com/office/drawing/2014/main" val="2488531158"/>
                    </a:ext>
                  </a:extLst>
                </a:gridCol>
                <a:gridCol w="987552">
                  <a:extLst>
                    <a:ext uri="{9D8B030D-6E8A-4147-A177-3AD203B41FA5}">
                      <a16:colId xmlns:a16="http://schemas.microsoft.com/office/drawing/2014/main" val="1254414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228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- 2017-04-21 22:10:38</a:t>
                      </a:r>
                      <a:r>
                        <a:rPr kumimoji="0" lang="es-ES" sz="1000" b="0" i="0" u="none" strike="noStrike" kern="1200" cap="none" spc="0" normalizeH="0" baseline="0" noProof="0">
                          <a:ln>
                            <a:noFill/>
                          </a:ln>
                          <a:solidFill>
                            <a:prstClr val="black"/>
                          </a:solidFill>
                          <a:effectLst/>
                          <a:uLnTx/>
                          <a:uFillTx/>
                          <a:latin typeface="+mn-lt"/>
                          <a:ea typeface="+mn-ea"/>
                          <a:cs typeface="+mn-cs"/>
                        </a:rPr>
                        <a:t>
Hoy culminamos la primera etapa de nuestro programa educativo Siempre Socios con la competencia final del Simulador Empresarial, en la que estudiantes de secundaria de todo el país pusieron a prueba sus habilidades para administrar una empresa de ventas al detalle en una plataforma virtual. Estudiantes de los centros educativos Liceo Francisco Gregorio Billini (Baní), Colegio Escuela Nueva (Santo Domingo) y Puntacana International School (La Altagracia), fueron los ganadores del primer, segundo y tercer lugar, respectivamente, en esta competencia en la que participaron más de 160 estudiantes de 54 centros educativos. El evento contó con la presencia de ejecutivos de nuestra empresa y @jadominicana, organización con la que desarrollamos el citado programa de responsabilidad social corporativa. #SiempreSocios2017 #ResponsabilidadSocialCorporativa #Educación #Negocios #Voluntarios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8003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- 2017-04-18 13:47:26</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los profesionales del micrófono en su día, quienes con su voz nos llenan de alegría y conocimiento. #DiaDelLocutor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142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- 2017-04-22 12:48:59</a:t>
                      </a:r>
                      <a:r>
                        <a:rPr kumimoji="0" lang="es-ES" sz="1000" b="0" i="0" u="none" strike="noStrike" kern="1200" cap="none" spc="0" normalizeH="0" baseline="0" noProof="0">
                          <a:ln>
                            <a:noFill/>
                          </a:ln>
                          <a:solidFill>
                            <a:prstClr val="black"/>
                          </a:solidFill>
                          <a:effectLst/>
                          <a:uLnTx/>
                          <a:uFillTx/>
                          <a:latin typeface="+mn-lt"/>
                          <a:ea typeface="+mn-ea"/>
                          <a:cs typeface="+mn-cs"/>
                        </a:rPr>
                        <a:t>
Conocer el impacto de nuestras actividades cotidianas en el medio ambiente es determinante para la conservación de nuestro planeta. Infórmate sobre la amenaza del cambio climático y únete así a la campaña del Día Internacional de la Madre Tierra, que conmemoramos hoy. #DiaDeLaTierra #EarthDay #CambioClimatico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7230576"/>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103048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98069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8325068"/>
                    </a:ext>
                  </a:extLst>
                </a:gridCol>
                <a:gridCol w="987552">
                  <a:extLst>
                    <a:ext uri="{9D8B030D-6E8A-4147-A177-3AD203B41FA5}">
                      <a16:colId xmlns:a16="http://schemas.microsoft.com/office/drawing/2014/main" val="1279430193"/>
                    </a:ext>
                  </a:extLst>
                </a:gridCol>
                <a:gridCol w="987552">
                  <a:extLst>
                    <a:ext uri="{9D8B030D-6E8A-4147-A177-3AD203B41FA5}">
                      <a16:colId xmlns:a16="http://schemas.microsoft.com/office/drawing/2014/main" val="2296519604"/>
                    </a:ext>
                  </a:extLst>
                </a:gridCol>
                <a:gridCol w="987552">
                  <a:extLst>
                    <a:ext uri="{9D8B030D-6E8A-4147-A177-3AD203B41FA5}">
                      <a16:colId xmlns:a16="http://schemas.microsoft.com/office/drawing/2014/main" val="406980666"/>
                    </a:ext>
                  </a:extLst>
                </a:gridCol>
                <a:gridCol w="987552">
                  <a:extLst>
                    <a:ext uri="{9D8B030D-6E8A-4147-A177-3AD203B41FA5}">
                      <a16:colId xmlns:a16="http://schemas.microsoft.com/office/drawing/2014/main" val="17273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964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- 2017-04-05 13:17:00</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Nacional del Periodista! #Periodismo #Comunicacion #Periodista #DiaNacionalPeriodista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269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- 2017-04-01 13:59:26</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la fachada de @tiendalasirena Churchill se ilumina de azul como muestra de nuestro apoyo a los objetivos del Día Mundial de Concienciación sobre el Autismo 2017: reconocer y defender los derechos de las personas con autismo y procurar su accesibilidad a bienes y servicios en igualdad de condiciones. Únete a esta causa vistiendo de azul hoy y mañana 2 de abril. #DiaMundialAutismo #LIUB #Salud #Inclusion #Accesibilidad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330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- 2017-04-07 13:52:48</a:t>
                      </a:r>
                      <a:r>
                        <a:rPr kumimoji="0" lang="es-ES" sz="1000" b="0" i="0" u="none" strike="noStrike" kern="1200" cap="none" spc="0" normalizeH="0" baseline="0" noProof="0">
                          <a:ln>
                            <a:noFill/>
                          </a:ln>
                          <a:solidFill>
                            <a:prstClr val="black"/>
                          </a:solidFill>
                          <a:effectLst/>
                          <a:uLnTx/>
                          <a:uFillTx/>
                          <a:latin typeface="+mn-lt"/>
                          <a:ea typeface="+mn-ea"/>
                          <a:cs typeface="+mn-cs"/>
                        </a:rPr>
                        <a:t>
Conocer la depresión, sus causas y consecuencias, es vital para la cura de esta enfermedad que se caracteriza por una tristeza persistente, falta de interés en las actividades cotidianas, entre otros síntomas, y en el peor de los casos puede conducir al suicidio. Hoy, Día Mundial de la Salud, nos sumamos a la campaña de la Organización Mundial de la Salud (@who) que tiene como tema la depresión. #HablemosDeDepresion #DiaMundialDeLaSalud #Salud #Depresion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2577284"/>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4963996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285</Words>
  <Application>Microsoft Office PowerPoint</Application>
  <PresentationFormat>On-screen Show (4:3)</PresentationFormat>
  <Paragraphs>113</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2017-04-30T12:58:59Z</dcterms:created>
  <dcterms:modified xsi:type="dcterms:W3CDTF">2017-04-30T12:59:20Z</dcterms:modified>
</cp:coreProperties>
</file>