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20712</c:v>
                </c:pt>
                <c:pt idx="1">
                  <c:v>20713</c:v>
                </c:pt>
                <c:pt idx="2">
                  <c:v>20711</c:v>
                </c:pt>
                <c:pt idx="3">
                  <c:v>20714</c:v>
                </c:pt>
                <c:pt idx="4">
                  <c:v>20718</c:v>
                </c:pt>
                <c:pt idx="5">
                  <c:v>20726</c:v>
                </c:pt>
                <c:pt idx="6">
                  <c:v>20734</c:v>
                </c:pt>
                <c:pt idx="7">
                  <c:v>20742</c:v>
                </c:pt>
                <c:pt idx="8">
                  <c:v>20746</c:v>
                </c:pt>
                <c:pt idx="9">
                  <c:v>20751</c:v>
                </c:pt>
                <c:pt idx="10">
                  <c:v>20754</c:v>
                </c:pt>
                <c:pt idx="11">
                  <c:v>20754</c:v>
                </c:pt>
                <c:pt idx="12">
                  <c:v>20756</c:v>
                </c:pt>
                <c:pt idx="13">
                  <c:v>20760</c:v>
                </c:pt>
                <c:pt idx="14">
                  <c:v>20761</c:v>
                </c:pt>
                <c:pt idx="15">
                  <c:v>20765</c:v>
                </c:pt>
                <c:pt idx="16">
                  <c:v>20765</c:v>
                </c:pt>
                <c:pt idx="17">
                  <c:v>20768</c:v>
                </c:pt>
                <c:pt idx="18">
                  <c:v>20773</c:v>
                </c:pt>
                <c:pt idx="19">
                  <c:v>20776</c:v>
                </c:pt>
                <c:pt idx="20">
                  <c:v>20797</c:v>
                </c:pt>
                <c:pt idx="21">
                  <c:v>20814</c:v>
                </c:pt>
                <c:pt idx="22">
                  <c:v>20819</c:v>
                </c:pt>
                <c:pt idx="23">
                  <c:v>20824</c:v>
                </c:pt>
                <c:pt idx="24">
                  <c:v>20827</c:v>
                </c:pt>
                <c:pt idx="25">
                  <c:v>20831</c:v>
                </c:pt>
                <c:pt idx="26">
                  <c:v>20833</c:v>
                </c:pt>
                <c:pt idx="27">
                  <c:v>20835</c:v>
                </c:pt>
                <c:pt idx="28">
                  <c:v>20846</c:v>
                </c:pt>
                <c:pt idx="29">
                  <c:v>20846</c:v>
                </c:pt>
              </c:numCache>
            </c:numRef>
          </c:val>
          <c:smooth val="0"/>
          <c:extLst>
            <c:ext xmlns:c16="http://schemas.microsoft.com/office/drawing/2014/chart" uri="{C3380CC4-5D6E-409C-BE32-E72D297353CC}">
              <c16:uniqueId val="{00000000-0C17-4F59-B57E-FAB3B61884D5}"/>
            </c:ext>
          </c:extLst>
        </c:ser>
        <c:dLbls>
          <c:showLegendKey val="0"/>
          <c:showVal val="0"/>
          <c:showCatName val="0"/>
          <c:showSerName val="0"/>
          <c:showPercent val="0"/>
          <c:showBubbleSize val="0"/>
        </c:dLbls>
        <c:smooth val="0"/>
        <c:axId val="267652040"/>
        <c:axId val="267648760"/>
      </c:lineChart>
      <c:catAx>
        <c:axId val="26765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48760"/>
        <c:crosses val="autoZero"/>
        <c:auto val="1"/>
        <c:lblAlgn val="ctr"/>
        <c:lblOffset val="100"/>
        <c:noMultiLvlLbl val="0"/>
      </c:catAx>
      <c:valAx>
        <c:axId val="26764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5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1</c:v>
                </c:pt>
                <c:pt idx="4">
                  <c:v>4</c:v>
                </c:pt>
                <c:pt idx="5">
                  <c:v>2</c:v>
                </c:pt>
                <c:pt idx="6">
                  <c:v>0</c:v>
                </c:pt>
              </c:numCache>
            </c:numRef>
          </c:val>
          <c:extLst>
            <c:ext xmlns:c16="http://schemas.microsoft.com/office/drawing/2014/chart" uri="{C3380CC4-5D6E-409C-BE32-E72D297353CC}">
              <c16:uniqueId val="{00000000-FEA0-42A3-945D-66458173C6CB}"/>
            </c:ext>
          </c:extLst>
        </c:ser>
        <c:dLbls>
          <c:showLegendKey val="0"/>
          <c:showVal val="0"/>
          <c:showCatName val="0"/>
          <c:showSerName val="0"/>
          <c:showPercent val="0"/>
          <c:showBubbleSize val="0"/>
        </c:dLbls>
        <c:gapWidth val="219"/>
        <c:overlap val="-27"/>
        <c:axId val="267654992"/>
        <c:axId val="267653352"/>
      </c:barChart>
      <c:catAx>
        <c:axId val="26765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53352"/>
        <c:crosses val="autoZero"/>
        <c:auto val="1"/>
        <c:lblAlgn val="ctr"/>
        <c:lblOffset val="100"/>
        <c:noMultiLvlLbl val="0"/>
      </c:catAx>
      <c:valAx>
        <c:axId val="26765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5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3</c:v>
                </c:pt>
                <c:pt idx="3">
                  <c:v>4</c:v>
                </c:pt>
                <c:pt idx="4">
                  <c:v>9</c:v>
                </c:pt>
                <c:pt idx="5">
                  <c:v>8</c:v>
                </c:pt>
                <c:pt idx="6">
                  <c:v>3</c:v>
                </c:pt>
              </c:numCache>
            </c:numRef>
          </c:val>
          <c:extLst>
            <c:ext xmlns:c16="http://schemas.microsoft.com/office/drawing/2014/chart" uri="{C3380CC4-5D6E-409C-BE32-E72D297353CC}">
              <c16:uniqueId val="{00000000-24A9-450B-9F36-F7052375739D}"/>
            </c:ext>
          </c:extLst>
        </c:ser>
        <c:dLbls>
          <c:showLegendKey val="0"/>
          <c:showVal val="0"/>
          <c:showCatName val="0"/>
          <c:showSerName val="0"/>
          <c:showPercent val="0"/>
          <c:showBubbleSize val="0"/>
        </c:dLbls>
        <c:gapWidth val="219"/>
        <c:overlap val="-27"/>
        <c:axId val="225345024"/>
        <c:axId val="270658504"/>
      </c:barChart>
      <c:catAx>
        <c:axId val="22534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58504"/>
        <c:crosses val="autoZero"/>
        <c:auto val="1"/>
        <c:lblAlgn val="ctr"/>
        <c:lblOffset val="100"/>
        <c:noMultiLvlLbl val="0"/>
      </c:catAx>
      <c:valAx>
        <c:axId val="27065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34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0A1-4788-A051-7F6864399BAE}"/>
            </c:ext>
          </c:extLst>
        </c:ser>
        <c:dLbls>
          <c:showLegendKey val="0"/>
          <c:showVal val="0"/>
          <c:showCatName val="0"/>
          <c:showSerName val="0"/>
          <c:showPercent val="0"/>
          <c:showBubbleSize val="0"/>
        </c:dLbls>
        <c:axId val="267650400"/>
        <c:axId val="229295320"/>
      </c:radarChart>
      <c:catAx>
        <c:axId val="26765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5320"/>
        <c:crosses val="autoZero"/>
        <c:auto val="1"/>
        <c:lblAlgn val="ctr"/>
        <c:lblOffset val="100"/>
        <c:noMultiLvlLbl val="0"/>
      </c:catAx>
      <c:valAx>
        <c:axId val="22929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5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c:v>
                </c:pt>
                <c:pt idx="1">
                  <c:v>1</c:v>
                </c:pt>
                <c:pt idx="2">
                  <c:v>-2</c:v>
                </c:pt>
                <c:pt idx="3">
                  <c:v>3</c:v>
                </c:pt>
                <c:pt idx="4">
                  <c:v>4</c:v>
                </c:pt>
                <c:pt idx="5">
                  <c:v>8</c:v>
                </c:pt>
                <c:pt idx="6">
                  <c:v>8</c:v>
                </c:pt>
                <c:pt idx="7">
                  <c:v>8</c:v>
                </c:pt>
                <c:pt idx="8">
                  <c:v>4</c:v>
                </c:pt>
                <c:pt idx="9">
                  <c:v>5</c:v>
                </c:pt>
                <c:pt idx="10">
                  <c:v>3</c:v>
                </c:pt>
                <c:pt idx="11">
                  <c:v>0</c:v>
                </c:pt>
                <c:pt idx="12">
                  <c:v>2</c:v>
                </c:pt>
                <c:pt idx="13">
                  <c:v>4</c:v>
                </c:pt>
                <c:pt idx="14">
                  <c:v>1</c:v>
                </c:pt>
                <c:pt idx="15">
                  <c:v>4</c:v>
                </c:pt>
                <c:pt idx="16">
                  <c:v>0</c:v>
                </c:pt>
                <c:pt idx="17">
                  <c:v>3</c:v>
                </c:pt>
                <c:pt idx="18">
                  <c:v>5</c:v>
                </c:pt>
                <c:pt idx="19">
                  <c:v>3</c:v>
                </c:pt>
                <c:pt idx="20">
                  <c:v>21</c:v>
                </c:pt>
                <c:pt idx="21">
                  <c:v>17</c:v>
                </c:pt>
                <c:pt idx="22">
                  <c:v>5</c:v>
                </c:pt>
                <c:pt idx="23">
                  <c:v>5</c:v>
                </c:pt>
                <c:pt idx="24">
                  <c:v>3</c:v>
                </c:pt>
                <c:pt idx="25">
                  <c:v>4</c:v>
                </c:pt>
                <c:pt idx="26">
                  <c:v>2</c:v>
                </c:pt>
                <c:pt idx="27">
                  <c:v>2</c:v>
                </c:pt>
                <c:pt idx="28">
                  <c:v>11</c:v>
                </c:pt>
                <c:pt idx="29">
                  <c:v>0</c:v>
                </c:pt>
              </c:numCache>
            </c:numRef>
          </c:val>
          <c:smooth val="0"/>
          <c:extLst>
            <c:ext xmlns:c16="http://schemas.microsoft.com/office/drawing/2014/chart" uri="{C3380CC4-5D6E-409C-BE32-E72D297353CC}">
              <c16:uniqueId val="{00000000-F810-4F06-9F89-1361A1FC8D34}"/>
            </c:ext>
          </c:extLst>
        </c:ser>
        <c:dLbls>
          <c:showLegendKey val="0"/>
          <c:showVal val="0"/>
          <c:showCatName val="0"/>
          <c:showSerName val="0"/>
          <c:showPercent val="0"/>
          <c:showBubbleSize val="0"/>
        </c:dLbls>
        <c:smooth val="0"/>
        <c:axId val="229297944"/>
        <c:axId val="229298928"/>
      </c:lineChart>
      <c:catAx>
        <c:axId val="22929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8928"/>
        <c:crosses val="autoZero"/>
        <c:auto val="1"/>
        <c:lblAlgn val="ctr"/>
        <c:lblOffset val="100"/>
        <c:noMultiLvlLbl val="0"/>
      </c:catAx>
      <c:valAx>
        <c:axId val="22929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0.17325184080080999</c:v>
                </c:pt>
                <c:pt idx="2">
                  <c:v>0.10587612493383</c:v>
                </c:pt>
                <c:pt idx="3">
                  <c:v>0.81332114153712998</c:v>
                </c:pt>
                <c:pt idx="4">
                  <c:v>0.22618990326772001</c:v>
                </c:pt>
                <c:pt idx="5">
                  <c:v>0.21175224986765001</c:v>
                </c:pt>
              </c:numCache>
            </c:numRef>
          </c:val>
          <c:extLst>
            <c:ext xmlns:c16="http://schemas.microsoft.com/office/drawing/2014/chart" uri="{C3380CC4-5D6E-409C-BE32-E72D297353CC}">
              <c16:uniqueId val="{00000000-BFF1-4D6D-89B6-8B43F5760690}"/>
            </c:ext>
          </c:extLst>
        </c:ser>
        <c:dLbls>
          <c:showLegendKey val="0"/>
          <c:showVal val="0"/>
          <c:showCatName val="0"/>
          <c:showSerName val="0"/>
          <c:showPercent val="0"/>
          <c:showBubbleSize val="0"/>
        </c:dLbls>
        <c:gapWidth val="219"/>
        <c:overlap val="-27"/>
        <c:axId val="229294664"/>
        <c:axId val="229295648"/>
      </c:barChart>
      <c:catAx>
        <c:axId val="22929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5648"/>
        <c:crosses val="autoZero"/>
        <c:auto val="1"/>
        <c:lblAlgn val="ctr"/>
        <c:lblOffset val="100"/>
        <c:noMultiLvlLbl val="0"/>
      </c:catAx>
      <c:valAx>
        <c:axId val="22929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c:v>
                </c:pt>
                <c:pt idx="1">
                  <c:v>0</c:v>
                </c:pt>
                <c:pt idx="2">
                  <c:v>0</c:v>
                </c:pt>
                <c:pt idx="3">
                  <c:v>0</c:v>
                </c:pt>
                <c:pt idx="4">
                  <c:v>1</c:v>
                </c:pt>
                <c:pt idx="5">
                  <c:v>0</c:v>
                </c:pt>
                <c:pt idx="6">
                  <c:v>2</c:v>
                </c:pt>
                <c:pt idx="7">
                  <c:v>0</c:v>
                </c:pt>
                <c:pt idx="8">
                  <c:v>0</c:v>
                </c:pt>
                <c:pt idx="9">
                  <c:v>0</c:v>
                </c:pt>
                <c:pt idx="10">
                  <c:v>0</c:v>
                </c:pt>
                <c:pt idx="11">
                  <c:v>0</c:v>
                </c:pt>
                <c:pt idx="12">
                  <c:v>0</c:v>
                </c:pt>
                <c:pt idx="13">
                  <c:v>1</c:v>
                </c:pt>
                <c:pt idx="14">
                  <c:v>0</c:v>
                </c:pt>
                <c:pt idx="15">
                  <c:v>0</c:v>
                </c:pt>
                <c:pt idx="16">
                  <c:v>0</c:v>
                </c:pt>
                <c:pt idx="17">
                  <c:v>1</c:v>
                </c:pt>
                <c:pt idx="18">
                  <c:v>1</c:v>
                </c:pt>
                <c:pt idx="19">
                  <c:v>1</c:v>
                </c:pt>
                <c:pt idx="20">
                  <c:v>1</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131-47C9-A667-1B19BE10D962}"/>
            </c:ext>
          </c:extLst>
        </c:ser>
        <c:dLbls>
          <c:showLegendKey val="0"/>
          <c:showVal val="0"/>
          <c:showCatName val="0"/>
          <c:showSerName val="0"/>
          <c:showPercent val="0"/>
          <c:showBubbleSize val="0"/>
        </c:dLbls>
        <c:smooth val="0"/>
        <c:axId val="270473120"/>
        <c:axId val="270476072"/>
      </c:lineChart>
      <c:catAx>
        <c:axId val="27047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476072"/>
        <c:crosses val="autoZero"/>
        <c:auto val="1"/>
        <c:lblAlgn val="ctr"/>
        <c:lblOffset val="100"/>
        <c:noMultiLvlLbl val="0"/>
      </c:catAx>
      <c:valAx>
        <c:axId val="27047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47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4</c:v>
                </c:pt>
                <c:pt idx="14">
                  <c:v>0</c:v>
                </c:pt>
                <c:pt idx="15">
                  <c:v>1</c:v>
                </c:pt>
                <c:pt idx="16">
                  <c:v>0</c:v>
                </c:pt>
                <c:pt idx="17">
                  <c:v>0</c:v>
                </c:pt>
                <c:pt idx="18">
                  <c:v>0</c:v>
                </c:pt>
                <c:pt idx="19">
                  <c:v>0</c:v>
                </c:pt>
                <c:pt idx="20">
                  <c:v>1</c:v>
                </c:pt>
                <c:pt idx="21">
                  <c:v>2</c:v>
                </c:pt>
                <c:pt idx="22">
                  <c:v>0</c:v>
                </c:pt>
                <c:pt idx="23">
                  <c:v>0</c:v>
                </c:pt>
              </c:numCache>
            </c:numRef>
          </c:val>
          <c:smooth val="0"/>
          <c:extLst>
            <c:ext xmlns:c16="http://schemas.microsoft.com/office/drawing/2014/chart" uri="{C3380CC4-5D6E-409C-BE32-E72D297353CC}">
              <c16:uniqueId val="{00000000-0FC0-4283-8257-B25EAB2F408C}"/>
            </c:ext>
          </c:extLst>
        </c:ser>
        <c:dLbls>
          <c:showLegendKey val="0"/>
          <c:showVal val="0"/>
          <c:showCatName val="0"/>
          <c:showSerName val="0"/>
          <c:showPercent val="0"/>
          <c:showBubbleSize val="0"/>
        </c:dLbls>
        <c:smooth val="0"/>
        <c:axId val="327424144"/>
        <c:axId val="327426112"/>
      </c:lineChart>
      <c:catAx>
        <c:axId val="32742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26112"/>
        <c:crosses val="autoZero"/>
        <c:auto val="1"/>
        <c:lblAlgn val="ctr"/>
        <c:lblOffset val="100"/>
        <c:noMultiLvlLbl val="0"/>
      </c:catAx>
      <c:valAx>
        <c:axId val="32742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2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10</c:v>
                </c:pt>
              </c:numCache>
            </c:numRef>
          </c:val>
          <c:extLst>
            <c:ext xmlns:c16="http://schemas.microsoft.com/office/drawing/2014/chart" uri="{C3380CC4-5D6E-409C-BE32-E72D297353CC}">
              <c16:uniqueId val="{00000000-BA64-41BD-8C97-2E1928D726A7}"/>
            </c:ext>
          </c:extLst>
        </c:ser>
        <c:dLbls>
          <c:showLegendKey val="0"/>
          <c:showVal val="0"/>
          <c:showCatName val="0"/>
          <c:showSerName val="0"/>
          <c:showPercent val="0"/>
          <c:showBubbleSize val="0"/>
        </c:dLbls>
        <c:gapWidth val="150"/>
        <c:overlap val="100"/>
        <c:axId val="327419552"/>
        <c:axId val="327419880"/>
      </c:barChart>
      <c:catAx>
        <c:axId val="32741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9880"/>
        <c:crosses val="autoZero"/>
        <c:auto val="1"/>
        <c:lblAlgn val="ctr"/>
        <c:lblOffset val="100"/>
        <c:noMultiLvlLbl val="0"/>
      </c:catAx>
      <c:valAx>
        <c:axId val="32741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1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9.1438471533760002E-2</c:v>
                </c:pt>
                <c:pt idx="13">
                  <c:v>0.23100245440108</c:v>
                </c:pt>
                <c:pt idx="14">
                  <c:v>0</c:v>
                </c:pt>
                <c:pt idx="15">
                  <c:v>3.8500409066846E-2</c:v>
                </c:pt>
                <c:pt idx="16">
                  <c:v>0</c:v>
                </c:pt>
                <c:pt idx="17">
                  <c:v>0</c:v>
                </c:pt>
                <c:pt idx="18">
                  <c:v>0</c:v>
                </c:pt>
                <c:pt idx="19">
                  <c:v>0</c:v>
                </c:pt>
                <c:pt idx="20">
                  <c:v>0.81332114153712998</c:v>
                </c:pt>
                <c:pt idx="21">
                  <c:v>0.28394051686798999</c:v>
                </c:pt>
                <c:pt idx="22">
                  <c:v>0</c:v>
                </c:pt>
                <c:pt idx="23">
                  <c:v>0</c:v>
                </c:pt>
              </c:numCache>
            </c:numRef>
          </c:val>
          <c:smooth val="0"/>
          <c:extLst>
            <c:ext xmlns:c16="http://schemas.microsoft.com/office/drawing/2014/chart" uri="{C3380CC4-5D6E-409C-BE32-E72D297353CC}">
              <c16:uniqueId val="{00000000-18D1-4CAC-B0F9-B2C3D7703BD0}"/>
            </c:ext>
          </c:extLst>
        </c:ser>
        <c:dLbls>
          <c:showLegendKey val="0"/>
          <c:showVal val="0"/>
          <c:showCatName val="0"/>
          <c:showSerName val="0"/>
          <c:showPercent val="0"/>
          <c:showBubbleSize val="0"/>
        </c:dLbls>
        <c:smooth val="0"/>
        <c:axId val="275560776"/>
        <c:axId val="275563728"/>
      </c:lineChart>
      <c:catAx>
        <c:axId val="27556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3728"/>
        <c:crosses val="autoZero"/>
        <c:auto val="1"/>
        <c:lblAlgn val="ctr"/>
        <c:lblOffset val="100"/>
        <c:noMultiLvlLbl val="0"/>
      </c:catAx>
      <c:valAx>
        <c:axId val="27556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393</c:v>
                </c:pt>
              </c:numCache>
            </c:numRef>
          </c:val>
          <c:extLst>
            <c:ext xmlns:c16="http://schemas.microsoft.com/office/drawing/2014/chart" uri="{C3380CC4-5D6E-409C-BE32-E72D297353CC}">
              <c16:uniqueId val="{00000000-3C87-4C7E-83E3-2AD206FC0F7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27</c:v>
                </c:pt>
              </c:numCache>
            </c:numRef>
          </c:val>
          <c:extLst>
            <c:ext xmlns:c16="http://schemas.microsoft.com/office/drawing/2014/chart" uri="{C3380CC4-5D6E-409C-BE32-E72D297353CC}">
              <c16:uniqueId val="{00000001-3C87-4C7E-83E3-2AD206FC0F7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3C87-4C7E-83E3-2AD206FC0F7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3C87-4C7E-83E3-2AD206FC0F7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2</c:v>
                </c:pt>
              </c:numCache>
            </c:numRef>
          </c:val>
          <c:extLst>
            <c:ext xmlns:c16="http://schemas.microsoft.com/office/drawing/2014/chart" uri="{C3380CC4-5D6E-409C-BE32-E72D297353CC}">
              <c16:uniqueId val="{00000004-3C87-4C7E-83E3-2AD206FC0F7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3C87-4C7E-83E3-2AD206FC0F7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21</c:v>
                </c:pt>
              </c:numCache>
            </c:numRef>
          </c:val>
          <c:extLst>
            <c:ext xmlns:c16="http://schemas.microsoft.com/office/drawing/2014/chart" uri="{C3380CC4-5D6E-409C-BE32-E72D297353CC}">
              <c16:uniqueId val="{00000006-3C87-4C7E-83E3-2AD206FC0F7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82</c:v>
                </c:pt>
              </c:numCache>
            </c:numRef>
          </c:val>
          <c:extLst>
            <c:ext xmlns:c16="http://schemas.microsoft.com/office/drawing/2014/chart" uri="{C3380CC4-5D6E-409C-BE32-E72D297353CC}">
              <c16:uniqueId val="{00000007-3C87-4C7E-83E3-2AD206FC0F71}"/>
            </c:ext>
          </c:extLst>
        </c:ser>
        <c:dLbls>
          <c:showLegendKey val="0"/>
          <c:showVal val="0"/>
          <c:showCatName val="0"/>
          <c:showSerName val="0"/>
          <c:showPercent val="0"/>
          <c:showBubbleSize val="0"/>
        </c:dLbls>
        <c:gapWidth val="150"/>
        <c:overlap val="100"/>
        <c:axId val="275556512"/>
        <c:axId val="275555856"/>
      </c:barChart>
      <c:catAx>
        <c:axId val="27555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5856"/>
        <c:crosses val="autoZero"/>
        <c:auto val="1"/>
        <c:lblAlgn val="ctr"/>
        <c:lblOffset val="100"/>
        <c:noMultiLvlLbl val="0"/>
      </c:catAx>
      <c:valAx>
        <c:axId val="275555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0.25293817641986999</c:v>
                </c:pt>
                <c:pt idx="3">
                  <c:v>0</c:v>
                </c:pt>
                <c:pt idx="4">
                  <c:v>0</c:v>
                </c:pt>
                <c:pt idx="5">
                  <c:v>0</c:v>
                </c:pt>
                <c:pt idx="6">
                  <c:v>0</c:v>
                </c:pt>
              </c:numCache>
            </c:numRef>
          </c:val>
          <c:extLst>
            <c:ext xmlns:c16="http://schemas.microsoft.com/office/drawing/2014/chart" uri="{C3380CC4-5D6E-409C-BE32-E72D297353CC}">
              <c16:uniqueId val="{00000000-5BC1-42C6-AC1B-11988F8DDC54}"/>
            </c:ext>
          </c:extLst>
        </c:ser>
        <c:dLbls>
          <c:showLegendKey val="0"/>
          <c:showVal val="0"/>
          <c:showCatName val="0"/>
          <c:showSerName val="0"/>
          <c:showPercent val="0"/>
          <c:showBubbleSize val="0"/>
        </c:dLbls>
        <c:gapWidth val="219"/>
        <c:overlap val="-27"/>
        <c:axId val="275549624"/>
        <c:axId val="275556184"/>
      </c:barChart>
      <c:catAx>
        <c:axId val="27554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6184"/>
        <c:crosses val="autoZero"/>
        <c:auto val="1"/>
        <c:lblAlgn val="ctr"/>
        <c:lblOffset val="100"/>
        <c:noMultiLvlLbl val="0"/>
      </c:catAx>
      <c:valAx>
        <c:axId val="27555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CC8-43EB-9698-8718E106F168}"/>
            </c:ext>
          </c:extLst>
        </c:ser>
        <c:dLbls>
          <c:showLegendKey val="0"/>
          <c:showVal val="0"/>
          <c:showCatName val="0"/>
          <c:showSerName val="0"/>
          <c:showPercent val="0"/>
          <c:showBubbleSize val="0"/>
        </c:dLbls>
        <c:gapWidth val="219"/>
        <c:overlap val="-27"/>
        <c:axId val="360230072"/>
        <c:axId val="360230728"/>
      </c:barChart>
      <c:catAx>
        <c:axId val="36023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0728"/>
        <c:crosses val="autoZero"/>
        <c:auto val="1"/>
        <c:lblAlgn val="ctr"/>
        <c:lblOffset val="100"/>
        <c:noMultiLvlLbl val="0"/>
      </c:catAx>
      <c:valAx>
        <c:axId val="36023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134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3825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1658748"/>
                    </a:ext>
                  </a:extLst>
                </a:gridCol>
                <a:gridCol w="740664">
                  <a:extLst>
                    <a:ext uri="{9D8B030D-6E8A-4147-A177-3AD203B41FA5}">
                      <a16:colId xmlns:a16="http://schemas.microsoft.com/office/drawing/2014/main" val="618427634"/>
                    </a:ext>
                  </a:extLst>
                </a:gridCol>
                <a:gridCol w="740664">
                  <a:extLst>
                    <a:ext uri="{9D8B030D-6E8A-4147-A177-3AD203B41FA5}">
                      <a16:colId xmlns:a16="http://schemas.microsoft.com/office/drawing/2014/main" val="2773804737"/>
                    </a:ext>
                  </a:extLst>
                </a:gridCol>
                <a:gridCol w="740664">
                  <a:extLst>
                    <a:ext uri="{9D8B030D-6E8A-4147-A177-3AD203B41FA5}">
                      <a16:colId xmlns:a16="http://schemas.microsoft.com/office/drawing/2014/main" val="1531911718"/>
                    </a:ext>
                  </a:extLst>
                </a:gridCol>
                <a:gridCol w="740664">
                  <a:extLst>
                    <a:ext uri="{9D8B030D-6E8A-4147-A177-3AD203B41FA5}">
                      <a16:colId xmlns:a16="http://schemas.microsoft.com/office/drawing/2014/main" val="200282872"/>
                    </a:ext>
                  </a:extLst>
                </a:gridCol>
                <a:gridCol w="740664">
                  <a:extLst>
                    <a:ext uri="{9D8B030D-6E8A-4147-A177-3AD203B41FA5}">
                      <a16:colId xmlns:a16="http://schemas.microsoft.com/office/drawing/2014/main" val="1465852561"/>
                    </a:ext>
                  </a:extLst>
                </a:gridCol>
                <a:gridCol w="740664">
                  <a:extLst>
                    <a:ext uri="{9D8B030D-6E8A-4147-A177-3AD203B41FA5}">
                      <a16:colId xmlns:a16="http://schemas.microsoft.com/office/drawing/2014/main" val="1250602781"/>
                    </a:ext>
                  </a:extLst>
                </a:gridCol>
                <a:gridCol w="740664">
                  <a:extLst>
                    <a:ext uri="{9D8B030D-6E8A-4147-A177-3AD203B41FA5}">
                      <a16:colId xmlns:a16="http://schemas.microsoft.com/office/drawing/2014/main" val="1937350403"/>
                    </a:ext>
                  </a:extLst>
                </a:gridCol>
                <a:gridCol w="740664">
                  <a:extLst>
                    <a:ext uri="{9D8B030D-6E8A-4147-A177-3AD203B41FA5}">
                      <a16:colId xmlns:a16="http://schemas.microsoft.com/office/drawing/2014/main" val="3302394511"/>
                    </a:ext>
                  </a:extLst>
                </a:gridCol>
                <a:gridCol w="740664">
                  <a:extLst>
                    <a:ext uri="{9D8B030D-6E8A-4147-A177-3AD203B41FA5}">
                      <a16:colId xmlns:a16="http://schemas.microsoft.com/office/drawing/2014/main" val="12245876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8250476"/>
                  </a:ext>
                </a:extLst>
              </a:tr>
              <a:tr h="370840">
                <a:tc>
                  <a:txBody>
                    <a:bodyPr/>
                    <a:lstStyle/>
                    <a:p>
                      <a:r>
                        <a:rPr lang="en-US" sz="1000"/>
                        <a:t>Grupo Ramos</a:t>
                      </a:r>
                    </a:p>
                  </a:txBody>
                  <a:tcPr/>
                </a:tc>
                <a:tc>
                  <a:txBody>
                    <a:bodyPr/>
                    <a:lstStyle/>
                    <a:p>
                      <a:r>
                        <a:rPr lang="en-US" sz="1000"/>
                        <a:t>20846</a:t>
                      </a:r>
                    </a:p>
                  </a:txBody>
                  <a:tcPr/>
                </a:tc>
                <a:tc>
                  <a:txBody>
                    <a:bodyPr/>
                    <a:lstStyle/>
                    <a:p>
                      <a:r>
                        <a:rPr lang="en-US" sz="1000"/>
                        <a:t>135</a:t>
                      </a:r>
                    </a:p>
                  </a:txBody>
                  <a:tcPr/>
                </a:tc>
                <a:tc>
                  <a:txBody>
                    <a:bodyPr/>
                    <a:lstStyle/>
                    <a:p>
                      <a:r>
                        <a:rPr lang="en-US" sz="1000"/>
                        <a:t>10</a:t>
                      </a:r>
                    </a:p>
                  </a:txBody>
                  <a:tcPr/>
                </a:tc>
                <a:tc>
                  <a:txBody>
                    <a:bodyPr/>
                    <a:lstStyle/>
                    <a:p>
                      <a:r>
                        <a:rPr lang="en-US" sz="1000"/>
                        <a:t>422</a:t>
                      </a:r>
                    </a:p>
                  </a:txBody>
                  <a:tcPr/>
                </a:tc>
                <a:tc>
                  <a:txBody>
                    <a:bodyPr/>
                    <a:lstStyle/>
                    <a:p>
                      <a:r>
                        <a:rPr lang="en-US" sz="1000"/>
                        <a:t>21</a:t>
                      </a:r>
                    </a:p>
                  </a:txBody>
                  <a:tcPr/>
                </a:tc>
                <a:tc>
                  <a:txBody>
                    <a:bodyPr/>
                    <a:lstStyle/>
                    <a:p>
                      <a:r>
                        <a:rPr lang="en-US" sz="1000"/>
                        <a:t>82</a:t>
                      </a:r>
                    </a:p>
                  </a:txBody>
                  <a:tcPr/>
                </a:tc>
                <a:tc>
                  <a:txBody>
                    <a:bodyPr/>
                    <a:lstStyle/>
                    <a:p>
                      <a:r>
                        <a:rPr lang="en-US" sz="1000"/>
                        <a:t>0</a:t>
                      </a:r>
                    </a:p>
                  </a:txBody>
                  <a:tcPr/>
                </a:tc>
                <a:tc>
                  <a:txBody>
                    <a:bodyPr/>
                    <a:lstStyle/>
                    <a:p>
                      <a:r>
                        <a:rPr lang="en-US" sz="1000"/>
                        <a:t>0.2527%</a:t>
                      </a:r>
                    </a:p>
                  </a:txBody>
                  <a:tcPr/>
                </a:tc>
                <a:tc>
                  <a:txBody>
                    <a:bodyPr/>
                    <a:lstStyle/>
                    <a:p>
                      <a:r>
                        <a:rPr lang="en-US" sz="1000"/>
                        <a:t>0.0%</a:t>
                      </a:r>
                    </a:p>
                  </a:txBody>
                  <a:tcPr/>
                </a:tc>
                <a:extLst>
                  <a:ext uri="{0D108BD9-81ED-4DB2-BD59-A6C34878D82A}">
                    <a16:rowId xmlns:a16="http://schemas.microsoft.com/office/drawing/2014/main" val="867916638"/>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1120240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3141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407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96897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738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75290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87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2005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292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1526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455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57285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18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0537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3140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353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2571721"/>
                    </a:ext>
                  </a:extLst>
                </a:gridCol>
                <a:gridCol w="658368">
                  <a:extLst>
                    <a:ext uri="{9D8B030D-6E8A-4147-A177-3AD203B41FA5}">
                      <a16:colId xmlns:a16="http://schemas.microsoft.com/office/drawing/2014/main" val="1724218537"/>
                    </a:ext>
                  </a:extLst>
                </a:gridCol>
                <a:gridCol w="658368">
                  <a:extLst>
                    <a:ext uri="{9D8B030D-6E8A-4147-A177-3AD203B41FA5}">
                      <a16:colId xmlns:a16="http://schemas.microsoft.com/office/drawing/2014/main" val="931599819"/>
                    </a:ext>
                  </a:extLst>
                </a:gridCol>
                <a:gridCol w="658368">
                  <a:extLst>
                    <a:ext uri="{9D8B030D-6E8A-4147-A177-3AD203B41FA5}">
                      <a16:colId xmlns:a16="http://schemas.microsoft.com/office/drawing/2014/main" val="3277071707"/>
                    </a:ext>
                  </a:extLst>
                </a:gridCol>
                <a:gridCol w="658368">
                  <a:extLst>
                    <a:ext uri="{9D8B030D-6E8A-4147-A177-3AD203B41FA5}">
                      <a16:colId xmlns:a16="http://schemas.microsoft.com/office/drawing/2014/main" val="3602316123"/>
                    </a:ext>
                  </a:extLst>
                </a:gridCol>
                <a:gridCol w="658368">
                  <a:extLst>
                    <a:ext uri="{9D8B030D-6E8A-4147-A177-3AD203B41FA5}">
                      <a16:colId xmlns:a16="http://schemas.microsoft.com/office/drawing/2014/main" val="400892080"/>
                    </a:ext>
                  </a:extLst>
                </a:gridCol>
                <a:gridCol w="658368">
                  <a:extLst>
                    <a:ext uri="{9D8B030D-6E8A-4147-A177-3AD203B41FA5}">
                      <a16:colId xmlns:a16="http://schemas.microsoft.com/office/drawing/2014/main" val="2902394683"/>
                    </a:ext>
                  </a:extLst>
                </a:gridCol>
                <a:gridCol w="658368">
                  <a:extLst>
                    <a:ext uri="{9D8B030D-6E8A-4147-A177-3AD203B41FA5}">
                      <a16:colId xmlns:a16="http://schemas.microsoft.com/office/drawing/2014/main" val="5305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027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- 2017-04-20 20:03:05</a:t>
                      </a:r>
                      <a:r>
                        <a:rPr kumimoji="0" lang="es-ES" sz="1000" b="0" i="0" u="none" strike="noStrike" kern="1200" cap="none" spc="0" normalizeH="0" baseline="0" noProof="0">
                          <a:ln>
                            <a:noFill/>
                          </a:ln>
                          <a:solidFill>
                            <a:prstClr val="black"/>
                          </a:solidFill>
                          <a:effectLst/>
                          <a:uLnTx/>
                          <a:uFillTx/>
                          <a:latin typeface="+mn-lt"/>
                          <a:ea typeface="+mn-ea"/>
                          <a:cs typeface="+mn-cs"/>
                        </a:rPr>
                        <a:t>
Con mucha alegría y entusiasmo hoy dejamos inaugurada la tienda Aprezio La Toronja, ubicada en la comunidad del mismo nombre en Santo Domingo Este. En el acto de apertura contamos con la presencia del alcalde del municipio, Alfredo Martínez, y una masiva representación de residentes en la zona, quienes constataron las ofertas y precios bajos que distinguen a este formato. En un aporte a la comunidad, como es costumbre de Grupo Ramos al llegar a un nuevo sector, colaboramos con el Centro Educativo Parroquial San Cirilo de Jerusalén a través de la instalación en sus aulas de 10 equipos de ventilación y pelotas para las clases de deportes de los estudiantes. #Aprezio #LaToronja #Apertura #SantoDomingoEste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244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- 2017-04-07 21:17:42</a:t>
                      </a:r>
                      <a:r>
                        <a:rPr kumimoji="0" lang="es-ES" sz="1000" b="0" i="0" u="none" strike="noStrike" kern="1200" cap="none" spc="0" normalizeH="0" baseline="0" noProof="0">
                          <a:ln>
                            <a:noFill/>
                          </a:ln>
                          <a:solidFill>
                            <a:prstClr val="black"/>
                          </a:solidFill>
                          <a:effectLst/>
                          <a:uLnTx/>
                          <a:uFillTx/>
                          <a:latin typeface="+mn-lt"/>
                          <a:ea typeface="+mn-ea"/>
                          <a:cs typeface="+mn-cs"/>
                        </a:rPr>
                        <a:t>
Con alegría el Equipo A, compuesto por nuestros colaboradores voluntarios, participó esta semana en la XVII Misión Médica de Operación Sonrisa, acompañando a los niños que fueron operados para corregir paladares hendidos y labios partidos en el Hospital General de la Policía Nacional. Su apoyo a estas misiones, muy distintas a su trabajo cotidiano, es una gran muestra de solidaridad, que es uno de nuestros valores empresariales. #SomosSolidarios  #Niñez #Salud #OperacionSonrisa Operación Sonrisa República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4344616"/>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667012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4071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8812901"/>
                    </a:ext>
                  </a:extLst>
                </a:gridCol>
                <a:gridCol w="658368">
                  <a:extLst>
                    <a:ext uri="{9D8B030D-6E8A-4147-A177-3AD203B41FA5}">
                      <a16:colId xmlns:a16="http://schemas.microsoft.com/office/drawing/2014/main" val="3807268180"/>
                    </a:ext>
                  </a:extLst>
                </a:gridCol>
                <a:gridCol w="658368">
                  <a:extLst>
                    <a:ext uri="{9D8B030D-6E8A-4147-A177-3AD203B41FA5}">
                      <a16:colId xmlns:a16="http://schemas.microsoft.com/office/drawing/2014/main" val="3441367806"/>
                    </a:ext>
                  </a:extLst>
                </a:gridCol>
                <a:gridCol w="658368">
                  <a:extLst>
                    <a:ext uri="{9D8B030D-6E8A-4147-A177-3AD203B41FA5}">
                      <a16:colId xmlns:a16="http://schemas.microsoft.com/office/drawing/2014/main" val="3209245117"/>
                    </a:ext>
                  </a:extLst>
                </a:gridCol>
                <a:gridCol w="658368">
                  <a:extLst>
                    <a:ext uri="{9D8B030D-6E8A-4147-A177-3AD203B41FA5}">
                      <a16:colId xmlns:a16="http://schemas.microsoft.com/office/drawing/2014/main" val="1406023737"/>
                    </a:ext>
                  </a:extLst>
                </a:gridCol>
                <a:gridCol w="658368">
                  <a:extLst>
                    <a:ext uri="{9D8B030D-6E8A-4147-A177-3AD203B41FA5}">
                      <a16:colId xmlns:a16="http://schemas.microsoft.com/office/drawing/2014/main" val="3234042630"/>
                    </a:ext>
                  </a:extLst>
                </a:gridCol>
                <a:gridCol w="658368">
                  <a:extLst>
                    <a:ext uri="{9D8B030D-6E8A-4147-A177-3AD203B41FA5}">
                      <a16:colId xmlns:a16="http://schemas.microsoft.com/office/drawing/2014/main" val="3810966237"/>
                    </a:ext>
                  </a:extLst>
                </a:gridCol>
                <a:gridCol w="658368">
                  <a:extLst>
                    <a:ext uri="{9D8B030D-6E8A-4147-A177-3AD203B41FA5}">
                      <a16:colId xmlns:a16="http://schemas.microsoft.com/office/drawing/2014/main" val="87072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9206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- 2017-04-01 13:52:32</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la fachada de Tienda La Sirena Churchill se ilumina de azul como muestra de nuestro apoyo a los objetivos del Día Mundial de Concienciación sobre el Autismo 2017: reconocer y defender los derechos de las personas con autismo y procurar su accesibilidad a bienes y servicios en igualdad de condiciones. Únete a esta causa vistiendo de azul hoy y mañana 2 de abril. #DiaMundialAutismo #LIUB #Salud #Inclusion #Accesibilidad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0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- 2017-04-07 13:35:48</a:t>
                      </a:r>
                      <a:r>
                        <a:rPr kumimoji="0" lang="es-ES" sz="1000" b="0" i="0" u="none" strike="noStrike" kern="1200" cap="none" spc="0" normalizeH="0" baseline="0" noProof="0">
                          <a:ln>
                            <a:noFill/>
                          </a:ln>
                          <a:solidFill>
                            <a:prstClr val="black"/>
                          </a:solidFill>
                          <a:effectLst/>
                          <a:uLnTx/>
                          <a:uFillTx/>
                          <a:latin typeface="+mn-lt"/>
                          <a:ea typeface="+mn-ea"/>
                          <a:cs typeface="+mn-cs"/>
                        </a:rPr>
                        <a:t>
Conocer la depresión, sus causas y consecuencias, es vital para la cura de esta enfermedad que se caracteriza por una tristeza persistente, falta de interés en las actividades cotidianas, entre otros síntomas, y en el peor de los casos puede conducir al suicidio. Hoy, Día Mundial de la Salud, nos sumamos a la campaña de la Organización Mundial de la Salud (World Health Organization (WHO) que tiene como tema la depresión. #HablemosDeDepresion #DiaMundialDeLaSalud #Depresion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0037870"/>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4964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339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1652338"/>
                    </a:ext>
                  </a:extLst>
                </a:gridCol>
                <a:gridCol w="658368">
                  <a:extLst>
                    <a:ext uri="{9D8B030D-6E8A-4147-A177-3AD203B41FA5}">
                      <a16:colId xmlns:a16="http://schemas.microsoft.com/office/drawing/2014/main" val="3855614199"/>
                    </a:ext>
                  </a:extLst>
                </a:gridCol>
                <a:gridCol w="658368">
                  <a:extLst>
                    <a:ext uri="{9D8B030D-6E8A-4147-A177-3AD203B41FA5}">
                      <a16:colId xmlns:a16="http://schemas.microsoft.com/office/drawing/2014/main" val="1613650343"/>
                    </a:ext>
                  </a:extLst>
                </a:gridCol>
                <a:gridCol w="658368">
                  <a:extLst>
                    <a:ext uri="{9D8B030D-6E8A-4147-A177-3AD203B41FA5}">
                      <a16:colId xmlns:a16="http://schemas.microsoft.com/office/drawing/2014/main" val="523470956"/>
                    </a:ext>
                  </a:extLst>
                </a:gridCol>
                <a:gridCol w="658368">
                  <a:extLst>
                    <a:ext uri="{9D8B030D-6E8A-4147-A177-3AD203B41FA5}">
                      <a16:colId xmlns:a16="http://schemas.microsoft.com/office/drawing/2014/main" val="391525104"/>
                    </a:ext>
                  </a:extLst>
                </a:gridCol>
                <a:gridCol w="658368">
                  <a:extLst>
                    <a:ext uri="{9D8B030D-6E8A-4147-A177-3AD203B41FA5}">
                      <a16:colId xmlns:a16="http://schemas.microsoft.com/office/drawing/2014/main" val="2369503894"/>
                    </a:ext>
                  </a:extLst>
                </a:gridCol>
                <a:gridCol w="658368">
                  <a:extLst>
                    <a:ext uri="{9D8B030D-6E8A-4147-A177-3AD203B41FA5}">
                      <a16:colId xmlns:a16="http://schemas.microsoft.com/office/drawing/2014/main" val="2130628968"/>
                    </a:ext>
                  </a:extLst>
                </a:gridCol>
                <a:gridCol w="658368">
                  <a:extLst>
                    <a:ext uri="{9D8B030D-6E8A-4147-A177-3AD203B41FA5}">
                      <a16:colId xmlns:a16="http://schemas.microsoft.com/office/drawing/2014/main" val="4145969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542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- 2017-04-21 21:12:46</a:t>
                      </a:r>
                      <a:r>
                        <a:rPr kumimoji="0" lang="es-ES" sz="1000" b="0" i="0" u="none" strike="noStrike" kern="1200" cap="none" spc="0" normalizeH="0" baseline="0" noProof="0">
                          <a:ln>
                            <a:noFill/>
                          </a:ln>
                          <a:solidFill>
                            <a:prstClr val="black"/>
                          </a:solidFill>
                          <a:effectLst/>
                          <a:uLnTx/>
                          <a:uFillTx/>
                          <a:latin typeface="+mn-lt"/>
                          <a:ea typeface="+mn-ea"/>
                          <a:cs typeface="+mn-cs"/>
                        </a:rPr>
                        <a:t>
Hoy culminamos la primera etapa de nuestro programa educativo Siempre Socios con la competencia final del Simulador Empresarial, en la que estudiantes de secundaria de todo el país pusieron a prueba sus habilidades para administrar una empresa de ventas al detalle en una plataforma virtual. Estudiantes de los centros educativos Liceo Francisco Gregorio Billini (Baní), Colegio Escuela Nueva (Santo Domingo) y Puntacana International School (La Altagracia), fueron los ganadores del primer, segundo y tercer lugar, respectivamente, en esta competencia en la que participaron más de 160 estudiantes de 54 centros educativos. El evento contó con la presencia de ejecutivos de nuestra empresa y Junior Achievement Dominicana, organización con la que desarrollamos el citado programa de responsabilidad social corporativa. #SiempreSocios2017 #ResponsabilidadSocialCorporativa #Educación #Negocios #Voluntarios Junior Achievement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931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- 2017-04-05 13:18:46</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Nacional del Periodista! #Periodismo #Comunicacion #Periodista #DiaNacionalPeriodista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746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- 2017-04-18 13:32:58</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los profesionales del micrófono en su día, quienes con su voz nos llenan de alegría y conocimiento. #DiaDelLocutor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3531638"/>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549330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7401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7274990"/>
                    </a:ext>
                  </a:extLst>
                </a:gridCol>
                <a:gridCol w="658368">
                  <a:extLst>
                    <a:ext uri="{9D8B030D-6E8A-4147-A177-3AD203B41FA5}">
                      <a16:colId xmlns:a16="http://schemas.microsoft.com/office/drawing/2014/main" val="3104269353"/>
                    </a:ext>
                  </a:extLst>
                </a:gridCol>
                <a:gridCol w="658368">
                  <a:extLst>
                    <a:ext uri="{9D8B030D-6E8A-4147-A177-3AD203B41FA5}">
                      <a16:colId xmlns:a16="http://schemas.microsoft.com/office/drawing/2014/main" val="1630278195"/>
                    </a:ext>
                  </a:extLst>
                </a:gridCol>
                <a:gridCol w="658368">
                  <a:extLst>
                    <a:ext uri="{9D8B030D-6E8A-4147-A177-3AD203B41FA5}">
                      <a16:colId xmlns:a16="http://schemas.microsoft.com/office/drawing/2014/main" val="4087862189"/>
                    </a:ext>
                  </a:extLst>
                </a:gridCol>
                <a:gridCol w="658368">
                  <a:extLst>
                    <a:ext uri="{9D8B030D-6E8A-4147-A177-3AD203B41FA5}">
                      <a16:colId xmlns:a16="http://schemas.microsoft.com/office/drawing/2014/main" val="2867375284"/>
                    </a:ext>
                  </a:extLst>
                </a:gridCol>
                <a:gridCol w="658368">
                  <a:extLst>
                    <a:ext uri="{9D8B030D-6E8A-4147-A177-3AD203B41FA5}">
                      <a16:colId xmlns:a16="http://schemas.microsoft.com/office/drawing/2014/main" val="1411106822"/>
                    </a:ext>
                  </a:extLst>
                </a:gridCol>
                <a:gridCol w="658368">
                  <a:extLst>
                    <a:ext uri="{9D8B030D-6E8A-4147-A177-3AD203B41FA5}">
                      <a16:colId xmlns:a16="http://schemas.microsoft.com/office/drawing/2014/main" val="1178170615"/>
                    </a:ext>
                  </a:extLst>
                </a:gridCol>
                <a:gridCol w="658368">
                  <a:extLst>
                    <a:ext uri="{9D8B030D-6E8A-4147-A177-3AD203B41FA5}">
                      <a16:colId xmlns:a16="http://schemas.microsoft.com/office/drawing/2014/main" val="42535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491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- 2017-04-22 12:39:55</a:t>
                      </a:r>
                      <a:r>
                        <a:rPr kumimoji="0" lang="es-ES" sz="1000" b="0" i="0" u="none" strike="noStrike" kern="1200" cap="none" spc="0" normalizeH="0" baseline="0" noProof="0">
                          <a:ln>
                            <a:noFill/>
                          </a:ln>
                          <a:solidFill>
                            <a:prstClr val="black"/>
                          </a:solidFill>
                          <a:effectLst/>
                          <a:uLnTx/>
                          <a:uFillTx/>
                          <a:latin typeface="+mn-lt"/>
                          <a:ea typeface="+mn-ea"/>
                          <a:cs typeface="+mn-cs"/>
                        </a:rPr>
                        <a:t>
Conocer el impacto de nuestras actividades cotidianas en el medio ambiente es determinante para la conservación de nuestro planeta. Infórmate sobre la amenaza del cambio climático y únete así a la campaña del Día Internacional de la Madre Tierra, que conmemoramos hoy. #DiaDeLaTierra #EarthDay #CambioClimatico United Nations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285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- 2017-04-14 12:15:00</a:t>
                      </a:r>
                      <a:r>
                        <a:rPr kumimoji="0" lang="es-ES" sz="1000" b="0" i="0" u="none" strike="noStrike" kern="1200" cap="none" spc="0" normalizeH="0" baseline="0" noProof="0">
                          <a:ln>
                            <a:noFill/>
                          </a:ln>
                          <a:solidFill>
                            <a:prstClr val="black"/>
                          </a:solidFill>
                          <a:effectLst/>
                          <a:uLnTx/>
                          <a:uFillTx/>
                          <a:latin typeface="+mn-lt"/>
                          <a:ea typeface="+mn-ea"/>
                          <a:cs typeface="+mn-cs"/>
                        </a:rPr>
                        <a:t>
El Caribe celebra hoy 69 años de su fundación. ¡Muchas felicidades!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218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- 2017-04-19 15:10:21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353222"/>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1282628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1104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6217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2585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490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95637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888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3037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128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9217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279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7222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1441894"/>
                    </a:ext>
                  </a:extLst>
                </a:gridCol>
                <a:gridCol w="2468880">
                  <a:extLst>
                    <a:ext uri="{9D8B030D-6E8A-4147-A177-3AD203B41FA5}">
                      <a16:colId xmlns:a16="http://schemas.microsoft.com/office/drawing/2014/main" val="593778753"/>
                    </a:ext>
                  </a:extLst>
                </a:gridCol>
                <a:gridCol w="822960">
                  <a:extLst>
                    <a:ext uri="{9D8B030D-6E8A-4147-A177-3AD203B41FA5}">
                      <a16:colId xmlns:a16="http://schemas.microsoft.com/office/drawing/2014/main" val="1919095199"/>
                    </a:ext>
                  </a:extLst>
                </a:gridCol>
                <a:gridCol w="822960">
                  <a:extLst>
                    <a:ext uri="{9D8B030D-6E8A-4147-A177-3AD203B41FA5}">
                      <a16:colId xmlns:a16="http://schemas.microsoft.com/office/drawing/2014/main" val="328571126"/>
                    </a:ext>
                  </a:extLst>
                </a:gridCol>
                <a:gridCol w="822960">
                  <a:extLst>
                    <a:ext uri="{9D8B030D-6E8A-4147-A177-3AD203B41FA5}">
                      <a16:colId xmlns:a16="http://schemas.microsoft.com/office/drawing/2014/main" val="299508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176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Guerrero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7207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Araiza De Los Santos Puello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7962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Garemi 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9075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 Alfonso Vasquez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5015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FerPar Shirley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7504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 Mejia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1551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Yissel Feliz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2509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Nasilda Vargas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055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Rafael Ulloa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55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Liz Cruz Dipre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4551040"/>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896059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9447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517289"/>
                    </a:ext>
                  </a:extLst>
                </a:gridCol>
                <a:gridCol w="2468880">
                  <a:extLst>
                    <a:ext uri="{9D8B030D-6E8A-4147-A177-3AD203B41FA5}">
                      <a16:colId xmlns:a16="http://schemas.microsoft.com/office/drawing/2014/main" val="3954806512"/>
                    </a:ext>
                  </a:extLst>
                </a:gridCol>
                <a:gridCol w="822960">
                  <a:extLst>
                    <a:ext uri="{9D8B030D-6E8A-4147-A177-3AD203B41FA5}">
                      <a16:colId xmlns:a16="http://schemas.microsoft.com/office/drawing/2014/main" val="405080490"/>
                    </a:ext>
                  </a:extLst>
                </a:gridCol>
                <a:gridCol w="822960">
                  <a:extLst>
                    <a:ext uri="{9D8B030D-6E8A-4147-A177-3AD203B41FA5}">
                      <a16:colId xmlns:a16="http://schemas.microsoft.com/office/drawing/2014/main" val="2113637259"/>
                    </a:ext>
                  </a:extLst>
                </a:gridCol>
                <a:gridCol w="822960">
                  <a:extLst>
                    <a:ext uri="{9D8B030D-6E8A-4147-A177-3AD203B41FA5}">
                      <a16:colId xmlns:a16="http://schemas.microsoft.com/office/drawing/2014/main" val="353631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2268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Brito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5339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Juliana Javier Moreta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3185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Francisca De la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6121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Operación Sonrisa República Dominicana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199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Anny Luz Fornes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53451568"/>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71208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411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5202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586</Words>
  <Application>Microsoft Office PowerPoint</Application>
  <PresentationFormat>On-screen Show (4:3)</PresentationFormat>
  <Paragraphs>272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Reporte Facebook</vt:lpstr>
      <vt:lpstr>Facebook Key Metrics Table</vt:lpstr>
      <vt:lpstr>Facebook Fans Total</vt:lpstr>
      <vt:lpstr>Facebook Own Posts By Weekday</vt:lpstr>
      <vt:lpstr>Facebook Fans Change Per Weekday</vt:lpstr>
      <vt:lpstr>Facebook Key Metrics Radar</vt:lpstr>
      <vt:lpstr>Facebook Fans Change</vt:lpstr>
      <vt:lpstr>Facebook Interaction Rate By Weekday</vt:lpstr>
      <vt:lpstr>Facebook Own Posts</vt:lpstr>
      <vt:lpstr>Facebook Own Posts Table - 1 of 4</vt:lpstr>
      <vt:lpstr>Facebook Own Posts Table - 2 of 4</vt:lpstr>
      <vt:lpstr>Facebook Own Posts Table - 3 of 4</vt:lpstr>
      <vt:lpstr>Facebook Own Posts Table - 4 of 4</vt:lpstr>
      <vt:lpstr>Facebook Own Posts By Hour</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2017-04-30T12:57:46Z</dcterms:created>
  <dcterms:modified xsi:type="dcterms:W3CDTF">2017-04-30T12:58:22Z</dcterms:modified>
</cp:coreProperties>
</file>