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- 1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34551640"/>
              </p:ext>
            </p:extLst>
          </p:nvPr>
        </p:nvGraphicFramePr>
        <p:xfrm>
          <a:off x="457200" y="1731963"/>
          <a:ext cx="8229600" cy="295656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32297321"/>
                    </a:ext>
                  </a:extLst>
                </a:gridCol>
                <a:gridCol w="822960">
                  <a:extLst>
                    <a:ext uri="{9D8B030D-6E8A-4147-A177-3AD203B41FA5}">
                      <a16:colId xmlns:a16="http://schemas.microsoft.com/office/drawing/2014/main" val="1866194180"/>
                    </a:ext>
                  </a:extLst>
                </a:gridCol>
                <a:gridCol w="822960">
                  <a:extLst>
                    <a:ext uri="{9D8B030D-6E8A-4147-A177-3AD203B41FA5}">
                      <a16:colId xmlns:a16="http://schemas.microsoft.com/office/drawing/2014/main" val="1597694755"/>
                    </a:ext>
                  </a:extLst>
                </a:gridCol>
                <a:gridCol w="822960">
                  <a:extLst>
                    <a:ext uri="{9D8B030D-6E8A-4147-A177-3AD203B41FA5}">
                      <a16:colId xmlns:a16="http://schemas.microsoft.com/office/drawing/2014/main" val="4199560344"/>
                    </a:ext>
                  </a:extLst>
                </a:gridCol>
                <a:gridCol w="822960">
                  <a:extLst>
                    <a:ext uri="{9D8B030D-6E8A-4147-A177-3AD203B41FA5}">
                      <a16:colId xmlns:a16="http://schemas.microsoft.com/office/drawing/2014/main" val="4289257499"/>
                    </a:ext>
                  </a:extLst>
                </a:gridCol>
                <a:gridCol w="822960">
                  <a:extLst>
                    <a:ext uri="{9D8B030D-6E8A-4147-A177-3AD203B41FA5}">
                      <a16:colId xmlns:a16="http://schemas.microsoft.com/office/drawing/2014/main" val="3417204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27205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Hipotecario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Beto Flores - 2017-04-10 21:47:03</a:t>
                      </a:r>
                      <a:r>
                        <a:rPr kumimoji="0" lang="en-US" sz="1000" b="0" i="0" u="none" strike="noStrike" kern="1200" cap="none" spc="0" normalizeH="0" baseline="0" noProof="0">
                          <a:ln>
                            <a:noFill/>
                          </a:ln>
                          <a:solidFill>
                            <a:prstClr val="black"/>
                          </a:solidFill>
                          <a:effectLst/>
                          <a:uLnTx/>
                          <a:uFillTx/>
                          <a:latin typeface="+mn-lt"/>
                          <a:ea typeface="+mn-ea"/>
                          <a:cs typeface="+mn-cs"/>
                        </a:rPr>
                        <a:t>
que se precisa para un credito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 07:25:38</a:t>
                      </a:r>
                    </a:p>
                  </a:txBody>
                  <a:tcPr/>
                </a:tc>
                <a:extLst>
                  <a:ext uri="{0D108BD9-81ED-4DB2-BD59-A6C34878D82A}">
                    <a16:rowId xmlns:a16="http://schemas.microsoft.com/office/drawing/2014/main" val="140893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Lorena Fernandez - 2017-04-10 19:57:52</a:t>
                      </a:r>
                      <a:r>
                        <a:rPr kumimoji="0" lang="es-ES" sz="1000" b="0" i="0" u="none" strike="noStrike" kern="1200" cap="none" spc="0" normalizeH="0" baseline="0" noProof="0">
                          <a:ln>
                            <a:noFill/>
                          </a:ln>
                          <a:solidFill>
                            <a:prstClr val="black"/>
                          </a:solidFill>
                          <a:effectLst/>
                          <a:uLnTx/>
                          <a:uFillTx/>
                          <a:latin typeface="+mn-lt"/>
                          <a:ea typeface="+mn-ea"/>
                          <a:cs typeface="+mn-cs"/>
                        </a:rPr>
                        <a:t>
No se puede consultar el limite de compra en la tarjeta de credito desde Home Banking, no se puede ingresar a visa home desde HB. Alguna vez van a hacer en pos de mejorar el servicio al cliente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 07:24:33</a:t>
                      </a:r>
                    </a:p>
                  </a:txBody>
                  <a:tcPr/>
                </a:tc>
                <a:extLst>
                  <a:ext uri="{0D108BD9-81ED-4DB2-BD59-A6C34878D82A}">
                    <a16:rowId xmlns:a16="http://schemas.microsoft.com/office/drawing/2014/main" val="28182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Alberto Daniel Girala - 2017-04-10 18:58:36</a:t>
                      </a:r>
                      <a:r>
                        <a:rPr kumimoji="0" lang="es-ES" sz="1000" b="0" i="0" u="none" strike="noStrike" kern="1200" cap="none" spc="0" normalizeH="0" baseline="0" noProof="0">
                          <a:ln>
                            <a:noFill/>
                          </a:ln>
                          <a:solidFill>
                            <a:prstClr val="black"/>
                          </a:solidFill>
                          <a:effectLst/>
                          <a:uLnTx/>
                          <a:uFillTx/>
                          <a:latin typeface="+mn-lt"/>
                          <a:ea typeface="+mn-ea"/>
                          <a:cs typeface="+mn-cs"/>
                        </a:rPr>
                        <a:t>
Ya que me tenido que comer una hora y media de cola en un Rapipago de Mendoza es que aprovecho la oportunidad para acordarme de la madre, aunque no tiene nada que ver la señora, del que invento este sistema de complicarnos la vida. Realmente son un desastre, espero terminar de pagar esta tarjeta para darle la baja y deseo a los que planificaron esto que vivan lo mismo que nosotros. Muchas gracias!!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 07:22:33</a:t>
                      </a:r>
                    </a:p>
                  </a:txBody>
                  <a:tcPr/>
                </a:tc>
                <a:extLst>
                  <a:ext uri="{0D108BD9-81ED-4DB2-BD59-A6C34878D82A}">
                    <a16:rowId xmlns:a16="http://schemas.microsoft.com/office/drawing/2014/main" val="3623269658"/>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4162231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- 2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02449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84366054"/>
                    </a:ext>
                  </a:extLst>
                </a:gridCol>
                <a:gridCol w="822960">
                  <a:extLst>
                    <a:ext uri="{9D8B030D-6E8A-4147-A177-3AD203B41FA5}">
                      <a16:colId xmlns:a16="http://schemas.microsoft.com/office/drawing/2014/main" val="3336408259"/>
                    </a:ext>
                  </a:extLst>
                </a:gridCol>
                <a:gridCol w="822960">
                  <a:extLst>
                    <a:ext uri="{9D8B030D-6E8A-4147-A177-3AD203B41FA5}">
                      <a16:colId xmlns:a16="http://schemas.microsoft.com/office/drawing/2014/main" val="3431875221"/>
                    </a:ext>
                  </a:extLst>
                </a:gridCol>
                <a:gridCol w="822960">
                  <a:extLst>
                    <a:ext uri="{9D8B030D-6E8A-4147-A177-3AD203B41FA5}">
                      <a16:colId xmlns:a16="http://schemas.microsoft.com/office/drawing/2014/main" val="1486686250"/>
                    </a:ext>
                  </a:extLst>
                </a:gridCol>
                <a:gridCol w="822960">
                  <a:extLst>
                    <a:ext uri="{9D8B030D-6E8A-4147-A177-3AD203B41FA5}">
                      <a16:colId xmlns:a16="http://schemas.microsoft.com/office/drawing/2014/main" val="1199332471"/>
                    </a:ext>
                  </a:extLst>
                </a:gridCol>
                <a:gridCol w="822960">
                  <a:extLst>
                    <a:ext uri="{9D8B030D-6E8A-4147-A177-3AD203B41FA5}">
                      <a16:colId xmlns:a16="http://schemas.microsoft.com/office/drawing/2014/main" val="1228842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81020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 Miro - 2017-04-10 18:20:32</a:t>
                      </a:r>
                      <a:r>
                        <a:rPr kumimoji="0" lang="es-ES" sz="1000" b="0" i="0" u="none" strike="noStrike" kern="1200" cap="none" spc="0" normalizeH="0" baseline="0" noProof="0">
                          <a:ln>
                            <a:noFill/>
                          </a:ln>
                          <a:solidFill>
                            <a:prstClr val="black"/>
                          </a:solidFill>
                          <a:effectLst/>
                          <a:uLnTx/>
                          <a:uFillTx/>
                          <a:latin typeface="+mn-lt"/>
                          <a:ea typeface="+mn-ea"/>
                          <a:cs typeface="+mn-cs"/>
                        </a:rPr>
                        <a:t>
Hola. Hace meses y meses que recibo la insoportable llamada de ICBC " por la importante deuda que tengo" bla bla bla. Me indican que llame a reclamos xq no hay deuda pero no puedo hacerlo porque no tengo clave y sin ello no me atienden.-
NO SOY CLIENTE DEL BCO  No pueden molestar hasta el cansancio-No hay manera, es tal la ineptitud que te no saben que contestar y cuando lo hacen te responden MAL-
Tanta publicidad de excelencia, x fvr, son patèticos- Creo que hay una ley que me ampara...no?
Me dijeron que era el 3er Bco del mundo pero me mintieron
Marcela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 11:58:11</a:t>
                      </a:r>
                    </a:p>
                  </a:txBody>
                  <a:tcPr/>
                </a:tc>
                <a:extLst>
                  <a:ext uri="{0D108BD9-81ED-4DB2-BD59-A6C34878D82A}">
                    <a16:rowId xmlns:a16="http://schemas.microsoft.com/office/drawing/2014/main" val="3075232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Gonzalo Luongo - 2017-04-10 17:59:35</a:t>
                      </a:r>
                      <a:r>
                        <a:rPr kumimoji="0" lang="es-ES" sz="1000" b="0" i="0" u="none" strike="noStrike" kern="1200" cap="none" spc="0" normalizeH="0" baseline="0" noProof="0">
                          <a:ln>
                            <a:noFill/>
                          </a:ln>
                          <a:solidFill>
                            <a:prstClr val="black"/>
                          </a:solidFill>
                          <a:effectLst/>
                          <a:uLnTx/>
                          <a:uFillTx/>
                          <a:latin typeface="+mn-lt"/>
                          <a:ea typeface="+mn-ea"/>
                          <a:cs typeface="+mn-cs"/>
                        </a:rPr>
                        <a:t>
Espero una respuesta!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73959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Gonzalo Augusto - 2017-04-10 14:10:15</a:t>
                      </a:r>
                      <a:r>
                        <a:rPr kumimoji="0" lang="es-ES" sz="1000" b="0" i="0" u="none" strike="noStrike" kern="1200" cap="none" spc="0" normalizeH="0" baseline="0" noProof="0">
                          <a:ln>
                            <a:noFill/>
                          </a:ln>
                          <a:solidFill>
                            <a:prstClr val="black"/>
                          </a:solidFill>
                          <a:effectLst/>
                          <a:uLnTx/>
                          <a:uFillTx/>
                          <a:latin typeface="+mn-lt"/>
                          <a:ea typeface="+mn-ea"/>
                          <a:cs typeface="+mn-cs"/>
                        </a:rPr>
                        <a:t>
Hola gente! Les hice una pregunta por privado. Por favor podrian responderme. ES URGENTE!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17:18:11</a:t>
                      </a:r>
                    </a:p>
                  </a:txBody>
                  <a:tcPr/>
                </a:tc>
                <a:extLst>
                  <a:ext uri="{0D108BD9-81ED-4DB2-BD59-A6C34878D82A}">
                    <a16:rowId xmlns:a16="http://schemas.microsoft.com/office/drawing/2014/main" val="1341118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Julio Chavez - 2017-04-10 14:02:47</a:t>
                      </a:r>
                      <a:r>
                        <a:rPr kumimoji="0" lang="es-ES" sz="1000" b="0" i="0" u="none" strike="noStrike" kern="1200" cap="none" spc="0" normalizeH="0" baseline="0" noProof="0">
                          <a:ln>
                            <a:noFill/>
                          </a:ln>
                          <a:solidFill>
                            <a:prstClr val="black"/>
                          </a:solidFill>
                          <a:effectLst/>
                          <a:uLnTx/>
                          <a:uFillTx/>
                          <a:latin typeface="+mn-lt"/>
                          <a:ea typeface="+mn-ea"/>
                          <a:cs typeface="+mn-cs"/>
                        </a:rPr>
                        <a:t>
Necesito saber formas de pago y ver resumen de mi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14:28:28</a:t>
                      </a:r>
                    </a:p>
                  </a:txBody>
                  <a:tcPr/>
                </a:tc>
                <a:extLst>
                  <a:ext uri="{0D108BD9-81ED-4DB2-BD59-A6C34878D82A}">
                    <a16:rowId xmlns:a16="http://schemas.microsoft.com/office/drawing/2014/main" val="1580077196"/>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3997407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- 3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31799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19755226"/>
                    </a:ext>
                  </a:extLst>
                </a:gridCol>
                <a:gridCol w="822960">
                  <a:extLst>
                    <a:ext uri="{9D8B030D-6E8A-4147-A177-3AD203B41FA5}">
                      <a16:colId xmlns:a16="http://schemas.microsoft.com/office/drawing/2014/main" val="1357285323"/>
                    </a:ext>
                  </a:extLst>
                </a:gridCol>
                <a:gridCol w="822960">
                  <a:extLst>
                    <a:ext uri="{9D8B030D-6E8A-4147-A177-3AD203B41FA5}">
                      <a16:colId xmlns:a16="http://schemas.microsoft.com/office/drawing/2014/main" val="2222392745"/>
                    </a:ext>
                  </a:extLst>
                </a:gridCol>
                <a:gridCol w="822960">
                  <a:extLst>
                    <a:ext uri="{9D8B030D-6E8A-4147-A177-3AD203B41FA5}">
                      <a16:colId xmlns:a16="http://schemas.microsoft.com/office/drawing/2014/main" val="948173177"/>
                    </a:ext>
                  </a:extLst>
                </a:gridCol>
                <a:gridCol w="822960">
                  <a:extLst>
                    <a:ext uri="{9D8B030D-6E8A-4147-A177-3AD203B41FA5}">
                      <a16:colId xmlns:a16="http://schemas.microsoft.com/office/drawing/2014/main" val="1085993600"/>
                    </a:ext>
                  </a:extLst>
                </a:gridCol>
                <a:gridCol w="822960">
                  <a:extLst>
                    <a:ext uri="{9D8B030D-6E8A-4147-A177-3AD203B41FA5}">
                      <a16:colId xmlns:a16="http://schemas.microsoft.com/office/drawing/2014/main" val="1804944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1277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Micaela Belén Lopez - 2017-04-10 11:32:09</a:t>
                      </a:r>
                      <a:r>
                        <a:rPr kumimoji="0" lang="es-ES" sz="1000" b="0" i="0" u="none" strike="noStrike" kern="1200" cap="none" spc="0" normalizeH="0" baseline="0" noProof="0">
                          <a:ln>
                            <a:noFill/>
                          </a:ln>
                          <a:solidFill>
                            <a:prstClr val="black"/>
                          </a:solidFill>
                          <a:effectLst/>
                          <a:uLnTx/>
                          <a:uFillTx/>
                          <a:latin typeface="+mn-lt"/>
                          <a:ea typeface="+mn-ea"/>
                          <a:cs typeface="+mn-cs"/>
                        </a:rPr>
                        <a:t>
Hola. En estos días me vende la tarjeta y no me llegó la factura a mi email para ir a pagarla. Yo dé di de baja la cuenta y la tarjeta de crédito pero me dijeron q me va a seguir llegando la factura pero no me llegó. Necesito q alguien se comunique conmigo para q me la envíen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 19:49:40</a:t>
                      </a:r>
                    </a:p>
                  </a:txBody>
                  <a:tcPr/>
                </a:tc>
                <a:extLst>
                  <a:ext uri="{0D108BD9-81ED-4DB2-BD59-A6C34878D82A}">
                    <a16:rowId xmlns:a16="http://schemas.microsoft.com/office/drawing/2014/main" val="71291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Walter Castro - 2017-04-10 11:13:00</a:t>
                      </a:r>
                      <a:r>
                        <a:rPr kumimoji="0" lang="es-ES" sz="1000" b="0" i="0" u="none" strike="noStrike" kern="1200" cap="none" spc="0" normalizeH="0" baseline="0" noProof="0">
                          <a:ln>
                            <a:noFill/>
                          </a:ln>
                          <a:solidFill>
                            <a:prstClr val="black"/>
                          </a:solidFill>
                          <a:effectLst/>
                          <a:uLnTx/>
                          <a:uFillTx/>
                          <a:latin typeface="+mn-lt"/>
                          <a:ea typeface="+mn-ea"/>
                          <a:cs typeface="+mn-cs"/>
                        </a:rPr>
                        <a:t>
Buenos días, les consulto por favor cual es el número de sucursal de Alicia Moreau de Justo 730, ya que por la página no figura esa sucursal y necesito radicar mi cuenta en esa.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16:32:30</a:t>
                      </a:r>
                    </a:p>
                  </a:txBody>
                  <a:tcPr/>
                </a:tc>
                <a:extLst>
                  <a:ext uri="{0D108BD9-81ED-4DB2-BD59-A6C34878D82A}">
                    <a16:rowId xmlns:a16="http://schemas.microsoft.com/office/drawing/2014/main" val="67515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Mauro Ignacio Tagliaferri - 2017-04-10 10:52:38</a:t>
                      </a:r>
                      <a:r>
                        <a:rPr kumimoji="0" lang="es-ES" sz="1000" b="0" i="0" u="none" strike="noStrike" kern="1200" cap="none" spc="0" normalizeH="0" baseline="0" noProof="0">
                          <a:ln>
                            <a:noFill/>
                          </a:ln>
                          <a:solidFill>
                            <a:prstClr val="black"/>
                          </a:solidFill>
                          <a:effectLst/>
                          <a:uLnTx/>
                          <a:uFillTx/>
                          <a:latin typeface="+mn-lt"/>
                          <a:ea typeface="+mn-ea"/>
                          <a:cs typeface="+mn-cs"/>
                        </a:rPr>
                        <a:t>
Les envie msj privado con una consulta, me interesaria resolverla.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16:11:15</a:t>
                      </a:r>
                    </a:p>
                  </a:txBody>
                  <a:tcPr/>
                </a:tc>
                <a:extLst>
                  <a:ext uri="{0D108BD9-81ED-4DB2-BD59-A6C34878D82A}">
                    <a16:rowId xmlns:a16="http://schemas.microsoft.com/office/drawing/2014/main" val="910964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Enrique Tonelli - 2017-04-10 10:41:34</a:t>
                      </a:r>
                      <a:r>
                        <a:rPr kumimoji="0" lang="es-ES" sz="1000" b="0" i="0" u="none" strike="noStrike" kern="1200" cap="none" spc="0" normalizeH="0" baseline="0" noProof="0">
                          <a:ln>
                            <a:noFill/>
                          </a:ln>
                          <a:solidFill>
                            <a:prstClr val="black"/>
                          </a:solidFill>
                          <a:effectLst/>
                          <a:uLnTx/>
                          <a:uFillTx/>
                          <a:latin typeface="+mn-lt"/>
                          <a:ea typeface="+mn-ea"/>
                          <a:cs typeface="+mn-cs"/>
                        </a:rPr>
                        <a:t>
Hace tres horas que el centro HOLA no me atiende!!!!! que tengo que hacer?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12:14:07</a:t>
                      </a:r>
                    </a:p>
                  </a:txBody>
                  <a:tcPr/>
                </a:tc>
                <a:extLst>
                  <a:ext uri="{0D108BD9-81ED-4DB2-BD59-A6C34878D82A}">
                    <a16:rowId xmlns:a16="http://schemas.microsoft.com/office/drawing/2014/main" val="1093488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Florencia Gómez - 2017-04-10 10:14:50</a:t>
                      </a:r>
                      <a:r>
                        <a:rPr kumimoji="0" lang="es-ES" sz="1000" b="0" i="0" u="none" strike="noStrike" kern="1200" cap="none" spc="0" normalizeH="0" baseline="0" noProof="0">
                          <a:ln>
                            <a:noFill/>
                          </a:ln>
                          <a:solidFill>
                            <a:prstClr val="black"/>
                          </a:solidFill>
                          <a:effectLst/>
                          <a:uLnTx/>
                          <a:uFillTx/>
                          <a:latin typeface="+mn-lt"/>
                          <a:ea typeface="+mn-ea"/>
                          <a:cs typeface="+mn-cs"/>
                        </a:rPr>
                        <a:t>
Quiero dejar sentado la pésima atención al cliente que tiene el Banco ICBC Argentina #ICBC hace más de una hora reloj q llamo al 0810, al *4652 al la sucursal Morón tal gerente de la misma y aún no logré que me ATIENDAN. Sin dejar de mencionar que hace 15 días dejé mi celular para que se comuniquen conmigo cómo me lo ofreció el sistema.
#perdieronuncliente #ICBC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11:48:19</a:t>
                      </a:r>
                    </a:p>
                  </a:txBody>
                  <a:tcPr/>
                </a:tc>
                <a:extLst>
                  <a:ext uri="{0D108BD9-81ED-4DB2-BD59-A6C34878D82A}">
                    <a16:rowId xmlns:a16="http://schemas.microsoft.com/office/drawing/2014/main" val="2251342684"/>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1284920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- 4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31676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61715195"/>
                    </a:ext>
                  </a:extLst>
                </a:gridCol>
                <a:gridCol w="822960">
                  <a:extLst>
                    <a:ext uri="{9D8B030D-6E8A-4147-A177-3AD203B41FA5}">
                      <a16:colId xmlns:a16="http://schemas.microsoft.com/office/drawing/2014/main" val="1175744796"/>
                    </a:ext>
                  </a:extLst>
                </a:gridCol>
                <a:gridCol w="822960">
                  <a:extLst>
                    <a:ext uri="{9D8B030D-6E8A-4147-A177-3AD203B41FA5}">
                      <a16:colId xmlns:a16="http://schemas.microsoft.com/office/drawing/2014/main" val="3551944537"/>
                    </a:ext>
                  </a:extLst>
                </a:gridCol>
                <a:gridCol w="822960">
                  <a:extLst>
                    <a:ext uri="{9D8B030D-6E8A-4147-A177-3AD203B41FA5}">
                      <a16:colId xmlns:a16="http://schemas.microsoft.com/office/drawing/2014/main" val="1244828326"/>
                    </a:ext>
                  </a:extLst>
                </a:gridCol>
                <a:gridCol w="822960">
                  <a:extLst>
                    <a:ext uri="{9D8B030D-6E8A-4147-A177-3AD203B41FA5}">
                      <a16:colId xmlns:a16="http://schemas.microsoft.com/office/drawing/2014/main" val="4069774232"/>
                    </a:ext>
                  </a:extLst>
                </a:gridCol>
                <a:gridCol w="822960">
                  <a:extLst>
                    <a:ext uri="{9D8B030D-6E8A-4147-A177-3AD203B41FA5}">
                      <a16:colId xmlns:a16="http://schemas.microsoft.com/office/drawing/2014/main" val="3176419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753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Erica Gisele - 2017-04-10 10:12:40</a:t>
                      </a:r>
                      <a:r>
                        <a:rPr kumimoji="0" lang="es-ES" sz="1000" b="0" i="0" u="none" strike="noStrike" kern="1200" cap="none" spc="0" normalizeH="0" baseline="0" noProof="0">
                          <a:ln>
                            <a:noFill/>
                          </a:ln>
                          <a:solidFill>
                            <a:prstClr val="black"/>
                          </a:solidFill>
                          <a:effectLst/>
                          <a:uLnTx/>
                          <a:uFillTx/>
                          <a:latin typeface="+mn-lt"/>
                          <a:ea typeface="+mn-ea"/>
                          <a:cs typeface="+mn-cs"/>
                        </a:rPr>
                        <a:t>
Acá durmiendome mientras espero que el 0810 del Banco Hipotecario se digne a atender el llamado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505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Gaby Rengifo Fernández - 2017-04-10 10:11:40</a:t>
                      </a:r>
                      <a:r>
                        <a:rPr kumimoji="0" lang="es-ES" sz="1000" b="0" i="0" u="none" strike="noStrike" kern="1200" cap="none" spc="0" normalizeH="0" baseline="0" noProof="0">
                          <a:ln>
                            <a:noFill/>
                          </a:ln>
                          <a:solidFill>
                            <a:prstClr val="black"/>
                          </a:solidFill>
                          <a:effectLst/>
                          <a:uLnTx/>
                          <a:uFillTx/>
                          <a:latin typeface="+mn-lt"/>
                          <a:ea typeface="+mn-ea"/>
                          <a:cs typeface="+mn-cs"/>
                        </a:rPr>
                        <a:t>
Una vergüenza su atención, los promotores con pocas ganas de trabajar me mandan a llamar al centro Hola y tengo 38 minutos en espera sin respuesta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12:13:50</a:t>
                      </a:r>
                    </a:p>
                  </a:txBody>
                  <a:tcPr/>
                </a:tc>
                <a:extLst>
                  <a:ext uri="{0D108BD9-81ED-4DB2-BD59-A6C34878D82A}">
                    <a16:rowId xmlns:a16="http://schemas.microsoft.com/office/drawing/2014/main" val="1056593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Florencia Gómez - 2017-04-10 10:07:33</a:t>
                      </a:r>
                      <a:r>
                        <a:rPr kumimoji="0" lang="es-ES" sz="1000" b="0" i="0" u="none" strike="noStrike" kern="1200" cap="none" spc="0" normalizeH="0" baseline="0" noProof="0">
                          <a:ln>
                            <a:noFill/>
                          </a:ln>
                          <a:solidFill>
                            <a:prstClr val="black"/>
                          </a:solidFill>
                          <a:effectLst/>
                          <a:uLnTx/>
                          <a:uFillTx/>
                          <a:latin typeface="+mn-lt"/>
                          <a:ea typeface="+mn-ea"/>
                          <a:cs typeface="+mn-cs"/>
                        </a:rPr>
                        <a:t>
No puedo creer la pésima atención al cliente del Banco ICBC, estoy hace más de una hora reloj intentando comunicarme con la sucursal Morón el 0810, el *4652 y el Gerente de la sucursal y no lo logró, descontando que ya dejé mi celular hace más de 15 días para que se comuniquen a la brevedad.
#perdieronuncliente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12:13:41</a:t>
                      </a:r>
                    </a:p>
                  </a:txBody>
                  <a:tcPr/>
                </a:tc>
                <a:extLst>
                  <a:ext uri="{0D108BD9-81ED-4DB2-BD59-A6C34878D82A}">
                    <a16:rowId xmlns:a16="http://schemas.microsoft.com/office/drawing/2014/main" val="2004986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Mariano Alejandro Cabral - 2017-04-10 07:14:54</a:t>
                      </a:r>
                      <a:r>
                        <a:rPr kumimoji="0" lang="es-ES" sz="1000" b="0" i="0" u="none" strike="noStrike" kern="1200" cap="none" spc="0" normalizeH="0" baseline="0" noProof="0">
                          <a:ln>
                            <a:noFill/>
                          </a:ln>
                          <a:solidFill>
                            <a:prstClr val="black"/>
                          </a:solidFill>
                          <a:effectLst/>
                          <a:uLnTx/>
                          <a:uFillTx/>
                          <a:latin typeface="+mn-lt"/>
                          <a:ea typeface="+mn-ea"/>
                          <a:cs typeface="+mn-cs"/>
                        </a:rPr>
                        <a:t>
Buen día tengo la tarjeta inhabilitada y no tengo clave de Home banking, que hago??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15:42:48</a:t>
                      </a:r>
                    </a:p>
                  </a:txBody>
                  <a:tcPr/>
                </a:tc>
                <a:extLst>
                  <a:ext uri="{0D108BD9-81ED-4DB2-BD59-A6C34878D82A}">
                    <a16:rowId xmlns:a16="http://schemas.microsoft.com/office/drawing/2014/main" val="2061687160"/>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2862236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- 5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26281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50077006"/>
                    </a:ext>
                  </a:extLst>
                </a:gridCol>
                <a:gridCol w="822960">
                  <a:extLst>
                    <a:ext uri="{9D8B030D-6E8A-4147-A177-3AD203B41FA5}">
                      <a16:colId xmlns:a16="http://schemas.microsoft.com/office/drawing/2014/main" val="901731209"/>
                    </a:ext>
                  </a:extLst>
                </a:gridCol>
                <a:gridCol w="822960">
                  <a:extLst>
                    <a:ext uri="{9D8B030D-6E8A-4147-A177-3AD203B41FA5}">
                      <a16:colId xmlns:a16="http://schemas.microsoft.com/office/drawing/2014/main" val="929312617"/>
                    </a:ext>
                  </a:extLst>
                </a:gridCol>
                <a:gridCol w="822960">
                  <a:extLst>
                    <a:ext uri="{9D8B030D-6E8A-4147-A177-3AD203B41FA5}">
                      <a16:colId xmlns:a16="http://schemas.microsoft.com/office/drawing/2014/main" val="3998953900"/>
                    </a:ext>
                  </a:extLst>
                </a:gridCol>
                <a:gridCol w="822960">
                  <a:extLst>
                    <a:ext uri="{9D8B030D-6E8A-4147-A177-3AD203B41FA5}">
                      <a16:colId xmlns:a16="http://schemas.microsoft.com/office/drawing/2014/main" val="3069064180"/>
                    </a:ext>
                  </a:extLst>
                </a:gridCol>
                <a:gridCol w="822960">
                  <a:extLst>
                    <a:ext uri="{9D8B030D-6E8A-4147-A177-3AD203B41FA5}">
                      <a16:colId xmlns:a16="http://schemas.microsoft.com/office/drawing/2014/main" val="4037275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405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Javier Muñiz - 2017-04-09 21:48:26</a:t>
                      </a:r>
                      <a:r>
                        <a:rPr kumimoji="0" lang="es-ES" sz="1000" b="0" i="0" u="none" strike="noStrike" kern="1200" cap="none" spc="0" normalizeH="0" baseline="0" noProof="0">
                          <a:ln>
                            <a:noFill/>
                          </a:ln>
                          <a:solidFill>
                            <a:prstClr val="black"/>
                          </a:solidFill>
                          <a:effectLst/>
                          <a:uLnTx/>
                          <a:uFillTx/>
                          <a:latin typeface="+mn-lt"/>
                          <a:ea typeface="+mn-ea"/>
                          <a:cs typeface="+mn-cs"/>
                        </a:rPr>
                        <a:t>
Tengo un crédito prendario con uds. Después de muchas vueltas, me autorizaron a cambiar el seguro del auto (tuve que insistir mucho para que enviaran una constancia escrita de esta autorización, ya que solo querían dármela por vía telefónica). Finalmente obtuve esta constancia y pude avanzar con el trámite, pagué el nuevo seguro (Sancor Seguros) y llevé la póliza endosada a nombre del banco, tal como me lo solicitaron, a la sucursal de Tigre, donde tengo radicada mi cuenta. El problema es que a partir de ese momento NO CONTESTAN LOS LLAMADOS NI LOS MAILS que envié para pedir que dieran de baja el seguro anterior (Allianz). A CAUSA DE ESTO ME LO VOLVIERON A COBRAR. Por todo esto, solicito que, en primer lugar, den de baja inmediatamente el seguro anterior (Allianz), ya que es el Banco quien debe hacerlo, debido a que yo no estoy autorizado. Además, quiero que me reintegren el pago de la cuota del seguro ($2300.-) que ya debería haber sido dada de baja.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12:13:21</a:t>
                      </a:r>
                    </a:p>
                  </a:txBody>
                  <a:tcPr/>
                </a:tc>
                <a:extLst>
                  <a:ext uri="{0D108BD9-81ED-4DB2-BD59-A6C34878D82A}">
                    <a16:rowId xmlns:a16="http://schemas.microsoft.com/office/drawing/2014/main" val="1327722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Oscar Silvestri - 2017-04-09 15:21:39</a:t>
                      </a:r>
                      <a:r>
                        <a:rPr kumimoji="0" lang="es-ES" sz="1000" b="0" i="0" u="none" strike="noStrike" kern="1200" cap="none" spc="0" normalizeH="0" baseline="0" noProof="0">
                          <a:ln>
                            <a:noFill/>
                          </a:ln>
                          <a:solidFill>
                            <a:prstClr val="black"/>
                          </a:solidFill>
                          <a:effectLst/>
                          <a:uLnTx/>
                          <a:uFillTx/>
                          <a:latin typeface="+mn-lt"/>
                          <a:ea typeface="+mn-ea"/>
                          <a:cs typeface="+mn-cs"/>
                        </a:rPr>
                        <a:t>
QUE HIPOCRECIA LA GENTE SE FIJA MAS EN LO QUE HACEN LOS DEMAS QUE EN SI MISMOS QUE SI SON K ANTI K NEGROS O BLANCOS DEJEMOS DE ROMPER Y CORRIJAMOS NUESTRAS ACCIONES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5496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Santander Río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Leguia Cristian Javier - 2017-04-09 11:06:21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10:55:43</a:t>
                      </a:r>
                    </a:p>
                  </a:txBody>
                  <a:tcPr/>
                </a:tc>
                <a:extLst>
                  <a:ext uri="{0D108BD9-81ED-4DB2-BD59-A6C34878D82A}">
                    <a16:rowId xmlns:a16="http://schemas.microsoft.com/office/drawing/2014/main" val="332154707"/>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1798353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- 6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88127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75555830"/>
                    </a:ext>
                  </a:extLst>
                </a:gridCol>
                <a:gridCol w="822960">
                  <a:extLst>
                    <a:ext uri="{9D8B030D-6E8A-4147-A177-3AD203B41FA5}">
                      <a16:colId xmlns:a16="http://schemas.microsoft.com/office/drawing/2014/main" val="160725409"/>
                    </a:ext>
                  </a:extLst>
                </a:gridCol>
                <a:gridCol w="822960">
                  <a:extLst>
                    <a:ext uri="{9D8B030D-6E8A-4147-A177-3AD203B41FA5}">
                      <a16:colId xmlns:a16="http://schemas.microsoft.com/office/drawing/2014/main" val="1349195338"/>
                    </a:ext>
                  </a:extLst>
                </a:gridCol>
                <a:gridCol w="822960">
                  <a:extLst>
                    <a:ext uri="{9D8B030D-6E8A-4147-A177-3AD203B41FA5}">
                      <a16:colId xmlns:a16="http://schemas.microsoft.com/office/drawing/2014/main" val="2772805540"/>
                    </a:ext>
                  </a:extLst>
                </a:gridCol>
                <a:gridCol w="822960">
                  <a:extLst>
                    <a:ext uri="{9D8B030D-6E8A-4147-A177-3AD203B41FA5}">
                      <a16:colId xmlns:a16="http://schemas.microsoft.com/office/drawing/2014/main" val="1776588110"/>
                    </a:ext>
                  </a:extLst>
                </a:gridCol>
                <a:gridCol w="822960">
                  <a:extLst>
                    <a:ext uri="{9D8B030D-6E8A-4147-A177-3AD203B41FA5}">
                      <a16:colId xmlns:a16="http://schemas.microsoft.com/office/drawing/2014/main" val="3476581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44084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Miguel Angel Romero - 2017-04-09 09:56:57</a:t>
                      </a:r>
                      <a:r>
                        <a:rPr kumimoji="0" lang="es-ES" sz="1000" b="0" i="0" u="none" strike="noStrike" kern="1200" cap="none" spc="0" normalizeH="0" baseline="0" noProof="0">
                          <a:ln>
                            <a:noFill/>
                          </a:ln>
                          <a:solidFill>
                            <a:prstClr val="black"/>
                          </a:solidFill>
                          <a:effectLst/>
                          <a:uLnTx/>
                          <a:uFillTx/>
                          <a:latin typeface="+mn-lt"/>
                          <a:ea typeface="+mn-ea"/>
                          <a:cs typeface="+mn-cs"/>
                        </a:rPr>
                        <a:t>
Buen dia en febrero cancele una compra de netshoes..ellos me mandaron el comprobante de reintegro..pero en mi resumen de mi visa veo q me debitaron las 3 cuotas de la compra q había sido cancelada..alguien me puede ayudar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10:37:34</a:t>
                      </a:r>
                    </a:p>
                  </a:txBody>
                  <a:tcPr/>
                </a:tc>
                <a:extLst>
                  <a:ext uri="{0D108BD9-81ED-4DB2-BD59-A6C34878D82A}">
                    <a16:rowId xmlns:a16="http://schemas.microsoft.com/office/drawing/2014/main" val="1436165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Germán Nemanic - 2017-04-09 03:14:29</a:t>
                      </a:r>
                      <a:r>
                        <a:rPr kumimoji="0" lang="es-ES" sz="1000" b="0" i="0" u="none" strike="noStrike" kern="1200" cap="none" spc="0" normalizeH="0" baseline="0" noProof="0">
                          <a:ln>
                            <a:noFill/>
                          </a:ln>
                          <a:solidFill>
                            <a:prstClr val="black"/>
                          </a:solidFill>
                          <a:effectLst/>
                          <a:uLnTx/>
                          <a:uFillTx/>
                          <a:latin typeface="+mn-lt"/>
                          <a:ea typeface="+mn-ea"/>
                          <a:cs typeface="+mn-cs"/>
                        </a:rPr>
                        <a:t>
Quisiera hacer una consulta sobre la demora que hay con la otorgación del crédito complementario procrear. No puede ser que para cada consulta uno tenga que perder toda una mañana en la única sucursal que tienen en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12:53:38</a:t>
                      </a:r>
                    </a:p>
                  </a:txBody>
                  <a:tcPr/>
                </a:tc>
                <a:extLst>
                  <a:ext uri="{0D108BD9-81ED-4DB2-BD59-A6C34878D82A}">
                    <a16:rowId xmlns:a16="http://schemas.microsoft.com/office/drawing/2014/main" val="3188627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Marcela Gutierrez - 2017-04-08 19:42:18</a:t>
                      </a:r>
                      <a:r>
                        <a:rPr kumimoji="0" lang="es-ES" sz="1000" b="0" i="0" u="none" strike="noStrike" kern="1200" cap="none" spc="0" normalizeH="0" baseline="0" noProof="0">
                          <a:ln>
                            <a:noFill/>
                          </a:ln>
                          <a:solidFill>
                            <a:prstClr val="black"/>
                          </a:solidFill>
                          <a:effectLst/>
                          <a:uLnTx/>
                          <a:uFillTx/>
                          <a:latin typeface="+mn-lt"/>
                          <a:ea typeface="+mn-ea"/>
                          <a:cs typeface="+mn-cs"/>
                        </a:rPr>
                        <a:t>
Quisiera saber cuantos puntos tengo y como hay para canjearlos.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11:51:22</a:t>
                      </a:r>
                    </a:p>
                  </a:txBody>
                  <a:tcPr/>
                </a:tc>
                <a:extLst>
                  <a:ext uri="{0D108BD9-81ED-4DB2-BD59-A6C34878D82A}">
                    <a16:rowId xmlns:a16="http://schemas.microsoft.com/office/drawing/2014/main" val="29806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Roxana Castillo - 2017-04-08 19:31:41</a:t>
                      </a:r>
                      <a:r>
                        <a:rPr kumimoji="0" lang="es-ES" sz="1000" b="0" i="0" u="none" strike="noStrike" kern="1200" cap="none" spc="0" normalizeH="0" baseline="0" noProof="0">
                          <a:ln>
                            <a:noFill/>
                          </a:ln>
                          <a:solidFill>
                            <a:prstClr val="black"/>
                          </a:solidFill>
                          <a:effectLst/>
                          <a:uLnTx/>
                          <a:uFillTx/>
                          <a:latin typeface="+mn-lt"/>
                          <a:ea typeface="+mn-ea"/>
                          <a:cs typeface="+mn-cs"/>
                        </a:rPr>
                        <a:t>
CUIDEN MAS A LOS CLIENTES. En el año 2012 me tocó ser víctima de vaciamiento de mí cuenta, es horrible, te sentís ultrajada. Todo tu sueldo y ahorros que depositas en el banco confiando, de pronto, desaparecen. Hoy le tocó a una compañera de trabajo esa misma situación. Me llamó llorando pidiéndome "asesoramiento". Podrían humanizarse un poco? NO QUIERO asesorar en estas situaciones, no quiero que sucedan. Me podrían informar sugerencias para ella? Deben devolverle esos gastos que ella no hizo. Recuerden que nosotros, los clientes, confiamos en ustedes. Protejannos!!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10:46:05</a:t>
                      </a:r>
                    </a:p>
                  </a:txBody>
                  <a:tcPr/>
                </a:tc>
                <a:extLst>
                  <a:ext uri="{0D108BD9-81ED-4DB2-BD59-A6C34878D82A}">
                    <a16:rowId xmlns:a16="http://schemas.microsoft.com/office/drawing/2014/main" val="587797900"/>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3624615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- 7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45738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66449731"/>
                    </a:ext>
                  </a:extLst>
                </a:gridCol>
                <a:gridCol w="822960">
                  <a:extLst>
                    <a:ext uri="{9D8B030D-6E8A-4147-A177-3AD203B41FA5}">
                      <a16:colId xmlns:a16="http://schemas.microsoft.com/office/drawing/2014/main" val="329865358"/>
                    </a:ext>
                  </a:extLst>
                </a:gridCol>
                <a:gridCol w="822960">
                  <a:extLst>
                    <a:ext uri="{9D8B030D-6E8A-4147-A177-3AD203B41FA5}">
                      <a16:colId xmlns:a16="http://schemas.microsoft.com/office/drawing/2014/main" val="3648762779"/>
                    </a:ext>
                  </a:extLst>
                </a:gridCol>
                <a:gridCol w="822960">
                  <a:extLst>
                    <a:ext uri="{9D8B030D-6E8A-4147-A177-3AD203B41FA5}">
                      <a16:colId xmlns:a16="http://schemas.microsoft.com/office/drawing/2014/main" val="1272995733"/>
                    </a:ext>
                  </a:extLst>
                </a:gridCol>
                <a:gridCol w="822960">
                  <a:extLst>
                    <a:ext uri="{9D8B030D-6E8A-4147-A177-3AD203B41FA5}">
                      <a16:colId xmlns:a16="http://schemas.microsoft.com/office/drawing/2014/main" val="3963333134"/>
                    </a:ext>
                  </a:extLst>
                </a:gridCol>
                <a:gridCol w="822960">
                  <a:extLst>
                    <a:ext uri="{9D8B030D-6E8A-4147-A177-3AD203B41FA5}">
                      <a16:colId xmlns:a16="http://schemas.microsoft.com/office/drawing/2014/main" val="3619767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94745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Belen Roldan - 2017-04-08 18:25:48</a:t>
                      </a:r>
                      <a:r>
                        <a:rPr kumimoji="0" lang="es-ES" sz="1000" b="0" i="0" u="none" strike="noStrike" kern="1200" cap="none" spc="0" normalizeH="0" baseline="0" noProof="0">
                          <a:ln>
                            <a:noFill/>
                          </a:ln>
                          <a:solidFill>
                            <a:prstClr val="black"/>
                          </a:solidFill>
                          <a:effectLst/>
                          <a:uLnTx/>
                          <a:uFillTx/>
                          <a:latin typeface="+mn-lt"/>
                          <a:ea typeface="+mn-ea"/>
                          <a:cs typeface="+mn-cs"/>
                        </a:rPr>
                        <a:t>
Hola...no quiero estar mas suscripta a Sorpresa Santander Rio por el hecho de que actualmente no estoy utilizando el beneficio. No me sirve. Necesito asesoramiento ,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10:11:04</a:t>
                      </a:r>
                    </a:p>
                  </a:txBody>
                  <a:tcPr/>
                </a:tc>
                <a:extLst>
                  <a:ext uri="{0D108BD9-81ED-4DB2-BD59-A6C34878D82A}">
                    <a16:rowId xmlns:a16="http://schemas.microsoft.com/office/drawing/2014/main" val="195161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Santander Río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Gisele Sanchez - 2017-04-08 15:46:25</a:t>
                      </a:r>
                      <a:r>
                        <a:rPr kumimoji="0" lang="en-US" sz="1000" b="0" i="0" u="none" strike="noStrike" kern="1200" cap="none" spc="0" normalizeH="0" baseline="0" noProof="0">
                          <a:ln>
                            <a:noFill/>
                          </a:ln>
                          <a:solidFill>
                            <a:prstClr val="black"/>
                          </a:solidFill>
                          <a:effectLst/>
                          <a:uLnTx/>
                          <a:uFillTx/>
                          <a:latin typeface="+mn-lt"/>
                          <a:ea typeface="+mn-ea"/>
                          <a:cs typeface="+mn-cs"/>
                        </a:rPr>
                        <a:t>
Ponen autoservicios "24 hrs los 365 días " y no puedo depositaaaaaaaaaaaaar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09:20:49</a:t>
                      </a:r>
                    </a:p>
                  </a:txBody>
                  <a:tcPr/>
                </a:tc>
                <a:extLst>
                  <a:ext uri="{0D108BD9-81ED-4DB2-BD59-A6C34878D82A}">
                    <a16:rowId xmlns:a16="http://schemas.microsoft.com/office/drawing/2014/main" val="3042826784"/>
                  </a:ext>
                </a:extLst>
              </a:tr>
            </a:tbl>
          </a:graphicData>
        </a:graphic>
      </p:graphicFrame>
      <p:sp>
        <p:nvSpPr>
          <p:cNvPr id="4" name="Text Placeholder 3"/>
          <p:cNvSpPr>
            <a:spLocks noGrp="1"/>
          </p:cNvSpPr>
          <p:nvPr>
            <p:ph type="body" sz="quarter" idx="14"/>
          </p:nvPr>
        </p:nvSpPr>
        <p:spPr/>
        <p:txBody>
          <a:bodyPr/>
          <a:lstStyle/>
          <a:p>
            <a:r>
              <a:rPr lang="en-US"/>
              <a:t>11/03/2017 - 10/04/2017</a:t>
            </a:r>
          </a:p>
        </p:txBody>
      </p:sp>
    </p:spTree>
    <p:extLst>
      <p:ext uri="{BB962C8B-B14F-4D97-AF65-F5344CB8AC3E}">
        <p14:creationId xmlns:p14="http://schemas.microsoft.com/office/powerpoint/2010/main" val="39624283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563</Words>
  <Application>Microsoft Office PowerPoint</Application>
  <PresentationFormat>On-screen Show (4:3)</PresentationFormat>
  <Paragraphs>206</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Facebook User Posts Table - 1 of 7</vt:lpstr>
      <vt:lpstr>Facebook User Posts Table - 2 of 7</vt:lpstr>
      <vt:lpstr>Facebook User Posts Table - 3 of 7</vt:lpstr>
      <vt:lpstr>Facebook User Posts Table - 4 of 7</vt:lpstr>
      <vt:lpstr>Facebook User Posts Table - 5 of 7</vt:lpstr>
      <vt:lpstr>Facebook User Posts Table - 6 of 7</vt:lpstr>
      <vt:lpstr>Facebook User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User Posts Table - 1 of 7</dc:title>
  <dc:creator>Administrator</dc:creator>
  <cp:lastModifiedBy>Administrator</cp:lastModifiedBy>
  <cp:revision>1</cp:revision>
  <dcterms:created xsi:type="dcterms:W3CDTF">2017-04-20T13:39:52Z</dcterms:created>
  <dcterms:modified xsi:type="dcterms:W3CDTF">2017-04-20T13:42:00Z</dcterms:modified>
</cp:coreProperties>
</file>