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7" r:id="rId12"/>
    <p:sldId id="268" r:id="rId13"/>
    <p:sldId id="269" r:id="rId14"/>
    <p:sldId id="270" r:id="rId15"/>
    <p:sldId id="271" r:id="rId16"/>
    <p:sldId id="272" r:id="rId17"/>
    <p:sldId id="273" r:id="rId18"/>
    <p:sldId id="274" r:id="rId19"/>
    <p:sldId id="275" r:id="rId20"/>
    <p:sldId id="277" r:id="rId21"/>
    <p:sldId id="278" r:id="rId22"/>
    <p:sldId id="279" r:id="rId23"/>
    <p:sldId id="280" r:id="rId24"/>
    <p:sldId id="282" r:id="rId25"/>
    <p:sldId id="283" r:id="rId26"/>
    <p:sldId id="284" r:id="rId27"/>
    <p:sldId id="285" r:id="rId28"/>
    <p:sldId id="286" r:id="rId29"/>
    <p:sldId id="287" r:id="rId30"/>
    <p:sldId id="288" r:id="rId31"/>
    <p:sldId id="289" r:id="rId32"/>
    <p:sldId id="290" r:id="rId33"/>
    <p:sldId id="291" r:id="rId34"/>
    <p:sldId id="292" r:id="rId35"/>
    <p:sldId id="293" r:id="rId36"/>
    <p:sldId id="294" r:id="rId37"/>
    <p:sldId id="295" r:id="rId38"/>
    <p:sldId id="297" r:id="rId39"/>
    <p:sldId id="298" r:id="rId40"/>
    <p:sldId id="299" r:id="rId41"/>
    <p:sldId id="301" r:id="rId42"/>
    <p:sldId id="302" r:id="rId43"/>
    <p:sldId id="303" r:id="rId44"/>
    <p:sldId id="304" r:id="rId45"/>
    <p:sldId id="305" r:id="rId46"/>
    <p:sldId id="306" r:id="rId47"/>
    <p:sldId id="307" r:id="rId48"/>
  </p:sldIdLst>
  <p:sldSz cx="9144000" cy="6858000" type="screen4x3"/>
  <p:notesSz cx="6858000" cy="9144000"/>
  <p:embeddedFontLst>
    <p:embeddedFont>
      <p:font typeface="Calibri" panose="020F0502020204030204" pitchFamily="34" charset="0"/>
      <p:regular r:id="rId49"/>
      <p:bold r:id="rId50"/>
      <p:italic r:id="rId51"/>
      <p:boldItalic r:id="rId5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font" Target="fonts/font2.fntdata"/><Relationship Id="rId55"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font" Target="fonts/font3.fntdata"/><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Supervielle</c:v>
                </c:pt>
              </c:strCache>
            </c:strRef>
          </c:tx>
          <c:spPr>
            <a:ln w="28575" cap="rnd">
              <a:solidFill>
                <a:schemeClr val="accent1"/>
              </a:solidFill>
              <a:round/>
            </a:ln>
            <a:effectLst/>
          </c:spPr>
          <c:marker>
            <c:symbol val="none"/>
          </c:marker>
          <c:cat>
            <c:numRef>
              <c:f>Sheet1!$A$2:$A$32</c:f>
              <c:numCache>
                <c:formatCode>m/d/yyyy</c:formatCode>
                <c:ptCount val="31"/>
                <c:pt idx="0">
                  <c:v>42805</c:v>
                </c:pt>
                <c:pt idx="1">
                  <c:v>42806</c:v>
                </c:pt>
                <c:pt idx="2">
                  <c:v>42807</c:v>
                </c:pt>
                <c:pt idx="3">
                  <c:v>42808</c:v>
                </c:pt>
                <c:pt idx="4">
                  <c:v>42809</c:v>
                </c:pt>
                <c:pt idx="5">
                  <c:v>42810</c:v>
                </c:pt>
                <c:pt idx="6">
                  <c:v>42811</c:v>
                </c:pt>
                <c:pt idx="7">
                  <c:v>42812</c:v>
                </c:pt>
                <c:pt idx="8">
                  <c:v>42813</c:v>
                </c:pt>
                <c:pt idx="9">
                  <c:v>42814</c:v>
                </c:pt>
                <c:pt idx="10">
                  <c:v>42815</c:v>
                </c:pt>
                <c:pt idx="11">
                  <c:v>42816</c:v>
                </c:pt>
                <c:pt idx="12">
                  <c:v>42817</c:v>
                </c:pt>
                <c:pt idx="13">
                  <c:v>42818</c:v>
                </c:pt>
                <c:pt idx="14">
                  <c:v>42819</c:v>
                </c:pt>
                <c:pt idx="15">
                  <c:v>42820</c:v>
                </c:pt>
                <c:pt idx="16">
                  <c:v>42821</c:v>
                </c:pt>
                <c:pt idx="17">
                  <c:v>42822</c:v>
                </c:pt>
                <c:pt idx="18">
                  <c:v>42823</c:v>
                </c:pt>
                <c:pt idx="19">
                  <c:v>42824</c:v>
                </c:pt>
                <c:pt idx="20">
                  <c:v>42825</c:v>
                </c:pt>
                <c:pt idx="21">
                  <c:v>42826</c:v>
                </c:pt>
                <c:pt idx="22">
                  <c:v>42827</c:v>
                </c:pt>
                <c:pt idx="23">
                  <c:v>42828</c:v>
                </c:pt>
                <c:pt idx="24">
                  <c:v>42829</c:v>
                </c:pt>
                <c:pt idx="25">
                  <c:v>42830</c:v>
                </c:pt>
                <c:pt idx="26">
                  <c:v>42831</c:v>
                </c:pt>
                <c:pt idx="27">
                  <c:v>42832</c:v>
                </c:pt>
                <c:pt idx="28">
                  <c:v>42833</c:v>
                </c:pt>
                <c:pt idx="29">
                  <c:v>42834</c:v>
                </c:pt>
                <c:pt idx="30">
                  <c:v>42835</c:v>
                </c:pt>
              </c:numCache>
            </c:numRef>
          </c:cat>
          <c:val>
            <c:numRef>
              <c:f>Sheet1!$B$2:$B$32</c:f>
              <c:numCache>
                <c:formatCode>General</c:formatCode>
                <c:ptCount val="31"/>
                <c:pt idx="0">
                  <c:v>509796</c:v>
                </c:pt>
                <c:pt idx="1">
                  <c:v>509823</c:v>
                </c:pt>
                <c:pt idx="2">
                  <c:v>509829</c:v>
                </c:pt>
                <c:pt idx="3">
                  <c:v>509849</c:v>
                </c:pt>
                <c:pt idx="4">
                  <c:v>509886</c:v>
                </c:pt>
                <c:pt idx="5">
                  <c:v>509885</c:v>
                </c:pt>
                <c:pt idx="6">
                  <c:v>509903</c:v>
                </c:pt>
                <c:pt idx="7">
                  <c:v>509921</c:v>
                </c:pt>
                <c:pt idx="8">
                  <c:v>509934</c:v>
                </c:pt>
                <c:pt idx="9">
                  <c:v>509966</c:v>
                </c:pt>
                <c:pt idx="10">
                  <c:v>510086</c:v>
                </c:pt>
                <c:pt idx="11">
                  <c:v>510245</c:v>
                </c:pt>
                <c:pt idx="12">
                  <c:v>510432</c:v>
                </c:pt>
                <c:pt idx="13">
                  <c:v>510598</c:v>
                </c:pt>
                <c:pt idx="14">
                  <c:v>510716</c:v>
                </c:pt>
                <c:pt idx="15">
                  <c:v>510857</c:v>
                </c:pt>
                <c:pt idx="16">
                  <c:v>511016</c:v>
                </c:pt>
                <c:pt idx="17">
                  <c:v>511191</c:v>
                </c:pt>
                <c:pt idx="18">
                  <c:v>511388</c:v>
                </c:pt>
                <c:pt idx="19">
                  <c:v>511609</c:v>
                </c:pt>
                <c:pt idx="20">
                  <c:v>511796</c:v>
                </c:pt>
                <c:pt idx="21">
                  <c:v>511802</c:v>
                </c:pt>
                <c:pt idx="22">
                  <c:v>511801</c:v>
                </c:pt>
                <c:pt idx="23">
                  <c:v>511776</c:v>
                </c:pt>
                <c:pt idx="24">
                  <c:v>511761</c:v>
                </c:pt>
                <c:pt idx="25">
                  <c:v>511783</c:v>
                </c:pt>
                <c:pt idx="26">
                  <c:v>511837</c:v>
                </c:pt>
                <c:pt idx="27">
                  <c:v>511884</c:v>
                </c:pt>
                <c:pt idx="28">
                  <c:v>511987</c:v>
                </c:pt>
                <c:pt idx="29">
                  <c:v>512100</c:v>
                </c:pt>
                <c:pt idx="30">
                  <c:v>512177</c:v>
                </c:pt>
              </c:numCache>
            </c:numRef>
          </c:val>
          <c:smooth val="0"/>
          <c:extLst>
            <c:ext xmlns:c16="http://schemas.microsoft.com/office/drawing/2014/chart" uri="{C3380CC4-5D6E-409C-BE32-E72D297353CC}">
              <c16:uniqueId val="{00000000-3566-4A5C-94E6-A85D1F6325E5}"/>
            </c:ext>
          </c:extLst>
        </c:ser>
        <c:ser>
          <c:idx val="1"/>
          <c:order val="1"/>
          <c:tx>
            <c:strRef>
              <c:f>Sheet1!$C$1</c:f>
              <c:strCache>
                <c:ptCount val="1"/>
                <c:pt idx="0">
                  <c:v>Banco Galicia</c:v>
                </c:pt>
              </c:strCache>
            </c:strRef>
          </c:tx>
          <c:spPr>
            <a:ln w="28575" cap="rnd">
              <a:solidFill>
                <a:schemeClr val="accent2"/>
              </a:solidFill>
              <a:round/>
            </a:ln>
            <a:effectLst/>
          </c:spPr>
          <c:marker>
            <c:symbol val="none"/>
          </c:marker>
          <c:cat>
            <c:numRef>
              <c:f>Sheet1!$A$2:$A$32</c:f>
              <c:numCache>
                <c:formatCode>m/d/yyyy</c:formatCode>
                <c:ptCount val="31"/>
                <c:pt idx="0">
                  <c:v>42805</c:v>
                </c:pt>
                <c:pt idx="1">
                  <c:v>42806</c:v>
                </c:pt>
                <c:pt idx="2">
                  <c:v>42807</c:v>
                </c:pt>
                <c:pt idx="3">
                  <c:v>42808</c:v>
                </c:pt>
                <c:pt idx="4">
                  <c:v>42809</c:v>
                </c:pt>
                <c:pt idx="5">
                  <c:v>42810</c:v>
                </c:pt>
                <c:pt idx="6">
                  <c:v>42811</c:v>
                </c:pt>
                <c:pt idx="7">
                  <c:v>42812</c:v>
                </c:pt>
                <c:pt idx="8">
                  <c:v>42813</c:v>
                </c:pt>
                <c:pt idx="9">
                  <c:v>42814</c:v>
                </c:pt>
                <c:pt idx="10">
                  <c:v>42815</c:v>
                </c:pt>
                <c:pt idx="11">
                  <c:v>42816</c:v>
                </c:pt>
                <c:pt idx="12">
                  <c:v>42817</c:v>
                </c:pt>
                <c:pt idx="13">
                  <c:v>42818</c:v>
                </c:pt>
                <c:pt idx="14">
                  <c:v>42819</c:v>
                </c:pt>
                <c:pt idx="15">
                  <c:v>42820</c:v>
                </c:pt>
                <c:pt idx="16">
                  <c:v>42821</c:v>
                </c:pt>
                <c:pt idx="17">
                  <c:v>42822</c:v>
                </c:pt>
                <c:pt idx="18">
                  <c:v>42823</c:v>
                </c:pt>
                <c:pt idx="19">
                  <c:v>42824</c:v>
                </c:pt>
                <c:pt idx="20">
                  <c:v>42825</c:v>
                </c:pt>
                <c:pt idx="21">
                  <c:v>42826</c:v>
                </c:pt>
                <c:pt idx="22">
                  <c:v>42827</c:v>
                </c:pt>
                <c:pt idx="23">
                  <c:v>42828</c:v>
                </c:pt>
                <c:pt idx="24">
                  <c:v>42829</c:v>
                </c:pt>
                <c:pt idx="25">
                  <c:v>42830</c:v>
                </c:pt>
                <c:pt idx="26">
                  <c:v>42831</c:v>
                </c:pt>
                <c:pt idx="27">
                  <c:v>42832</c:v>
                </c:pt>
                <c:pt idx="28">
                  <c:v>42833</c:v>
                </c:pt>
                <c:pt idx="29">
                  <c:v>42834</c:v>
                </c:pt>
                <c:pt idx="30">
                  <c:v>42835</c:v>
                </c:pt>
              </c:numCache>
            </c:numRef>
          </c:cat>
          <c:val>
            <c:numRef>
              <c:f>Sheet1!$C$2:$C$32</c:f>
              <c:numCache>
                <c:formatCode>General</c:formatCode>
                <c:ptCount val="31"/>
                <c:pt idx="0">
                  <c:v>1060131</c:v>
                </c:pt>
                <c:pt idx="1">
                  <c:v>1060257</c:v>
                </c:pt>
                <c:pt idx="2">
                  <c:v>1060377</c:v>
                </c:pt>
                <c:pt idx="3">
                  <c:v>1060536</c:v>
                </c:pt>
                <c:pt idx="4">
                  <c:v>1060750</c:v>
                </c:pt>
                <c:pt idx="5">
                  <c:v>1061007</c:v>
                </c:pt>
                <c:pt idx="6">
                  <c:v>1061314</c:v>
                </c:pt>
                <c:pt idx="7">
                  <c:v>1061543</c:v>
                </c:pt>
                <c:pt idx="8">
                  <c:v>1061736</c:v>
                </c:pt>
                <c:pt idx="9">
                  <c:v>1062021</c:v>
                </c:pt>
                <c:pt idx="10">
                  <c:v>1062416</c:v>
                </c:pt>
                <c:pt idx="11">
                  <c:v>1063094</c:v>
                </c:pt>
                <c:pt idx="12">
                  <c:v>1063599</c:v>
                </c:pt>
                <c:pt idx="13">
                  <c:v>1064202</c:v>
                </c:pt>
                <c:pt idx="14">
                  <c:v>1064533</c:v>
                </c:pt>
                <c:pt idx="15">
                  <c:v>1064761</c:v>
                </c:pt>
                <c:pt idx="16">
                  <c:v>1065028</c:v>
                </c:pt>
                <c:pt idx="17">
                  <c:v>1065406</c:v>
                </c:pt>
                <c:pt idx="18">
                  <c:v>1065918</c:v>
                </c:pt>
                <c:pt idx="19">
                  <c:v>1066332</c:v>
                </c:pt>
                <c:pt idx="20">
                  <c:v>1066684</c:v>
                </c:pt>
                <c:pt idx="21">
                  <c:v>1066917</c:v>
                </c:pt>
                <c:pt idx="22">
                  <c:v>1067016</c:v>
                </c:pt>
                <c:pt idx="23">
                  <c:v>1067278</c:v>
                </c:pt>
                <c:pt idx="24">
                  <c:v>1067622</c:v>
                </c:pt>
                <c:pt idx="25">
                  <c:v>1067986</c:v>
                </c:pt>
                <c:pt idx="26">
                  <c:v>1068344</c:v>
                </c:pt>
                <c:pt idx="27">
                  <c:v>1068698</c:v>
                </c:pt>
                <c:pt idx="28">
                  <c:v>1068940</c:v>
                </c:pt>
                <c:pt idx="29">
                  <c:v>1069168</c:v>
                </c:pt>
                <c:pt idx="30">
                  <c:v>1069413</c:v>
                </c:pt>
              </c:numCache>
            </c:numRef>
          </c:val>
          <c:smooth val="0"/>
          <c:extLst>
            <c:ext xmlns:c16="http://schemas.microsoft.com/office/drawing/2014/chart" uri="{C3380CC4-5D6E-409C-BE32-E72D297353CC}">
              <c16:uniqueId val="{00000001-3566-4A5C-94E6-A85D1F6325E5}"/>
            </c:ext>
          </c:extLst>
        </c:ser>
        <c:ser>
          <c:idx val="2"/>
          <c:order val="2"/>
          <c:tx>
            <c:strRef>
              <c:f>Sheet1!$D$1</c:f>
              <c:strCache>
                <c:ptCount val="1"/>
                <c:pt idx="0">
                  <c:v>BBVA Francés</c:v>
                </c:pt>
              </c:strCache>
            </c:strRef>
          </c:tx>
          <c:spPr>
            <a:ln w="28575" cap="rnd">
              <a:solidFill>
                <a:schemeClr val="accent3"/>
              </a:solidFill>
              <a:round/>
            </a:ln>
            <a:effectLst/>
          </c:spPr>
          <c:marker>
            <c:symbol val="none"/>
          </c:marker>
          <c:cat>
            <c:numRef>
              <c:f>Sheet1!$A$2:$A$32</c:f>
              <c:numCache>
                <c:formatCode>m/d/yyyy</c:formatCode>
                <c:ptCount val="31"/>
                <c:pt idx="0">
                  <c:v>42805</c:v>
                </c:pt>
                <c:pt idx="1">
                  <c:v>42806</c:v>
                </c:pt>
                <c:pt idx="2">
                  <c:v>42807</c:v>
                </c:pt>
                <c:pt idx="3">
                  <c:v>42808</c:v>
                </c:pt>
                <c:pt idx="4">
                  <c:v>42809</c:v>
                </c:pt>
                <c:pt idx="5">
                  <c:v>42810</c:v>
                </c:pt>
                <c:pt idx="6">
                  <c:v>42811</c:v>
                </c:pt>
                <c:pt idx="7">
                  <c:v>42812</c:v>
                </c:pt>
                <c:pt idx="8">
                  <c:v>42813</c:v>
                </c:pt>
                <c:pt idx="9">
                  <c:v>42814</c:v>
                </c:pt>
                <c:pt idx="10">
                  <c:v>42815</c:v>
                </c:pt>
                <c:pt idx="11">
                  <c:v>42816</c:v>
                </c:pt>
                <c:pt idx="12">
                  <c:v>42817</c:v>
                </c:pt>
                <c:pt idx="13">
                  <c:v>42818</c:v>
                </c:pt>
                <c:pt idx="14">
                  <c:v>42819</c:v>
                </c:pt>
                <c:pt idx="15">
                  <c:v>42820</c:v>
                </c:pt>
                <c:pt idx="16">
                  <c:v>42821</c:v>
                </c:pt>
                <c:pt idx="17">
                  <c:v>42822</c:v>
                </c:pt>
                <c:pt idx="18">
                  <c:v>42823</c:v>
                </c:pt>
                <c:pt idx="19">
                  <c:v>42824</c:v>
                </c:pt>
                <c:pt idx="20">
                  <c:v>42825</c:v>
                </c:pt>
                <c:pt idx="21">
                  <c:v>42826</c:v>
                </c:pt>
                <c:pt idx="22">
                  <c:v>42827</c:v>
                </c:pt>
                <c:pt idx="23">
                  <c:v>42828</c:v>
                </c:pt>
                <c:pt idx="24">
                  <c:v>42829</c:v>
                </c:pt>
                <c:pt idx="25">
                  <c:v>42830</c:v>
                </c:pt>
                <c:pt idx="26">
                  <c:v>42831</c:v>
                </c:pt>
                <c:pt idx="27">
                  <c:v>42832</c:v>
                </c:pt>
                <c:pt idx="28">
                  <c:v>42833</c:v>
                </c:pt>
                <c:pt idx="29">
                  <c:v>42834</c:v>
                </c:pt>
                <c:pt idx="30">
                  <c:v>42835</c:v>
                </c:pt>
              </c:numCache>
            </c:numRef>
          </c:cat>
          <c:val>
            <c:numRef>
              <c:f>Sheet1!$D$2:$D$32</c:f>
              <c:numCache>
                <c:formatCode>General</c:formatCode>
                <c:ptCount val="31"/>
                <c:pt idx="0">
                  <c:v>1267732</c:v>
                </c:pt>
                <c:pt idx="1">
                  <c:v>1267963</c:v>
                </c:pt>
                <c:pt idx="2">
                  <c:v>1268144</c:v>
                </c:pt>
                <c:pt idx="3">
                  <c:v>1268429</c:v>
                </c:pt>
                <c:pt idx="4">
                  <c:v>1268851</c:v>
                </c:pt>
                <c:pt idx="5">
                  <c:v>1269168</c:v>
                </c:pt>
                <c:pt idx="6">
                  <c:v>1269422</c:v>
                </c:pt>
                <c:pt idx="7">
                  <c:v>1269889</c:v>
                </c:pt>
                <c:pt idx="8">
                  <c:v>1270280</c:v>
                </c:pt>
                <c:pt idx="9">
                  <c:v>1270611</c:v>
                </c:pt>
                <c:pt idx="10">
                  <c:v>1271129</c:v>
                </c:pt>
                <c:pt idx="11">
                  <c:v>1271671</c:v>
                </c:pt>
                <c:pt idx="12">
                  <c:v>1272106</c:v>
                </c:pt>
                <c:pt idx="13">
                  <c:v>1272549</c:v>
                </c:pt>
                <c:pt idx="14">
                  <c:v>1272950</c:v>
                </c:pt>
                <c:pt idx="15">
                  <c:v>1273350</c:v>
                </c:pt>
                <c:pt idx="16">
                  <c:v>1273798</c:v>
                </c:pt>
                <c:pt idx="17">
                  <c:v>1274258</c:v>
                </c:pt>
                <c:pt idx="18">
                  <c:v>1274823</c:v>
                </c:pt>
                <c:pt idx="19">
                  <c:v>1275452</c:v>
                </c:pt>
                <c:pt idx="20">
                  <c:v>1276004</c:v>
                </c:pt>
                <c:pt idx="21">
                  <c:v>1276665</c:v>
                </c:pt>
                <c:pt idx="22">
                  <c:v>1277364</c:v>
                </c:pt>
                <c:pt idx="23">
                  <c:v>1277998</c:v>
                </c:pt>
                <c:pt idx="24">
                  <c:v>1278493</c:v>
                </c:pt>
                <c:pt idx="25">
                  <c:v>1279045</c:v>
                </c:pt>
                <c:pt idx="26">
                  <c:v>1279626</c:v>
                </c:pt>
                <c:pt idx="27">
                  <c:v>1280025</c:v>
                </c:pt>
                <c:pt idx="28">
                  <c:v>1280386</c:v>
                </c:pt>
                <c:pt idx="29">
                  <c:v>1280729</c:v>
                </c:pt>
                <c:pt idx="30">
                  <c:v>1281254</c:v>
                </c:pt>
              </c:numCache>
            </c:numRef>
          </c:val>
          <c:smooth val="0"/>
          <c:extLst>
            <c:ext xmlns:c16="http://schemas.microsoft.com/office/drawing/2014/chart" uri="{C3380CC4-5D6E-409C-BE32-E72D297353CC}">
              <c16:uniqueId val="{00000002-3566-4A5C-94E6-A85D1F6325E5}"/>
            </c:ext>
          </c:extLst>
        </c:ser>
        <c:ser>
          <c:idx val="3"/>
          <c:order val="3"/>
          <c:tx>
            <c:strRef>
              <c:f>Sheet1!$E$1</c:f>
              <c:strCache>
                <c:ptCount val="1"/>
                <c:pt idx="0">
                  <c:v>Santander Río</c:v>
                </c:pt>
              </c:strCache>
            </c:strRef>
          </c:tx>
          <c:spPr>
            <a:ln w="28575" cap="rnd">
              <a:solidFill>
                <a:schemeClr val="accent4"/>
              </a:solidFill>
              <a:round/>
            </a:ln>
            <a:effectLst/>
          </c:spPr>
          <c:marker>
            <c:symbol val="none"/>
          </c:marker>
          <c:cat>
            <c:numRef>
              <c:f>Sheet1!$A$2:$A$32</c:f>
              <c:numCache>
                <c:formatCode>m/d/yyyy</c:formatCode>
                <c:ptCount val="31"/>
                <c:pt idx="0">
                  <c:v>42805</c:v>
                </c:pt>
                <c:pt idx="1">
                  <c:v>42806</c:v>
                </c:pt>
                <c:pt idx="2">
                  <c:v>42807</c:v>
                </c:pt>
                <c:pt idx="3">
                  <c:v>42808</c:v>
                </c:pt>
                <c:pt idx="4">
                  <c:v>42809</c:v>
                </c:pt>
                <c:pt idx="5">
                  <c:v>42810</c:v>
                </c:pt>
                <c:pt idx="6">
                  <c:v>42811</c:v>
                </c:pt>
                <c:pt idx="7">
                  <c:v>42812</c:v>
                </c:pt>
                <c:pt idx="8">
                  <c:v>42813</c:v>
                </c:pt>
                <c:pt idx="9">
                  <c:v>42814</c:v>
                </c:pt>
                <c:pt idx="10">
                  <c:v>42815</c:v>
                </c:pt>
                <c:pt idx="11">
                  <c:v>42816</c:v>
                </c:pt>
                <c:pt idx="12">
                  <c:v>42817</c:v>
                </c:pt>
                <c:pt idx="13">
                  <c:v>42818</c:v>
                </c:pt>
                <c:pt idx="14">
                  <c:v>42819</c:v>
                </c:pt>
                <c:pt idx="15">
                  <c:v>42820</c:v>
                </c:pt>
                <c:pt idx="16">
                  <c:v>42821</c:v>
                </c:pt>
                <c:pt idx="17">
                  <c:v>42822</c:v>
                </c:pt>
                <c:pt idx="18">
                  <c:v>42823</c:v>
                </c:pt>
                <c:pt idx="19">
                  <c:v>42824</c:v>
                </c:pt>
                <c:pt idx="20">
                  <c:v>42825</c:v>
                </c:pt>
                <c:pt idx="21">
                  <c:v>42826</c:v>
                </c:pt>
                <c:pt idx="22">
                  <c:v>42827</c:v>
                </c:pt>
                <c:pt idx="23">
                  <c:v>42828</c:v>
                </c:pt>
                <c:pt idx="24">
                  <c:v>42829</c:v>
                </c:pt>
                <c:pt idx="25">
                  <c:v>42830</c:v>
                </c:pt>
                <c:pt idx="26">
                  <c:v>42831</c:v>
                </c:pt>
                <c:pt idx="27">
                  <c:v>42832</c:v>
                </c:pt>
                <c:pt idx="28">
                  <c:v>42833</c:v>
                </c:pt>
                <c:pt idx="29">
                  <c:v>42834</c:v>
                </c:pt>
                <c:pt idx="30">
                  <c:v>42835</c:v>
                </c:pt>
              </c:numCache>
            </c:numRef>
          </c:cat>
          <c:val>
            <c:numRef>
              <c:f>Sheet1!$E$2:$E$32</c:f>
              <c:numCache>
                <c:formatCode>General</c:formatCode>
                <c:ptCount val="31"/>
                <c:pt idx="0">
                  <c:v>497774</c:v>
                </c:pt>
                <c:pt idx="1">
                  <c:v>497959</c:v>
                </c:pt>
                <c:pt idx="2">
                  <c:v>498184</c:v>
                </c:pt>
                <c:pt idx="3">
                  <c:v>498420</c:v>
                </c:pt>
                <c:pt idx="4">
                  <c:v>498729</c:v>
                </c:pt>
                <c:pt idx="5">
                  <c:v>498941</c:v>
                </c:pt>
                <c:pt idx="6">
                  <c:v>499136</c:v>
                </c:pt>
                <c:pt idx="7">
                  <c:v>499325</c:v>
                </c:pt>
                <c:pt idx="8">
                  <c:v>499596</c:v>
                </c:pt>
                <c:pt idx="9">
                  <c:v>499890</c:v>
                </c:pt>
                <c:pt idx="10">
                  <c:v>500183</c:v>
                </c:pt>
                <c:pt idx="11">
                  <c:v>500497</c:v>
                </c:pt>
                <c:pt idx="12">
                  <c:v>500807</c:v>
                </c:pt>
                <c:pt idx="13">
                  <c:v>501101</c:v>
                </c:pt>
                <c:pt idx="14">
                  <c:v>501345</c:v>
                </c:pt>
                <c:pt idx="15">
                  <c:v>501617</c:v>
                </c:pt>
                <c:pt idx="16">
                  <c:v>501756</c:v>
                </c:pt>
                <c:pt idx="17">
                  <c:v>501821</c:v>
                </c:pt>
                <c:pt idx="18">
                  <c:v>501875</c:v>
                </c:pt>
                <c:pt idx="19">
                  <c:v>501949</c:v>
                </c:pt>
                <c:pt idx="20">
                  <c:v>502048</c:v>
                </c:pt>
                <c:pt idx="21">
                  <c:v>502586</c:v>
                </c:pt>
                <c:pt idx="22">
                  <c:v>502775</c:v>
                </c:pt>
                <c:pt idx="23">
                  <c:v>502906</c:v>
                </c:pt>
                <c:pt idx="24">
                  <c:v>503031</c:v>
                </c:pt>
                <c:pt idx="25">
                  <c:v>503135</c:v>
                </c:pt>
                <c:pt idx="26">
                  <c:v>503225</c:v>
                </c:pt>
                <c:pt idx="27">
                  <c:v>503398</c:v>
                </c:pt>
                <c:pt idx="28">
                  <c:v>503587</c:v>
                </c:pt>
                <c:pt idx="29">
                  <c:v>503721</c:v>
                </c:pt>
                <c:pt idx="30">
                  <c:v>503841</c:v>
                </c:pt>
              </c:numCache>
            </c:numRef>
          </c:val>
          <c:smooth val="0"/>
          <c:extLst>
            <c:ext xmlns:c16="http://schemas.microsoft.com/office/drawing/2014/chart" uri="{C3380CC4-5D6E-409C-BE32-E72D297353CC}">
              <c16:uniqueId val="{00000003-3566-4A5C-94E6-A85D1F6325E5}"/>
            </c:ext>
          </c:extLst>
        </c:ser>
        <c:ser>
          <c:idx val="4"/>
          <c:order val="4"/>
          <c:tx>
            <c:strRef>
              <c:f>Sheet1!$F$1</c:f>
              <c:strCache>
                <c:ptCount val="1"/>
                <c:pt idx="0">
                  <c:v>ICBC Argentina</c:v>
                </c:pt>
              </c:strCache>
            </c:strRef>
          </c:tx>
          <c:spPr>
            <a:ln w="28575" cap="rnd">
              <a:solidFill>
                <a:schemeClr val="accent5"/>
              </a:solidFill>
              <a:round/>
            </a:ln>
            <a:effectLst/>
          </c:spPr>
          <c:marker>
            <c:symbol val="none"/>
          </c:marker>
          <c:cat>
            <c:numRef>
              <c:f>Sheet1!$A$2:$A$32</c:f>
              <c:numCache>
                <c:formatCode>m/d/yyyy</c:formatCode>
                <c:ptCount val="31"/>
                <c:pt idx="0">
                  <c:v>42805</c:v>
                </c:pt>
                <c:pt idx="1">
                  <c:v>42806</c:v>
                </c:pt>
                <c:pt idx="2">
                  <c:v>42807</c:v>
                </c:pt>
                <c:pt idx="3">
                  <c:v>42808</c:v>
                </c:pt>
                <c:pt idx="4">
                  <c:v>42809</c:v>
                </c:pt>
                <c:pt idx="5">
                  <c:v>42810</c:v>
                </c:pt>
                <c:pt idx="6">
                  <c:v>42811</c:v>
                </c:pt>
                <c:pt idx="7">
                  <c:v>42812</c:v>
                </c:pt>
                <c:pt idx="8">
                  <c:v>42813</c:v>
                </c:pt>
                <c:pt idx="9">
                  <c:v>42814</c:v>
                </c:pt>
                <c:pt idx="10">
                  <c:v>42815</c:v>
                </c:pt>
                <c:pt idx="11">
                  <c:v>42816</c:v>
                </c:pt>
                <c:pt idx="12">
                  <c:v>42817</c:v>
                </c:pt>
                <c:pt idx="13">
                  <c:v>42818</c:v>
                </c:pt>
                <c:pt idx="14">
                  <c:v>42819</c:v>
                </c:pt>
                <c:pt idx="15">
                  <c:v>42820</c:v>
                </c:pt>
                <c:pt idx="16">
                  <c:v>42821</c:v>
                </c:pt>
                <c:pt idx="17">
                  <c:v>42822</c:v>
                </c:pt>
                <c:pt idx="18">
                  <c:v>42823</c:v>
                </c:pt>
                <c:pt idx="19">
                  <c:v>42824</c:v>
                </c:pt>
                <c:pt idx="20">
                  <c:v>42825</c:v>
                </c:pt>
                <c:pt idx="21">
                  <c:v>42826</c:v>
                </c:pt>
                <c:pt idx="22">
                  <c:v>42827</c:v>
                </c:pt>
                <c:pt idx="23">
                  <c:v>42828</c:v>
                </c:pt>
                <c:pt idx="24">
                  <c:v>42829</c:v>
                </c:pt>
                <c:pt idx="25">
                  <c:v>42830</c:v>
                </c:pt>
                <c:pt idx="26">
                  <c:v>42831</c:v>
                </c:pt>
                <c:pt idx="27">
                  <c:v>42832</c:v>
                </c:pt>
                <c:pt idx="28">
                  <c:v>42833</c:v>
                </c:pt>
                <c:pt idx="29">
                  <c:v>42834</c:v>
                </c:pt>
                <c:pt idx="30">
                  <c:v>42835</c:v>
                </c:pt>
              </c:numCache>
            </c:numRef>
          </c:cat>
          <c:val>
            <c:numRef>
              <c:f>Sheet1!$F$2:$F$32</c:f>
              <c:numCache>
                <c:formatCode>General</c:formatCode>
                <c:ptCount val="31"/>
                <c:pt idx="0">
                  <c:v>230709</c:v>
                </c:pt>
                <c:pt idx="1">
                  <c:v>230740</c:v>
                </c:pt>
                <c:pt idx="2">
                  <c:v>230751</c:v>
                </c:pt>
                <c:pt idx="3">
                  <c:v>230784</c:v>
                </c:pt>
                <c:pt idx="4">
                  <c:v>230803</c:v>
                </c:pt>
                <c:pt idx="5">
                  <c:v>230850</c:v>
                </c:pt>
                <c:pt idx="6">
                  <c:v>230876</c:v>
                </c:pt>
                <c:pt idx="7">
                  <c:v>230877</c:v>
                </c:pt>
                <c:pt idx="8">
                  <c:v>230894</c:v>
                </c:pt>
                <c:pt idx="9">
                  <c:v>230914</c:v>
                </c:pt>
                <c:pt idx="10">
                  <c:v>230941</c:v>
                </c:pt>
                <c:pt idx="11">
                  <c:v>230990</c:v>
                </c:pt>
                <c:pt idx="12">
                  <c:v>231033</c:v>
                </c:pt>
                <c:pt idx="13">
                  <c:v>231069</c:v>
                </c:pt>
                <c:pt idx="14">
                  <c:v>231094</c:v>
                </c:pt>
                <c:pt idx="15">
                  <c:v>231129</c:v>
                </c:pt>
                <c:pt idx="16">
                  <c:v>231156</c:v>
                </c:pt>
                <c:pt idx="17">
                  <c:v>231185</c:v>
                </c:pt>
                <c:pt idx="18">
                  <c:v>231237</c:v>
                </c:pt>
                <c:pt idx="19">
                  <c:v>231278</c:v>
                </c:pt>
                <c:pt idx="20">
                  <c:v>231312</c:v>
                </c:pt>
                <c:pt idx="21">
                  <c:v>231357</c:v>
                </c:pt>
                <c:pt idx="22">
                  <c:v>231388</c:v>
                </c:pt>
                <c:pt idx="23">
                  <c:v>231424</c:v>
                </c:pt>
                <c:pt idx="24">
                  <c:v>231468</c:v>
                </c:pt>
                <c:pt idx="25">
                  <c:v>231534</c:v>
                </c:pt>
                <c:pt idx="26">
                  <c:v>231605</c:v>
                </c:pt>
                <c:pt idx="27">
                  <c:v>231649</c:v>
                </c:pt>
                <c:pt idx="28">
                  <c:v>231665</c:v>
                </c:pt>
                <c:pt idx="29">
                  <c:v>231699</c:v>
                </c:pt>
                <c:pt idx="30">
                  <c:v>231753</c:v>
                </c:pt>
              </c:numCache>
            </c:numRef>
          </c:val>
          <c:smooth val="0"/>
          <c:extLst>
            <c:ext xmlns:c16="http://schemas.microsoft.com/office/drawing/2014/chart" uri="{C3380CC4-5D6E-409C-BE32-E72D297353CC}">
              <c16:uniqueId val="{00000004-3566-4A5C-94E6-A85D1F6325E5}"/>
            </c:ext>
          </c:extLst>
        </c:ser>
        <c:ser>
          <c:idx val="5"/>
          <c:order val="5"/>
          <c:tx>
            <c:strRef>
              <c:f>Sheet1!$G$1</c:f>
              <c:strCache>
                <c:ptCount val="1"/>
                <c:pt idx="0">
                  <c:v>Banco Hipotecario</c:v>
                </c:pt>
              </c:strCache>
            </c:strRef>
          </c:tx>
          <c:spPr>
            <a:ln w="28575" cap="rnd">
              <a:solidFill>
                <a:schemeClr val="accent6"/>
              </a:solidFill>
              <a:round/>
            </a:ln>
            <a:effectLst/>
          </c:spPr>
          <c:marker>
            <c:symbol val="none"/>
          </c:marker>
          <c:cat>
            <c:numRef>
              <c:f>Sheet1!$A$2:$A$32</c:f>
              <c:numCache>
                <c:formatCode>m/d/yyyy</c:formatCode>
                <c:ptCount val="31"/>
                <c:pt idx="0">
                  <c:v>42805</c:v>
                </c:pt>
                <c:pt idx="1">
                  <c:v>42806</c:v>
                </c:pt>
                <c:pt idx="2">
                  <c:v>42807</c:v>
                </c:pt>
                <c:pt idx="3">
                  <c:v>42808</c:v>
                </c:pt>
                <c:pt idx="4">
                  <c:v>42809</c:v>
                </c:pt>
                <c:pt idx="5">
                  <c:v>42810</c:v>
                </c:pt>
                <c:pt idx="6">
                  <c:v>42811</c:v>
                </c:pt>
                <c:pt idx="7">
                  <c:v>42812</c:v>
                </c:pt>
                <c:pt idx="8">
                  <c:v>42813</c:v>
                </c:pt>
                <c:pt idx="9">
                  <c:v>42814</c:v>
                </c:pt>
                <c:pt idx="10">
                  <c:v>42815</c:v>
                </c:pt>
                <c:pt idx="11">
                  <c:v>42816</c:v>
                </c:pt>
                <c:pt idx="12">
                  <c:v>42817</c:v>
                </c:pt>
                <c:pt idx="13">
                  <c:v>42818</c:v>
                </c:pt>
                <c:pt idx="14">
                  <c:v>42819</c:v>
                </c:pt>
                <c:pt idx="15">
                  <c:v>42820</c:v>
                </c:pt>
                <c:pt idx="16">
                  <c:v>42821</c:v>
                </c:pt>
                <c:pt idx="17">
                  <c:v>42822</c:v>
                </c:pt>
                <c:pt idx="18">
                  <c:v>42823</c:v>
                </c:pt>
                <c:pt idx="19">
                  <c:v>42824</c:v>
                </c:pt>
                <c:pt idx="20">
                  <c:v>42825</c:v>
                </c:pt>
                <c:pt idx="21">
                  <c:v>42826</c:v>
                </c:pt>
                <c:pt idx="22">
                  <c:v>42827</c:v>
                </c:pt>
                <c:pt idx="23">
                  <c:v>42828</c:v>
                </c:pt>
                <c:pt idx="24">
                  <c:v>42829</c:v>
                </c:pt>
                <c:pt idx="25">
                  <c:v>42830</c:v>
                </c:pt>
                <c:pt idx="26">
                  <c:v>42831</c:v>
                </c:pt>
                <c:pt idx="27">
                  <c:v>42832</c:v>
                </c:pt>
                <c:pt idx="28">
                  <c:v>42833</c:v>
                </c:pt>
                <c:pt idx="29">
                  <c:v>42834</c:v>
                </c:pt>
                <c:pt idx="30">
                  <c:v>42835</c:v>
                </c:pt>
              </c:numCache>
            </c:numRef>
          </c:cat>
          <c:val>
            <c:numRef>
              <c:f>Sheet1!$G$2:$G$32</c:f>
              <c:numCache>
                <c:formatCode>General</c:formatCode>
                <c:ptCount val="31"/>
                <c:pt idx="0">
                  <c:v>688611</c:v>
                </c:pt>
                <c:pt idx="1">
                  <c:v>688950</c:v>
                </c:pt>
                <c:pt idx="2">
                  <c:v>689409</c:v>
                </c:pt>
                <c:pt idx="3">
                  <c:v>689873</c:v>
                </c:pt>
                <c:pt idx="4">
                  <c:v>690194</c:v>
                </c:pt>
                <c:pt idx="5">
                  <c:v>690474</c:v>
                </c:pt>
                <c:pt idx="6">
                  <c:v>690694</c:v>
                </c:pt>
                <c:pt idx="7">
                  <c:v>690912</c:v>
                </c:pt>
                <c:pt idx="8">
                  <c:v>691151</c:v>
                </c:pt>
                <c:pt idx="9">
                  <c:v>691434</c:v>
                </c:pt>
                <c:pt idx="10">
                  <c:v>691755</c:v>
                </c:pt>
                <c:pt idx="11">
                  <c:v>692176</c:v>
                </c:pt>
                <c:pt idx="12">
                  <c:v>692693</c:v>
                </c:pt>
                <c:pt idx="13">
                  <c:v>693175</c:v>
                </c:pt>
                <c:pt idx="14">
                  <c:v>693709</c:v>
                </c:pt>
                <c:pt idx="15">
                  <c:v>694284</c:v>
                </c:pt>
                <c:pt idx="16">
                  <c:v>694800</c:v>
                </c:pt>
                <c:pt idx="17">
                  <c:v>695360</c:v>
                </c:pt>
                <c:pt idx="18">
                  <c:v>696013</c:v>
                </c:pt>
                <c:pt idx="19">
                  <c:v>696542</c:v>
                </c:pt>
                <c:pt idx="20">
                  <c:v>697105</c:v>
                </c:pt>
                <c:pt idx="21">
                  <c:v>697404</c:v>
                </c:pt>
                <c:pt idx="22">
                  <c:v>697736</c:v>
                </c:pt>
                <c:pt idx="23">
                  <c:v>698031</c:v>
                </c:pt>
                <c:pt idx="24">
                  <c:v>698427</c:v>
                </c:pt>
                <c:pt idx="25">
                  <c:v>698826</c:v>
                </c:pt>
                <c:pt idx="26">
                  <c:v>699246</c:v>
                </c:pt>
                <c:pt idx="27">
                  <c:v>699598</c:v>
                </c:pt>
                <c:pt idx="28">
                  <c:v>699943</c:v>
                </c:pt>
                <c:pt idx="29">
                  <c:v>700273</c:v>
                </c:pt>
                <c:pt idx="30">
                  <c:v>700600</c:v>
                </c:pt>
              </c:numCache>
            </c:numRef>
          </c:val>
          <c:smooth val="0"/>
          <c:extLst>
            <c:ext xmlns:c16="http://schemas.microsoft.com/office/drawing/2014/chart" uri="{C3380CC4-5D6E-409C-BE32-E72D297353CC}">
              <c16:uniqueId val="{00000005-3566-4A5C-94E6-A85D1F6325E5}"/>
            </c:ext>
          </c:extLst>
        </c:ser>
        <c:ser>
          <c:idx val="6"/>
          <c:order val="6"/>
          <c:tx>
            <c:strRef>
              <c:f>Sheet1!$H$1</c:f>
              <c:strCache>
                <c:ptCount val="1"/>
                <c:pt idx="0">
                  <c:v>Banco Ciudad</c:v>
                </c:pt>
              </c:strCache>
            </c:strRef>
          </c:tx>
          <c:spPr>
            <a:ln w="28575" cap="rnd">
              <a:solidFill>
                <a:schemeClr val="accent1">
                  <a:lumMod val="60000"/>
                </a:schemeClr>
              </a:solidFill>
              <a:round/>
            </a:ln>
            <a:effectLst/>
          </c:spPr>
          <c:marker>
            <c:symbol val="none"/>
          </c:marker>
          <c:cat>
            <c:numRef>
              <c:f>Sheet1!$A$2:$A$32</c:f>
              <c:numCache>
                <c:formatCode>m/d/yyyy</c:formatCode>
                <c:ptCount val="31"/>
                <c:pt idx="0">
                  <c:v>42805</c:v>
                </c:pt>
                <c:pt idx="1">
                  <c:v>42806</c:v>
                </c:pt>
                <c:pt idx="2">
                  <c:v>42807</c:v>
                </c:pt>
                <c:pt idx="3">
                  <c:v>42808</c:v>
                </c:pt>
                <c:pt idx="4">
                  <c:v>42809</c:v>
                </c:pt>
                <c:pt idx="5">
                  <c:v>42810</c:v>
                </c:pt>
                <c:pt idx="6">
                  <c:v>42811</c:v>
                </c:pt>
                <c:pt idx="7">
                  <c:v>42812</c:v>
                </c:pt>
                <c:pt idx="8">
                  <c:v>42813</c:v>
                </c:pt>
                <c:pt idx="9">
                  <c:v>42814</c:v>
                </c:pt>
                <c:pt idx="10">
                  <c:v>42815</c:v>
                </c:pt>
                <c:pt idx="11">
                  <c:v>42816</c:v>
                </c:pt>
                <c:pt idx="12">
                  <c:v>42817</c:v>
                </c:pt>
                <c:pt idx="13">
                  <c:v>42818</c:v>
                </c:pt>
                <c:pt idx="14">
                  <c:v>42819</c:v>
                </c:pt>
                <c:pt idx="15">
                  <c:v>42820</c:v>
                </c:pt>
                <c:pt idx="16">
                  <c:v>42821</c:v>
                </c:pt>
                <c:pt idx="17">
                  <c:v>42822</c:v>
                </c:pt>
                <c:pt idx="18">
                  <c:v>42823</c:v>
                </c:pt>
                <c:pt idx="19">
                  <c:v>42824</c:v>
                </c:pt>
                <c:pt idx="20">
                  <c:v>42825</c:v>
                </c:pt>
                <c:pt idx="21">
                  <c:v>42826</c:v>
                </c:pt>
                <c:pt idx="22">
                  <c:v>42827</c:v>
                </c:pt>
                <c:pt idx="23">
                  <c:v>42828</c:v>
                </c:pt>
                <c:pt idx="24">
                  <c:v>42829</c:v>
                </c:pt>
                <c:pt idx="25">
                  <c:v>42830</c:v>
                </c:pt>
                <c:pt idx="26">
                  <c:v>42831</c:v>
                </c:pt>
                <c:pt idx="27">
                  <c:v>42832</c:v>
                </c:pt>
                <c:pt idx="28">
                  <c:v>42833</c:v>
                </c:pt>
                <c:pt idx="29">
                  <c:v>42834</c:v>
                </c:pt>
                <c:pt idx="30">
                  <c:v>42835</c:v>
                </c:pt>
              </c:numCache>
            </c:numRef>
          </c:cat>
          <c:val>
            <c:numRef>
              <c:f>Sheet1!$H$2:$H$32</c:f>
              <c:numCache>
                <c:formatCode>General</c:formatCode>
                <c:ptCount val="31"/>
                <c:pt idx="0">
                  <c:v>446905</c:v>
                </c:pt>
                <c:pt idx="1">
                  <c:v>446896</c:v>
                </c:pt>
                <c:pt idx="2">
                  <c:v>446909</c:v>
                </c:pt>
                <c:pt idx="3">
                  <c:v>446917</c:v>
                </c:pt>
                <c:pt idx="4">
                  <c:v>446917</c:v>
                </c:pt>
                <c:pt idx="5">
                  <c:v>446890</c:v>
                </c:pt>
                <c:pt idx="6">
                  <c:v>446875</c:v>
                </c:pt>
                <c:pt idx="7">
                  <c:v>446868</c:v>
                </c:pt>
                <c:pt idx="8">
                  <c:v>446835</c:v>
                </c:pt>
                <c:pt idx="9">
                  <c:v>446843</c:v>
                </c:pt>
                <c:pt idx="10">
                  <c:v>446835</c:v>
                </c:pt>
                <c:pt idx="11">
                  <c:v>446830</c:v>
                </c:pt>
                <c:pt idx="12">
                  <c:v>446824</c:v>
                </c:pt>
                <c:pt idx="13">
                  <c:v>446825</c:v>
                </c:pt>
                <c:pt idx="14">
                  <c:v>446819</c:v>
                </c:pt>
                <c:pt idx="15">
                  <c:v>446810</c:v>
                </c:pt>
                <c:pt idx="16">
                  <c:v>446817</c:v>
                </c:pt>
                <c:pt idx="17">
                  <c:v>446821</c:v>
                </c:pt>
                <c:pt idx="18">
                  <c:v>446838</c:v>
                </c:pt>
                <c:pt idx="19">
                  <c:v>446849</c:v>
                </c:pt>
                <c:pt idx="20">
                  <c:v>446855</c:v>
                </c:pt>
                <c:pt idx="21">
                  <c:v>446840</c:v>
                </c:pt>
                <c:pt idx="22">
                  <c:v>446832</c:v>
                </c:pt>
                <c:pt idx="23">
                  <c:v>446816</c:v>
                </c:pt>
                <c:pt idx="24">
                  <c:v>446825</c:v>
                </c:pt>
                <c:pt idx="25">
                  <c:v>446822</c:v>
                </c:pt>
                <c:pt idx="26">
                  <c:v>446809</c:v>
                </c:pt>
                <c:pt idx="27">
                  <c:v>446807</c:v>
                </c:pt>
                <c:pt idx="28">
                  <c:v>446808</c:v>
                </c:pt>
                <c:pt idx="29">
                  <c:v>446793</c:v>
                </c:pt>
                <c:pt idx="30">
                  <c:v>446786</c:v>
                </c:pt>
              </c:numCache>
            </c:numRef>
          </c:val>
          <c:smooth val="0"/>
          <c:extLst>
            <c:ext xmlns:c16="http://schemas.microsoft.com/office/drawing/2014/chart" uri="{C3380CC4-5D6E-409C-BE32-E72D297353CC}">
              <c16:uniqueId val="{00000006-3566-4A5C-94E6-A85D1F6325E5}"/>
            </c:ext>
          </c:extLst>
        </c:ser>
        <c:ser>
          <c:idx val="7"/>
          <c:order val="7"/>
          <c:tx>
            <c:strRef>
              <c:f>Sheet1!$I$1</c:f>
              <c:strCache>
                <c:ptCount val="1"/>
                <c:pt idx="0">
                  <c:v>Banco Provincia</c:v>
                </c:pt>
              </c:strCache>
            </c:strRef>
          </c:tx>
          <c:spPr>
            <a:ln w="28575" cap="rnd">
              <a:solidFill>
                <a:schemeClr val="accent2">
                  <a:lumMod val="60000"/>
                </a:schemeClr>
              </a:solidFill>
              <a:round/>
            </a:ln>
            <a:effectLst/>
          </c:spPr>
          <c:marker>
            <c:symbol val="none"/>
          </c:marker>
          <c:cat>
            <c:numRef>
              <c:f>Sheet1!$A$2:$A$32</c:f>
              <c:numCache>
                <c:formatCode>m/d/yyyy</c:formatCode>
                <c:ptCount val="31"/>
                <c:pt idx="0">
                  <c:v>42805</c:v>
                </c:pt>
                <c:pt idx="1">
                  <c:v>42806</c:v>
                </c:pt>
                <c:pt idx="2">
                  <c:v>42807</c:v>
                </c:pt>
                <c:pt idx="3">
                  <c:v>42808</c:v>
                </c:pt>
                <c:pt idx="4">
                  <c:v>42809</c:v>
                </c:pt>
                <c:pt idx="5">
                  <c:v>42810</c:v>
                </c:pt>
                <c:pt idx="6">
                  <c:v>42811</c:v>
                </c:pt>
                <c:pt idx="7">
                  <c:v>42812</c:v>
                </c:pt>
                <c:pt idx="8">
                  <c:v>42813</c:v>
                </c:pt>
                <c:pt idx="9">
                  <c:v>42814</c:v>
                </c:pt>
                <c:pt idx="10">
                  <c:v>42815</c:v>
                </c:pt>
                <c:pt idx="11">
                  <c:v>42816</c:v>
                </c:pt>
                <c:pt idx="12">
                  <c:v>42817</c:v>
                </c:pt>
                <c:pt idx="13">
                  <c:v>42818</c:v>
                </c:pt>
                <c:pt idx="14">
                  <c:v>42819</c:v>
                </c:pt>
                <c:pt idx="15">
                  <c:v>42820</c:v>
                </c:pt>
                <c:pt idx="16">
                  <c:v>42821</c:v>
                </c:pt>
                <c:pt idx="17">
                  <c:v>42822</c:v>
                </c:pt>
                <c:pt idx="18">
                  <c:v>42823</c:v>
                </c:pt>
                <c:pt idx="19">
                  <c:v>42824</c:v>
                </c:pt>
                <c:pt idx="20">
                  <c:v>42825</c:v>
                </c:pt>
                <c:pt idx="21">
                  <c:v>42826</c:v>
                </c:pt>
                <c:pt idx="22">
                  <c:v>42827</c:v>
                </c:pt>
                <c:pt idx="23">
                  <c:v>42828</c:v>
                </c:pt>
                <c:pt idx="24">
                  <c:v>42829</c:v>
                </c:pt>
                <c:pt idx="25">
                  <c:v>42830</c:v>
                </c:pt>
                <c:pt idx="26">
                  <c:v>42831</c:v>
                </c:pt>
                <c:pt idx="27">
                  <c:v>42832</c:v>
                </c:pt>
                <c:pt idx="28">
                  <c:v>42833</c:v>
                </c:pt>
                <c:pt idx="29">
                  <c:v>42834</c:v>
                </c:pt>
                <c:pt idx="30">
                  <c:v>42835</c:v>
                </c:pt>
              </c:numCache>
            </c:numRef>
          </c:cat>
          <c:val>
            <c:numRef>
              <c:f>Sheet1!$I$2:$I$32</c:f>
              <c:numCache>
                <c:formatCode>General</c:formatCode>
                <c:ptCount val="31"/>
                <c:pt idx="0">
                  <c:v>104599</c:v>
                </c:pt>
                <c:pt idx="1">
                  <c:v>104808</c:v>
                </c:pt>
                <c:pt idx="2">
                  <c:v>104994</c:v>
                </c:pt>
                <c:pt idx="3">
                  <c:v>105449</c:v>
                </c:pt>
                <c:pt idx="4">
                  <c:v>106497</c:v>
                </c:pt>
                <c:pt idx="5">
                  <c:v>106831</c:v>
                </c:pt>
                <c:pt idx="6">
                  <c:v>107515</c:v>
                </c:pt>
                <c:pt idx="7">
                  <c:v>107984</c:v>
                </c:pt>
                <c:pt idx="8">
                  <c:v>108388</c:v>
                </c:pt>
                <c:pt idx="9">
                  <c:v>108668</c:v>
                </c:pt>
                <c:pt idx="10">
                  <c:v>108787</c:v>
                </c:pt>
                <c:pt idx="11">
                  <c:v>108909</c:v>
                </c:pt>
                <c:pt idx="12">
                  <c:v>109052</c:v>
                </c:pt>
                <c:pt idx="13">
                  <c:v>109170</c:v>
                </c:pt>
                <c:pt idx="14">
                  <c:v>109234</c:v>
                </c:pt>
                <c:pt idx="15">
                  <c:v>109272</c:v>
                </c:pt>
                <c:pt idx="16">
                  <c:v>109383</c:v>
                </c:pt>
                <c:pt idx="17">
                  <c:v>111030</c:v>
                </c:pt>
                <c:pt idx="18">
                  <c:v>112523</c:v>
                </c:pt>
                <c:pt idx="19">
                  <c:v>112730</c:v>
                </c:pt>
                <c:pt idx="20">
                  <c:v>113009</c:v>
                </c:pt>
                <c:pt idx="21">
                  <c:v>113348</c:v>
                </c:pt>
                <c:pt idx="22">
                  <c:v>113523</c:v>
                </c:pt>
                <c:pt idx="23">
                  <c:v>113589</c:v>
                </c:pt>
                <c:pt idx="24">
                  <c:v>113999</c:v>
                </c:pt>
                <c:pt idx="25">
                  <c:v>114651</c:v>
                </c:pt>
                <c:pt idx="26">
                  <c:v>114957</c:v>
                </c:pt>
                <c:pt idx="27">
                  <c:v>115127</c:v>
                </c:pt>
                <c:pt idx="28">
                  <c:v>115276</c:v>
                </c:pt>
                <c:pt idx="29">
                  <c:v>115401</c:v>
                </c:pt>
                <c:pt idx="30">
                  <c:v>115613</c:v>
                </c:pt>
              </c:numCache>
            </c:numRef>
          </c:val>
          <c:smooth val="0"/>
          <c:extLst>
            <c:ext xmlns:c16="http://schemas.microsoft.com/office/drawing/2014/chart" uri="{C3380CC4-5D6E-409C-BE32-E72D297353CC}">
              <c16:uniqueId val="{00000007-3566-4A5C-94E6-A85D1F6325E5}"/>
            </c:ext>
          </c:extLst>
        </c:ser>
        <c:ser>
          <c:idx val="8"/>
          <c:order val="8"/>
          <c:tx>
            <c:strRef>
              <c:f>Sheet1!$J$1</c:f>
              <c:strCache>
                <c:ptCount val="1"/>
                <c:pt idx="0">
                  <c:v>Banco Macro</c:v>
                </c:pt>
              </c:strCache>
            </c:strRef>
          </c:tx>
          <c:spPr>
            <a:ln w="28575" cap="rnd">
              <a:solidFill>
                <a:schemeClr val="accent3">
                  <a:lumMod val="60000"/>
                </a:schemeClr>
              </a:solidFill>
              <a:round/>
            </a:ln>
            <a:effectLst/>
          </c:spPr>
          <c:marker>
            <c:symbol val="none"/>
          </c:marker>
          <c:cat>
            <c:numRef>
              <c:f>Sheet1!$A$2:$A$32</c:f>
              <c:numCache>
                <c:formatCode>m/d/yyyy</c:formatCode>
                <c:ptCount val="31"/>
                <c:pt idx="0">
                  <c:v>42805</c:v>
                </c:pt>
                <c:pt idx="1">
                  <c:v>42806</c:v>
                </c:pt>
                <c:pt idx="2">
                  <c:v>42807</c:v>
                </c:pt>
                <c:pt idx="3">
                  <c:v>42808</c:v>
                </c:pt>
                <c:pt idx="4">
                  <c:v>42809</c:v>
                </c:pt>
                <c:pt idx="5">
                  <c:v>42810</c:v>
                </c:pt>
                <c:pt idx="6">
                  <c:v>42811</c:v>
                </c:pt>
                <c:pt idx="7">
                  <c:v>42812</c:v>
                </c:pt>
                <c:pt idx="8">
                  <c:v>42813</c:v>
                </c:pt>
                <c:pt idx="9">
                  <c:v>42814</c:v>
                </c:pt>
                <c:pt idx="10">
                  <c:v>42815</c:v>
                </c:pt>
                <c:pt idx="11">
                  <c:v>42816</c:v>
                </c:pt>
                <c:pt idx="12">
                  <c:v>42817</c:v>
                </c:pt>
                <c:pt idx="13">
                  <c:v>42818</c:v>
                </c:pt>
                <c:pt idx="14">
                  <c:v>42819</c:v>
                </c:pt>
                <c:pt idx="15">
                  <c:v>42820</c:v>
                </c:pt>
                <c:pt idx="16">
                  <c:v>42821</c:v>
                </c:pt>
                <c:pt idx="17">
                  <c:v>42822</c:v>
                </c:pt>
                <c:pt idx="18">
                  <c:v>42823</c:v>
                </c:pt>
                <c:pt idx="19">
                  <c:v>42824</c:v>
                </c:pt>
                <c:pt idx="20">
                  <c:v>42825</c:v>
                </c:pt>
                <c:pt idx="21">
                  <c:v>42826</c:v>
                </c:pt>
                <c:pt idx="22">
                  <c:v>42827</c:v>
                </c:pt>
                <c:pt idx="23">
                  <c:v>42828</c:v>
                </c:pt>
                <c:pt idx="24">
                  <c:v>42829</c:v>
                </c:pt>
                <c:pt idx="25">
                  <c:v>42830</c:v>
                </c:pt>
                <c:pt idx="26">
                  <c:v>42831</c:v>
                </c:pt>
                <c:pt idx="27">
                  <c:v>42832</c:v>
                </c:pt>
                <c:pt idx="28">
                  <c:v>42833</c:v>
                </c:pt>
                <c:pt idx="29">
                  <c:v>42834</c:v>
                </c:pt>
                <c:pt idx="30">
                  <c:v>42835</c:v>
                </c:pt>
              </c:numCache>
            </c:numRef>
          </c:cat>
          <c:val>
            <c:numRef>
              <c:f>Sheet1!$J$2:$J$32</c:f>
              <c:numCache>
                <c:formatCode>General</c:formatCode>
                <c:ptCount val="31"/>
                <c:pt idx="0">
                  <c:v>426671</c:v>
                </c:pt>
                <c:pt idx="1">
                  <c:v>426730</c:v>
                </c:pt>
                <c:pt idx="2">
                  <c:v>426827</c:v>
                </c:pt>
                <c:pt idx="3">
                  <c:v>426920</c:v>
                </c:pt>
                <c:pt idx="4">
                  <c:v>427175</c:v>
                </c:pt>
                <c:pt idx="5">
                  <c:v>427288</c:v>
                </c:pt>
                <c:pt idx="6">
                  <c:v>427294</c:v>
                </c:pt>
                <c:pt idx="7">
                  <c:v>427306</c:v>
                </c:pt>
                <c:pt idx="8">
                  <c:v>427304</c:v>
                </c:pt>
                <c:pt idx="9">
                  <c:v>427311</c:v>
                </c:pt>
                <c:pt idx="10">
                  <c:v>427439</c:v>
                </c:pt>
                <c:pt idx="11">
                  <c:v>427494</c:v>
                </c:pt>
                <c:pt idx="12">
                  <c:v>427599</c:v>
                </c:pt>
                <c:pt idx="13">
                  <c:v>427598</c:v>
                </c:pt>
                <c:pt idx="14">
                  <c:v>427599</c:v>
                </c:pt>
                <c:pt idx="15">
                  <c:v>427595</c:v>
                </c:pt>
                <c:pt idx="16">
                  <c:v>427601</c:v>
                </c:pt>
                <c:pt idx="17">
                  <c:v>427617</c:v>
                </c:pt>
                <c:pt idx="18">
                  <c:v>427650</c:v>
                </c:pt>
                <c:pt idx="19">
                  <c:v>427686</c:v>
                </c:pt>
                <c:pt idx="20">
                  <c:v>427706</c:v>
                </c:pt>
                <c:pt idx="21">
                  <c:v>427730</c:v>
                </c:pt>
                <c:pt idx="22">
                  <c:v>427744</c:v>
                </c:pt>
                <c:pt idx="23">
                  <c:v>427797</c:v>
                </c:pt>
                <c:pt idx="24">
                  <c:v>427835</c:v>
                </c:pt>
                <c:pt idx="25">
                  <c:v>427857</c:v>
                </c:pt>
                <c:pt idx="26">
                  <c:v>427900</c:v>
                </c:pt>
                <c:pt idx="27">
                  <c:v>427928</c:v>
                </c:pt>
                <c:pt idx="28">
                  <c:v>427959</c:v>
                </c:pt>
                <c:pt idx="29">
                  <c:v>427961</c:v>
                </c:pt>
                <c:pt idx="30">
                  <c:v>427990</c:v>
                </c:pt>
              </c:numCache>
            </c:numRef>
          </c:val>
          <c:smooth val="0"/>
          <c:extLst>
            <c:ext xmlns:c16="http://schemas.microsoft.com/office/drawing/2014/chart" uri="{C3380CC4-5D6E-409C-BE32-E72D297353CC}">
              <c16:uniqueId val="{00000008-3566-4A5C-94E6-A85D1F6325E5}"/>
            </c:ext>
          </c:extLst>
        </c:ser>
        <c:ser>
          <c:idx val="9"/>
          <c:order val="9"/>
          <c:tx>
            <c:strRef>
              <c:f>Sheet1!$K$1</c:f>
              <c:strCache>
                <c:ptCount val="1"/>
                <c:pt idx="0">
                  <c:v>HSBC Argentina</c:v>
                </c:pt>
              </c:strCache>
            </c:strRef>
          </c:tx>
          <c:spPr>
            <a:ln w="28575" cap="rnd">
              <a:solidFill>
                <a:schemeClr val="accent4">
                  <a:lumMod val="60000"/>
                </a:schemeClr>
              </a:solidFill>
              <a:round/>
            </a:ln>
            <a:effectLst/>
          </c:spPr>
          <c:marker>
            <c:symbol val="none"/>
          </c:marker>
          <c:cat>
            <c:numRef>
              <c:f>Sheet1!$A$2:$A$32</c:f>
              <c:numCache>
                <c:formatCode>m/d/yyyy</c:formatCode>
                <c:ptCount val="31"/>
                <c:pt idx="0">
                  <c:v>42805</c:v>
                </c:pt>
                <c:pt idx="1">
                  <c:v>42806</c:v>
                </c:pt>
                <c:pt idx="2">
                  <c:v>42807</c:v>
                </c:pt>
                <c:pt idx="3">
                  <c:v>42808</c:v>
                </c:pt>
                <c:pt idx="4">
                  <c:v>42809</c:v>
                </c:pt>
                <c:pt idx="5">
                  <c:v>42810</c:v>
                </c:pt>
                <c:pt idx="6">
                  <c:v>42811</c:v>
                </c:pt>
                <c:pt idx="7">
                  <c:v>42812</c:v>
                </c:pt>
                <c:pt idx="8">
                  <c:v>42813</c:v>
                </c:pt>
                <c:pt idx="9">
                  <c:v>42814</c:v>
                </c:pt>
                <c:pt idx="10">
                  <c:v>42815</c:v>
                </c:pt>
                <c:pt idx="11">
                  <c:v>42816</c:v>
                </c:pt>
                <c:pt idx="12">
                  <c:v>42817</c:v>
                </c:pt>
                <c:pt idx="13">
                  <c:v>42818</c:v>
                </c:pt>
                <c:pt idx="14">
                  <c:v>42819</c:v>
                </c:pt>
                <c:pt idx="15">
                  <c:v>42820</c:v>
                </c:pt>
                <c:pt idx="16">
                  <c:v>42821</c:v>
                </c:pt>
                <c:pt idx="17">
                  <c:v>42822</c:v>
                </c:pt>
                <c:pt idx="18">
                  <c:v>42823</c:v>
                </c:pt>
                <c:pt idx="19">
                  <c:v>42824</c:v>
                </c:pt>
                <c:pt idx="20">
                  <c:v>42825</c:v>
                </c:pt>
                <c:pt idx="21">
                  <c:v>42826</c:v>
                </c:pt>
                <c:pt idx="22">
                  <c:v>42827</c:v>
                </c:pt>
                <c:pt idx="23">
                  <c:v>42828</c:v>
                </c:pt>
                <c:pt idx="24">
                  <c:v>42829</c:v>
                </c:pt>
                <c:pt idx="25">
                  <c:v>42830</c:v>
                </c:pt>
                <c:pt idx="26">
                  <c:v>42831</c:v>
                </c:pt>
                <c:pt idx="27">
                  <c:v>42832</c:v>
                </c:pt>
                <c:pt idx="28">
                  <c:v>42833</c:v>
                </c:pt>
                <c:pt idx="29">
                  <c:v>42834</c:v>
                </c:pt>
                <c:pt idx="30">
                  <c:v>42835</c:v>
                </c:pt>
              </c:numCache>
            </c:numRef>
          </c:cat>
          <c:val>
            <c:numRef>
              <c:f>Sheet1!$K$2:$K$32</c:f>
              <c:numCache>
                <c:formatCode>General</c:formatCode>
                <c:ptCount val="31"/>
                <c:pt idx="0">
                  <c:v>149728</c:v>
                </c:pt>
                <c:pt idx="1">
                  <c:v>149746</c:v>
                </c:pt>
                <c:pt idx="2">
                  <c:v>149773</c:v>
                </c:pt>
                <c:pt idx="3">
                  <c:v>149803</c:v>
                </c:pt>
                <c:pt idx="4">
                  <c:v>149846</c:v>
                </c:pt>
                <c:pt idx="5">
                  <c:v>149862</c:v>
                </c:pt>
                <c:pt idx="6">
                  <c:v>149887</c:v>
                </c:pt>
                <c:pt idx="7">
                  <c:v>149902</c:v>
                </c:pt>
                <c:pt idx="8">
                  <c:v>149915</c:v>
                </c:pt>
                <c:pt idx="9">
                  <c:v>149961</c:v>
                </c:pt>
                <c:pt idx="10">
                  <c:v>149989</c:v>
                </c:pt>
                <c:pt idx="11">
                  <c:v>150015</c:v>
                </c:pt>
                <c:pt idx="12">
                  <c:v>150059</c:v>
                </c:pt>
                <c:pt idx="13">
                  <c:v>150078</c:v>
                </c:pt>
                <c:pt idx="14">
                  <c:v>150090</c:v>
                </c:pt>
                <c:pt idx="15">
                  <c:v>150107</c:v>
                </c:pt>
                <c:pt idx="16">
                  <c:v>150132</c:v>
                </c:pt>
                <c:pt idx="17">
                  <c:v>150156</c:v>
                </c:pt>
                <c:pt idx="18">
                  <c:v>150192</c:v>
                </c:pt>
                <c:pt idx="19">
                  <c:v>150224</c:v>
                </c:pt>
                <c:pt idx="20">
                  <c:v>150250</c:v>
                </c:pt>
                <c:pt idx="21">
                  <c:v>150271</c:v>
                </c:pt>
                <c:pt idx="22">
                  <c:v>150281</c:v>
                </c:pt>
                <c:pt idx="23">
                  <c:v>150296</c:v>
                </c:pt>
                <c:pt idx="24">
                  <c:v>150329</c:v>
                </c:pt>
                <c:pt idx="25">
                  <c:v>150361</c:v>
                </c:pt>
                <c:pt idx="26">
                  <c:v>150392</c:v>
                </c:pt>
                <c:pt idx="27">
                  <c:v>150412</c:v>
                </c:pt>
                <c:pt idx="28">
                  <c:v>150424</c:v>
                </c:pt>
                <c:pt idx="29">
                  <c:v>150443</c:v>
                </c:pt>
                <c:pt idx="30">
                  <c:v>150457</c:v>
                </c:pt>
              </c:numCache>
            </c:numRef>
          </c:val>
          <c:smooth val="0"/>
          <c:extLst>
            <c:ext xmlns:c16="http://schemas.microsoft.com/office/drawing/2014/chart" uri="{C3380CC4-5D6E-409C-BE32-E72D297353CC}">
              <c16:uniqueId val="{00000009-3566-4A5C-94E6-A85D1F6325E5}"/>
            </c:ext>
          </c:extLst>
        </c:ser>
        <c:ser>
          <c:idx val="10"/>
          <c:order val="10"/>
          <c:tx>
            <c:strRef>
              <c:f>Sheet1!$L$1</c:f>
              <c:strCache>
                <c:ptCount val="1"/>
                <c:pt idx="0">
                  <c:v>Banco Nación</c:v>
                </c:pt>
              </c:strCache>
            </c:strRef>
          </c:tx>
          <c:spPr>
            <a:ln w="28575" cap="rnd">
              <a:solidFill>
                <a:schemeClr val="accent5">
                  <a:lumMod val="60000"/>
                </a:schemeClr>
              </a:solidFill>
              <a:round/>
            </a:ln>
            <a:effectLst/>
          </c:spPr>
          <c:marker>
            <c:symbol val="none"/>
          </c:marker>
          <c:cat>
            <c:numRef>
              <c:f>Sheet1!$A$2:$A$32</c:f>
              <c:numCache>
                <c:formatCode>m/d/yyyy</c:formatCode>
                <c:ptCount val="31"/>
                <c:pt idx="0">
                  <c:v>42805</c:v>
                </c:pt>
                <c:pt idx="1">
                  <c:v>42806</c:v>
                </c:pt>
                <c:pt idx="2">
                  <c:v>42807</c:v>
                </c:pt>
                <c:pt idx="3">
                  <c:v>42808</c:v>
                </c:pt>
                <c:pt idx="4">
                  <c:v>42809</c:v>
                </c:pt>
                <c:pt idx="5">
                  <c:v>42810</c:v>
                </c:pt>
                <c:pt idx="6">
                  <c:v>42811</c:v>
                </c:pt>
                <c:pt idx="7">
                  <c:v>42812</c:v>
                </c:pt>
                <c:pt idx="8">
                  <c:v>42813</c:v>
                </c:pt>
                <c:pt idx="9">
                  <c:v>42814</c:v>
                </c:pt>
                <c:pt idx="10">
                  <c:v>42815</c:v>
                </c:pt>
                <c:pt idx="11">
                  <c:v>42816</c:v>
                </c:pt>
                <c:pt idx="12">
                  <c:v>42817</c:v>
                </c:pt>
                <c:pt idx="13">
                  <c:v>42818</c:v>
                </c:pt>
                <c:pt idx="14">
                  <c:v>42819</c:v>
                </c:pt>
                <c:pt idx="15">
                  <c:v>42820</c:v>
                </c:pt>
                <c:pt idx="16">
                  <c:v>42821</c:v>
                </c:pt>
                <c:pt idx="17">
                  <c:v>42822</c:v>
                </c:pt>
                <c:pt idx="18">
                  <c:v>42823</c:v>
                </c:pt>
                <c:pt idx="19">
                  <c:v>42824</c:v>
                </c:pt>
                <c:pt idx="20">
                  <c:v>42825</c:v>
                </c:pt>
                <c:pt idx="21">
                  <c:v>42826</c:v>
                </c:pt>
                <c:pt idx="22">
                  <c:v>42827</c:v>
                </c:pt>
                <c:pt idx="23">
                  <c:v>42828</c:v>
                </c:pt>
                <c:pt idx="24">
                  <c:v>42829</c:v>
                </c:pt>
                <c:pt idx="25">
                  <c:v>42830</c:v>
                </c:pt>
                <c:pt idx="26">
                  <c:v>42831</c:v>
                </c:pt>
                <c:pt idx="27">
                  <c:v>42832</c:v>
                </c:pt>
                <c:pt idx="28">
                  <c:v>42833</c:v>
                </c:pt>
                <c:pt idx="29">
                  <c:v>42834</c:v>
                </c:pt>
                <c:pt idx="30">
                  <c:v>42835</c:v>
                </c:pt>
              </c:numCache>
            </c:numRef>
          </c:cat>
          <c:val>
            <c:numRef>
              <c:f>Sheet1!$L$2:$L$32</c:f>
              <c:numCache>
                <c:formatCode>General</c:formatCode>
                <c:ptCount val="31"/>
                <c:pt idx="0">
                  <c:v>48064</c:v>
                </c:pt>
                <c:pt idx="1">
                  <c:v>48149</c:v>
                </c:pt>
                <c:pt idx="2">
                  <c:v>48233</c:v>
                </c:pt>
                <c:pt idx="3">
                  <c:v>48293</c:v>
                </c:pt>
                <c:pt idx="4">
                  <c:v>48383</c:v>
                </c:pt>
                <c:pt idx="5">
                  <c:v>48437</c:v>
                </c:pt>
                <c:pt idx="6">
                  <c:v>48494</c:v>
                </c:pt>
                <c:pt idx="7">
                  <c:v>48539</c:v>
                </c:pt>
                <c:pt idx="8">
                  <c:v>48589</c:v>
                </c:pt>
                <c:pt idx="9">
                  <c:v>48655</c:v>
                </c:pt>
                <c:pt idx="10">
                  <c:v>48715</c:v>
                </c:pt>
                <c:pt idx="11">
                  <c:v>48779</c:v>
                </c:pt>
                <c:pt idx="12">
                  <c:v>48827</c:v>
                </c:pt>
                <c:pt idx="13">
                  <c:v>48891</c:v>
                </c:pt>
                <c:pt idx="14">
                  <c:v>48940</c:v>
                </c:pt>
                <c:pt idx="15">
                  <c:v>48988</c:v>
                </c:pt>
                <c:pt idx="16">
                  <c:v>49057</c:v>
                </c:pt>
                <c:pt idx="17">
                  <c:v>49136</c:v>
                </c:pt>
                <c:pt idx="18">
                  <c:v>49201</c:v>
                </c:pt>
                <c:pt idx="19">
                  <c:v>49273</c:v>
                </c:pt>
                <c:pt idx="20">
                  <c:v>49327</c:v>
                </c:pt>
                <c:pt idx="21">
                  <c:v>49367</c:v>
                </c:pt>
                <c:pt idx="22">
                  <c:v>49415</c:v>
                </c:pt>
                <c:pt idx="23">
                  <c:v>49492</c:v>
                </c:pt>
                <c:pt idx="24">
                  <c:v>49566</c:v>
                </c:pt>
                <c:pt idx="25">
                  <c:v>49639</c:v>
                </c:pt>
                <c:pt idx="26">
                  <c:v>49701</c:v>
                </c:pt>
                <c:pt idx="27">
                  <c:v>49779</c:v>
                </c:pt>
                <c:pt idx="28">
                  <c:v>49863</c:v>
                </c:pt>
                <c:pt idx="29">
                  <c:v>49927</c:v>
                </c:pt>
                <c:pt idx="30">
                  <c:v>49996</c:v>
                </c:pt>
              </c:numCache>
            </c:numRef>
          </c:val>
          <c:smooth val="0"/>
          <c:extLst>
            <c:ext xmlns:c16="http://schemas.microsoft.com/office/drawing/2014/chart" uri="{C3380CC4-5D6E-409C-BE32-E72D297353CC}">
              <c16:uniqueId val="{0000000A-3566-4A5C-94E6-A85D1F6325E5}"/>
            </c:ext>
          </c:extLst>
        </c:ser>
        <c:dLbls>
          <c:showLegendKey val="0"/>
          <c:showVal val="0"/>
          <c:showCatName val="0"/>
          <c:showSerName val="0"/>
          <c:showPercent val="0"/>
          <c:showBubbleSize val="0"/>
        </c:dLbls>
        <c:smooth val="0"/>
        <c:axId val="275603848"/>
        <c:axId val="275597616"/>
      </c:lineChart>
      <c:dateAx>
        <c:axId val="2756038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5597616"/>
        <c:crosses val="autoZero"/>
        <c:auto val="1"/>
        <c:lblOffset val="100"/>
        <c:baseTimeUnit val="days"/>
      </c:dateAx>
      <c:valAx>
        <c:axId val="2755976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56038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Supervielle</c:v>
                </c:pt>
              </c:strCache>
            </c:strRef>
          </c:tx>
          <c:spPr>
            <a:ln w="28575" cap="rnd">
              <a:solidFill>
                <a:schemeClr val="accent1"/>
              </a:solidFill>
              <a:round/>
            </a:ln>
            <a:effectLst/>
          </c:spPr>
          <c:marker>
            <c:symbol val="none"/>
          </c:marker>
          <c:cat>
            <c:numRef>
              <c:f>Sheet1!$A$2:$A$32</c:f>
              <c:numCache>
                <c:formatCode>m/d/yyyy</c:formatCode>
                <c:ptCount val="31"/>
                <c:pt idx="0">
                  <c:v>42805</c:v>
                </c:pt>
                <c:pt idx="1">
                  <c:v>42806</c:v>
                </c:pt>
                <c:pt idx="2">
                  <c:v>42807</c:v>
                </c:pt>
                <c:pt idx="3">
                  <c:v>42808</c:v>
                </c:pt>
                <c:pt idx="4">
                  <c:v>42809</c:v>
                </c:pt>
                <c:pt idx="5">
                  <c:v>42810</c:v>
                </c:pt>
                <c:pt idx="6">
                  <c:v>42811</c:v>
                </c:pt>
                <c:pt idx="7">
                  <c:v>42812</c:v>
                </c:pt>
                <c:pt idx="8">
                  <c:v>42813</c:v>
                </c:pt>
                <c:pt idx="9">
                  <c:v>42814</c:v>
                </c:pt>
                <c:pt idx="10">
                  <c:v>42815</c:v>
                </c:pt>
                <c:pt idx="11">
                  <c:v>42816</c:v>
                </c:pt>
                <c:pt idx="12">
                  <c:v>42817</c:v>
                </c:pt>
                <c:pt idx="13">
                  <c:v>42818</c:v>
                </c:pt>
                <c:pt idx="14">
                  <c:v>42819</c:v>
                </c:pt>
                <c:pt idx="15">
                  <c:v>42820</c:v>
                </c:pt>
                <c:pt idx="16">
                  <c:v>42821</c:v>
                </c:pt>
                <c:pt idx="17">
                  <c:v>42822</c:v>
                </c:pt>
                <c:pt idx="18">
                  <c:v>42823</c:v>
                </c:pt>
                <c:pt idx="19">
                  <c:v>42824</c:v>
                </c:pt>
                <c:pt idx="20">
                  <c:v>42825</c:v>
                </c:pt>
                <c:pt idx="21">
                  <c:v>42826</c:v>
                </c:pt>
                <c:pt idx="22">
                  <c:v>42827</c:v>
                </c:pt>
                <c:pt idx="23">
                  <c:v>42828</c:v>
                </c:pt>
                <c:pt idx="24">
                  <c:v>42829</c:v>
                </c:pt>
                <c:pt idx="25">
                  <c:v>42830</c:v>
                </c:pt>
                <c:pt idx="26">
                  <c:v>42831</c:v>
                </c:pt>
                <c:pt idx="27">
                  <c:v>42832</c:v>
                </c:pt>
                <c:pt idx="28">
                  <c:v>42833</c:v>
                </c:pt>
                <c:pt idx="29">
                  <c:v>42834</c:v>
                </c:pt>
                <c:pt idx="30">
                  <c:v>42835</c:v>
                </c:pt>
              </c:numCache>
            </c:numRef>
          </c:cat>
          <c:val>
            <c:numRef>
              <c:f>Sheet1!$B$2:$B$32</c:f>
              <c:numCache>
                <c:formatCode>General</c:formatCode>
                <c:ptCount val="31"/>
                <c:pt idx="0">
                  <c:v>11</c:v>
                </c:pt>
                <c:pt idx="1">
                  <c:v>27</c:v>
                </c:pt>
                <c:pt idx="2">
                  <c:v>6</c:v>
                </c:pt>
                <c:pt idx="3">
                  <c:v>20</c:v>
                </c:pt>
                <c:pt idx="4">
                  <c:v>37</c:v>
                </c:pt>
                <c:pt idx="5">
                  <c:v>-1</c:v>
                </c:pt>
                <c:pt idx="6">
                  <c:v>18</c:v>
                </c:pt>
                <c:pt idx="7">
                  <c:v>18</c:v>
                </c:pt>
                <c:pt idx="8">
                  <c:v>13</c:v>
                </c:pt>
                <c:pt idx="9">
                  <c:v>32</c:v>
                </c:pt>
                <c:pt idx="10">
                  <c:v>120</c:v>
                </c:pt>
                <c:pt idx="11">
                  <c:v>159</c:v>
                </c:pt>
                <c:pt idx="12">
                  <c:v>187</c:v>
                </c:pt>
                <c:pt idx="13">
                  <c:v>166</c:v>
                </c:pt>
                <c:pt idx="14">
                  <c:v>118</c:v>
                </c:pt>
                <c:pt idx="15">
                  <c:v>141</c:v>
                </c:pt>
                <c:pt idx="16">
                  <c:v>159</c:v>
                </c:pt>
                <c:pt idx="17">
                  <c:v>175</c:v>
                </c:pt>
                <c:pt idx="18">
                  <c:v>197</c:v>
                </c:pt>
                <c:pt idx="19">
                  <c:v>221</c:v>
                </c:pt>
                <c:pt idx="20">
                  <c:v>187</c:v>
                </c:pt>
                <c:pt idx="21">
                  <c:v>6</c:v>
                </c:pt>
                <c:pt idx="22">
                  <c:v>-1</c:v>
                </c:pt>
                <c:pt idx="23">
                  <c:v>-25</c:v>
                </c:pt>
                <c:pt idx="24">
                  <c:v>-15</c:v>
                </c:pt>
                <c:pt idx="25">
                  <c:v>22</c:v>
                </c:pt>
                <c:pt idx="26">
                  <c:v>54</c:v>
                </c:pt>
                <c:pt idx="27">
                  <c:v>47</c:v>
                </c:pt>
                <c:pt idx="28">
                  <c:v>103</c:v>
                </c:pt>
                <c:pt idx="29">
                  <c:v>113</c:v>
                </c:pt>
                <c:pt idx="30">
                  <c:v>77</c:v>
                </c:pt>
              </c:numCache>
            </c:numRef>
          </c:val>
          <c:smooth val="0"/>
          <c:extLst>
            <c:ext xmlns:c16="http://schemas.microsoft.com/office/drawing/2014/chart" uri="{C3380CC4-5D6E-409C-BE32-E72D297353CC}">
              <c16:uniqueId val="{00000000-D46D-47BA-AADC-6C8C6E232F95}"/>
            </c:ext>
          </c:extLst>
        </c:ser>
        <c:ser>
          <c:idx val="1"/>
          <c:order val="1"/>
          <c:tx>
            <c:strRef>
              <c:f>Sheet1!$C$1</c:f>
              <c:strCache>
                <c:ptCount val="1"/>
                <c:pt idx="0">
                  <c:v>Banco Galicia</c:v>
                </c:pt>
              </c:strCache>
            </c:strRef>
          </c:tx>
          <c:spPr>
            <a:ln w="28575" cap="rnd">
              <a:solidFill>
                <a:schemeClr val="accent2"/>
              </a:solidFill>
              <a:round/>
            </a:ln>
            <a:effectLst/>
          </c:spPr>
          <c:marker>
            <c:symbol val="none"/>
          </c:marker>
          <c:cat>
            <c:numRef>
              <c:f>Sheet1!$A$2:$A$32</c:f>
              <c:numCache>
                <c:formatCode>m/d/yyyy</c:formatCode>
                <c:ptCount val="31"/>
                <c:pt idx="0">
                  <c:v>42805</c:v>
                </c:pt>
                <c:pt idx="1">
                  <c:v>42806</c:v>
                </c:pt>
                <c:pt idx="2">
                  <c:v>42807</c:v>
                </c:pt>
                <c:pt idx="3">
                  <c:v>42808</c:v>
                </c:pt>
                <c:pt idx="4">
                  <c:v>42809</c:v>
                </c:pt>
                <c:pt idx="5">
                  <c:v>42810</c:v>
                </c:pt>
                <c:pt idx="6">
                  <c:v>42811</c:v>
                </c:pt>
                <c:pt idx="7">
                  <c:v>42812</c:v>
                </c:pt>
                <c:pt idx="8">
                  <c:v>42813</c:v>
                </c:pt>
                <c:pt idx="9">
                  <c:v>42814</c:v>
                </c:pt>
                <c:pt idx="10">
                  <c:v>42815</c:v>
                </c:pt>
                <c:pt idx="11">
                  <c:v>42816</c:v>
                </c:pt>
                <c:pt idx="12">
                  <c:v>42817</c:v>
                </c:pt>
                <c:pt idx="13">
                  <c:v>42818</c:v>
                </c:pt>
                <c:pt idx="14">
                  <c:v>42819</c:v>
                </c:pt>
                <c:pt idx="15">
                  <c:v>42820</c:v>
                </c:pt>
                <c:pt idx="16">
                  <c:v>42821</c:v>
                </c:pt>
                <c:pt idx="17">
                  <c:v>42822</c:v>
                </c:pt>
                <c:pt idx="18">
                  <c:v>42823</c:v>
                </c:pt>
                <c:pt idx="19">
                  <c:v>42824</c:v>
                </c:pt>
                <c:pt idx="20">
                  <c:v>42825</c:v>
                </c:pt>
                <c:pt idx="21">
                  <c:v>42826</c:v>
                </c:pt>
                <c:pt idx="22">
                  <c:v>42827</c:v>
                </c:pt>
                <c:pt idx="23">
                  <c:v>42828</c:v>
                </c:pt>
                <c:pt idx="24">
                  <c:v>42829</c:v>
                </c:pt>
                <c:pt idx="25">
                  <c:v>42830</c:v>
                </c:pt>
                <c:pt idx="26">
                  <c:v>42831</c:v>
                </c:pt>
                <c:pt idx="27">
                  <c:v>42832</c:v>
                </c:pt>
                <c:pt idx="28">
                  <c:v>42833</c:v>
                </c:pt>
                <c:pt idx="29">
                  <c:v>42834</c:v>
                </c:pt>
                <c:pt idx="30">
                  <c:v>42835</c:v>
                </c:pt>
              </c:numCache>
            </c:numRef>
          </c:cat>
          <c:val>
            <c:numRef>
              <c:f>Sheet1!$C$2:$C$32</c:f>
              <c:numCache>
                <c:formatCode>General</c:formatCode>
                <c:ptCount val="31"/>
                <c:pt idx="0">
                  <c:v>207</c:v>
                </c:pt>
                <c:pt idx="1">
                  <c:v>126</c:v>
                </c:pt>
                <c:pt idx="2">
                  <c:v>120</c:v>
                </c:pt>
                <c:pt idx="3">
                  <c:v>159</c:v>
                </c:pt>
                <c:pt idx="4">
                  <c:v>214</c:v>
                </c:pt>
                <c:pt idx="5">
                  <c:v>257</c:v>
                </c:pt>
                <c:pt idx="6">
                  <c:v>307</c:v>
                </c:pt>
                <c:pt idx="7">
                  <c:v>229</c:v>
                </c:pt>
                <c:pt idx="8">
                  <c:v>193</c:v>
                </c:pt>
                <c:pt idx="9">
                  <c:v>285</c:v>
                </c:pt>
                <c:pt idx="10">
                  <c:v>395</c:v>
                </c:pt>
                <c:pt idx="11">
                  <c:v>678</c:v>
                </c:pt>
                <c:pt idx="12">
                  <c:v>505</c:v>
                </c:pt>
                <c:pt idx="13">
                  <c:v>603</c:v>
                </c:pt>
                <c:pt idx="14">
                  <c:v>331</c:v>
                </c:pt>
                <c:pt idx="15">
                  <c:v>228</c:v>
                </c:pt>
                <c:pt idx="16">
                  <c:v>267</c:v>
                </c:pt>
                <c:pt idx="17">
                  <c:v>378</c:v>
                </c:pt>
                <c:pt idx="18">
                  <c:v>512</c:v>
                </c:pt>
                <c:pt idx="19">
                  <c:v>414</c:v>
                </c:pt>
                <c:pt idx="20">
                  <c:v>352</c:v>
                </c:pt>
                <c:pt idx="21">
                  <c:v>233</c:v>
                </c:pt>
                <c:pt idx="22">
                  <c:v>99</c:v>
                </c:pt>
                <c:pt idx="23">
                  <c:v>262</c:v>
                </c:pt>
                <c:pt idx="24">
                  <c:v>344</c:v>
                </c:pt>
                <c:pt idx="25">
                  <c:v>364</c:v>
                </c:pt>
                <c:pt idx="26">
                  <c:v>358</c:v>
                </c:pt>
                <c:pt idx="27">
                  <c:v>354</c:v>
                </c:pt>
                <c:pt idx="28">
                  <c:v>242</c:v>
                </c:pt>
                <c:pt idx="29">
                  <c:v>228</c:v>
                </c:pt>
                <c:pt idx="30">
                  <c:v>245</c:v>
                </c:pt>
              </c:numCache>
            </c:numRef>
          </c:val>
          <c:smooth val="0"/>
          <c:extLst>
            <c:ext xmlns:c16="http://schemas.microsoft.com/office/drawing/2014/chart" uri="{C3380CC4-5D6E-409C-BE32-E72D297353CC}">
              <c16:uniqueId val="{00000001-D46D-47BA-AADC-6C8C6E232F95}"/>
            </c:ext>
          </c:extLst>
        </c:ser>
        <c:ser>
          <c:idx val="2"/>
          <c:order val="2"/>
          <c:tx>
            <c:strRef>
              <c:f>Sheet1!$D$1</c:f>
              <c:strCache>
                <c:ptCount val="1"/>
                <c:pt idx="0">
                  <c:v>BBVA Francés</c:v>
                </c:pt>
              </c:strCache>
            </c:strRef>
          </c:tx>
          <c:spPr>
            <a:ln w="28575" cap="rnd">
              <a:solidFill>
                <a:schemeClr val="accent3"/>
              </a:solidFill>
              <a:round/>
            </a:ln>
            <a:effectLst/>
          </c:spPr>
          <c:marker>
            <c:symbol val="none"/>
          </c:marker>
          <c:cat>
            <c:numRef>
              <c:f>Sheet1!$A$2:$A$32</c:f>
              <c:numCache>
                <c:formatCode>m/d/yyyy</c:formatCode>
                <c:ptCount val="31"/>
                <c:pt idx="0">
                  <c:v>42805</c:v>
                </c:pt>
                <c:pt idx="1">
                  <c:v>42806</c:v>
                </c:pt>
                <c:pt idx="2">
                  <c:v>42807</c:v>
                </c:pt>
                <c:pt idx="3">
                  <c:v>42808</c:v>
                </c:pt>
                <c:pt idx="4">
                  <c:v>42809</c:v>
                </c:pt>
                <c:pt idx="5">
                  <c:v>42810</c:v>
                </c:pt>
                <c:pt idx="6">
                  <c:v>42811</c:v>
                </c:pt>
                <c:pt idx="7">
                  <c:v>42812</c:v>
                </c:pt>
                <c:pt idx="8">
                  <c:v>42813</c:v>
                </c:pt>
                <c:pt idx="9">
                  <c:v>42814</c:v>
                </c:pt>
                <c:pt idx="10">
                  <c:v>42815</c:v>
                </c:pt>
                <c:pt idx="11">
                  <c:v>42816</c:v>
                </c:pt>
                <c:pt idx="12">
                  <c:v>42817</c:v>
                </c:pt>
                <c:pt idx="13">
                  <c:v>42818</c:v>
                </c:pt>
                <c:pt idx="14">
                  <c:v>42819</c:v>
                </c:pt>
                <c:pt idx="15">
                  <c:v>42820</c:v>
                </c:pt>
                <c:pt idx="16">
                  <c:v>42821</c:v>
                </c:pt>
                <c:pt idx="17">
                  <c:v>42822</c:v>
                </c:pt>
                <c:pt idx="18">
                  <c:v>42823</c:v>
                </c:pt>
                <c:pt idx="19">
                  <c:v>42824</c:v>
                </c:pt>
                <c:pt idx="20">
                  <c:v>42825</c:v>
                </c:pt>
                <c:pt idx="21">
                  <c:v>42826</c:v>
                </c:pt>
                <c:pt idx="22">
                  <c:v>42827</c:v>
                </c:pt>
                <c:pt idx="23">
                  <c:v>42828</c:v>
                </c:pt>
                <c:pt idx="24">
                  <c:v>42829</c:v>
                </c:pt>
                <c:pt idx="25">
                  <c:v>42830</c:v>
                </c:pt>
                <c:pt idx="26">
                  <c:v>42831</c:v>
                </c:pt>
                <c:pt idx="27">
                  <c:v>42832</c:v>
                </c:pt>
                <c:pt idx="28">
                  <c:v>42833</c:v>
                </c:pt>
                <c:pt idx="29">
                  <c:v>42834</c:v>
                </c:pt>
                <c:pt idx="30">
                  <c:v>42835</c:v>
                </c:pt>
              </c:numCache>
            </c:numRef>
          </c:cat>
          <c:val>
            <c:numRef>
              <c:f>Sheet1!$D$2:$D$32</c:f>
              <c:numCache>
                <c:formatCode>General</c:formatCode>
                <c:ptCount val="31"/>
                <c:pt idx="0">
                  <c:v>197</c:v>
                </c:pt>
                <c:pt idx="1">
                  <c:v>231</c:v>
                </c:pt>
                <c:pt idx="2">
                  <c:v>181</c:v>
                </c:pt>
                <c:pt idx="3">
                  <c:v>285</c:v>
                </c:pt>
                <c:pt idx="4">
                  <c:v>422</c:v>
                </c:pt>
                <c:pt idx="5">
                  <c:v>317</c:v>
                </c:pt>
                <c:pt idx="6">
                  <c:v>254</c:v>
                </c:pt>
                <c:pt idx="7">
                  <c:v>467</c:v>
                </c:pt>
                <c:pt idx="8">
                  <c:v>391</c:v>
                </c:pt>
                <c:pt idx="9">
                  <c:v>331</c:v>
                </c:pt>
                <c:pt idx="10">
                  <c:v>518</c:v>
                </c:pt>
                <c:pt idx="11">
                  <c:v>542</c:v>
                </c:pt>
                <c:pt idx="12">
                  <c:v>435</c:v>
                </c:pt>
                <c:pt idx="13">
                  <c:v>443</c:v>
                </c:pt>
                <c:pt idx="14">
                  <c:v>401</c:v>
                </c:pt>
                <c:pt idx="15">
                  <c:v>400</c:v>
                </c:pt>
                <c:pt idx="16">
                  <c:v>448</c:v>
                </c:pt>
                <c:pt idx="17">
                  <c:v>460</c:v>
                </c:pt>
                <c:pt idx="18">
                  <c:v>565</c:v>
                </c:pt>
                <c:pt idx="19">
                  <c:v>629</c:v>
                </c:pt>
                <c:pt idx="20">
                  <c:v>552</c:v>
                </c:pt>
                <c:pt idx="21">
                  <c:v>661</c:v>
                </c:pt>
                <c:pt idx="22">
                  <c:v>699</c:v>
                </c:pt>
                <c:pt idx="23">
                  <c:v>634</c:v>
                </c:pt>
                <c:pt idx="24">
                  <c:v>495</c:v>
                </c:pt>
                <c:pt idx="25">
                  <c:v>552</c:v>
                </c:pt>
                <c:pt idx="26">
                  <c:v>581</c:v>
                </c:pt>
                <c:pt idx="27">
                  <c:v>399</c:v>
                </c:pt>
                <c:pt idx="28">
                  <c:v>361</c:v>
                </c:pt>
                <c:pt idx="29">
                  <c:v>343</c:v>
                </c:pt>
                <c:pt idx="30">
                  <c:v>525</c:v>
                </c:pt>
              </c:numCache>
            </c:numRef>
          </c:val>
          <c:smooth val="0"/>
          <c:extLst>
            <c:ext xmlns:c16="http://schemas.microsoft.com/office/drawing/2014/chart" uri="{C3380CC4-5D6E-409C-BE32-E72D297353CC}">
              <c16:uniqueId val="{00000002-D46D-47BA-AADC-6C8C6E232F95}"/>
            </c:ext>
          </c:extLst>
        </c:ser>
        <c:ser>
          <c:idx val="3"/>
          <c:order val="3"/>
          <c:tx>
            <c:strRef>
              <c:f>Sheet1!$E$1</c:f>
              <c:strCache>
                <c:ptCount val="1"/>
                <c:pt idx="0">
                  <c:v>Santander Río</c:v>
                </c:pt>
              </c:strCache>
            </c:strRef>
          </c:tx>
          <c:spPr>
            <a:ln w="28575" cap="rnd">
              <a:solidFill>
                <a:schemeClr val="accent4"/>
              </a:solidFill>
              <a:round/>
            </a:ln>
            <a:effectLst/>
          </c:spPr>
          <c:marker>
            <c:symbol val="none"/>
          </c:marker>
          <c:cat>
            <c:numRef>
              <c:f>Sheet1!$A$2:$A$32</c:f>
              <c:numCache>
                <c:formatCode>m/d/yyyy</c:formatCode>
                <c:ptCount val="31"/>
                <c:pt idx="0">
                  <c:v>42805</c:v>
                </c:pt>
                <c:pt idx="1">
                  <c:v>42806</c:v>
                </c:pt>
                <c:pt idx="2">
                  <c:v>42807</c:v>
                </c:pt>
                <c:pt idx="3">
                  <c:v>42808</c:v>
                </c:pt>
                <c:pt idx="4">
                  <c:v>42809</c:v>
                </c:pt>
                <c:pt idx="5">
                  <c:v>42810</c:v>
                </c:pt>
                <c:pt idx="6">
                  <c:v>42811</c:v>
                </c:pt>
                <c:pt idx="7">
                  <c:v>42812</c:v>
                </c:pt>
                <c:pt idx="8">
                  <c:v>42813</c:v>
                </c:pt>
                <c:pt idx="9">
                  <c:v>42814</c:v>
                </c:pt>
                <c:pt idx="10">
                  <c:v>42815</c:v>
                </c:pt>
                <c:pt idx="11">
                  <c:v>42816</c:v>
                </c:pt>
                <c:pt idx="12">
                  <c:v>42817</c:v>
                </c:pt>
                <c:pt idx="13">
                  <c:v>42818</c:v>
                </c:pt>
                <c:pt idx="14">
                  <c:v>42819</c:v>
                </c:pt>
                <c:pt idx="15">
                  <c:v>42820</c:v>
                </c:pt>
                <c:pt idx="16">
                  <c:v>42821</c:v>
                </c:pt>
                <c:pt idx="17">
                  <c:v>42822</c:v>
                </c:pt>
                <c:pt idx="18">
                  <c:v>42823</c:v>
                </c:pt>
                <c:pt idx="19">
                  <c:v>42824</c:v>
                </c:pt>
                <c:pt idx="20">
                  <c:v>42825</c:v>
                </c:pt>
                <c:pt idx="21">
                  <c:v>42826</c:v>
                </c:pt>
                <c:pt idx="22">
                  <c:v>42827</c:v>
                </c:pt>
                <c:pt idx="23">
                  <c:v>42828</c:v>
                </c:pt>
                <c:pt idx="24">
                  <c:v>42829</c:v>
                </c:pt>
                <c:pt idx="25">
                  <c:v>42830</c:v>
                </c:pt>
                <c:pt idx="26">
                  <c:v>42831</c:v>
                </c:pt>
                <c:pt idx="27">
                  <c:v>42832</c:v>
                </c:pt>
                <c:pt idx="28">
                  <c:v>42833</c:v>
                </c:pt>
                <c:pt idx="29">
                  <c:v>42834</c:v>
                </c:pt>
                <c:pt idx="30">
                  <c:v>42835</c:v>
                </c:pt>
              </c:numCache>
            </c:numRef>
          </c:cat>
          <c:val>
            <c:numRef>
              <c:f>Sheet1!$E$2:$E$32</c:f>
              <c:numCache>
                <c:formatCode>General</c:formatCode>
                <c:ptCount val="31"/>
                <c:pt idx="0">
                  <c:v>71</c:v>
                </c:pt>
                <c:pt idx="1">
                  <c:v>185</c:v>
                </c:pt>
                <c:pt idx="2">
                  <c:v>225</c:v>
                </c:pt>
                <c:pt idx="3">
                  <c:v>236</c:v>
                </c:pt>
                <c:pt idx="4">
                  <c:v>309</c:v>
                </c:pt>
                <c:pt idx="5">
                  <c:v>212</c:v>
                </c:pt>
                <c:pt idx="6">
                  <c:v>195</c:v>
                </c:pt>
                <c:pt idx="7">
                  <c:v>189</c:v>
                </c:pt>
                <c:pt idx="8">
                  <c:v>271</c:v>
                </c:pt>
                <c:pt idx="9">
                  <c:v>294</c:v>
                </c:pt>
                <c:pt idx="10">
                  <c:v>293</c:v>
                </c:pt>
                <c:pt idx="11">
                  <c:v>314</c:v>
                </c:pt>
                <c:pt idx="12">
                  <c:v>310</c:v>
                </c:pt>
                <c:pt idx="13">
                  <c:v>294</c:v>
                </c:pt>
                <c:pt idx="14">
                  <c:v>244</c:v>
                </c:pt>
                <c:pt idx="15">
                  <c:v>272</c:v>
                </c:pt>
                <c:pt idx="16">
                  <c:v>139</c:v>
                </c:pt>
                <c:pt idx="17">
                  <c:v>65</c:v>
                </c:pt>
                <c:pt idx="18">
                  <c:v>54</c:v>
                </c:pt>
                <c:pt idx="19">
                  <c:v>74</c:v>
                </c:pt>
                <c:pt idx="20">
                  <c:v>99</c:v>
                </c:pt>
                <c:pt idx="21">
                  <c:v>538</c:v>
                </c:pt>
                <c:pt idx="22">
                  <c:v>189</c:v>
                </c:pt>
                <c:pt idx="23">
                  <c:v>131</c:v>
                </c:pt>
                <c:pt idx="24">
                  <c:v>125</c:v>
                </c:pt>
                <c:pt idx="25">
                  <c:v>104</c:v>
                </c:pt>
                <c:pt idx="26">
                  <c:v>90</c:v>
                </c:pt>
                <c:pt idx="27">
                  <c:v>173</c:v>
                </c:pt>
                <c:pt idx="28">
                  <c:v>189</c:v>
                </c:pt>
                <c:pt idx="29">
                  <c:v>134</c:v>
                </c:pt>
                <c:pt idx="30">
                  <c:v>120</c:v>
                </c:pt>
              </c:numCache>
            </c:numRef>
          </c:val>
          <c:smooth val="0"/>
          <c:extLst>
            <c:ext xmlns:c16="http://schemas.microsoft.com/office/drawing/2014/chart" uri="{C3380CC4-5D6E-409C-BE32-E72D297353CC}">
              <c16:uniqueId val="{00000003-D46D-47BA-AADC-6C8C6E232F95}"/>
            </c:ext>
          </c:extLst>
        </c:ser>
        <c:ser>
          <c:idx val="4"/>
          <c:order val="4"/>
          <c:tx>
            <c:strRef>
              <c:f>Sheet1!$F$1</c:f>
              <c:strCache>
                <c:ptCount val="1"/>
                <c:pt idx="0">
                  <c:v>ICBC Argentina</c:v>
                </c:pt>
              </c:strCache>
            </c:strRef>
          </c:tx>
          <c:spPr>
            <a:ln w="28575" cap="rnd">
              <a:solidFill>
                <a:schemeClr val="accent5"/>
              </a:solidFill>
              <a:round/>
            </a:ln>
            <a:effectLst/>
          </c:spPr>
          <c:marker>
            <c:symbol val="none"/>
          </c:marker>
          <c:cat>
            <c:numRef>
              <c:f>Sheet1!$A$2:$A$32</c:f>
              <c:numCache>
                <c:formatCode>m/d/yyyy</c:formatCode>
                <c:ptCount val="31"/>
                <c:pt idx="0">
                  <c:v>42805</c:v>
                </c:pt>
                <c:pt idx="1">
                  <c:v>42806</c:v>
                </c:pt>
                <c:pt idx="2">
                  <c:v>42807</c:v>
                </c:pt>
                <c:pt idx="3">
                  <c:v>42808</c:v>
                </c:pt>
                <c:pt idx="4">
                  <c:v>42809</c:v>
                </c:pt>
                <c:pt idx="5">
                  <c:v>42810</c:v>
                </c:pt>
                <c:pt idx="6">
                  <c:v>42811</c:v>
                </c:pt>
                <c:pt idx="7">
                  <c:v>42812</c:v>
                </c:pt>
                <c:pt idx="8">
                  <c:v>42813</c:v>
                </c:pt>
                <c:pt idx="9">
                  <c:v>42814</c:v>
                </c:pt>
                <c:pt idx="10">
                  <c:v>42815</c:v>
                </c:pt>
                <c:pt idx="11">
                  <c:v>42816</c:v>
                </c:pt>
                <c:pt idx="12">
                  <c:v>42817</c:v>
                </c:pt>
                <c:pt idx="13">
                  <c:v>42818</c:v>
                </c:pt>
                <c:pt idx="14">
                  <c:v>42819</c:v>
                </c:pt>
                <c:pt idx="15">
                  <c:v>42820</c:v>
                </c:pt>
                <c:pt idx="16">
                  <c:v>42821</c:v>
                </c:pt>
                <c:pt idx="17">
                  <c:v>42822</c:v>
                </c:pt>
                <c:pt idx="18">
                  <c:v>42823</c:v>
                </c:pt>
                <c:pt idx="19">
                  <c:v>42824</c:v>
                </c:pt>
                <c:pt idx="20">
                  <c:v>42825</c:v>
                </c:pt>
                <c:pt idx="21">
                  <c:v>42826</c:v>
                </c:pt>
                <c:pt idx="22">
                  <c:v>42827</c:v>
                </c:pt>
                <c:pt idx="23">
                  <c:v>42828</c:v>
                </c:pt>
                <c:pt idx="24">
                  <c:v>42829</c:v>
                </c:pt>
                <c:pt idx="25">
                  <c:v>42830</c:v>
                </c:pt>
                <c:pt idx="26">
                  <c:v>42831</c:v>
                </c:pt>
                <c:pt idx="27">
                  <c:v>42832</c:v>
                </c:pt>
                <c:pt idx="28">
                  <c:v>42833</c:v>
                </c:pt>
                <c:pt idx="29">
                  <c:v>42834</c:v>
                </c:pt>
                <c:pt idx="30">
                  <c:v>42835</c:v>
                </c:pt>
              </c:numCache>
            </c:numRef>
          </c:cat>
          <c:val>
            <c:numRef>
              <c:f>Sheet1!$F$2:$F$32</c:f>
              <c:numCache>
                <c:formatCode>General</c:formatCode>
                <c:ptCount val="31"/>
                <c:pt idx="0">
                  <c:v>17</c:v>
                </c:pt>
                <c:pt idx="1">
                  <c:v>31</c:v>
                </c:pt>
                <c:pt idx="2">
                  <c:v>11</c:v>
                </c:pt>
                <c:pt idx="3">
                  <c:v>33</c:v>
                </c:pt>
                <c:pt idx="4">
                  <c:v>19</c:v>
                </c:pt>
                <c:pt idx="5">
                  <c:v>47</c:v>
                </c:pt>
                <c:pt idx="6">
                  <c:v>26</c:v>
                </c:pt>
                <c:pt idx="7">
                  <c:v>1</c:v>
                </c:pt>
                <c:pt idx="8">
                  <c:v>17</c:v>
                </c:pt>
                <c:pt idx="9">
                  <c:v>20</c:v>
                </c:pt>
                <c:pt idx="10">
                  <c:v>27</c:v>
                </c:pt>
                <c:pt idx="11">
                  <c:v>49</c:v>
                </c:pt>
                <c:pt idx="12">
                  <c:v>43</c:v>
                </c:pt>
                <c:pt idx="13">
                  <c:v>36</c:v>
                </c:pt>
                <c:pt idx="14">
                  <c:v>25</c:v>
                </c:pt>
                <c:pt idx="15">
                  <c:v>35</c:v>
                </c:pt>
                <c:pt idx="16">
                  <c:v>27</c:v>
                </c:pt>
                <c:pt idx="17">
                  <c:v>29</c:v>
                </c:pt>
                <c:pt idx="18">
                  <c:v>52</c:v>
                </c:pt>
                <c:pt idx="19">
                  <c:v>41</c:v>
                </c:pt>
                <c:pt idx="20">
                  <c:v>34</c:v>
                </c:pt>
                <c:pt idx="21">
                  <c:v>45</c:v>
                </c:pt>
                <c:pt idx="22">
                  <c:v>31</c:v>
                </c:pt>
                <c:pt idx="23">
                  <c:v>36</c:v>
                </c:pt>
                <c:pt idx="24">
                  <c:v>44</c:v>
                </c:pt>
                <c:pt idx="25">
                  <c:v>66</c:v>
                </c:pt>
                <c:pt idx="26">
                  <c:v>71</c:v>
                </c:pt>
                <c:pt idx="27">
                  <c:v>44</c:v>
                </c:pt>
                <c:pt idx="28">
                  <c:v>16</c:v>
                </c:pt>
                <c:pt idx="29">
                  <c:v>34</c:v>
                </c:pt>
                <c:pt idx="30">
                  <c:v>54</c:v>
                </c:pt>
              </c:numCache>
            </c:numRef>
          </c:val>
          <c:smooth val="0"/>
          <c:extLst>
            <c:ext xmlns:c16="http://schemas.microsoft.com/office/drawing/2014/chart" uri="{C3380CC4-5D6E-409C-BE32-E72D297353CC}">
              <c16:uniqueId val="{00000004-D46D-47BA-AADC-6C8C6E232F95}"/>
            </c:ext>
          </c:extLst>
        </c:ser>
        <c:ser>
          <c:idx val="5"/>
          <c:order val="5"/>
          <c:tx>
            <c:strRef>
              <c:f>Sheet1!$G$1</c:f>
              <c:strCache>
                <c:ptCount val="1"/>
                <c:pt idx="0">
                  <c:v>Banco Hipotecario</c:v>
                </c:pt>
              </c:strCache>
            </c:strRef>
          </c:tx>
          <c:spPr>
            <a:ln w="28575" cap="rnd">
              <a:solidFill>
                <a:schemeClr val="accent6"/>
              </a:solidFill>
              <a:round/>
            </a:ln>
            <a:effectLst/>
          </c:spPr>
          <c:marker>
            <c:symbol val="none"/>
          </c:marker>
          <c:cat>
            <c:numRef>
              <c:f>Sheet1!$A$2:$A$32</c:f>
              <c:numCache>
                <c:formatCode>m/d/yyyy</c:formatCode>
                <c:ptCount val="31"/>
                <c:pt idx="0">
                  <c:v>42805</c:v>
                </c:pt>
                <c:pt idx="1">
                  <c:v>42806</c:v>
                </c:pt>
                <c:pt idx="2">
                  <c:v>42807</c:v>
                </c:pt>
                <c:pt idx="3">
                  <c:v>42808</c:v>
                </c:pt>
                <c:pt idx="4">
                  <c:v>42809</c:v>
                </c:pt>
                <c:pt idx="5">
                  <c:v>42810</c:v>
                </c:pt>
                <c:pt idx="6">
                  <c:v>42811</c:v>
                </c:pt>
                <c:pt idx="7">
                  <c:v>42812</c:v>
                </c:pt>
                <c:pt idx="8">
                  <c:v>42813</c:v>
                </c:pt>
                <c:pt idx="9">
                  <c:v>42814</c:v>
                </c:pt>
                <c:pt idx="10">
                  <c:v>42815</c:v>
                </c:pt>
                <c:pt idx="11">
                  <c:v>42816</c:v>
                </c:pt>
                <c:pt idx="12">
                  <c:v>42817</c:v>
                </c:pt>
                <c:pt idx="13">
                  <c:v>42818</c:v>
                </c:pt>
                <c:pt idx="14">
                  <c:v>42819</c:v>
                </c:pt>
                <c:pt idx="15">
                  <c:v>42820</c:v>
                </c:pt>
                <c:pt idx="16">
                  <c:v>42821</c:v>
                </c:pt>
                <c:pt idx="17">
                  <c:v>42822</c:v>
                </c:pt>
                <c:pt idx="18">
                  <c:v>42823</c:v>
                </c:pt>
                <c:pt idx="19">
                  <c:v>42824</c:v>
                </c:pt>
                <c:pt idx="20">
                  <c:v>42825</c:v>
                </c:pt>
                <c:pt idx="21">
                  <c:v>42826</c:v>
                </c:pt>
                <c:pt idx="22">
                  <c:v>42827</c:v>
                </c:pt>
                <c:pt idx="23">
                  <c:v>42828</c:v>
                </c:pt>
                <c:pt idx="24">
                  <c:v>42829</c:v>
                </c:pt>
                <c:pt idx="25">
                  <c:v>42830</c:v>
                </c:pt>
                <c:pt idx="26">
                  <c:v>42831</c:v>
                </c:pt>
                <c:pt idx="27">
                  <c:v>42832</c:v>
                </c:pt>
                <c:pt idx="28">
                  <c:v>42833</c:v>
                </c:pt>
                <c:pt idx="29">
                  <c:v>42834</c:v>
                </c:pt>
                <c:pt idx="30">
                  <c:v>42835</c:v>
                </c:pt>
              </c:numCache>
            </c:numRef>
          </c:cat>
          <c:val>
            <c:numRef>
              <c:f>Sheet1!$G$2:$G$32</c:f>
              <c:numCache>
                <c:formatCode>General</c:formatCode>
                <c:ptCount val="31"/>
                <c:pt idx="0">
                  <c:v>341</c:v>
                </c:pt>
                <c:pt idx="1">
                  <c:v>339</c:v>
                </c:pt>
                <c:pt idx="2">
                  <c:v>459</c:v>
                </c:pt>
                <c:pt idx="3">
                  <c:v>464</c:v>
                </c:pt>
                <c:pt idx="4">
                  <c:v>321</c:v>
                </c:pt>
                <c:pt idx="5">
                  <c:v>280</c:v>
                </c:pt>
                <c:pt idx="6">
                  <c:v>220</c:v>
                </c:pt>
                <c:pt idx="7">
                  <c:v>218</c:v>
                </c:pt>
                <c:pt idx="8">
                  <c:v>239</c:v>
                </c:pt>
                <c:pt idx="9">
                  <c:v>283</c:v>
                </c:pt>
                <c:pt idx="10">
                  <c:v>321</c:v>
                </c:pt>
                <c:pt idx="11">
                  <c:v>421</c:v>
                </c:pt>
                <c:pt idx="12">
                  <c:v>517</c:v>
                </c:pt>
                <c:pt idx="13">
                  <c:v>482</c:v>
                </c:pt>
                <c:pt idx="14">
                  <c:v>534</c:v>
                </c:pt>
                <c:pt idx="15">
                  <c:v>575</c:v>
                </c:pt>
                <c:pt idx="16">
                  <c:v>516</c:v>
                </c:pt>
                <c:pt idx="17">
                  <c:v>560</c:v>
                </c:pt>
                <c:pt idx="18">
                  <c:v>653</c:v>
                </c:pt>
                <c:pt idx="19">
                  <c:v>529</c:v>
                </c:pt>
                <c:pt idx="20">
                  <c:v>563</c:v>
                </c:pt>
                <c:pt idx="21">
                  <c:v>299</c:v>
                </c:pt>
                <c:pt idx="22">
                  <c:v>332</c:v>
                </c:pt>
                <c:pt idx="23">
                  <c:v>295</c:v>
                </c:pt>
                <c:pt idx="24">
                  <c:v>396</c:v>
                </c:pt>
                <c:pt idx="25">
                  <c:v>399</c:v>
                </c:pt>
                <c:pt idx="26">
                  <c:v>420</c:v>
                </c:pt>
                <c:pt idx="27">
                  <c:v>352</c:v>
                </c:pt>
                <c:pt idx="28">
                  <c:v>345</c:v>
                </c:pt>
                <c:pt idx="29">
                  <c:v>330</c:v>
                </c:pt>
                <c:pt idx="30">
                  <c:v>327</c:v>
                </c:pt>
              </c:numCache>
            </c:numRef>
          </c:val>
          <c:smooth val="0"/>
          <c:extLst>
            <c:ext xmlns:c16="http://schemas.microsoft.com/office/drawing/2014/chart" uri="{C3380CC4-5D6E-409C-BE32-E72D297353CC}">
              <c16:uniqueId val="{00000005-D46D-47BA-AADC-6C8C6E232F95}"/>
            </c:ext>
          </c:extLst>
        </c:ser>
        <c:ser>
          <c:idx val="6"/>
          <c:order val="6"/>
          <c:tx>
            <c:strRef>
              <c:f>Sheet1!$H$1</c:f>
              <c:strCache>
                <c:ptCount val="1"/>
                <c:pt idx="0">
                  <c:v>Banco Ciudad</c:v>
                </c:pt>
              </c:strCache>
            </c:strRef>
          </c:tx>
          <c:spPr>
            <a:ln w="28575" cap="rnd">
              <a:solidFill>
                <a:schemeClr val="accent1">
                  <a:lumMod val="60000"/>
                </a:schemeClr>
              </a:solidFill>
              <a:round/>
            </a:ln>
            <a:effectLst/>
          </c:spPr>
          <c:marker>
            <c:symbol val="none"/>
          </c:marker>
          <c:cat>
            <c:numRef>
              <c:f>Sheet1!$A$2:$A$32</c:f>
              <c:numCache>
                <c:formatCode>m/d/yyyy</c:formatCode>
                <c:ptCount val="31"/>
                <c:pt idx="0">
                  <c:v>42805</c:v>
                </c:pt>
                <c:pt idx="1">
                  <c:v>42806</c:v>
                </c:pt>
                <c:pt idx="2">
                  <c:v>42807</c:v>
                </c:pt>
                <c:pt idx="3">
                  <c:v>42808</c:v>
                </c:pt>
                <c:pt idx="4">
                  <c:v>42809</c:v>
                </c:pt>
                <c:pt idx="5">
                  <c:v>42810</c:v>
                </c:pt>
                <c:pt idx="6">
                  <c:v>42811</c:v>
                </c:pt>
                <c:pt idx="7">
                  <c:v>42812</c:v>
                </c:pt>
                <c:pt idx="8">
                  <c:v>42813</c:v>
                </c:pt>
                <c:pt idx="9">
                  <c:v>42814</c:v>
                </c:pt>
                <c:pt idx="10">
                  <c:v>42815</c:v>
                </c:pt>
                <c:pt idx="11">
                  <c:v>42816</c:v>
                </c:pt>
                <c:pt idx="12">
                  <c:v>42817</c:v>
                </c:pt>
                <c:pt idx="13">
                  <c:v>42818</c:v>
                </c:pt>
                <c:pt idx="14">
                  <c:v>42819</c:v>
                </c:pt>
                <c:pt idx="15">
                  <c:v>42820</c:v>
                </c:pt>
                <c:pt idx="16">
                  <c:v>42821</c:v>
                </c:pt>
                <c:pt idx="17">
                  <c:v>42822</c:v>
                </c:pt>
                <c:pt idx="18">
                  <c:v>42823</c:v>
                </c:pt>
                <c:pt idx="19">
                  <c:v>42824</c:v>
                </c:pt>
                <c:pt idx="20">
                  <c:v>42825</c:v>
                </c:pt>
                <c:pt idx="21">
                  <c:v>42826</c:v>
                </c:pt>
                <c:pt idx="22">
                  <c:v>42827</c:v>
                </c:pt>
                <c:pt idx="23">
                  <c:v>42828</c:v>
                </c:pt>
                <c:pt idx="24">
                  <c:v>42829</c:v>
                </c:pt>
                <c:pt idx="25">
                  <c:v>42830</c:v>
                </c:pt>
                <c:pt idx="26">
                  <c:v>42831</c:v>
                </c:pt>
                <c:pt idx="27">
                  <c:v>42832</c:v>
                </c:pt>
                <c:pt idx="28">
                  <c:v>42833</c:v>
                </c:pt>
                <c:pt idx="29">
                  <c:v>42834</c:v>
                </c:pt>
                <c:pt idx="30">
                  <c:v>42835</c:v>
                </c:pt>
              </c:numCache>
            </c:numRef>
          </c:cat>
          <c:val>
            <c:numRef>
              <c:f>Sheet1!$H$2:$H$32</c:f>
              <c:numCache>
                <c:formatCode>General</c:formatCode>
                <c:ptCount val="31"/>
                <c:pt idx="0">
                  <c:v>-10</c:v>
                </c:pt>
                <c:pt idx="1">
                  <c:v>-9</c:v>
                </c:pt>
                <c:pt idx="2">
                  <c:v>13</c:v>
                </c:pt>
                <c:pt idx="3">
                  <c:v>8</c:v>
                </c:pt>
                <c:pt idx="4">
                  <c:v>0</c:v>
                </c:pt>
                <c:pt idx="5">
                  <c:v>-27</c:v>
                </c:pt>
                <c:pt idx="6">
                  <c:v>-15</c:v>
                </c:pt>
                <c:pt idx="7">
                  <c:v>-7</c:v>
                </c:pt>
                <c:pt idx="8">
                  <c:v>-33</c:v>
                </c:pt>
                <c:pt idx="9">
                  <c:v>8</c:v>
                </c:pt>
                <c:pt idx="10">
                  <c:v>-8</c:v>
                </c:pt>
                <c:pt idx="11">
                  <c:v>-5</c:v>
                </c:pt>
                <c:pt idx="12">
                  <c:v>-6</c:v>
                </c:pt>
                <c:pt idx="13">
                  <c:v>1</c:v>
                </c:pt>
                <c:pt idx="14">
                  <c:v>-6</c:v>
                </c:pt>
                <c:pt idx="15">
                  <c:v>-9</c:v>
                </c:pt>
                <c:pt idx="16">
                  <c:v>7</c:v>
                </c:pt>
                <c:pt idx="17">
                  <c:v>4</c:v>
                </c:pt>
                <c:pt idx="18">
                  <c:v>17</c:v>
                </c:pt>
                <c:pt idx="19">
                  <c:v>11</c:v>
                </c:pt>
                <c:pt idx="20">
                  <c:v>6</c:v>
                </c:pt>
                <c:pt idx="21">
                  <c:v>-15</c:v>
                </c:pt>
                <c:pt idx="22">
                  <c:v>-8</c:v>
                </c:pt>
                <c:pt idx="23">
                  <c:v>-16</c:v>
                </c:pt>
                <c:pt idx="24">
                  <c:v>9</c:v>
                </c:pt>
                <c:pt idx="25">
                  <c:v>-3</c:v>
                </c:pt>
                <c:pt idx="26">
                  <c:v>-13</c:v>
                </c:pt>
                <c:pt idx="27">
                  <c:v>-2</c:v>
                </c:pt>
                <c:pt idx="28">
                  <c:v>1</c:v>
                </c:pt>
                <c:pt idx="29">
                  <c:v>-15</c:v>
                </c:pt>
                <c:pt idx="30">
                  <c:v>-7</c:v>
                </c:pt>
              </c:numCache>
            </c:numRef>
          </c:val>
          <c:smooth val="0"/>
          <c:extLst>
            <c:ext xmlns:c16="http://schemas.microsoft.com/office/drawing/2014/chart" uri="{C3380CC4-5D6E-409C-BE32-E72D297353CC}">
              <c16:uniqueId val="{00000006-D46D-47BA-AADC-6C8C6E232F95}"/>
            </c:ext>
          </c:extLst>
        </c:ser>
        <c:ser>
          <c:idx val="7"/>
          <c:order val="7"/>
          <c:tx>
            <c:strRef>
              <c:f>Sheet1!$I$1</c:f>
              <c:strCache>
                <c:ptCount val="1"/>
                <c:pt idx="0">
                  <c:v>Banco Provincia</c:v>
                </c:pt>
              </c:strCache>
            </c:strRef>
          </c:tx>
          <c:spPr>
            <a:ln w="28575" cap="rnd">
              <a:solidFill>
                <a:schemeClr val="accent2">
                  <a:lumMod val="60000"/>
                </a:schemeClr>
              </a:solidFill>
              <a:round/>
            </a:ln>
            <a:effectLst/>
          </c:spPr>
          <c:marker>
            <c:symbol val="none"/>
          </c:marker>
          <c:cat>
            <c:numRef>
              <c:f>Sheet1!$A$2:$A$32</c:f>
              <c:numCache>
                <c:formatCode>m/d/yyyy</c:formatCode>
                <c:ptCount val="31"/>
                <c:pt idx="0">
                  <c:v>42805</c:v>
                </c:pt>
                <c:pt idx="1">
                  <c:v>42806</c:v>
                </c:pt>
                <c:pt idx="2">
                  <c:v>42807</c:v>
                </c:pt>
                <c:pt idx="3">
                  <c:v>42808</c:v>
                </c:pt>
                <c:pt idx="4">
                  <c:v>42809</c:v>
                </c:pt>
                <c:pt idx="5">
                  <c:v>42810</c:v>
                </c:pt>
                <c:pt idx="6">
                  <c:v>42811</c:v>
                </c:pt>
                <c:pt idx="7">
                  <c:v>42812</c:v>
                </c:pt>
                <c:pt idx="8">
                  <c:v>42813</c:v>
                </c:pt>
                <c:pt idx="9">
                  <c:v>42814</c:v>
                </c:pt>
                <c:pt idx="10">
                  <c:v>42815</c:v>
                </c:pt>
                <c:pt idx="11">
                  <c:v>42816</c:v>
                </c:pt>
                <c:pt idx="12">
                  <c:v>42817</c:v>
                </c:pt>
                <c:pt idx="13">
                  <c:v>42818</c:v>
                </c:pt>
                <c:pt idx="14">
                  <c:v>42819</c:v>
                </c:pt>
                <c:pt idx="15">
                  <c:v>42820</c:v>
                </c:pt>
                <c:pt idx="16">
                  <c:v>42821</c:v>
                </c:pt>
                <c:pt idx="17">
                  <c:v>42822</c:v>
                </c:pt>
                <c:pt idx="18">
                  <c:v>42823</c:v>
                </c:pt>
                <c:pt idx="19">
                  <c:v>42824</c:v>
                </c:pt>
                <c:pt idx="20">
                  <c:v>42825</c:v>
                </c:pt>
                <c:pt idx="21">
                  <c:v>42826</c:v>
                </c:pt>
                <c:pt idx="22">
                  <c:v>42827</c:v>
                </c:pt>
                <c:pt idx="23">
                  <c:v>42828</c:v>
                </c:pt>
                <c:pt idx="24">
                  <c:v>42829</c:v>
                </c:pt>
                <c:pt idx="25">
                  <c:v>42830</c:v>
                </c:pt>
                <c:pt idx="26">
                  <c:v>42831</c:v>
                </c:pt>
                <c:pt idx="27">
                  <c:v>42832</c:v>
                </c:pt>
                <c:pt idx="28">
                  <c:v>42833</c:v>
                </c:pt>
                <c:pt idx="29">
                  <c:v>42834</c:v>
                </c:pt>
                <c:pt idx="30">
                  <c:v>42835</c:v>
                </c:pt>
              </c:numCache>
            </c:numRef>
          </c:cat>
          <c:val>
            <c:numRef>
              <c:f>Sheet1!$I$2:$I$32</c:f>
              <c:numCache>
                <c:formatCode>General</c:formatCode>
                <c:ptCount val="31"/>
                <c:pt idx="0">
                  <c:v>201</c:v>
                </c:pt>
                <c:pt idx="1">
                  <c:v>209</c:v>
                </c:pt>
                <c:pt idx="2">
                  <c:v>186</c:v>
                </c:pt>
                <c:pt idx="3">
                  <c:v>455</c:v>
                </c:pt>
                <c:pt idx="4">
                  <c:v>1048</c:v>
                </c:pt>
                <c:pt idx="5">
                  <c:v>334</c:v>
                </c:pt>
                <c:pt idx="6">
                  <c:v>684</c:v>
                </c:pt>
                <c:pt idx="7">
                  <c:v>469</c:v>
                </c:pt>
                <c:pt idx="8">
                  <c:v>404</c:v>
                </c:pt>
                <c:pt idx="9">
                  <c:v>280</c:v>
                </c:pt>
                <c:pt idx="10">
                  <c:v>119</c:v>
                </c:pt>
                <c:pt idx="11">
                  <c:v>122</c:v>
                </c:pt>
                <c:pt idx="12">
                  <c:v>143</c:v>
                </c:pt>
                <c:pt idx="13">
                  <c:v>118</c:v>
                </c:pt>
                <c:pt idx="14">
                  <c:v>64</c:v>
                </c:pt>
                <c:pt idx="15">
                  <c:v>38</c:v>
                </c:pt>
                <c:pt idx="16">
                  <c:v>111</c:v>
                </c:pt>
                <c:pt idx="17">
                  <c:v>1647</c:v>
                </c:pt>
                <c:pt idx="18">
                  <c:v>1493</c:v>
                </c:pt>
                <c:pt idx="19">
                  <c:v>207</c:v>
                </c:pt>
                <c:pt idx="20">
                  <c:v>279</c:v>
                </c:pt>
                <c:pt idx="21">
                  <c:v>339</c:v>
                </c:pt>
                <c:pt idx="22">
                  <c:v>175</c:v>
                </c:pt>
                <c:pt idx="23">
                  <c:v>66</c:v>
                </c:pt>
                <c:pt idx="24">
                  <c:v>410</c:v>
                </c:pt>
                <c:pt idx="25">
                  <c:v>652</c:v>
                </c:pt>
                <c:pt idx="26">
                  <c:v>306</c:v>
                </c:pt>
                <c:pt idx="27">
                  <c:v>170</c:v>
                </c:pt>
                <c:pt idx="28">
                  <c:v>149</c:v>
                </c:pt>
                <c:pt idx="29">
                  <c:v>125</c:v>
                </c:pt>
                <c:pt idx="30">
                  <c:v>212</c:v>
                </c:pt>
              </c:numCache>
            </c:numRef>
          </c:val>
          <c:smooth val="0"/>
          <c:extLst>
            <c:ext xmlns:c16="http://schemas.microsoft.com/office/drawing/2014/chart" uri="{C3380CC4-5D6E-409C-BE32-E72D297353CC}">
              <c16:uniqueId val="{00000007-D46D-47BA-AADC-6C8C6E232F95}"/>
            </c:ext>
          </c:extLst>
        </c:ser>
        <c:ser>
          <c:idx val="8"/>
          <c:order val="8"/>
          <c:tx>
            <c:strRef>
              <c:f>Sheet1!$J$1</c:f>
              <c:strCache>
                <c:ptCount val="1"/>
                <c:pt idx="0">
                  <c:v>Banco Macro</c:v>
                </c:pt>
              </c:strCache>
            </c:strRef>
          </c:tx>
          <c:spPr>
            <a:ln w="28575" cap="rnd">
              <a:solidFill>
                <a:schemeClr val="accent3">
                  <a:lumMod val="60000"/>
                </a:schemeClr>
              </a:solidFill>
              <a:round/>
            </a:ln>
            <a:effectLst/>
          </c:spPr>
          <c:marker>
            <c:symbol val="none"/>
          </c:marker>
          <c:cat>
            <c:numRef>
              <c:f>Sheet1!$A$2:$A$32</c:f>
              <c:numCache>
                <c:formatCode>m/d/yyyy</c:formatCode>
                <c:ptCount val="31"/>
                <c:pt idx="0">
                  <c:v>42805</c:v>
                </c:pt>
                <c:pt idx="1">
                  <c:v>42806</c:v>
                </c:pt>
                <c:pt idx="2">
                  <c:v>42807</c:v>
                </c:pt>
                <c:pt idx="3">
                  <c:v>42808</c:v>
                </c:pt>
                <c:pt idx="4">
                  <c:v>42809</c:v>
                </c:pt>
                <c:pt idx="5">
                  <c:v>42810</c:v>
                </c:pt>
                <c:pt idx="6">
                  <c:v>42811</c:v>
                </c:pt>
                <c:pt idx="7">
                  <c:v>42812</c:v>
                </c:pt>
                <c:pt idx="8">
                  <c:v>42813</c:v>
                </c:pt>
                <c:pt idx="9">
                  <c:v>42814</c:v>
                </c:pt>
                <c:pt idx="10">
                  <c:v>42815</c:v>
                </c:pt>
                <c:pt idx="11">
                  <c:v>42816</c:v>
                </c:pt>
                <c:pt idx="12">
                  <c:v>42817</c:v>
                </c:pt>
                <c:pt idx="13">
                  <c:v>42818</c:v>
                </c:pt>
                <c:pt idx="14">
                  <c:v>42819</c:v>
                </c:pt>
                <c:pt idx="15">
                  <c:v>42820</c:v>
                </c:pt>
                <c:pt idx="16">
                  <c:v>42821</c:v>
                </c:pt>
                <c:pt idx="17">
                  <c:v>42822</c:v>
                </c:pt>
                <c:pt idx="18">
                  <c:v>42823</c:v>
                </c:pt>
                <c:pt idx="19">
                  <c:v>42824</c:v>
                </c:pt>
                <c:pt idx="20">
                  <c:v>42825</c:v>
                </c:pt>
                <c:pt idx="21">
                  <c:v>42826</c:v>
                </c:pt>
                <c:pt idx="22">
                  <c:v>42827</c:v>
                </c:pt>
                <c:pt idx="23">
                  <c:v>42828</c:v>
                </c:pt>
                <c:pt idx="24">
                  <c:v>42829</c:v>
                </c:pt>
                <c:pt idx="25">
                  <c:v>42830</c:v>
                </c:pt>
                <c:pt idx="26">
                  <c:v>42831</c:v>
                </c:pt>
                <c:pt idx="27">
                  <c:v>42832</c:v>
                </c:pt>
                <c:pt idx="28">
                  <c:v>42833</c:v>
                </c:pt>
                <c:pt idx="29">
                  <c:v>42834</c:v>
                </c:pt>
                <c:pt idx="30">
                  <c:v>42835</c:v>
                </c:pt>
              </c:numCache>
            </c:numRef>
          </c:cat>
          <c:val>
            <c:numRef>
              <c:f>Sheet1!$J$2:$J$32</c:f>
              <c:numCache>
                <c:formatCode>General</c:formatCode>
                <c:ptCount val="31"/>
                <c:pt idx="0">
                  <c:v>48</c:v>
                </c:pt>
                <c:pt idx="1">
                  <c:v>59</c:v>
                </c:pt>
                <c:pt idx="2">
                  <c:v>97</c:v>
                </c:pt>
                <c:pt idx="3">
                  <c:v>93</c:v>
                </c:pt>
                <c:pt idx="4">
                  <c:v>255</c:v>
                </c:pt>
                <c:pt idx="5">
                  <c:v>113</c:v>
                </c:pt>
                <c:pt idx="6">
                  <c:v>6</c:v>
                </c:pt>
                <c:pt idx="7">
                  <c:v>12</c:v>
                </c:pt>
                <c:pt idx="8">
                  <c:v>-2</c:v>
                </c:pt>
                <c:pt idx="9">
                  <c:v>7</c:v>
                </c:pt>
                <c:pt idx="10">
                  <c:v>128</c:v>
                </c:pt>
                <c:pt idx="11">
                  <c:v>55</c:v>
                </c:pt>
                <c:pt idx="12">
                  <c:v>105</c:v>
                </c:pt>
                <c:pt idx="13">
                  <c:v>-1</c:v>
                </c:pt>
                <c:pt idx="14">
                  <c:v>1</c:v>
                </c:pt>
                <c:pt idx="15">
                  <c:v>-4</c:v>
                </c:pt>
                <c:pt idx="16">
                  <c:v>6</c:v>
                </c:pt>
                <c:pt idx="17">
                  <c:v>16</c:v>
                </c:pt>
                <c:pt idx="18">
                  <c:v>33</c:v>
                </c:pt>
                <c:pt idx="19">
                  <c:v>36</c:v>
                </c:pt>
                <c:pt idx="20">
                  <c:v>20</c:v>
                </c:pt>
                <c:pt idx="21">
                  <c:v>24</c:v>
                </c:pt>
                <c:pt idx="22">
                  <c:v>14</c:v>
                </c:pt>
                <c:pt idx="23">
                  <c:v>53</c:v>
                </c:pt>
                <c:pt idx="24">
                  <c:v>38</c:v>
                </c:pt>
                <c:pt idx="25">
                  <c:v>22</c:v>
                </c:pt>
                <c:pt idx="26">
                  <c:v>43</c:v>
                </c:pt>
                <c:pt idx="27">
                  <c:v>28</c:v>
                </c:pt>
                <c:pt idx="28">
                  <c:v>31</c:v>
                </c:pt>
                <c:pt idx="29">
                  <c:v>2</c:v>
                </c:pt>
                <c:pt idx="30">
                  <c:v>29</c:v>
                </c:pt>
              </c:numCache>
            </c:numRef>
          </c:val>
          <c:smooth val="0"/>
          <c:extLst>
            <c:ext xmlns:c16="http://schemas.microsoft.com/office/drawing/2014/chart" uri="{C3380CC4-5D6E-409C-BE32-E72D297353CC}">
              <c16:uniqueId val="{00000008-D46D-47BA-AADC-6C8C6E232F95}"/>
            </c:ext>
          </c:extLst>
        </c:ser>
        <c:ser>
          <c:idx val="9"/>
          <c:order val="9"/>
          <c:tx>
            <c:strRef>
              <c:f>Sheet1!$K$1</c:f>
              <c:strCache>
                <c:ptCount val="1"/>
                <c:pt idx="0">
                  <c:v>HSBC Argentina</c:v>
                </c:pt>
              </c:strCache>
            </c:strRef>
          </c:tx>
          <c:spPr>
            <a:ln w="28575" cap="rnd">
              <a:solidFill>
                <a:schemeClr val="accent4">
                  <a:lumMod val="60000"/>
                </a:schemeClr>
              </a:solidFill>
              <a:round/>
            </a:ln>
            <a:effectLst/>
          </c:spPr>
          <c:marker>
            <c:symbol val="none"/>
          </c:marker>
          <c:cat>
            <c:numRef>
              <c:f>Sheet1!$A$2:$A$32</c:f>
              <c:numCache>
                <c:formatCode>m/d/yyyy</c:formatCode>
                <c:ptCount val="31"/>
                <c:pt idx="0">
                  <c:v>42805</c:v>
                </c:pt>
                <c:pt idx="1">
                  <c:v>42806</c:v>
                </c:pt>
                <c:pt idx="2">
                  <c:v>42807</c:v>
                </c:pt>
                <c:pt idx="3">
                  <c:v>42808</c:v>
                </c:pt>
                <c:pt idx="4">
                  <c:v>42809</c:v>
                </c:pt>
                <c:pt idx="5">
                  <c:v>42810</c:v>
                </c:pt>
                <c:pt idx="6">
                  <c:v>42811</c:v>
                </c:pt>
                <c:pt idx="7">
                  <c:v>42812</c:v>
                </c:pt>
                <c:pt idx="8">
                  <c:v>42813</c:v>
                </c:pt>
                <c:pt idx="9">
                  <c:v>42814</c:v>
                </c:pt>
                <c:pt idx="10">
                  <c:v>42815</c:v>
                </c:pt>
                <c:pt idx="11">
                  <c:v>42816</c:v>
                </c:pt>
                <c:pt idx="12">
                  <c:v>42817</c:v>
                </c:pt>
                <c:pt idx="13">
                  <c:v>42818</c:v>
                </c:pt>
                <c:pt idx="14">
                  <c:v>42819</c:v>
                </c:pt>
                <c:pt idx="15">
                  <c:v>42820</c:v>
                </c:pt>
                <c:pt idx="16">
                  <c:v>42821</c:v>
                </c:pt>
                <c:pt idx="17">
                  <c:v>42822</c:v>
                </c:pt>
                <c:pt idx="18">
                  <c:v>42823</c:v>
                </c:pt>
                <c:pt idx="19">
                  <c:v>42824</c:v>
                </c:pt>
                <c:pt idx="20">
                  <c:v>42825</c:v>
                </c:pt>
                <c:pt idx="21">
                  <c:v>42826</c:v>
                </c:pt>
                <c:pt idx="22">
                  <c:v>42827</c:v>
                </c:pt>
                <c:pt idx="23">
                  <c:v>42828</c:v>
                </c:pt>
                <c:pt idx="24">
                  <c:v>42829</c:v>
                </c:pt>
                <c:pt idx="25">
                  <c:v>42830</c:v>
                </c:pt>
                <c:pt idx="26">
                  <c:v>42831</c:v>
                </c:pt>
                <c:pt idx="27">
                  <c:v>42832</c:v>
                </c:pt>
                <c:pt idx="28">
                  <c:v>42833</c:v>
                </c:pt>
                <c:pt idx="29">
                  <c:v>42834</c:v>
                </c:pt>
                <c:pt idx="30">
                  <c:v>42835</c:v>
                </c:pt>
              </c:numCache>
            </c:numRef>
          </c:cat>
          <c:val>
            <c:numRef>
              <c:f>Sheet1!$K$2:$K$32</c:f>
              <c:numCache>
                <c:formatCode>General</c:formatCode>
                <c:ptCount val="31"/>
                <c:pt idx="0">
                  <c:v>20</c:v>
                </c:pt>
                <c:pt idx="1">
                  <c:v>18</c:v>
                </c:pt>
                <c:pt idx="2">
                  <c:v>27</c:v>
                </c:pt>
                <c:pt idx="3">
                  <c:v>30</c:v>
                </c:pt>
                <c:pt idx="4">
                  <c:v>43</c:v>
                </c:pt>
                <c:pt idx="5">
                  <c:v>16</c:v>
                </c:pt>
                <c:pt idx="6">
                  <c:v>25</c:v>
                </c:pt>
                <c:pt idx="7">
                  <c:v>15</c:v>
                </c:pt>
                <c:pt idx="8">
                  <c:v>13</c:v>
                </c:pt>
                <c:pt idx="9">
                  <c:v>46</c:v>
                </c:pt>
                <c:pt idx="10">
                  <c:v>28</c:v>
                </c:pt>
                <c:pt idx="11">
                  <c:v>26</c:v>
                </c:pt>
                <c:pt idx="12">
                  <c:v>44</c:v>
                </c:pt>
                <c:pt idx="13">
                  <c:v>19</c:v>
                </c:pt>
                <c:pt idx="14">
                  <c:v>12</c:v>
                </c:pt>
                <c:pt idx="15">
                  <c:v>17</c:v>
                </c:pt>
                <c:pt idx="16">
                  <c:v>25</c:v>
                </c:pt>
                <c:pt idx="17">
                  <c:v>24</c:v>
                </c:pt>
                <c:pt idx="18">
                  <c:v>36</c:v>
                </c:pt>
                <c:pt idx="19">
                  <c:v>32</c:v>
                </c:pt>
                <c:pt idx="20">
                  <c:v>26</c:v>
                </c:pt>
                <c:pt idx="21">
                  <c:v>21</c:v>
                </c:pt>
                <c:pt idx="22">
                  <c:v>10</c:v>
                </c:pt>
                <c:pt idx="23">
                  <c:v>15</c:v>
                </c:pt>
                <c:pt idx="24">
                  <c:v>33</c:v>
                </c:pt>
                <c:pt idx="25">
                  <c:v>32</c:v>
                </c:pt>
                <c:pt idx="26">
                  <c:v>31</c:v>
                </c:pt>
                <c:pt idx="27">
                  <c:v>20</c:v>
                </c:pt>
                <c:pt idx="28">
                  <c:v>12</c:v>
                </c:pt>
                <c:pt idx="29">
                  <c:v>19</c:v>
                </c:pt>
                <c:pt idx="30">
                  <c:v>14</c:v>
                </c:pt>
              </c:numCache>
            </c:numRef>
          </c:val>
          <c:smooth val="0"/>
          <c:extLst>
            <c:ext xmlns:c16="http://schemas.microsoft.com/office/drawing/2014/chart" uri="{C3380CC4-5D6E-409C-BE32-E72D297353CC}">
              <c16:uniqueId val="{00000009-D46D-47BA-AADC-6C8C6E232F95}"/>
            </c:ext>
          </c:extLst>
        </c:ser>
        <c:ser>
          <c:idx val="10"/>
          <c:order val="10"/>
          <c:tx>
            <c:strRef>
              <c:f>Sheet1!$L$1</c:f>
              <c:strCache>
                <c:ptCount val="1"/>
                <c:pt idx="0">
                  <c:v>Banco Nación</c:v>
                </c:pt>
              </c:strCache>
            </c:strRef>
          </c:tx>
          <c:spPr>
            <a:ln w="28575" cap="rnd">
              <a:solidFill>
                <a:schemeClr val="accent5">
                  <a:lumMod val="60000"/>
                </a:schemeClr>
              </a:solidFill>
              <a:round/>
            </a:ln>
            <a:effectLst/>
          </c:spPr>
          <c:marker>
            <c:symbol val="none"/>
          </c:marker>
          <c:cat>
            <c:numRef>
              <c:f>Sheet1!$A$2:$A$32</c:f>
              <c:numCache>
                <c:formatCode>m/d/yyyy</c:formatCode>
                <c:ptCount val="31"/>
                <c:pt idx="0">
                  <c:v>42805</c:v>
                </c:pt>
                <c:pt idx="1">
                  <c:v>42806</c:v>
                </c:pt>
                <c:pt idx="2">
                  <c:v>42807</c:v>
                </c:pt>
                <c:pt idx="3">
                  <c:v>42808</c:v>
                </c:pt>
                <c:pt idx="4">
                  <c:v>42809</c:v>
                </c:pt>
                <c:pt idx="5">
                  <c:v>42810</c:v>
                </c:pt>
                <c:pt idx="6">
                  <c:v>42811</c:v>
                </c:pt>
                <c:pt idx="7">
                  <c:v>42812</c:v>
                </c:pt>
                <c:pt idx="8">
                  <c:v>42813</c:v>
                </c:pt>
                <c:pt idx="9">
                  <c:v>42814</c:v>
                </c:pt>
                <c:pt idx="10">
                  <c:v>42815</c:v>
                </c:pt>
                <c:pt idx="11">
                  <c:v>42816</c:v>
                </c:pt>
                <c:pt idx="12">
                  <c:v>42817</c:v>
                </c:pt>
                <c:pt idx="13">
                  <c:v>42818</c:v>
                </c:pt>
                <c:pt idx="14">
                  <c:v>42819</c:v>
                </c:pt>
                <c:pt idx="15">
                  <c:v>42820</c:v>
                </c:pt>
                <c:pt idx="16">
                  <c:v>42821</c:v>
                </c:pt>
                <c:pt idx="17">
                  <c:v>42822</c:v>
                </c:pt>
                <c:pt idx="18">
                  <c:v>42823</c:v>
                </c:pt>
                <c:pt idx="19">
                  <c:v>42824</c:v>
                </c:pt>
                <c:pt idx="20">
                  <c:v>42825</c:v>
                </c:pt>
                <c:pt idx="21">
                  <c:v>42826</c:v>
                </c:pt>
                <c:pt idx="22">
                  <c:v>42827</c:v>
                </c:pt>
                <c:pt idx="23">
                  <c:v>42828</c:v>
                </c:pt>
                <c:pt idx="24">
                  <c:v>42829</c:v>
                </c:pt>
                <c:pt idx="25">
                  <c:v>42830</c:v>
                </c:pt>
                <c:pt idx="26">
                  <c:v>42831</c:v>
                </c:pt>
                <c:pt idx="27">
                  <c:v>42832</c:v>
                </c:pt>
                <c:pt idx="28">
                  <c:v>42833</c:v>
                </c:pt>
                <c:pt idx="29">
                  <c:v>42834</c:v>
                </c:pt>
                <c:pt idx="30">
                  <c:v>42835</c:v>
                </c:pt>
              </c:numCache>
            </c:numRef>
          </c:cat>
          <c:val>
            <c:numRef>
              <c:f>Sheet1!$L$2:$L$32</c:f>
              <c:numCache>
                <c:formatCode>General</c:formatCode>
                <c:ptCount val="31"/>
                <c:pt idx="0">
                  <c:v>107</c:v>
                </c:pt>
                <c:pt idx="1">
                  <c:v>85</c:v>
                </c:pt>
                <c:pt idx="2">
                  <c:v>84</c:v>
                </c:pt>
                <c:pt idx="3">
                  <c:v>60</c:v>
                </c:pt>
                <c:pt idx="4">
                  <c:v>90</c:v>
                </c:pt>
                <c:pt idx="5">
                  <c:v>54</c:v>
                </c:pt>
                <c:pt idx="6">
                  <c:v>57</c:v>
                </c:pt>
                <c:pt idx="7">
                  <c:v>45</c:v>
                </c:pt>
                <c:pt idx="8">
                  <c:v>50</c:v>
                </c:pt>
                <c:pt idx="9">
                  <c:v>66</c:v>
                </c:pt>
                <c:pt idx="10">
                  <c:v>60</c:v>
                </c:pt>
                <c:pt idx="11">
                  <c:v>64</c:v>
                </c:pt>
                <c:pt idx="12">
                  <c:v>48</c:v>
                </c:pt>
                <c:pt idx="13">
                  <c:v>64</c:v>
                </c:pt>
                <c:pt idx="14">
                  <c:v>49</c:v>
                </c:pt>
                <c:pt idx="15">
                  <c:v>48</c:v>
                </c:pt>
                <c:pt idx="16">
                  <c:v>69</c:v>
                </c:pt>
                <c:pt idx="17">
                  <c:v>79</c:v>
                </c:pt>
                <c:pt idx="18">
                  <c:v>65</c:v>
                </c:pt>
                <c:pt idx="19">
                  <c:v>72</c:v>
                </c:pt>
                <c:pt idx="20">
                  <c:v>54</c:v>
                </c:pt>
                <c:pt idx="21">
                  <c:v>40</c:v>
                </c:pt>
                <c:pt idx="22">
                  <c:v>48</c:v>
                </c:pt>
                <c:pt idx="23">
                  <c:v>77</c:v>
                </c:pt>
                <c:pt idx="24">
                  <c:v>74</c:v>
                </c:pt>
                <c:pt idx="25">
                  <c:v>73</c:v>
                </c:pt>
                <c:pt idx="26">
                  <c:v>62</c:v>
                </c:pt>
                <c:pt idx="27">
                  <c:v>78</c:v>
                </c:pt>
                <c:pt idx="28">
                  <c:v>84</c:v>
                </c:pt>
                <c:pt idx="29">
                  <c:v>64</c:v>
                </c:pt>
                <c:pt idx="30">
                  <c:v>69</c:v>
                </c:pt>
              </c:numCache>
            </c:numRef>
          </c:val>
          <c:smooth val="0"/>
          <c:extLst>
            <c:ext xmlns:c16="http://schemas.microsoft.com/office/drawing/2014/chart" uri="{C3380CC4-5D6E-409C-BE32-E72D297353CC}">
              <c16:uniqueId val="{0000000A-D46D-47BA-AADC-6C8C6E232F95}"/>
            </c:ext>
          </c:extLst>
        </c:ser>
        <c:dLbls>
          <c:showLegendKey val="0"/>
          <c:showVal val="0"/>
          <c:showCatName val="0"/>
          <c:showSerName val="0"/>
          <c:showPercent val="0"/>
          <c:showBubbleSize val="0"/>
        </c:dLbls>
        <c:smooth val="0"/>
        <c:axId val="275596304"/>
        <c:axId val="275609096"/>
      </c:lineChart>
      <c:dateAx>
        <c:axId val="2755963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5609096"/>
        <c:crosses val="autoZero"/>
        <c:auto val="1"/>
        <c:lblOffset val="100"/>
        <c:baseTimeUnit val="days"/>
      </c:dateAx>
      <c:valAx>
        <c:axId val="2756090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55963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Banco Supervielle</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39.974699999999999</c:v>
                </c:pt>
                <c:pt idx="1">
                  <c:v>28.8462</c:v>
                </c:pt>
                <c:pt idx="2">
                  <c:v>5.6059999999999999</c:v>
                </c:pt>
                <c:pt idx="3">
                  <c:v>0</c:v>
                </c:pt>
                <c:pt idx="4">
                  <c:v>4.5488999999999997</c:v>
                </c:pt>
                <c:pt idx="5">
                  <c:v>4.3677999999999999</c:v>
                </c:pt>
              </c:numCache>
            </c:numRef>
          </c:val>
          <c:extLst>
            <c:ext xmlns:c16="http://schemas.microsoft.com/office/drawing/2014/chart" uri="{C3380CC4-5D6E-409C-BE32-E72D297353CC}">
              <c16:uniqueId val="{00000000-51AC-4262-846E-6E2D58AF5582}"/>
            </c:ext>
          </c:extLst>
        </c:ser>
        <c:ser>
          <c:idx val="1"/>
          <c:order val="1"/>
          <c:tx>
            <c:strRef>
              <c:f>Sheet1!$C$1</c:f>
              <c:strCache>
                <c:ptCount val="1"/>
                <c:pt idx="0">
                  <c:v>Banco Galicia</c:v>
                </c:pt>
              </c:strCache>
            </c:strRef>
          </c:tx>
          <c:spPr>
            <a:ln w="28575" cap="rnd">
              <a:solidFill>
                <a:schemeClr val="accent2"/>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Sheet1!$C$2:$C$7</c:f>
              <c:numCache>
                <c:formatCode>General</c:formatCode>
                <c:ptCount val="6"/>
                <c:pt idx="0">
                  <c:v>83.466099999999997</c:v>
                </c:pt>
                <c:pt idx="1">
                  <c:v>75</c:v>
                </c:pt>
                <c:pt idx="2">
                  <c:v>85.877399999999994</c:v>
                </c:pt>
                <c:pt idx="3">
                  <c:v>0</c:v>
                </c:pt>
                <c:pt idx="4">
                  <c:v>12.863099999999999</c:v>
                </c:pt>
                <c:pt idx="5">
                  <c:v>8.3337000000000003</c:v>
                </c:pt>
              </c:numCache>
            </c:numRef>
          </c:val>
          <c:extLst>
            <c:ext xmlns:c16="http://schemas.microsoft.com/office/drawing/2014/chart" uri="{C3380CC4-5D6E-409C-BE32-E72D297353CC}">
              <c16:uniqueId val="{00000001-51AC-4262-846E-6E2D58AF5582}"/>
            </c:ext>
          </c:extLst>
        </c:ser>
        <c:ser>
          <c:idx val="2"/>
          <c:order val="2"/>
          <c:tx>
            <c:strRef>
              <c:f>Sheet1!$D$1</c:f>
              <c:strCache>
                <c:ptCount val="1"/>
                <c:pt idx="0">
                  <c:v>BBVA Francés</c:v>
                </c:pt>
              </c:strCache>
            </c:strRef>
          </c:tx>
          <c:spPr>
            <a:ln w="28575" cap="rnd">
              <a:solidFill>
                <a:schemeClr val="accent3"/>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Sheet1!$D$2:$D$7</c:f>
              <c:numCache>
                <c:formatCode>General</c:formatCode>
                <c:ptCount val="6"/>
                <c:pt idx="0">
                  <c:v>100</c:v>
                </c:pt>
                <c:pt idx="1">
                  <c:v>75</c:v>
                </c:pt>
                <c:pt idx="2">
                  <c:v>100</c:v>
                </c:pt>
                <c:pt idx="3">
                  <c:v>0</c:v>
                </c:pt>
                <c:pt idx="4">
                  <c:v>12.513500000000001</c:v>
                </c:pt>
                <c:pt idx="5">
                  <c:v>10.075200000000001</c:v>
                </c:pt>
              </c:numCache>
            </c:numRef>
          </c:val>
          <c:extLst>
            <c:ext xmlns:c16="http://schemas.microsoft.com/office/drawing/2014/chart" uri="{C3380CC4-5D6E-409C-BE32-E72D297353CC}">
              <c16:uniqueId val="{00000002-51AC-4262-846E-6E2D58AF5582}"/>
            </c:ext>
          </c:extLst>
        </c:ser>
        <c:ser>
          <c:idx val="3"/>
          <c:order val="3"/>
          <c:tx>
            <c:strRef>
              <c:f>Sheet1!$E$1</c:f>
              <c:strCache>
                <c:ptCount val="1"/>
                <c:pt idx="0">
                  <c:v>Santander Río</c:v>
                </c:pt>
              </c:strCache>
            </c:strRef>
          </c:tx>
          <c:spPr>
            <a:ln w="28575" cap="rnd">
              <a:solidFill>
                <a:schemeClr val="accent4"/>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Sheet1!$E$2:$E$7</c:f>
              <c:numCache>
                <c:formatCode>General</c:formatCode>
                <c:ptCount val="6"/>
                <c:pt idx="0">
                  <c:v>39.324100000000001</c:v>
                </c:pt>
                <c:pt idx="1">
                  <c:v>57.692300000000003</c:v>
                </c:pt>
                <c:pt idx="2">
                  <c:v>19.950199999999999</c:v>
                </c:pt>
                <c:pt idx="3">
                  <c:v>90.411000000000001</c:v>
                </c:pt>
                <c:pt idx="4">
                  <c:v>8.2591000000000001</c:v>
                </c:pt>
                <c:pt idx="5">
                  <c:v>11.4802</c:v>
                </c:pt>
              </c:numCache>
            </c:numRef>
          </c:val>
          <c:extLst>
            <c:ext xmlns:c16="http://schemas.microsoft.com/office/drawing/2014/chart" uri="{C3380CC4-5D6E-409C-BE32-E72D297353CC}">
              <c16:uniqueId val="{00000003-51AC-4262-846E-6E2D58AF5582}"/>
            </c:ext>
          </c:extLst>
        </c:ser>
        <c:ser>
          <c:idx val="4"/>
          <c:order val="4"/>
          <c:tx>
            <c:strRef>
              <c:f>Sheet1!$F$1</c:f>
              <c:strCache>
                <c:ptCount val="1"/>
                <c:pt idx="0">
                  <c:v>ICBC Argentina</c:v>
                </c:pt>
              </c:strCache>
            </c:strRef>
          </c:tx>
          <c:spPr>
            <a:ln w="28575" cap="rnd">
              <a:solidFill>
                <a:schemeClr val="accent5"/>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Sheet1!$F$2:$F$7</c:f>
              <c:numCache>
                <c:formatCode>General</c:formatCode>
                <c:ptCount val="6"/>
                <c:pt idx="0">
                  <c:v>18.088000000000001</c:v>
                </c:pt>
                <c:pt idx="1">
                  <c:v>63.461500000000001</c:v>
                </c:pt>
                <c:pt idx="2">
                  <c:v>12.374700000000001</c:v>
                </c:pt>
                <c:pt idx="3">
                  <c:v>96</c:v>
                </c:pt>
                <c:pt idx="4">
                  <c:v>10.086399999999999</c:v>
                </c:pt>
                <c:pt idx="5">
                  <c:v>4.2812999999999999</c:v>
                </c:pt>
              </c:numCache>
            </c:numRef>
          </c:val>
          <c:extLst>
            <c:ext xmlns:c16="http://schemas.microsoft.com/office/drawing/2014/chart" uri="{C3380CC4-5D6E-409C-BE32-E72D297353CC}">
              <c16:uniqueId val="{00000004-51AC-4262-846E-6E2D58AF5582}"/>
            </c:ext>
          </c:extLst>
        </c:ser>
        <c:ser>
          <c:idx val="5"/>
          <c:order val="5"/>
          <c:tx>
            <c:strRef>
              <c:f>Sheet1!$G$1</c:f>
              <c:strCache>
                <c:ptCount val="1"/>
                <c:pt idx="0">
                  <c:v>Banco Hipotecario</c:v>
                </c:pt>
              </c:strCache>
            </c:strRef>
          </c:tx>
          <c:spPr>
            <a:ln w="28575" cap="rnd">
              <a:solidFill>
                <a:schemeClr val="accent6"/>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Sheet1!$G$2:$G$7</c:f>
              <c:numCache>
                <c:formatCode>General</c:formatCode>
                <c:ptCount val="6"/>
                <c:pt idx="0">
                  <c:v>54.680799999999998</c:v>
                </c:pt>
                <c:pt idx="1">
                  <c:v>32.692300000000003</c:v>
                </c:pt>
                <c:pt idx="2">
                  <c:v>3.7610999999999999</c:v>
                </c:pt>
                <c:pt idx="3">
                  <c:v>100</c:v>
                </c:pt>
                <c:pt idx="4">
                  <c:v>1.9814000000000001</c:v>
                </c:pt>
                <c:pt idx="5">
                  <c:v>16.676200000000001</c:v>
                </c:pt>
              </c:numCache>
            </c:numRef>
          </c:val>
          <c:extLst>
            <c:ext xmlns:c16="http://schemas.microsoft.com/office/drawing/2014/chart" uri="{C3380CC4-5D6E-409C-BE32-E72D297353CC}">
              <c16:uniqueId val="{00000005-51AC-4262-846E-6E2D58AF5582}"/>
            </c:ext>
          </c:extLst>
        </c:ser>
        <c:ser>
          <c:idx val="6"/>
          <c:order val="6"/>
          <c:tx>
            <c:strRef>
              <c:f>Sheet1!$H$1</c:f>
              <c:strCache>
                <c:ptCount val="1"/>
                <c:pt idx="0">
                  <c:v>Banco Ciudad</c:v>
                </c:pt>
              </c:strCache>
            </c:strRef>
          </c:tx>
          <c:spPr>
            <a:ln w="28575" cap="rnd">
              <a:solidFill>
                <a:schemeClr val="accent1">
                  <a:lumMod val="60000"/>
                </a:schemeClr>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Sheet1!$H$2:$H$7</c:f>
              <c:numCache>
                <c:formatCode>General</c:formatCode>
                <c:ptCount val="6"/>
                <c:pt idx="0">
                  <c:v>34.871000000000002</c:v>
                </c:pt>
                <c:pt idx="1">
                  <c:v>86.538499999999999</c:v>
                </c:pt>
                <c:pt idx="2">
                  <c:v>3.3454999999999999</c:v>
                </c:pt>
                <c:pt idx="3">
                  <c:v>0</c:v>
                </c:pt>
                <c:pt idx="4">
                  <c:v>1.0347999999999999</c:v>
                </c:pt>
                <c:pt idx="5">
                  <c:v>-0.26869999999999999</c:v>
                </c:pt>
              </c:numCache>
            </c:numRef>
          </c:val>
          <c:extLst>
            <c:ext xmlns:c16="http://schemas.microsoft.com/office/drawing/2014/chart" uri="{C3380CC4-5D6E-409C-BE32-E72D297353CC}">
              <c16:uniqueId val="{00000006-51AC-4262-846E-6E2D58AF5582}"/>
            </c:ext>
          </c:extLst>
        </c:ser>
        <c:ser>
          <c:idx val="7"/>
          <c:order val="7"/>
          <c:tx>
            <c:strRef>
              <c:f>Sheet1!$I$1</c:f>
              <c:strCache>
                <c:ptCount val="1"/>
                <c:pt idx="0">
                  <c:v>Banco Provincia</c:v>
                </c:pt>
              </c:strCache>
            </c:strRef>
          </c:tx>
          <c:spPr>
            <a:ln w="28575" cap="rnd">
              <a:solidFill>
                <a:schemeClr val="accent2">
                  <a:lumMod val="60000"/>
                </a:schemeClr>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Sheet1!$I$2:$I$7</c:f>
              <c:numCache>
                <c:formatCode>General</c:formatCode>
                <c:ptCount val="6"/>
                <c:pt idx="0">
                  <c:v>9.0234000000000005</c:v>
                </c:pt>
                <c:pt idx="1">
                  <c:v>84.615399999999994</c:v>
                </c:pt>
                <c:pt idx="2">
                  <c:v>77.824799999999996</c:v>
                </c:pt>
                <c:pt idx="3">
                  <c:v>0</c:v>
                </c:pt>
                <c:pt idx="4">
                  <c:v>100</c:v>
                </c:pt>
                <c:pt idx="5">
                  <c:v>100</c:v>
                </c:pt>
              </c:numCache>
            </c:numRef>
          </c:val>
          <c:extLst>
            <c:ext xmlns:c16="http://schemas.microsoft.com/office/drawing/2014/chart" uri="{C3380CC4-5D6E-409C-BE32-E72D297353CC}">
              <c16:uniqueId val="{00000007-51AC-4262-846E-6E2D58AF5582}"/>
            </c:ext>
          </c:extLst>
        </c:ser>
        <c:ser>
          <c:idx val="8"/>
          <c:order val="8"/>
          <c:tx>
            <c:strRef>
              <c:f>Sheet1!$J$1</c:f>
              <c:strCache>
                <c:ptCount val="1"/>
                <c:pt idx="0">
                  <c:v>Banco Macro</c:v>
                </c:pt>
              </c:strCache>
            </c:strRef>
          </c:tx>
          <c:spPr>
            <a:ln w="28575" cap="rnd">
              <a:solidFill>
                <a:schemeClr val="accent3">
                  <a:lumMod val="60000"/>
                </a:schemeClr>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Sheet1!$J$2:$J$7</c:f>
              <c:numCache>
                <c:formatCode>General</c:formatCode>
                <c:ptCount val="6"/>
                <c:pt idx="0">
                  <c:v>33.404000000000003</c:v>
                </c:pt>
                <c:pt idx="1">
                  <c:v>46.153799999999997</c:v>
                </c:pt>
                <c:pt idx="2">
                  <c:v>16.942599999999999</c:v>
                </c:pt>
                <c:pt idx="3">
                  <c:v>0</c:v>
                </c:pt>
                <c:pt idx="4">
                  <c:v>10.274900000000001</c:v>
                </c:pt>
                <c:pt idx="5">
                  <c:v>2.9828000000000001</c:v>
                </c:pt>
              </c:numCache>
            </c:numRef>
          </c:val>
          <c:extLst>
            <c:ext xmlns:c16="http://schemas.microsoft.com/office/drawing/2014/chart" uri="{C3380CC4-5D6E-409C-BE32-E72D297353CC}">
              <c16:uniqueId val="{00000008-51AC-4262-846E-6E2D58AF5582}"/>
            </c:ext>
          </c:extLst>
        </c:ser>
        <c:ser>
          <c:idx val="9"/>
          <c:order val="9"/>
          <c:tx>
            <c:strRef>
              <c:f>Sheet1!$K$1</c:f>
              <c:strCache>
                <c:ptCount val="1"/>
                <c:pt idx="0">
                  <c:v>HSBC Argentina</c:v>
                </c:pt>
              </c:strCache>
            </c:strRef>
          </c:tx>
          <c:spPr>
            <a:ln w="28575" cap="rnd">
              <a:solidFill>
                <a:schemeClr val="accent4">
                  <a:lumMod val="60000"/>
                </a:schemeClr>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Sheet1!$K$2:$K$7</c:f>
              <c:numCache>
                <c:formatCode>General</c:formatCode>
                <c:ptCount val="6"/>
                <c:pt idx="0">
                  <c:v>11.742900000000001</c:v>
                </c:pt>
                <c:pt idx="1">
                  <c:v>100</c:v>
                </c:pt>
                <c:pt idx="2">
                  <c:v>6.5583999999999998</c:v>
                </c:pt>
                <c:pt idx="3">
                  <c:v>0</c:v>
                </c:pt>
                <c:pt idx="4">
                  <c:v>5.2266000000000004</c:v>
                </c:pt>
                <c:pt idx="5">
                  <c:v>4.6573000000000002</c:v>
                </c:pt>
              </c:numCache>
            </c:numRef>
          </c:val>
          <c:extLst>
            <c:ext xmlns:c16="http://schemas.microsoft.com/office/drawing/2014/chart" uri="{C3380CC4-5D6E-409C-BE32-E72D297353CC}">
              <c16:uniqueId val="{00000009-51AC-4262-846E-6E2D58AF5582}"/>
            </c:ext>
          </c:extLst>
        </c:ser>
        <c:ser>
          <c:idx val="10"/>
          <c:order val="10"/>
          <c:tx>
            <c:strRef>
              <c:f>Sheet1!$L$1</c:f>
              <c:strCache>
                <c:ptCount val="1"/>
                <c:pt idx="0">
                  <c:v>Banco Nación</c:v>
                </c:pt>
              </c:strCache>
            </c:strRef>
          </c:tx>
          <c:spPr>
            <a:ln w="28575" cap="rnd">
              <a:solidFill>
                <a:schemeClr val="accent5">
                  <a:lumMod val="60000"/>
                </a:schemeClr>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Sheet1!$L$2:$L$7</c:f>
              <c:numCache>
                <c:formatCode>General</c:formatCode>
                <c:ptCount val="6"/>
                <c:pt idx="0">
                  <c:v>3.9020999999999999</c:v>
                </c:pt>
                <c:pt idx="1">
                  <c:v>65.384600000000006</c:v>
                </c:pt>
                <c:pt idx="2">
                  <c:v>4.4127000000000001</c:v>
                </c:pt>
                <c:pt idx="3">
                  <c:v>0</c:v>
                </c:pt>
                <c:pt idx="4">
                  <c:v>16.481300000000001</c:v>
                </c:pt>
                <c:pt idx="5">
                  <c:v>39.578400000000002</c:v>
                </c:pt>
              </c:numCache>
            </c:numRef>
          </c:val>
          <c:extLst>
            <c:ext xmlns:c16="http://schemas.microsoft.com/office/drawing/2014/chart" uri="{C3380CC4-5D6E-409C-BE32-E72D297353CC}">
              <c16:uniqueId val="{0000000A-51AC-4262-846E-6E2D58AF5582}"/>
            </c:ext>
          </c:extLst>
        </c:ser>
        <c:dLbls>
          <c:showLegendKey val="0"/>
          <c:showVal val="0"/>
          <c:showCatName val="0"/>
          <c:showSerName val="0"/>
          <c:showPercent val="0"/>
          <c:showBubbleSize val="0"/>
        </c:dLbls>
        <c:axId val="275609752"/>
        <c:axId val="275610080"/>
      </c:radarChart>
      <c:catAx>
        <c:axId val="2756097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5610080"/>
        <c:crosses val="autoZero"/>
        <c:auto val="1"/>
        <c:lblAlgn val="ctr"/>
        <c:lblOffset val="100"/>
        <c:noMultiLvlLbl val="0"/>
      </c:catAx>
      <c:valAx>
        <c:axId val="2756100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5609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Supervielle</c:v>
                </c:pt>
              </c:strCache>
            </c:strRef>
          </c:tx>
          <c:spPr>
            <a:ln w="28575" cap="rnd">
              <a:solidFill>
                <a:schemeClr val="accent1"/>
              </a:solidFill>
              <a:round/>
            </a:ln>
            <a:effectLst/>
          </c:spPr>
          <c:marker>
            <c:symbol val="none"/>
          </c:marker>
          <c:cat>
            <c:numRef>
              <c:f>Sheet1!$A$2:$A$32</c:f>
              <c:numCache>
                <c:formatCode>m/d/yyyy</c:formatCode>
                <c:ptCount val="31"/>
                <c:pt idx="0">
                  <c:v>42805</c:v>
                </c:pt>
                <c:pt idx="1">
                  <c:v>42806</c:v>
                </c:pt>
                <c:pt idx="2">
                  <c:v>42807</c:v>
                </c:pt>
                <c:pt idx="3">
                  <c:v>42808</c:v>
                </c:pt>
                <c:pt idx="4">
                  <c:v>42809</c:v>
                </c:pt>
                <c:pt idx="5">
                  <c:v>42810</c:v>
                </c:pt>
                <c:pt idx="6">
                  <c:v>42811</c:v>
                </c:pt>
                <c:pt idx="7">
                  <c:v>42812</c:v>
                </c:pt>
                <c:pt idx="8">
                  <c:v>42813</c:v>
                </c:pt>
                <c:pt idx="9">
                  <c:v>42814</c:v>
                </c:pt>
                <c:pt idx="10">
                  <c:v>42815</c:v>
                </c:pt>
                <c:pt idx="11">
                  <c:v>42816</c:v>
                </c:pt>
                <c:pt idx="12">
                  <c:v>42817</c:v>
                </c:pt>
                <c:pt idx="13">
                  <c:v>42818</c:v>
                </c:pt>
                <c:pt idx="14">
                  <c:v>42819</c:v>
                </c:pt>
                <c:pt idx="15">
                  <c:v>42820</c:v>
                </c:pt>
                <c:pt idx="16">
                  <c:v>42821</c:v>
                </c:pt>
                <c:pt idx="17">
                  <c:v>42822</c:v>
                </c:pt>
                <c:pt idx="18">
                  <c:v>42823</c:v>
                </c:pt>
                <c:pt idx="19">
                  <c:v>42824</c:v>
                </c:pt>
                <c:pt idx="20">
                  <c:v>42825</c:v>
                </c:pt>
                <c:pt idx="21">
                  <c:v>42826</c:v>
                </c:pt>
                <c:pt idx="22">
                  <c:v>42827</c:v>
                </c:pt>
                <c:pt idx="23">
                  <c:v>42828</c:v>
                </c:pt>
                <c:pt idx="24">
                  <c:v>42829</c:v>
                </c:pt>
                <c:pt idx="25">
                  <c:v>42830</c:v>
                </c:pt>
                <c:pt idx="26">
                  <c:v>42831</c:v>
                </c:pt>
                <c:pt idx="27">
                  <c:v>42832</c:v>
                </c:pt>
                <c:pt idx="28">
                  <c:v>42833</c:v>
                </c:pt>
                <c:pt idx="29">
                  <c:v>42834</c:v>
                </c:pt>
                <c:pt idx="30">
                  <c:v>42835</c:v>
                </c:pt>
              </c:numCache>
            </c:numRef>
          </c:cat>
          <c:val>
            <c:numRef>
              <c:f>Sheet1!$B$2:$B$32</c:f>
              <c:numCache>
                <c:formatCode>General</c:formatCode>
                <c:ptCount val="31"/>
                <c:pt idx="0">
                  <c:v>2.1577723942446001E-3</c:v>
                </c:pt>
                <c:pt idx="1">
                  <c:v>5.2962361415154003E-3</c:v>
                </c:pt>
                <c:pt idx="2">
                  <c:v>1.1768790344884E-3</c:v>
                </c:pt>
                <c:pt idx="3">
                  <c:v>3.9228839473626998E-3</c:v>
                </c:pt>
                <c:pt idx="4">
                  <c:v>7.2570506169474004E-3</c:v>
                </c:pt>
                <c:pt idx="5">
                  <c:v>-1.9612227046830001E-4</c:v>
                </c:pt>
                <c:pt idx="6">
                  <c:v>3.5302077919530999E-3</c:v>
                </c:pt>
                <c:pt idx="7">
                  <c:v>3.5300831726818999E-3</c:v>
                </c:pt>
                <c:pt idx="8">
                  <c:v>2.5494145171507001E-3</c:v>
                </c:pt>
                <c:pt idx="9">
                  <c:v>6.2753219044033E-3</c:v>
                </c:pt>
                <c:pt idx="10">
                  <c:v>2.3530980496739001E-2</c:v>
                </c:pt>
                <c:pt idx="11">
                  <c:v>3.117121426583E-2</c:v>
                </c:pt>
                <c:pt idx="12">
                  <c:v>3.6649060745327998E-2</c:v>
                </c:pt>
                <c:pt idx="13">
                  <c:v>3.2521472008025E-2</c:v>
                </c:pt>
                <c:pt idx="14">
                  <c:v>2.3110157109898999E-2</c:v>
                </c:pt>
                <c:pt idx="15">
                  <c:v>2.7608298937177998E-2</c:v>
                </c:pt>
                <c:pt idx="16">
                  <c:v>3.1124169777451999E-2</c:v>
                </c:pt>
                <c:pt idx="17">
                  <c:v>3.4245503076225002E-2</c:v>
                </c:pt>
                <c:pt idx="18">
                  <c:v>3.8537454689148001E-2</c:v>
                </c:pt>
                <c:pt idx="19">
                  <c:v>4.3215718788865001E-2</c:v>
                </c:pt>
                <c:pt idx="20">
                  <c:v>3.6551350738552001E-2</c:v>
                </c:pt>
                <c:pt idx="21">
                  <c:v>1.1723421050575001E-3</c:v>
                </c:pt>
                <c:pt idx="22">
                  <c:v>-1.9538806022642E-4</c:v>
                </c:pt>
                <c:pt idx="23">
                  <c:v>-4.8847110498026003E-3</c:v>
                </c:pt>
                <c:pt idx="24">
                  <c:v>-2.9309697992872001E-3</c:v>
                </c:pt>
                <c:pt idx="25">
                  <c:v>4.2988817045456996E-3</c:v>
                </c:pt>
                <c:pt idx="26">
                  <c:v>1.0551346957597E-2</c:v>
                </c:pt>
                <c:pt idx="27">
                  <c:v>9.1826108702575005E-3</c:v>
                </c:pt>
                <c:pt idx="28">
                  <c:v>2.0121746333154E-2</c:v>
                </c:pt>
                <c:pt idx="29">
                  <c:v>2.2070872893257001E-2</c:v>
                </c:pt>
                <c:pt idx="30">
                  <c:v>1.5036125756688E-2</c:v>
                </c:pt>
              </c:numCache>
            </c:numRef>
          </c:val>
          <c:smooth val="0"/>
          <c:extLst>
            <c:ext xmlns:c16="http://schemas.microsoft.com/office/drawing/2014/chart" uri="{C3380CC4-5D6E-409C-BE32-E72D297353CC}">
              <c16:uniqueId val="{00000000-DEB0-48EE-9E4A-5D0D64C8C6F0}"/>
            </c:ext>
          </c:extLst>
        </c:ser>
        <c:ser>
          <c:idx val="1"/>
          <c:order val="1"/>
          <c:tx>
            <c:strRef>
              <c:f>Sheet1!$C$1</c:f>
              <c:strCache>
                <c:ptCount val="1"/>
                <c:pt idx="0">
                  <c:v>Banco Galicia</c:v>
                </c:pt>
              </c:strCache>
            </c:strRef>
          </c:tx>
          <c:spPr>
            <a:ln w="28575" cap="rnd">
              <a:solidFill>
                <a:schemeClr val="accent2"/>
              </a:solidFill>
              <a:round/>
            </a:ln>
            <a:effectLst/>
          </c:spPr>
          <c:marker>
            <c:symbol val="none"/>
          </c:marker>
          <c:cat>
            <c:numRef>
              <c:f>Sheet1!$A$2:$A$32</c:f>
              <c:numCache>
                <c:formatCode>m/d/yyyy</c:formatCode>
                <c:ptCount val="31"/>
                <c:pt idx="0">
                  <c:v>42805</c:v>
                </c:pt>
                <c:pt idx="1">
                  <c:v>42806</c:v>
                </c:pt>
                <c:pt idx="2">
                  <c:v>42807</c:v>
                </c:pt>
                <c:pt idx="3">
                  <c:v>42808</c:v>
                </c:pt>
                <c:pt idx="4">
                  <c:v>42809</c:v>
                </c:pt>
                <c:pt idx="5">
                  <c:v>42810</c:v>
                </c:pt>
                <c:pt idx="6">
                  <c:v>42811</c:v>
                </c:pt>
                <c:pt idx="7">
                  <c:v>42812</c:v>
                </c:pt>
                <c:pt idx="8">
                  <c:v>42813</c:v>
                </c:pt>
                <c:pt idx="9">
                  <c:v>42814</c:v>
                </c:pt>
                <c:pt idx="10">
                  <c:v>42815</c:v>
                </c:pt>
                <c:pt idx="11">
                  <c:v>42816</c:v>
                </c:pt>
                <c:pt idx="12">
                  <c:v>42817</c:v>
                </c:pt>
                <c:pt idx="13">
                  <c:v>42818</c:v>
                </c:pt>
                <c:pt idx="14">
                  <c:v>42819</c:v>
                </c:pt>
                <c:pt idx="15">
                  <c:v>42820</c:v>
                </c:pt>
                <c:pt idx="16">
                  <c:v>42821</c:v>
                </c:pt>
                <c:pt idx="17">
                  <c:v>42822</c:v>
                </c:pt>
                <c:pt idx="18">
                  <c:v>42823</c:v>
                </c:pt>
                <c:pt idx="19">
                  <c:v>42824</c:v>
                </c:pt>
                <c:pt idx="20">
                  <c:v>42825</c:v>
                </c:pt>
                <c:pt idx="21">
                  <c:v>42826</c:v>
                </c:pt>
                <c:pt idx="22">
                  <c:v>42827</c:v>
                </c:pt>
                <c:pt idx="23">
                  <c:v>42828</c:v>
                </c:pt>
                <c:pt idx="24">
                  <c:v>42829</c:v>
                </c:pt>
                <c:pt idx="25">
                  <c:v>42830</c:v>
                </c:pt>
                <c:pt idx="26">
                  <c:v>42831</c:v>
                </c:pt>
                <c:pt idx="27">
                  <c:v>42832</c:v>
                </c:pt>
                <c:pt idx="28">
                  <c:v>42833</c:v>
                </c:pt>
                <c:pt idx="29">
                  <c:v>42834</c:v>
                </c:pt>
                <c:pt idx="30">
                  <c:v>42835</c:v>
                </c:pt>
              </c:numCache>
            </c:numRef>
          </c:cat>
          <c:val>
            <c:numRef>
              <c:f>Sheet1!$C$2:$C$32</c:f>
              <c:numCache>
                <c:formatCode>General</c:formatCode>
                <c:ptCount val="31"/>
                <c:pt idx="0">
                  <c:v>1.9529702129587E-2</c:v>
                </c:pt>
                <c:pt idx="1">
                  <c:v>1.1885323606234E-2</c:v>
                </c:pt>
                <c:pt idx="2">
                  <c:v>1.1318010633271E-2</c:v>
                </c:pt>
                <c:pt idx="3">
                  <c:v>1.499466699108E-2</c:v>
                </c:pt>
                <c:pt idx="4">
                  <c:v>2.0178475789601E-2</c:v>
                </c:pt>
                <c:pt idx="5">
                  <c:v>2.4228140466651001E-2</c:v>
                </c:pt>
                <c:pt idx="6">
                  <c:v>2.8934776113635E-2</c:v>
                </c:pt>
                <c:pt idx="7">
                  <c:v>2.1577026214674E-2</c:v>
                </c:pt>
                <c:pt idx="8">
                  <c:v>1.8181081689578001E-2</c:v>
                </c:pt>
                <c:pt idx="9">
                  <c:v>2.6842830986233999E-2</c:v>
                </c:pt>
                <c:pt idx="10">
                  <c:v>3.7193238175140003E-2</c:v>
                </c:pt>
                <c:pt idx="11">
                  <c:v>6.3816809987800996E-2</c:v>
                </c:pt>
                <c:pt idx="12">
                  <c:v>4.7502854874545003E-2</c:v>
                </c:pt>
                <c:pt idx="13">
                  <c:v>5.6694299261282E-2</c:v>
                </c:pt>
                <c:pt idx="14">
                  <c:v>3.1103117641199999E-2</c:v>
                </c:pt>
                <c:pt idx="15">
                  <c:v>2.1417842377830999E-2</c:v>
                </c:pt>
                <c:pt idx="16">
                  <c:v>2.5076049930454002E-2</c:v>
                </c:pt>
                <c:pt idx="17">
                  <c:v>3.5492024622827002E-2</c:v>
                </c:pt>
                <c:pt idx="18">
                  <c:v>4.8056797127104998E-2</c:v>
                </c:pt>
                <c:pt idx="19">
                  <c:v>3.8839760657011002E-2</c:v>
                </c:pt>
                <c:pt idx="20">
                  <c:v>3.3010356999509001E-2</c:v>
                </c:pt>
                <c:pt idx="21">
                  <c:v>2.1843395044831002E-2</c:v>
                </c:pt>
                <c:pt idx="22">
                  <c:v>9.2790723177154002E-3</c:v>
                </c:pt>
                <c:pt idx="23">
                  <c:v>2.4554458414869001E-2</c:v>
                </c:pt>
                <c:pt idx="24">
                  <c:v>3.2231527305912999E-2</c:v>
                </c:pt>
                <c:pt idx="25">
                  <c:v>3.4094464145550001E-2</c:v>
                </c:pt>
                <c:pt idx="26">
                  <c:v>3.3521038665300998E-2</c:v>
                </c:pt>
                <c:pt idx="27">
                  <c:v>3.3135394592004E-2</c:v>
                </c:pt>
                <c:pt idx="28">
                  <c:v>2.2644376615282999E-2</c:v>
                </c:pt>
                <c:pt idx="29">
                  <c:v>2.1329541414860001E-2</c:v>
                </c:pt>
                <c:pt idx="30">
                  <c:v>2.2915014291485999E-2</c:v>
                </c:pt>
              </c:numCache>
            </c:numRef>
          </c:val>
          <c:smooth val="0"/>
          <c:extLst>
            <c:ext xmlns:c16="http://schemas.microsoft.com/office/drawing/2014/chart" uri="{C3380CC4-5D6E-409C-BE32-E72D297353CC}">
              <c16:uniqueId val="{00000001-DEB0-48EE-9E4A-5D0D64C8C6F0}"/>
            </c:ext>
          </c:extLst>
        </c:ser>
        <c:ser>
          <c:idx val="2"/>
          <c:order val="2"/>
          <c:tx>
            <c:strRef>
              <c:f>Sheet1!$D$1</c:f>
              <c:strCache>
                <c:ptCount val="1"/>
                <c:pt idx="0">
                  <c:v>BBVA Francés</c:v>
                </c:pt>
              </c:strCache>
            </c:strRef>
          </c:tx>
          <c:spPr>
            <a:ln w="28575" cap="rnd">
              <a:solidFill>
                <a:schemeClr val="accent3"/>
              </a:solidFill>
              <a:round/>
            </a:ln>
            <a:effectLst/>
          </c:spPr>
          <c:marker>
            <c:symbol val="none"/>
          </c:marker>
          <c:cat>
            <c:numRef>
              <c:f>Sheet1!$A$2:$A$32</c:f>
              <c:numCache>
                <c:formatCode>m/d/yyyy</c:formatCode>
                <c:ptCount val="31"/>
                <c:pt idx="0">
                  <c:v>42805</c:v>
                </c:pt>
                <c:pt idx="1">
                  <c:v>42806</c:v>
                </c:pt>
                <c:pt idx="2">
                  <c:v>42807</c:v>
                </c:pt>
                <c:pt idx="3">
                  <c:v>42808</c:v>
                </c:pt>
                <c:pt idx="4">
                  <c:v>42809</c:v>
                </c:pt>
                <c:pt idx="5">
                  <c:v>42810</c:v>
                </c:pt>
                <c:pt idx="6">
                  <c:v>42811</c:v>
                </c:pt>
                <c:pt idx="7">
                  <c:v>42812</c:v>
                </c:pt>
                <c:pt idx="8">
                  <c:v>42813</c:v>
                </c:pt>
                <c:pt idx="9">
                  <c:v>42814</c:v>
                </c:pt>
                <c:pt idx="10">
                  <c:v>42815</c:v>
                </c:pt>
                <c:pt idx="11">
                  <c:v>42816</c:v>
                </c:pt>
                <c:pt idx="12">
                  <c:v>42817</c:v>
                </c:pt>
                <c:pt idx="13">
                  <c:v>42818</c:v>
                </c:pt>
                <c:pt idx="14">
                  <c:v>42819</c:v>
                </c:pt>
                <c:pt idx="15">
                  <c:v>42820</c:v>
                </c:pt>
                <c:pt idx="16">
                  <c:v>42821</c:v>
                </c:pt>
                <c:pt idx="17">
                  <c:v>42822</c:v>
                </c:pt>
                <c:pt idx="18">
                  <c:v>42823</c:v>
                </c:pt>
                <c:pt idx="19">
                  <c:v>42824</c:v>
                </c:pt>
                <c:pt idx="20">
                  <c:v>42825</c:v>
                </c:pt>
                <c:pt idx="21">
                  <c:v>42826</c:v>
                </c:pt>
                <c:pt idx="22">
                  <c:v>42827</c:v>
                </c:pt>
                <c:pt idx="23">
                  <c:v>42828</c:v>
                </c:pt>
                <c:pt idx="24">
                  <c:v>42829</c:v>
                </c:pt>
                <c:pt idx="25">
                  <c:v>42830</c:v>
                </c:pt>
                <c:pt idx="26">
                  <c:v>42831</c:v>
                </c:pt>
                <c:pt idx="27">
                  <c:v>42832</c:v>
                </c:pt>
                <c:pt idx="28">
                  <c:v>42833</c:v>
                </c:pt>
                <c:pt idx="29">
                  <c:v>42834</c:v>
                </c:pt>
                <c:pt idx="30">
                  <c:v>42835</c:v>
                </c:pt>
              </c:numCache>
            </c:numRef>
          </c:cat>
          <c:val>
            <c:numRef>
              <c:f>Sheet1!$D$2:$D$32</c:f>
              <c:numCache>
                <c:formatCode>General</c:formatCode>
                <c:ptCount val="31"/>
                <c:pt idx="0">
                  <c:v>1.5541977144615001E-2</c:v>
                </c:pt>
                <c:pt idx="1">
                  <c:v>1.8221516850565E-2</c:v>
                </c:pt>
                <c:pt idx="2">
                  <c:v>1.4274864487370999E-2</c:v>
                </c:pt>
                <c:pt idx="3">
                  <c:v>2.2473788465662999E-2</c:v>
                </c:pt>
                <c:pt idx="4">
                  <c:v>3.3269501091508002E-2</c:v>
                </c:pt>
                <c:pt idx="5">
                  <c:v>2.4983232861857E-2</c:v>
                </c:pt>
                <c:pt idx="6">
                  <c:v>2.0013110951426001E-2</c:v>
                </c:pt>
                <c:pt idx="7">
                  <c:v>3.6788396608849999E-2</c:v>
                </c:pt>
                <c:pt idx="8">
                  <c:v>3.0790092677390999E-2</c:v>
                </c:pt>
                <c:pt idx="9">
                  <c:v>2.6057247221085E-2</c:v>
                </c:pt>
                <c:pt idx="10">
                  <c:v>4.0767788095648003E-2</c:v>
                </c:pt>
                <c:pt idx="11">
                  <c:v>4.2639260059364997E-2</c:v>
                </c:pt>
                <c:pt idx="12">
                  <c:v>3.420696076265E-2</c:v>
                </c:pt>
                <c:pt idx="13">
                  <c:v>3.4824142013322998E-2</c:v>
                </c:pt>
                <c:pt idx="14">
                  <c:v>3.1511556725910002E-2</c:v>
                </c:pt>
                <c:pt idx="15">
                  <c:v>3.1423072390903001E-2</c:v>
                </c:pt>
                <c:pt idx="16">
                  <c:v>3.5182785565633999E-2</c:v>
                </c:pt>
                <c:pt idx="17">
                  <c:v>3.6112476232495E-2</c:v>
                </c:pt>
                <c:pt idx="18">
                  <c:v>4.4339529357477002E-2</c:v>
                </c:pt>
                <c:pt idx="19">
                  <c:v>4.9340182911667002E-2</c:v>
                </c:pt>
                <c:pt idx="20">
                  <c:v>4.3278774897055998E-2</c:v>
                </c:pt>
                <c:pt idx="21">
                  <c:v>5.1802345447192998E-2</c:v>
                </c:pt>
                <c:pt idx="22">
                  <c:v>5.4752029702389002E-2</c:v>
                </c:pt>
                <c:pt idx="23">
                  <c:v>4.9633463914749001E-2</c:v>
                </c:pt>
                <c:pt idx="24">
                  <c:v>3.8732454980368002E-2</c:v>
                </c:pt>
                <c:pt idx="25">
                  <c:v>4.3175832796893999E-2</c:v>
                </c:pt>
                <c:pt idx="26">
                  <c:v>4.5424515947445003E-2</c:v>
                </c:pt>
                <c:pt idx="27">
                  <c:v>3.1180985694258E-2</c:v>
                </c:pt>
                <c:pt idx="28">
                  <c:v>2.8202574168473001E-2</c:v>
                </c:pt>
                <c:pt idx="29">
                  <c:v>2.6788796503554001E-2</c:v>
                </c:pt>
                <c:pt idx="30">
                  <c:v>4.0992278616319003E-2</c:v>
                </c:pt>
              </c:numCache>
            </c:numRef>
          </c:val>
          <c:smooth val="0"/>
          <c:extLst>
            <c:ext xmlns:c16="http://schemas.microsoft.com/office/drawing/2014/chart" uri="{C3380CC4-5D6E-409C-BE32-E72D297353CC}">
              <c16:uniqueId val="{00000002-DEB0-48EE-9E4A-5D0D64C8C6F0}"/>
            </c:ext>
          </c:extLst>
        </c:ser>
        <c:ser>
          <c:idx val="3"/>
          <c:order val="3"/>
          <c:tx>
            <c:strRef>
              <c:f>Sheet1!$E$1</c:f>
              <c:strCache>
                <c:ptCount val="1"/>
                <c:pt idx="0">
                  <c:v>Santander Río</c:v>
                </c:pt>
              </c:strCache>
            </c:strRef>
          </c:tx>
          <c:spPr>
            <a:ln w="28575" cap="rnd">
              <a:solidFill>
                <a:schemeClr val="accent4"/>
              </a:solidFill>
              <a:round/>
            </a:ln>
            <a:effectLst/>
          </c:spPr>
          <c:marker>
            <c:symbol val="none"/>
          </c:marker>
          <c:cat>
            <c:numRef>
              <c:f>Sheet1!$A$2:$A$32</c:f>
              <c:numCache>
                <c:formatCode>m/d/yyyy</c:formatCode>
                <c:ptCount val="31"/>
                <c:pt idx="0">
                  <c:v>42805</c:v>
                </c:pt>
                <c:pt idx="1">
                  <c:v>42806</c:v>
                </c:pt>
                <c:pt idx="2">
                  <c:v>42807</c:v>
                </c:pt>
                <c:pt idx="3">
                  <c:v>42808</c:v>
                </c:pt>
                <c:pt idx="4">
                  <c:v>42809</c:v>
                </c:pt>
                <c:pt idx="5">
                  <c:v>42810</c:v>
                </c:pt>
                <c:pt idx="6">
                  <c:v>42811</c:v>
                </c:pt>
                <c:pt idx="7">
                  <c:v>42812</c:v>
                </c:pt>
                <c:pt idx="8">
                  <c:v>42813</c:v>
                </c:pt>
                <c:pt idx="9">
                  <c:v>42814</c:v>
                </c:pt>
                <c:pt idx="10">
                  <c:v>42815</c:v>
                </c:pt>
                <c:pt idx="11">
                  <c:v>42816</c:v>
                </c:pt>
                <c:pt idx="12">
                  <c:v>42817</c:v>
                </c:pt>
                <c:pt idx="13">
                  <c:v>42818</c:v>
                </c:pt>
                <c:pt idx="14">
                  <c:v>42819</c:v>
                </c:pt>
                <c:pt idx="15">
                  <c:v>42820</c:v>
                </c:pt>
                <c:pt idx="16">
                  <c:v>42821</c:v>
                </c:pt>
                <c:pt idx="17">
                  <c:v>42822</c:v>
                </c:pt>
                <c:pt idx="18">
                  <c:v>42823</c:v>
                </c:pt>
                <c:pt idx="19">
                  <c:v>42824</c:v>
                </c:pt>
                <c:pt idx="20">
                  <c:v>42825</c:v>
                </c:pt>
                <c:pt idx="21">
                  <c:v>42826</c:v>
                </c:pt>
                <c:pt idx="22">
                  <c:v>42827</c:v>
                </c:pt>
                <c:pt idx="23">
                  <c:v>42828</c:v>
                </c:pt>
                <c:pt idx="24">
                  <c:v>42829</c:v>
                </c:pt>
                <c:pt idx="25">
                  <c:v>42830</c:v>
                </c:pt>
                <c:pt idx="26">
                  <c:v>42831</c:v>
                </c:pt>
                <c:pt idx="27">
                  <c:v>42832</c:v>
                </c:pt>
                <c:pt idx="28">
                  <c:v>42833</c:v>
                </c:pt>
                <c:pt idx="29">
                  <c:v>42834</c:v>
                </c:pt>
                <c:pt idx="30">
                  <c:v>42835</c:v>
                </c:pt>
              </c:numCache>
            </c:numRef>
          </c:cat>
          <c:val>
            <c:numRef>
              <c:f>Sheet1!$E$2:$E$32</c:f>
              <c:numCache>
                <c:formatCode>General</c:formatCode>
                <c:ptCount val="31"/>
                <c:pt idx="0">
                  <c:v>1.4265535871795E-2</c:v>
                </c:pt>
                <c:pt idx="1">
                  <c:v>3.7165460630728002E-2</c:v>
                </c:pt>
                <c:pt idx="2">
                  <c:v>4.5184442895900997E-2</c:v>
                </c:pt>
                <c:pt idx="3">
                  <c:v>4.7372055304867003E-2</c:v>
                </c:pt>
                <c:pt idx="4">
                  <c:v>6.199590706633E-2</c:v>
                </c:pt>
                <c:pt idx="5">
                  <c:v>4.2508055477023E-2</c:v>
                </c:pt>
                <c:pt idx="6">
                  <c:v>3.9082777322368999E-2</c:v>
                </c:pt>
                <c:pt idx="7">
                  <c:v>3.7865431465573002E-2</c:v>
                </c:pt>
                <c:pt idx="8">
                  <c:v>5.4273268913033003E-2</c:v>
                </c:pt>
                <c:pt idx="9">
                  <c:v>5.8847548819445997E-2</c:v>
                </c:pt>
                <c:pt idx="10">
                  <c:v>5.8612894836864E-2</c:v>
                </c:pt>
                <c:pt idx="11">
                  <c:v>6.2777023609358995E-2</c:v>
                </c:pt>
                <c:pt idx="12">
                  <c:v>6.1938433197401999E-2</c:v>
                </c:pt>
                <c:pt idx="13">
                  <c:v>5.8705249726941001E-2</c:v>
                </c:pt>
                <c:pt idx="14">
                  <c:v>4.8692778501738997E-2</c:v>
                </c:pt>
                <c:pt idx="15">
                  <c:v>5.4254056587779001E-2</c:v>
                </c:pt>
                <c:pt idx="16">
                  <c:v>2.7710384616150999E-2</c:v>
                </c:pt>
                <c:pt idx="17">
                  <c:v>1.2954503782715E-2</c:v>
                </c:pt>
                <c:pt idx="18">
                  <c:v>1.0760809133136999E-2</c:v>
                </c:pt>
                <c:pt idx="19">
                  <c:v>1.4744707347446999E-2</c:v>
                </c:pt>
                <c:pt idx="20">
                  <c:v>1.9723119281041999E-2</c:v>
                </c:pt>
                <c:pt idx="21">
                  <c:v>0.10716106826438999</c:v>
                </c:pt>
                <c:pt idx="22">
                  <c:v>3.7605504331596998E-2</c:v>
                </c:pt>
                <c:pt idx="23">
                  <c:v>2.6055392571230001E-2</c:v>
                </c:pt>
                <c:pt idx="24">
                  <c:v>2.4855539603823001E-2</c:v>
                </c:pt>
                <c:pt idx="25">
                  <c:v>2.0674670149553001E-2</c:v>
                </c:pt>
                <c:pt idx="26">
                  <c:v>1.7887843222992E-2</c:v>
                </c:pt>
                <c:pt idx="27">
                  <c:v>3.4378260221570998E-2</c:v>
                </c:pt>
                <c:pt idx="28">
                  <c:v>3.7544845231804999E-2</c:v>
                </c:pt>
                <c:pt idx="29">
                  <c:v>2.6609106271607001E-2</c:v>
                </c:pt>
                <c:pt idx="30">
                  <c:v>2.3822711381896001E-2</c:v>
                </c:pt>
              </c:numCache>
            </c:numRef>
          </c:val>
          <c:smooth val="0"/>
          <c:extLst>
            <c:ext xmlns:c16="http://schemas.microsoft.com/office/drawing/2014/chart" uri="{C3380CC4-5D6E-409C-BE32-E72D297353CC}">
              <c16:uniqueId val="{00000003-DEB0-48EE-9E4A-5D0D64C8C6F0}"/>
            </c:ext>
          </c:extLst>
        </c:ser>
        <c:ser>
          <c:idx val="4"/>
          <c:order val="4"/>
          <c:tx>
            <c:strRef>
              <c:f>Sheet1!$F$1</c:f>
              <c:strCache>
                <c:ptCount val="1"/>
                <c:pt idx="0">
                  <c:v>ICBC Argentina</c:v>
                </c:pt>
              </c:strCache>
            </c:strRef>
          </c:tx>
          <c:spPr>
            <a:ln w="28575" cap="rnd">
              <a:solidFill>
                <a:schemeClr val="accent5"/>
              </a:solidFill>
              <a:round/>
            </a:ln>
            <a:effectLst/>
          </c:spPr>
          <c:marker>
            <c:symbol val="none"/>
          </c:marker>
          <c:cat>
            <c:numRef>
              <c:f>Sheet1!$A$2:$A$32</c:f>
              <c:numCache>
                <c:formatCode>m/d/yyyy</c:formatCode>
                <c:ptCount val="31"/>
                <c:pt idx="0">
                  <c:v>42805</c:v>
                </c:pt>
                <c:pt idx="1">
                  <c:v>42806</c:v>
                </c:pt>
                <c:pt idx="2">
                  <c:v>42807</c:v>
                </c:pt>
                <c:pt idx="3">
                  <c:v>42808</c:v>
                </c:pt>
                <c:pt idx="4">
                  <c:v>42809</c:v>
                </c:pt>
                <c:pt idx="5">
                  <c:v>42810</c:v>
                </c:pt>
                <c:pt idx="6">
                  <c:v>42811</c:v>
                </c:pt>
                <c:pt idx="7">
                  <c:v>42812</c:v>
                </c:pt>
                <c:pt idx="8">
                  <c:v>42813</c:v>
                </c:pt>
                <c:pt idx="9">
                  <c:v>42814</c:v>
                </c:pt>
                <c:pt idx="10">
                  <c:v>42815</c:v>
                </c:pt>
                <c:pt idx="11">
                  <c:v>42816</c:v>
                </c:pt>
                <c:pt idx="12">
                  <c:v>42817</c:v>
                </c:pt>
                <c:pt idx="13">
                  <c:v>42818</c:v>
                </c:pt>
                <c:pt idx="14">
                  <c:v>42819</c:v>
                </c:pt>
                <c:pt idx="15">
                  <c:v>42820</c:v>
                </c:pt>
                <c:pt idx="16">
                  <c:v>42821</c:v>
                </c:pt>
                <c:pt idx="17">
                  <c:v>42822</c:v>
                </c:pt>
                <c:pt idx="18">
                  <c:v>42823</c:v>
                </c:pt>
                <c:pt idx="19">
                  <c:v>42824</c:v>
                </c:pt>
                <c:pt idx="20">
                  <c:v>42825</c:v>
                </c:pt>
                <c:pt idx="21">
                  <c:v>42826</c:v>
                </c:pt>
                <c:pt idx="22">
                  <c:v>42827</c:v>
                </c:pt>
                <c:pt idx="23">
                  <c:v>42828</c:v>
                </c:pt>
                <c:pt idx="24">
                  <c:v>42829</c:v>
                </c:pt>
                <c:pt idx="25">
                  <c:v>42830</c:v>
                </c:pt>
                <c:pt idx="26">
                  <c:v>42831</c:v>
                </c:pt>
                <c:pt idx="27">
                  <c:v>42832</c:v>
                </c:pt>
                <c:pt idx="28">
                  <c:v>42833</c:v>
                </c:pt>
                <c:pt idx="29">
                  <c:v>42834</c:v>
                </c:pt>
                <c:pt idx="30">
                  <c:v>42835</c:v>
                </c:pt>
              </c:numCache>
            </c:numRef>
          </c:cat>
          <c:val>
            <c:numRef>
              <c:f>Sheet1!$F$2:$F$32</c:f>
              <c:numCache>
                <c:formatCode>General</c:formatCode>
                <c:ptCount val="31"/>
                <c:pt idx="0">
                  <c:v>7.3691328698003997E-3</c:v>
                </c:pt>
                <c:pt idx="1">
                  <c:v>1.3436840348664001E-2</c:v>
                </c:pt>
                <c:pt idx="2">
                  <c:v>4.7672705209327003E-3</c:v>
                </c:pt>
                <c:pt idx="3">
                  <c:v>1.4301129789253001E-2</c:v>
                </c:pt>
                <c:pt idx="4">
                  <c:v>8.2328064337216008E-3</c:v>
                </c:pt>
                <c:pt idx="5">
                  <c:v>2.0363686780501E-2</c:v>
                </c:pt>
                <c:pt idx="6">
                  <c:v>1.1262724713017E-2</c:v>
                </c:pt>
                <c:pt idx="7">
                  <c:v>4.3313293716107002E-4</c:v>
                </c:pt>
                <c:pt idx="8">
                  <c:v>7.3632280391724E-3</c:v>
                </c:pt>
                <c:pt idx="9">
                  <c:v>8.6619834209636995E-3</c:v>
                </c:pt>
                <c:pt idx="10">
                  <c:v>1.1692664801613999E-2</c:v>
                </c:pt>
                <c:pt idx="11">
                  <c:v>2.1217540410754E-2</c:v>
                </c:pt>
                <c:pt idx="12">
                  <c:v>1.8615524481579E-2</c:v>
                </c:pt>
                <c:pt idx="13">
                  <c:v>1.5582189557336E-2</c:v>
                </c:pt>
                <c:pt idx="14">
                  <c:v>1.0819279089796E-2</c:v>
                </c:pt>
                <c:pt idx="15">
                  <c:v>1.5145352107800001E-2</c:v>
                </c:pt>
                <c:pt idx="16">
                  <c:v>1.1681788092364E-2</c:v>
                </c:pt>
                <c:pt idx="17">
                  <c:v>1.2545640173735001E-2</c:v>
                </c:pt>
                <c:pt idx="18">
                  <c:v>2.2492808789498001E-2</c:v>
                </c:pt>
                <c:pt idx="19">
                  <c:v>1.7730726484083002E-2</c:v>
                </c:pt>
                <c:pt idx="20">
                  <c:v>1.4700922699089E-2</c:v>
                </c:pt>
                <c:pt idx="21">
                  <c:v>1.9454243619008001E-2</c:v>
                </c:pt>
                <c:pt idx="22">
                  <c:v>1.339920555678E-2</c:v>
                </c:pt>
                <c:pt idx="23">
                  <c:v>1.555828305703E-2</c:v>
                </c:pt>
                <c:pt idx="24">
                  <c:v>1.9012721238938001E-2</c:v>
                </c:pt>
                <c:pt idx="25">
                  <c:v>2.8513660635595E-2</c:v>
                </c:pt>
                <c:pt idx="26">
                  <c:v>3.0665042715109E-2</c:v>
                </c:pt>
                <c:pt idx="27">
                  <c:v>1.8997862740442E-2</c:v>
                </c:pt>
                <c:pt idx="28">
                  <c:v>6.9070015411247E-3</c:v>
                </c:pt>
                <c:pt idx="29">
                  <c:v>1.4676364578162E-2</c:v>
                </c:pt>
                <c:pt idx="30">
                  <c:v>2.3306099724211E-2</c:v>
                </c:pt>
              </c:numCache>
            </c:numRef>
          </c:val>
          <c:smooth val="0"/>
          <c:extLst>
            <c:ext xmlns:c16="http://schemas.microsoft.com/office/drawing/2014/chart" uri="{C3380CC4-5D6E-409C-BE32-E72D297353CC}">
              <c16:uniqueId val="{00000004-DEB0-48EE-9E4A-5D0D64C8C6F0}"/>
            </c:ext>
          </c:extLst>
        </c:ser>
        <c:ser>
          <c:idx val="5"/>
          <c:order val="5"/>
          <c:tx>
            <c:strRef>
              <c:f>Sheet1!$G$1</c:f>
              <c:strCache>
                <c:ptCount val="1"/>
                <c:pt idx="0">
                  <c:v>Banco Hipotecario</c:v>
                </c:pt>
              </c:strCache>
            </c:strRef>
          </c:tx>
          <c:spPr>
            <a:ln w="28575" cap="rnd">
              <a:solidFill>
                <a:schemeClr val="accent6"/>
              </a:solidFill>
              <a:round/>
            </a:ln>
            <a:effectLst/>
          </c:spPr>
          <c:marker>
            <c:symbol val="none"/>
          </c:marker>
          <c:cat>
            <c:numRef>
              <c:f>Sheet1!$A$2:$A$32</c:f>
              <c:numCache>
                <c:formatCode>m/d/yyyy</c:formatCode>
                <c:ptCount val="31"/>
                <c:pt idx="0">
                  <c:v>42805</c:v>
                </c:pt>
                <c:pt idx="1">
                  <c:v>42806</c:v>
                </c:pt>
                <c:pt idx="2">
                  <c:v>42807</c:v>
                </c:pt>
                <c:pt idx="3">
                  <c:v>42808</c:v>
                </c:pt>
                <c:pt idx="4">
                  <c:v>42809</c:v>
                </c:pt>
                <c:pt idx="5">
                  <c:v>42810</c:v>
                </c:pt>
                <c:pt idx="6">
                  <c:v>42811</c:v>
                </c:pt>
                <c:pt idx="7">
                  <c:v>42812</c:v>
                </c:pt>
                <c:pt idx="8">
                  <c:v>42813</c:v>
                </c:pt>
                <c:pt idx="9">
                  <c:v>42814</c:v>
                </c:pt>
                <c:pt idx="10">
                  <c:v>42815</c:v>
                </c:pt>
                <c:pt idx="11">
                  <c:v>42816</c:v>
                </c:pt>
                <c:pt idx="12">
                  <c:v>42817</c:v>
                </c:pt>
                <c:pt idx="13">
                  <c:v>42818</c:v>
                </c:pt>
                <c:pt idx="14">
                  <c:v>42819</c:v>
                </c:pt>
                <c:pt idx="15">
                  <c:v>42820</c:v>
                </c:pt>
                <c:pt idx="16">
                  <c:v>42821</c:v>
                </c:pt>
                <c:pt idx="17">
                  <c:v>42822</c:v>
                </c:pt>
                <c:pt idx="18">
                  <c:v>42823</c:v>
                </c:pt>
                <c:pt idx="19">
                  <c:v>42824</c:v>
                </c:pt>
                <c:pt idx="20">
                  <c:v>42825</c:v>
                </c:pt>
                <c:pt idx="21">
                  <c:v>42826</c:v>
                </c:pt>
                <c:pt idx="22">
                  <c:v>42827</c:v>
                </c:pt>
                <c:pt idx="23">
                  <c:v>42828</c:v>
                </c:pt>
                <c:pt idx="24">
                  <c:v>42829</c:v>
                </c:pt>
                <c:pt idx="25">
                  <c:v>42830</c:v>
                </c:pt>
                <c:pt idx="26">
                  <c:v>42831</c:v>
                </c:pt>
                <c:pt idx="27">
                  <c:v>42832</c:v>
                </c:pt>
                <c:pt idx="28">
                  <c:v>42833</c:v>
                </c:pt>
                <c:pt idx="29">
                  <c:v>42834</c:v>
                </c:pt>
                <c:pt idx="30">
                  <c:v>42835</c:v>
                </c:pt>
              </c:numCache>
            </c:numRef>
          </c:cat>
          <c:val>
            <c:numRef>
              <c:f>Sheet1!$G$2:$G$32</c:f>
              <c:numCache>
                <c:formatCode>General</c:formatCode>
                <c:ptCount val="31"/>
                <c:pt idx="0">
                  <c:v>4.9544510148634001E-2</c:v>
                </c:pt>
                <c:pt idx="1">
                  <c:v>4.9229535978949003E-2</c:v>
                </c:pt>
                <c:pt idx="2">
                  <c:v>6.6623122142390995E-2</c:v>
                </c:pt>
                <c:pt idx="3">
                  <c:v>6.7304024171428001E-2</c:v>
                </c:pt>
                <c:pt idx="4">
                  <c:v>4.6530303403670002E-2</c:v>
                </c:pt>
                <c:pt idx="5">
                  <c:v>4.0568303984096998E-2</c:v>
                </c:pt>
                <c:pt idx="6">
                  <c:v>3.1862170045504998E-2</c:v>
                </c:pt>
                <c:pt idx="7">
                  <c:v>3.1562457470312E-2</c:v>
                </c:pt>
                <c:pt idx="8">
                  <c:v>3.4591959612802002E-2</c:v>
                </c:pt>
                <c:pt idx="9">
                  <c:v>4.0946189761715997E-2</c:v>
                </c:pt>
                <c:pt idx="10">
                  <c:v>4.6425255338904001E-2</c:v>
                </c:pt>
                <c:pt idx="11">
                  <c:v>6.0859697436231E-2</c:v>
                </c:pt>
                <c:pt idx="12">
                  <c:v>7.4691985853308995E-2</c:v>
                </c:pt>
                <c:pt idx="13">
                  <c:v>6.9583495141426005E-2</c:v>
                </c:pt>
                <c:pt idx="14">
                  <c:v>7.7036823313016006E-2</c:v>
                </c:pt>
                <c:pt idx="15">
                  <c:v>8.2887781476094005E-2</c:v>
                </c:pt>
                <c:pt idx="16">
                  <c:v>7.4321171163386004E-2</c:v>
                </c:pt>
                <c:pt idx="17">
                  <c:v>8.0598733448474E-2</c:v>
                </c:pt>
                <c:pt idx="18">
                  <c:v>9.3908191440405006E-2</c:v>
                </c:pt>
                <c:pt idx="19">
                  <c:v>7.6004327505377001E-2</c:v>
                </c:pt>
                <c:pt idx="20">
                  <c:v>8.0827861062218995E-2</c:v>
                </c:pt>
                <c:pt idx="21">
                  <c:v>4.2891673420789998E-2</c:v>
                </c:pt>
                <c:pt idx="22">
                  <c:v>4.7605118410563002E-2</c:v>
                </c:pt>
                <c:pt idx="23">
                  <c:v>4.2279601453845003E-2</c:v>
                </c:pt>
                <c:pt idx="24">
                  <c:v>5.6731004783454997E-2</c:v>
                </c:pt>
                <c:pt idx="25">
                  <c:v>5.7128375621216997E-2</c:v>
                </c:pt>
                <c:pt idx="26">
                  <c:v>6.0100797623443003E-2</c:v>
                </c:pt>
                <c:pt idx="27">
                  <c:v>5.0339937589917998E-2</c:v>
                </c:pt>
                <c:pt idx="28">
                  <c:v>4.9314034631316998E-2</c:v>
                </c:pt>
                <c:pt idx="29">
                  <c:v>4.7146696230979002E-2</c:v>
                </c:pt>
                <c:pt idx="30">
                  <c:v>4.6696074245330003E-2</c:v>
                </c:pt>
              </c:numCache>
            </c:numRef>
          </c:val>
          <c:smooth val="0"/>
          <c:extLst>
            <c:ext xmlns:c16="http://schemas.microsoft.com/office/drawing/2014/chart" uri="{C3380CC4-5D6E-409C-BE32-E72D297353CC}">
              <c16:uniqueId val="{00000005-DEB0-48EE-9E4A-5D0D64C8C6F0}"/>
            </c:ext>
          </c:extLst>
        </c:ser>
        <c:ser>
          <c:idx val="6"/>
          <c:order val="6"/>
          <c:tx>
            <c:strRef>
              <c:f>Sheet1!$H$1</c:f>
              <c:strCache>
                <c:ptCount val="1"/>
                <c:pt idx="0">
                  <c:v>Banco Ciudad</c:v>
                </c:pt>
              </c:strCache>
            </c:strRef>
          </c:tx>
          <c:spPr>
            <a:ln w="28575" cap="rnd">
              <a:solidFill>
                <a:schemeClr val="accent1">
                  <a:lumMod val="60000"/>
                </a:schemeClr>
              </a:solidFill>
              <a:round/>
            </a:ln>
            <a:effectLst/>
          </c:spPr>
          <c:marker>
            <c:symbol val="none"/>
          </c:marker>
          <c:cat>
            <c:numRef>
              <c:f>Sheet1!$A$2:$A$32</c:f>
              <c:numCache>
                <c:formatCode>m/d/yyyy</c:formatCode>
                <c:ptCount val="31"/>
                <c:pt idx="0">
                  <c:v>42805</c:v>
                </c:pt>
                <c:pt idx="1">
                  <c:v>42806</c:v>
                </c:pt>
                <c:pt idx="2">
                  <c:v>42807</c:v>
                </c:pt>
                <c:pt idx="3">
                  <c:v>42808</c:v>
                </c:pt>
                <c:pt idx="4">
                  <c:v>42809</c:v>
                </c:pt>
                <c:pt idx="5">
                  <c:v>42810</c:v>
                </c:pt>
                <c:pt idx="6">
                  <c:v>42811</c:v>
                </c:pt>
                <c:pt idx="7">
                  <c:v>42812</c:v>
                </c:pt>
                <c:pt idx="8">
                  <c:v>42813</c:v>
                </c:pt>
                <c:pt idx="9">
                  <c:v>42814</c:v>
                </c:pt>
                <c:pt idx="10">
                  <c:v>42815</c:v>
                </c:pt>
                <c:pt idx="11">
                  <c:v>42816</c:v>
                </c:pt>
                <c:pt idx="12">
                  <c:v>42817</c:v>
                </c:pt>
                <c:pt idx="13">
                  <c:v>42818</c:v>
                </c:pt>
                <c:pt idx="14">
                  <c:v>42819</c:v>
                </c:pt>
                <c:pt idx="15">
                  <c:v>42820</c:v>
                </c:pt>
                <c:pt idx="16">
                  <c:v>42821</c:v>
                </c:pt>
                <c:pt idx="17">
                  <c:v>42822</c:v>
                </c:pt>
                <c:pt idx="18">
                  <c:v>42823</c:v>
                </c:pt>
                <c:pt idx="19">
                  <c:v>42824</c:v>
                </c:pt>
                <c:pt idx="20">
                  <c:v>42825</c:v>
                </c:pt>
                <c:pt idx="21">
                  <c:v>42826</c:v>
                </c:pt>
                <c:pt idx="22">
                  <c:v>42827</c:v>
                </c:pt>
                <c:pt idx="23">
                  <c:v>42828</c:v>
                </c:pt>
                <c:pt idx="24">
                  <c:v>42829</c:v>
                </c:pt>
                <c:pt idx="25">
                  <c:v>42830</c:v>
                </c:pt>
                <c:pt idx="26">
                  <c:v>42831</c:v>
                </c:pt>
                <c:pt idx="27">
                  <c:v>42832</c:v>
                </c:pt>
                <c:pt idx="28">
                  <c:v>42833</c:v>
                </c:pt>
                <c:pt idx="29">
                  <c:v>42834</c:v>
                </c:pt>
                <c:pt idx="30">
                  <c:v>42835</c:v>
                </c:pt>
              </c:numCache>
            </c:numRef>
          </c:cat>
          <c:val>
            <c:numRef>
              <c:f>Sheet1!$H$2:$H$32</c:f>
              <c:numCache>
                <c:formatCode>General</c:formatCode>
                <c:ptCount val="31"/>
                <c:pt idx="0">
                  <c:v>-2.2375619524966001E-3</c:v>
                </c:pt>
                <c:pt idx="1">
                  <c:v>-2.0138508184066001E-3</c:v>
                </c:pt>
                <c:pt idx="2">
                  <c:v>2.9089542085853999E-3</c:v>
                </c:pt>
                <c:pt idx="3">
                  <c:v>1.7900735944006E-3</c:v>
                </c:pt>
                <c:pt idx="4">
                  <c:v>0</c:v>
                </c:pt>
                <c:pt idx="5">
                  <c:v>-6.0413902357708002E-3</c:v>
                </c:pt>
                <c:pt idx="6">
                  <c:v>-3.3565306898789E-3</c:v>
                </c:pt>
                <c:pt idx="7">
                  <c:v>-1.5664335664336E-3</c:v>
                </c:pt>
                <c:pt idx="8">
                  <c:v>-7.3847310615215E-3</c:v>
                </c:pt>
                <c:pt idx="9">
                  <c:v>1.7903700471090999E-3</c:v>
                </c:pt>
                <c:pt idx="10">
                  <c:v>-1.7903379934338999E-3</c:v>
                </c:pt>
                <c:pt idx="11">
                  <c:v>-1.1189812794431999E-3</c:v>
                </c:pt>
                <c:pt idx="12">
                  <c:v>-1.3427925609292E-3</c:v>
                </c:pt>
                <c:pt idx="13">
                  <c:v>2.2380176534832999E-4</c:v>
                </c:pt>
                <c:pt idx="14">
                  <c:v>-1.3428075868629E-3</c:v>
                </c:pt>
                <c:pt idx="15">
                  <c:v>-2.0142384276407E-3</c:v>
                </c:pt>
                <c:pt idx="16">
                  <c:v>1.5666614444619E-3</c:v>
                </c:pt>
                <c:pt idx="17">
                  <c:v>8.9522108603746001E-4</c:v>
                </c:pt>
                <c:pt idx="18">
                  <c:v>3.8046555555803999E-3</c:v>
                </c:pt>
                <c:pt idx="19">
                  <c:v>2.4617422869137998E-3</c:v>
                </c:pt>
                <c:pt idx="20">
                  <c:v>1.3427354654481E-3</c:v>
                </c:pt>
                <c:pt idx="21">
                  <c:v>-3.3567935907621001E-3</c:v>
                </c:pt>
                <c:pt idx="22">
                  <c:v>-1.7903500134276E-3</c:v>
                </c:pt>
                <c:pt idx="23">
                  <c:v>-3.5807641350664001E-3</c:v>
                </c:pt>
                <c:pt idx="24">
                  <c:v>2.0142519515863001E-3</c:v>
                </c:pt>
                <c:pt idx="25">
                  <c:v>-6.7140379343143004E-4</c:v>
                </c:pt>
                <c:pt idx="26">
                  <c:v>-2.9094359722663999E-3</c:v>
                </c:pt>
                <c:pt idx="27">
                  <c:v>-4.4761855737014998E-4</c:v>
                </c:pt>
                <c:pt idx="28">
                  <c:v>2.2381028050142001E-4</c:v>
                </c:pt>
                <c:pt idx="29">
                  <c:v>-3.3571466938818999E-3</c:v>
                </c:pt>
                <c:pt idx="30">
                  <c:v>-1.566721054269E-3</c:v>
                </c:pt>
              </c:numCache>
            </c:numRef>
          </c:val>
          <c:smooth val="0"/>
          <c:extLst>
            <c:ext xmlns:c16="http://schemas.microsoft.com/office/drawing/2014/chart" uri="{C3380CC4-5D6E-409C-BE32-E72D297353CC}">
              <c16:uniqueId val="{00000006-DEB0-48EE-9E4A-5D0D64C8C6F0}"/>
            </c:ext>
          </c:extLst>
        </c:ser>
        <c:ser>
          <c:idx val="7"/>
          <c:order val="7"/>
          <c:tx>
            <c:strRef>
              <c:f>Sheet1!$I$1</c:f>
              <c:strCache>
                <c:ptCount val="1"/>
                <c:pt idx="0">
                  <c:v>Banco Provincia</c:v>
                </c:pt>
              </c:strCache>
            </c:strRef>
          </c:tx>
          <c:spPr>
            <a:ln w="28575" cap="rnd">
              <a:solidFill>
                <a:schemeClr val="accent2">
                  <a:lumMod val="60000"/>
                </a:schemeClr>
              </a:solidFill>
              <a:round/>
            </a:ln>
            <a:effectLst/>
          </c:spPr>
          <c:marker>
            <c:symbol val="none"/>
          </c:marker>
          <c:cat>
            <c:numRef>
              <c:f>Sheet1!$A$2:$A$32</c:f>
              <c:numCache>
                <c:formatCode>m/d/yyyy</c:formatCode>
                <c:ptCount val="31"/>
                <c:pt idx="0">
                  <c:v>42805</c:v>
                </c:pt>
                <c:pt idx="1">
                  <c:v>42806</c:v>
                </c:pt>
                <c:pt idx="2">
                  <c:v>42807</c:v>
                </c:pt>
                <c:pt idx="3">
                  <c:v>42808</c:v>
                </c:pt>
                <c:pt idx="4">
                  <c:v>42809</c:v>
                </c:pt>
                <c:pt idx="5">
                  <c:v>42810</c:v>
                </c:pt>
                <c:pt idx="6">
                  <c:v>42811</c:v>
                </c:pt>
                <c:pt idx="7">
                  <c:v>42812</c:v>
                </c:pt>
                <c:pt idx="8">
                  <c:v>42813</c:v>
                </c:pt>
                <c:pt idx="9">
                  <c:v>42814</c:v>
                </c:pt>
                <c:pt idx="10">
                  <c:v>42815</c:v>
                </c:pt>
                <c:pt idx="11">
                  <c:v>42816</c:v>
                </c:pt>
                <c:pt idx="12">
                  <c:v>42817</c:v>
                </c:pt>
                <c:pt idx="13">
                  <c:v>42818</c:v>
                </c:pt>
                <c:pt idx="14">
                  <c:v>42819</c:v>
                </c:pt>
                <c:pt idx="15">
                  <c:v>42820</c:v>
                </c:pt>
                <c:pt idx="16">
                  <c:v>42821</c:v>
                </c:pt>
                <c:pt idx="17">
                  <c:v>42822</c:v>
                </c:pt>
                <c:pt idx="18">
                  <c:v>42823</c:v>
                </c:pt>
                <c:pt idx="19">
                  <c:v>42824</c:v>
                </c:pt>
                <c:pt idx="20">
                  <c:v>42825</c:v>
                </c:pt>
                <c:pt idx="21">
                  <c:v>42826</c:v>
                </c:pt>
                <c:pt idx="22">
                  <c:v>42827</c:v>
                </c:pt>
                <c:pt idx="23">
                  <c:v>42828</c:v>
                </c:pt>
                <c:pt idx="24">
                  <c:v>42829</c:v>
                </c:pt>
                <c:pt idx="25">
                  <c:v>42830</c:v>
                </c:pt>
                <c:pt idx="26">
                  <c:v>42831</c:v>
                </c:pt>
                <c:pt idx="27">
                  <c:v>42832</c:v>
                </c:pt>
                <c:pt idx="28">
                  <c:v>42833</c:v>
                </c:pt>
                <c:pt idx="29">
                  <c:v>42834</c:v>
                </c:pt>
                <c:pt idx="30">
                  <c:v>42835</c:v>
                </c:pt>
              </c:numCache>
            </c:numRef>
          </c:cat>
          <c:val>
            <c:numRef>
              <c:f>Sheet1!$I$2:$I$32</c:f>
              <c:numCache>
                <c:formatCode>General</c:formatCode>
                <c:ptCount val="31"/>
                <c:pt idx="0">
                  <c:v>0.19253242399279999</c:v>
                </c:pt>
                <c:pt idx="1">
                  <c:v>0.19981070564728001</c:v>
                </c:pt>
                <c:pt idx="2">
                  <c:v>0.17746736890313999</c:v>
                </c:pt>
                <c:pt idx="3">
                  <c:v>0.43335809665314001</c:v>
                </c:pt>
                <c:pt idx="4">
                  <c:v>0.99384536600632001</c:v>
                </c:pt>
                <c:pt idx="5">
                  <c:v>0.31362385794905001</c:v>
                </c:pt>
                <c:pt idx="6">
                  <c:v>0.64026359390065002</c:v>
                </c:pt>
                <c:pt idx="7">
                  <c:v>0.43621820211133</c:v>
                </c:pt>
                <c:pt idx="8">
                  <c:v>0.37412950066676998</c:v>
                </c:pt>
                <c:pt idx="9">
                  <c:v>0.25833118057350002</c:v>
                </c:pt>
                <c:pt idx="10">
                  <c:v>0.10950785879928</c:v>
                </c:pt>
                <c:pt idx="11">
                  <c:v>0.11214575270942</c:v>
                </c:pt>
                <c:pt idx="12">
                  <c:v>0.13130227988504001</c:v>
                </c:pt>
                <c:pt idx="13">
                  <c:v>0.10820525987602</c:v>
                </c:pt>
                <c:pt idx="14">
                  <c:v>5.8624164147660002E-2</c:v>
                </c:pt>
                <c:pt idx="15">
                  <c:v>3.4787703462292E-2</c:v>
                </c:pt>
                <c:pt idx="16">
                  <c:v>0.10158137491763999</c:v>
                </c:pt>
                <c:pt idx="17">
                  <c:v>1.5057184388799001</c:v>
                </c:pt>
                <c:pt idx="18">
                  <c:v>1.3446816175808001</c:v>
                </c:pt>
                <c:pt idx="19">
                  <c:v>0.18396238991139999</c:v>
                </c:pt>
                <c:pt idx="20">
                  <c:v>0.24749401224164</c:v>
                </c:pt>
                <c:pt idx="21">
                  <c:v>0.29997610809759001</c:v>
                </c:pt>
                <c:pt idx="22">
                  <c:v>0.15439178459257999</c:v>
                </c:pt>
                <c:pt idx="23">
                  <c:v>5.8137998467271003E-2</c:v>
                </c:pt>
                <c:pt idx="24">
                  <c:v>0.36095044414512001</c:v>
                </c:pt>
                <c:pt idx="25">
                  <c:v>0.5719348415337</c:v>
                </c:pt>
                <c:pt idx="26">
                  <c:v>0.26689693068530002</c:v>
                </c:pt>
                <c:pt idx="27">
                  <c:v>0.14788138173404</c:v>
                </c:pt>
                <c:pt idx="28">
                  <c:v>0.12942229016651</c:v>
                </c:pt>
                <c:pt idx="29">
                  <c:v>0.10843540719663999</c:v>
                </c:pt>
                <c:pt idx="30">
                  <c:v>0.18370724690427001</c:v>
                </c:pt>
              </c:numCache>
            </c:numRef>
          </c:val>
          <c:smooth val="0"/>
          <c:extLst>
            <c:ext xmlns:c16="http://schemas.microsoft.com/office/drawing/2014/chart" uri="{C3380CC4-5D6E-409C-BE32-E72D297353CC}">
              <c16:uniqueId val="{00000007-DEB0-48EE-9E4A-5D0D64C8C6F0}"/>
            </c:ext>
          </c:extLst>
        </c:ser>
        <c:ser>
          <c:idx val="8"/>
          <c:order val="8"/>
          <c:tx>
            <c:strRef>
              <c:f>Sheet1!$J$1</c:f>
              <c:strCache>
                <c:ptCount val="1"/>
                <c:pt idx="0">
                  <c:v>Banco Macro</c:v>
                </c:pt>
              </c:strCache>
            </c:strRef>
          </c:tx>
          <c:spPr>
            <a:ln w="28575" cap="rnd">
              <a:solidFill>
                <a:schemeClr val="accent3">
                  <a:lumMod val="60000"/>
                </a:schemeClr>
              </a:solidFill>
              <a:round/>
            </a:ln>
            <a:effectLst/>
          </c:spPr>
          <c:marker>
            <c:symbol val="none"/>
          </c:marker>
          <c:cat>
            <c:numRef>
              <c:f>Sheet1!$A$2:$A$32</c:f>
              <c:numCache>
                <c:formatCode>m/d/yyyy</c:formatCode>
                <c:ptCount val="31"/>
                <c:pt idx="0">
                  <c:v>42805</c:v>
                </c:pt>
                <c:pt idx="1">
                  <c:v>42806</c:v>
                </c:pt>
                <c:pt idx="2">
                  <c:v>42807</c:v>
                </c:pt>
                <c:pt idx="3">
                  <c:v>42808</c:v>
                </c:pt>
                <c:pt idx="4">
                  <c:v>42809</c:v>
                </c:pt>
                <c:pt idx="5">
                  <c:v>42810</c:v>
                </c:pt>
                <c:pt idx="6">
                  <c:v>42811</c:v>
                </c:pt>
                <c:pt idx="7">
                  <c:v>42812</c:v>
                </c:pt>
                <c:pt idx="8">
                  <c:v>42813</c:v>
                </c:pt>
                <c:pt idx="9">
                  <c:v>42814</c:v>
                </c:pt>
                <c:pt idx="10">
                  <c:v>42815</c:v>
                </c:pt>
                <c:pt idx="11">
                  <c:v>42816</c:v>
                </c:pt>
                <c:pt idx="12">
                  <c:v>42817</c:v>
                </c:pt>
                <c:pt idx="13">
                  <c:v>42818</c:v>
                </c:pt>
                <c:pt idx="14">
                  <c:v>42819</c:v>
                </c:pt>
                <c:pt idx="15">
                  <c:v>42820</c:v>
                </c:pt>
                <c:pt idx="16">
                  <c:v>42821</c:v>
                </c:pt>
                <c:pt idx="17">
                  <c:v>42822</c:v>
                </c:pt>
                <c:pt idx="18">
                  <c:v>42823</c:v>
                </c:pt>
                <c:pt idx="19">
                  <c:v>42824</c:v>
                </c:pt>
                <c:pt idx="20">
                  <c:v>42825</c:v>
                </c:pt>
                <c:pt idx="21">
                  <c:v>42826</c:v>
                </c:pt>
                <c:pt idx="22">
                  <c:v>42827</c:v>
                </c:pt>
                <c:pt idx="23">
                  <c:v>42828</c:v>
                </c:pt>
                <c:pt idx="24">
                  <c:v>42829</c:v>
                </c:pt>
                <c:pt idx="25">
                  <c:v>42830</c:v>
                </c:pt>
                <c:pt idx="26">
                  <c:v>42831</c:v>
                </c:pt>
                <c:pt idx="27">
                  <c:v>42832</c:v>
                </c:pt>
                <c:pt idx="28">
                  <c:v>42833</c:v>
                </c:pt>
                <c:pt idx="29">
                  <c:v>42834</c:v>
                </c:pt>
                <c:pt idx="30">
                  <c:v>42835</c:v>
                </c:pt>
              </c:numCache>
            </c:numRef>
          </c:cat>
          <c:val>
            <c:numRef>
              <c:f>Sheet1!$J$2:$J$32</c:f>
              <c:numCache>
                <c:formatCode>General</c:formatCode>
                <c:ptCount val="31"/>
                <c:pt idx="0">
                  <c:v>1.1251151485034999E-2</c:v>
                </c:pt>
                <c:pt idx="1">
                  <c:v>1.3827984559532E-2</c:v>
                </c:pt>
                <c:pt idx="2">
                  <c:v>2.2731000867058999E-2</c:v>
                </c:pt>
                <c:pt idx="3">
                  <c:v>2.1788687219881E-2</c:v>
                </c:pt>
                <c:pt idx="4">
                  <c:v>5.9730160217371001E-2</c:v>
                </c:pt>
                <c:pt idx="5">
                  <c:v>2.6452858898577999E-2</c:v>
                </c:pt>
                <c:pt idx="6">
                  <c:v>1.4042051262848001E-3</c:v>
                </c:pt>
                <c:pt idx="7">
                  <c:v>2.8083708172827E-3</c:v>
                </c:pt>
                <c:pt idx="8">
                  <c:v>-4.6804865833852003E-4</c:v>
                </c:pt>
                <c:pt idx="9">
                  <c:v>1.6381779716548E-3</c:v>
                </c:pt>
                <c:pt idx="10">
                  <c:v>2.9954763626491999E-2</c:v>
                </c:pt>
                <c:pt idx="11">
                  <c:v>1.2867333116538E-2</c:v>
                </c:pt>
                <c:pt idx="12">
                  <c:v>2.4561748235063002E-2</c:v>
                </c:pt>
                <c:pt idx="13">
                  <c:v>-2.3386397068280999E-4</c:v>
                </c:pt>
                <c:pt idx="14">
                  <c:v>2.3386451760765999E-4</c:v>
                </c:pt>
                <c:pt idx="15">
                  <c:v>-9.3545588273125004E-4</c:v>
                </c:pt>
                <c:pt idx="16">
                  <c:v>1.4031969503853E-3</c:v>
                </c:pt>
                <c:pt idx="17">
                  <c:v>3.7418060294527001E-3</c:v>
                </c:pt>
                <c:pt idx="18">
                  <c:v>7.7171861736085997E-3</c:v>
                </c:pt>
                <c:pt idx="19">
                  <c:v>8.4180989126621999E-3</c:v>
                </c:pt>
                <c:pt idx="20">
                  <c:v>4.6763279602325004E-3</c:v>
                </c:pt>
                <c:pt idx="21">
                  <c:v>5.6113311480315998E-3</c:v>
                </c:pt>
                <c:pt idx="22">
                  <c:v>3.2730928389405E-3</c:v>
                </c:pt>
                <c:pt idx="23">
                  <c:v>1.2390588763372E-2</c:v>
                </c:pt>
                <c:pt idx="24">
                  <c:v>8.8827177376184993E-3</c:v>
                </c:pt>
                <c:pt idx="25">
                  <c:v>5.1421692942372997E-3</c:v>
                </c:pt>
                <c:pt idx="26">
                  <c:v>1.0050086828076E-2</c:v>
                </c:pt>
                <c:pt idx="27">
                  <c:v>6.5435849497546003E-3</c:v>
                </c:pt>
                <c:pt idx="28">
                  <c:v>7.2442093062383998E-3</c:v>
                </c:pt>
                <c:pt idx="29">
                  <c:v>4.6733448764952002E-4</c:v>
                </c:pt>
                <c:pt idx="30">
                  <c:v>6.7763184028451001E-3</c:v>
                </c:pt>
              </c:numCache>
            </c:numRef>
          </c:val>
          <c:smooth val="0"/>
          <c:extLst>
            <c:ext xmlns:c16="http://schemas.microsoft.com/office/drawing/2014/chart" uri="{C3380CC4-5D6E-409C-BE32-E72D297353CC}">
              <c16:uniqueId val="{00000008-DEB0-48EE-9E4A-5D0D64C8C6F0}"/>
            </c:ext>
          </c:extLst>
        </c:ser>
        <c:ser>
          <c:idx val="9"/>
          <c:order val="9"/>
          <c:tx>
            <c:strRef>
              <c:f>Sheet1!$K$1</c:f>
              <c:strCache>
                <c:ptCount val="1"/>
                <c:pt idx="0">
                  <c:v>HSBC Argentina</c:v>
                </c:pt>
              </c:strCache>
            </c:strRef>
          </c:tx>
          <c:spPr>
            <a:ln w="28575" cap="rnd">
              <a:solidFill>
                <a:schemeClr val="accent4">
                  <a:lumMod val="60000"/>
                </a:schemeClr>
              </a:solidFill>
              <a:round/>
            </a:ln>
            <a:effectLst/>
          </c:spPr>
          <c:marker>
            <c:symbol val="none"/>
          </c:marker>
          <c:cat>
            <c:numRef>
              <c:f>Sheet1!$A$2:$A$32</c:f>
              <c:numCache>
                <c:formatCode>m/d/yyyy</c:formatCode>
                <c:ptCount val="31"/>
                <c:pt idx="0">
                  <c:v>42805</c:v>
                </c:pt>
                <c:pt idx="1">
                  <c:v>42806</c:v>
                </c:pt>
                <c:pt idx="2">
                  <c:v>42807</c:v>
                </c:pt>
                <c:pt idx="3">
                  <c:v>42808</c:v>
                </c:pt>
                <c:pt idx="4">
                  <c:v>42809</c:v>
                </c:pt>
                <c:pt idx="5">
                  <c:v>42810</c:v>
                </c:pt>
                <c:pt idx="6">
                  <c:v>42811</c:v>
                </c:pt>
                <c:pt idx="7">
                  <c:v>42812</c:v>
                </c:pt>
                <c:pt idx="8">
                  <c:v>42813</c:v>
                </c:pt>
                <c:pt idx="9">
                  <c:v>42814</c:v>
                </c:pt>
                <c:pt idx="10">
                  <c:v>42815</c:v>
                </c:pt>
                <c:pt idx="11">
                  <c:v>42816</c:v>
                </c:pt>
                <c:pt idx="12">
                  <c:v>42817</c:v>
                </c:pt>
                <c:pt idx="13">
                  <c:v>42818</c:v>
                </c:pt>
                <c:pt idx="14">
                  <c:v>42819</c:v>
                </c:pt>
                <c:pt idx="15">
                  <c:v>42820</c:v>
                </c:pt>
                <c:pt idx="16">
                  <c:v>42821</c:v>
                </c:pt>
                <c:pt idx="17">
                  <c:v>42822</c:v>
                </c:pt>
                <c:pt idx="18">
                  <c:v>42823</c:v>
                </c:pt>
                <c:pt idx="19">
                  <c:v>42824</c:v>
                </c:pt>
                <c:pt idx="20">
                  <c:v>42825</c:v>
                </c:pt>
                <c:pt idx="21">
                  <c:v>42826</c:v>
                </c:pt>
                <c:pt idx="22">
                  <c:v>42827</c:v>
                </c:pt>
                <c:pt idx="23">
                  <c:v>42828</c:v>
                </c:pt>
                <c:pt idx="24">
                  <c:v>42829</c:v>
                </c:pt>
                <c:pt idx="25">
                  <c:v>42830</c:v>
                </c:pt>
                <c:pt idx="26">
                  <c:v>42831</c:v>
                </c:pt>
                <c:pt idx="27">
                  <c:v>42832</c:v>
                </c:pt>
                <c:pt idx="28">
                  <c:v>42833</c:v>
                </c:pt>
                <c:pt idx="29">
                  <c:v>42834</c:v>
                </c:pt>
                <c:pt idx="30">
                  <c:v>42835</c:v>
                </c:pt>
              </c:numCache>
            </c:numRef>
          </c:cat>
          <c:val>
            <c:numRef>
              <c:f>Sheet1!$K$2:$K$32</c:f>
              <c:numCache>
                <c:formatCode>General</c:formatCode>
                <c:ptCount val="31"/>
                <c:pt idx="0">
                  <c:v>1.3359339514254E-2</c:v>
                </c:pt>
                <c:pt idx="1">
                  <c:v>1.2021799529814E-2</c:v>
                </c:pt>
                <c:pt idx="2">
                  <c:v>1.8030531700345999E-2</c:v>
                </c:pt>
                <c:pt idx="3">
                  <c:v>2.0030312539642998E-2</c:v>
                </c:pt>
                <c:pt idx="4">
                  <c:v>2.8704365066120001E-2</c:v>
                </c:pt>
                <c:pt idx="5">
                  <c:v>1.0677629032472999E-2</c:v>
                </c:pt>
                <c:pt idx="6">
                  <c:v>1.6682014119657002E-2</c:v>
                </c:pt>
                <c:pt idx="7">
                  <c:v>1.0007539012723001E-2</c:v>
                </c:pt>
                <c:pt idx="8">
                  <c:v>8.6723325906259002E-3</c:v>
                </c:pt>
                <c:pt idx="9">
                  <c:v>3.0684054297434999E-2</c:v>
                </c:pt>
                <c:pt idx="10">
                  <c:v>1.8671521262194998E-2</c:v>
                </c:pt>
                <c:pt idx="11">
                  <c:v>1.7334604537665999E-2</c:v>
                </c:pt>
                <c:pt idx="12">
                  <c:v>2.9330400293303999E-2</c:v>
                </c:pt>
                <c:pt idx="13">
                  <c:v>1.2661686403347999E-2</c:v>
                </c:pt>
                <c:pt idx="14">
                  <c:v>7.9958421620756996E-3</c:v>
                </c:pt>
                <c:pt idx="15">
                  <c:v>1.1326537410886999E-2</c:v>
                </c:pt>
                <c:pt idx="16">
                  <c:v>1.6654786252472999E-2</c:v>
                </c:pt>
                <c:pt idx="17">
                  <c:v>1.5985932379506001E-2</c:v>
                </c:pt>
                <c:pt idx="18">
                  <c:v>2.3975065931430999E-2</c:v>
                </c:pt>
                <c:pt idx="19">
                  <c:v>2.1306061574518E-2</c:v>
                </c:pt>
                <c:pt idx="20">
                  <c:v>1.7307487485354999E-2</c:v>
                </c:pt>
                <c:pt idx="21">
                  <c:v>1.3976705490848999E-2</c:v>
                </c:pt>
                <c:pt idx="22">
                  <c:v>6.6546439432758004E-3</c:v>
                </c:pt>
                <c:pt idx="23">
                  <c:v>9.9813016948249993E-3</c:v>
                </c:pt>
                <c:pt idx="24">
                  <c:v>2.1956672166923999E-2</c:v>
                </c:pt>
                <c:pt idx="25">
                  <c:v>2.128664462612E-2</c:v>
                </c:pt>
                <c:pt idx="26">
                  <c:v>2.0617048303749001E-2</c:v>
                </c:pt>
                <c:pt idx="27">
                  <c:v>1.3298579711687001E-2</c:v>
                </c:pt>
                <c:pt idx="28">
                  <c:v>7.9780868547721998E-3</c:v>
                </c:pt>
                <c:pt idx="29">
                  <c:v>1.2630963144179001E-2</c:v>
                </c:pt>
                <c:pt idx="30">
                  <c:v>9.3058500561675004E-3</c:v>
                </c:pt>
              </c:numCache>
            </c:numRef>
          </c:val>
          <c:smooth val="0"/>
          <c:extLst>
            <c:ext xmlns:c16="http://schemas.microsoft.com/office/drawing/2014/chart" uri="{C3380CC4-5D6E-409C-BE32-E72D297353CC}">
              <c16:uniqueId val="{00000009-DEB0-48EE-9E4A-5D0D64C8C6F0}"/>
            </c:ext>
          </c:extLst>
        </c:ser>
        <c:ser>
          <c:idx val="10"/>
          <c:order val="10"/>
          <c:tx>
            <c:strRef>
              <c:f>Sheet1!$L$1</c:f>
              <c:strCache>
                <c:ptCount val="1"/>
                <c:pt idx="0">
                  <c:v>Banco Nación</c:v>
                </c:pt>
              </c:strCache>
            </c:strRef>
          </c:tx>
          <c:spPr>
            <a:ln w="28575" cap="rnd">
              <a:solidFill>
                <a:schemeClr val="accent5">
                  <a:lumMod val="60000"/>
                </a:schemeClr>
              </a:solidFill>
              <a:round/>
            </a:ln>
            <a:effectLst/>
          </c:spPr>
          <c:marker>
            <c:symbol val="none"/>
          </c:marker>
          <c:cat>
            <c:numRef>
              <c:f>Sheet1!$A$2:$A$32</c:f>
              <c:numCache>
                <c:formatCode>m/d/yyyy</c:formatCode>
                <c:ptCount val="31"/>
                <c:pt idx="0">
                  <c:v>42805</c:v>
                </c:pt>
                <c:pt idx="1">
                  <c:v>42806</c:v>
                </c:pt>
                <c:pt idx="2">
                  <c:v>42807</c:v>
                </c:pt>
                <c:pt idx="3">
                  <c:v>42808</c:v>
                </c:pt>
                <c:pt idx="4">
                  <c:v>42809</c:v>
                </c:pt>
                <c:pt idx="5">
                  <c:v>42810</c:v>
                </c:pt>
                <c:pt idx="6">
                  <c:v>42811</c:v>
                </c:pt>
                <c:pt idx="7">
                  <c:v>42812</c:v>
                </c:pt>
                <c:pt idx="8">
                  <c:v>42813</c:v>
                </c:pt>
                <c:pt idx="9">
                  <c:v>42814</c:v>
                </c:pt>
                <c:pt idx="10">
                  <c:v>42815</c:v>
                </c:pt>
                <c:pt idx="11">
                  <c:v>42816</c:v>
                </c:pt>
                <c:pt idx="12">
                  <c:v>42817</c:v>
                </c:pt>
                <c:pt idx="13">
                  <c:v>42818</c:v>
                </c:pt>
                <c:pt idx="14">
                  <c:v>42819</c:v>
                </c:pt>
                <c:pt idx="15">
                  <c:v>42820</c:v>
                </c:pt>
                <c:pt idx="16">
                  <c:v>42821</c:v>
                </c:pt>
                <c:pt idx="17">
                  <c:v>42822</c:v>
                </c:pt>
                <c:pt idx="18">
                  <c:v>42823</c:v>
                </c:pt>
                <c:pt idx="19">
                  <c:v>42824</c:v>
                </c:pt>
                <c:pt idx="20">
                  <c:v>42825</c:v>
                </c:pt>
                <c:pt idx="21">
                  <c:v>42826</c:v>
                </c:pt>
                <c:pt idx="22">
                  <c:v>42827</c:v>
                </c:pt>
                <c:pt idx="23">
                  <c:v>42828</c:v>
                </c:pt>
                <c:pt idx="24">
                  <c:v>42829</c:v>
                </c:pt>
                <c:pt idx="25">
                  <c:v>42830</c:v>
                </c:pt>
                <c:pt idx="26">
                  <c:v>42831</c:v>
                </c:pt>
                <c:pt idx="27">
                  <c:v>42832</c:v>
                </c:pt>
                <c:pt idx="28">
                  <c:v>42833</c:v>
                </c:pt>
                <c:pt idx="29">
                  <c:v>42834</c:v>
                </c:pt>
                <c:pt idx="30">
                  <c:v>42835</c:v>
                </c:pt>
              </c:numCache>
            </c:numRef>
          </c:cat>
          <c:val>
            <c:numRef>
              <c:f>Sheet1!$L$2:$L$32</c:f>
              <c:numCache>
                <c:formatCode>General</c:formatCode>
                <c:ptCount val="31"/>
                <c:pt idx="0">
                  <c:v>0.22311654190211999</c:v>
                </c:pt>
                <c:pt idx="1">
                  <c:v>0.17684753661784</c:v>
                </c:pt>
                <c:pt idx="2">
                  <c:v>0.17445845188893</c:v>
                </c:pt>
                <c:pt idx="3">
                  <c:v>0.12439616030519</c:v>
                </c:pt>
                <c:pt idx="4">
                  <c:v>0.18636241277203999</c:v>
                </c:pt>
                <c:pt idx="5">
                  <c:v>0.11160944960006999</c:v>
                </c:pt>
                <c:pt idx="6">
                  <c:v>0.11767863410203</c:v>
                </c:pt>
                <c:pt idx="7">
                  <c:v>9.2794984946590997E-2</c:v>
                </c:pt>
                <c:pt idx="8">
                  <c:v>0.10300995076124</c:v>
                </c:pt>
                <c:pt idx="9">
                  <c:v>0.13583321327872999</c:v>
                </c:pt>
                <c:pt idx="10">
                  <c:v>0.12331723358339</c:v>
                </c:pt>
                <c:pt idx="11">
                  <c:v>0.13137637278045999</c:v>
                </c:pt>
                <c:pt idx="12">
                  <c:v>9.8403001291539005E-2</c:v>
                </c:pt>
                <c:pt idx="13">
                  <c:v>0.13107501996845999</c:v>
                </c:pt>
                <c:pt idx="14">
                  <c:v>0.10022294491828999</c:v>
                </c:pt>
                <c:pt idx="15">
                  <c:v>9.8079280751941E-2</c:v>
                </c:pt>
                <c:pt idx="16">
                  <c:v>0.14085082060913001</c:v>
                </c:pt>
                <c:pt idx="17">
                  <c:v>0.16103716085370001</c:v>
                </c:pt>
                <c:pt idx="18">
                  <c:v>0.13228590035818999</c:v>
                </c:pt>
                <c:pt idx="19">
                  <c:v>0.1463384890551</c:v>
                </c:pt>
                <c:pt idx="20">
                  <c:v>0.10959348933493</c:v>
                </c:pt>
                <c:pt idx="21">
                  <c:v>8.1091491475257002E-2</c:v>
                </c:pt>
                <c:pt idx="22">
                  <c:v>9.7230943747848006E-2</c:v>
                </c:pt>
                <c:pt idx="23">
                  <c:v>0.15582313062834999</c:v>
                </c:pt>
                <c:pt idx="24">
                  <c:v>0.14951911420027</c:v>
                </c:pt>
                <c:pt idx="25">
                  <c:v>0.14727837630634</c:v>
                </c:pt>
                <c:pt idx="26">
                  <c:v>0.12490179093052001</c:v>
                </c:pt>
                <c:pt idx="27">
                  <c:v>0.15693849218326</c:v>
                </c:pt>
                <c:pt idx="28">
                  <c:v>0.16874585668655001</c:v>
                </c:pt>
                <c:pt idx="29">
                  <c:v>0.12835168361310001</c:v>
                </c:pt>
                <c:pt idx="30">
                  <c:v>0.1382017745909</c:v>
                </c:pt>
              </c:numCache>
            </c:numRef>
          </c:val>
          <c:smooth val="0"/>
          <c:extLst>
            <c:ext xmlns:c16="http://schemas.microsoft.com/office/drawing/2014/chart" uri="{C3380CC4-5D6E-409C-BE32-E72D297353CC}">
              <c16:uniqueId val="{0000000A-DEB0-48EE-9E4A-5D0D64C8C6F0}"/>
            </c:ext>
          </c:extLst>
        </c:ser>
        <c:dLbls>
          <c:showLegendKey val="0"/>
          <c:showVal val="0"/>
          <c:showCatName val="0"/>
          <c:showSerName val="0"/>
          <c:showPercent val="0"/>
          <c:showBubbleSize val="0"/>
        </c:dLbls>
        <c:smooth val="0"/>
        <c:axId val="244270232"/>
        <c:axId val="290629784"/>
      </c:lineChart>
      <c:dateAx>
        <c:axId val="2442702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0629784"/>
        <c:crosses val="autoZero"/>
        <c:auto val="1"/>
        <c:lblOffset val="100"/>
        <c:baseTimeUnit val="days"/>
      </c:dateAx>
      <c:valAx>
        <c:axId val="2906297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42702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Banco Supervielle</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50</c:v>
                </c:pt>
                <c:pt idx="1">
                  <c:v>75</c:v>
                </c:pt>
                <c:pt idx="2">
                  <c:v>104</c:v>
                </c:pt>
                <c:pt idx="3">
                  <c:v>115</c:v>
                </c:pt>
                <c:pt idx="4">
                  <c:v>105</c:v>
                </c:pt>
                <c:pt idx="5">
                  <c:v>51</c:v>
                </c:pt>
                <c:pt idx="6">
                  <c:v>59</c:v>
                </c:pt>
              </c:numCache>
            </c:numRef>
          </c:val>
          <c:extLst>
            <c:ext xmlns:c16="http://schemas.microsoft.com/office/drawing/2014/chart" uri="{C3380CC4-5D6E-409C-BE32-E72D297353CC}">
              <c16:uniqueId val="{00000000-52AF-4C31-9A08-B5ED374EBEE3}"/>
            </c:ext>
          </c:extLst>
        </c:ser>
        <c:ser>
          <c:idx val="1"/>
          <c:order val="1"/>
          <c:tx>
            <c:strRef>
              <c:f>Sheet1!$C$1</c:f>
              <c:strCache>
                <c:ptCount val="1"/>
                <c:pt idx="0">
                  <c:v>Banco Galicia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236</c:v>
                </c:pt>
                <c:pt idx="1">
                  <c:v>319</c:v>
                </c:pt>
                <c:pt idx="2">
                  <c:v>442</c:v>
                </c:pt>
                <c:pt idx="3">
                  <c:v>384</c:v>
                </c:pt>
                <c:pt idx="4">
                  <c:v>404</c:v>
                </c:pt>
                <c:pt idx="5">
                  <c:v>248</c:v>
                </c:pt>
                <c:pt idx="6">
                  <c:v>175</c:v>
                </c:pt>
              </c:numCache>
            </c:numRef>
          </c:val>
          <c:extLst>
            <c:ext xmlns:c16="http://schemas.microsoft.com/office/drawing/2014/chart" uri="{C3380CC4-5D6E-409C-BE32-E72D297353CC}">
              <c16:uniqueId val="{00000001-52AF-4C31-9A08-B5ED374EBEE3}"/>
            </c:ext>
          </c:extLst>
        </c:ser>
        <c:ser>
          <c:idx val="2"/>
          <c:order val="2"/>
          <c:tx>
            <c:strRef>
              <c:f>Sheet1!$D$1</c:f>
              <c:strCache>
                <c:ptCount val="1"/>
                <c:pt idx="0">
                  <c:v>BBVA Francés</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424</c:v>
                </c:pt>
                <c:pt idx="1">
                  <c:v>440</c:v>
                </c:pt>
                <c:pt idx="2">
                  <c:v>520</c:v>
                </c:pt>
                <c:pt idx="3">
                  <c:v>491</c:v>
                </c:pt>
                <c:pt idx="4">
                  <c:v>412</c:v>
                </c:pt>
                <c:pt idx="5">
                  <c:v>417</c:v>
                </c:pt>
                <c:pt idx="6">
                  <c:v>413</c:v>
                </c:pt>
              </c:numCache>
            </c:numRef>
          </c:val>
          <c:extLst>
            <c:ext xmlns:c16="http://schemas.microsoft.com/office/drawing/2014/chart" uri="{C3380CC4-5D6E-409C-BE32-E72D297353CC}">
              <c16:uniqueId val="{00000002-52AF-4C31-9A08-B5ED374EBEE3}"/>
            </c:ext>
          </c:extLst>
        </c:ser>
        <c:ser>
          <c:idx val="3"/>
          <c:order val="3"/>
          <c:tx>
            <c:strRef>
              <c:f>Sheet1!$E$1</c:f>
              <c:strCache>
                <c:ptCount val="1"/>
                <c:pt idx="0">
                  <c:v>Santander Río</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182</c:v>
                </c:pt>
                <c:pt idx="1">
                  <c:v>180</c:v>
                </c:pt>
                <c:pt idx="2">
                  <c:v>195</c:v>
                </c:pt>
                <c:pt idx="3">
                  <c:v>172</c:v>
                </c:pt>
                <c:pt idx="4">
                  <c:v>190</c:v>
                </c:pt>
                <c:pt idx="5">
                  <c:v>246</c:v>
                </c:pt>
                <c:pt idx="6">
                  <c:v>210</c:v>
                </c:pt>
              </c:numCache>
            </c:numRef>
          </c:val>
          <c:extLst>
            <c:ext xmlns:c16="http://schemas.microsoft.com/office/drawing/2014/chart" uri="{C3380CC4-5D6E-409C-BE32-E72D297353CC}">
              <c16:uniqueId val="{00000003-52AF-4C31-9A08-B5ED374EBEE3}"/>
            </c:ext>
          </c:extLst>
        </c:ser>
        <c:ser>
          <c:idx val="4"/>
          <c:order val="4"/>
          <c:tx>
            <c:strRef>
              <c:f>Sheet1!$F$1</c:f>
              <c:strCache>
                <c:ptCount val="1"/>
                <c:pt idx="0">
                  <c:v>ICBC 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30</c:v>
                </c:pt>
                <c:pt idx="1">
                  <c:v>33</c:v>
                </c:pt>
                <c:pt idx="2">
                  <c:v>47</c:v>
                </c:pt>
                <c:pt idx="3">
                  <c:v>51</c:v>
                </c:pt>
                <c:pt idx="4">
                  <c:v>35</c:v>
                </c:pt>
                <c:pt idx="5">
                  <c:v>21</c:v>
                </c:pt>
                <c:pt idx="6">
                  <c:v>30</c:v>
                </c:pt>
              </c:numCache>
            </c:numRef>
          </c:val>
          <c:extLst>
            <c:ext xmlns:c16="http://schemas.microsoft.com/office/drawing/2014/chart" uri="{C3380CC4-5D6E-409C-BE32-E72D297353CC}">
              <c16:uniqueId val="{00000004-52AF-4C31-9A08-B5ED374EBEE3}"/>
            </c:ext>
          </c:extLst>
        </c:ser>
        <c:ser>
          <c:idx val="5"/>
          <c:order val="5"/>
          <c:tx>
            <c:strRef>
              <c:f>Sheet1!$G$1</c:f>
              <c:strCache>
                <c:ptCount val="1"/>
                <c:pt idx="0">
                  <c:v>Banco Hipotecario</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376</c:v>
                </c:pt>
                <c:pt idx="1">
                  <c:v>435</c:v>
                </c:pt>
                <c:pt idx="2">
                  <c:v>449</c:v>
                </c:pt>
                <c:pt idx="3">
                  <c:v>437</c:v>
                </c:pt>
                <c:pt idx="4">
                  <c:v>404</c:v>
                </c:pt>
                <c:pt idx="5">
                  <c:v>347</c:v>
                </c:pt>
                <c:pt idx="6">
                  <c:v>363</c:v>
                </c:pt>
              </c:numCache>
            </c:numRef>
          </c:val>
          <c:extLst>
            <c:ext xmlns:c16="http://schemas.microsoft.com/office/drawing/2014/chart" uri="{C3380CC4-5D6E-409C-BE32-E72D297353CC}">
              <c16:uniqueId val="{00000005-52AF-4C31-9A08-B5ED374EBEE3}"/>
            </c:ext>
          </c:extLst>
        </c:ser>
        <c:ser>
          <c:idx val="6"/>
          <c:order val="6"/>
          <c:tx>
            <c:strRef>
              <c:f>Sheet1!$H$1</c:f>
              <c:strCache>
                <c:ptCount val="1"/>
                <c:pt idx="0">
                  <c:v>Banco Ciudad</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1</c:v>
                </c:pt>
                <c:pt idx="1">
                  <c:v>3</c:v>
                </c:pt>
                <c:pt idx="2">
                  <c:v>2</c:v>
                </c:pt>
                <c:pt idx="3">
                  <c:v>-9</c:v>
                </c:pt>
                <c:pt idx="4">
                  <c:v>-3</c:v>
                </c:pt>
                <c:pt idx="5">
                  <c:v>-7</c:v>
                </c:pt>
                <c:pt idx="6">
                  <c:v>-15</c:v>
                </c:pt>
              </c:numCache>
            </c:numRef>
          </c:val>
          <c:extLst>
            <c:ext xmlns:c16="http://schemas.microsoft.com/office/drawing/2014/chart" uri="{C3380CC4-5D6E-409C-BE32-E72D297353CC}">
              <c16:uniqueId val="{00000006-52AF-4C31-9A08-B5ED374EBEE3}"/>
            </c:ext>
          </c:extLst>
        </c:ser>
        <c:ser>
          <c:idx val="7"/>
          <c:order val="7"/>
          <c:tx>
            <c:strRef>
              <c:f>Sheet1!$I$1</c:f>
              <c:strCache>
                <c:ptCount val="1"/>
                <c:pt idx="0">
                  <c:v>Banco Provincia</c:v>
                </c:pt>
              </c:strCache>
            </c:strRef>
          </c:tx>
          <c:spPr>
            <a:solidFill>
              <a:schemeClr val="accent2">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Sheet1!$I$2:$I$8</c:f>
              <c:numCache>
                <c:formatCode>General</c:formatCode>
                <c:ptCount val="7"/>
                <c:pt idx="0">
                  <c:v>171</c:v>
                </c:pt>
                <c:pt idx="1">
                  <c:v>658</c:v>
                </c:pt>
                <c:pt idx="2">
                  <c:v>829</c:v>
                </c:pt>
                <c:pt idx="3">
                  <c:v>248</c:v>
                </c:pt>
                <c:pt idx="4">
                  <c:v>313</c:v>
                </c:pt>
                <c:pt idx="5">
                  <c:v>244</c:v>
                </c:pt>
                <c:pt idx="6">
                  <c:v>190</c:v>
                </c:pt>
              </c:numCache>
            </c:numRef>
          </c:val>
          <c:extLst>
            <c:ext xmlns:c16="http://schemas.microsoft.com/office/drawing/2014/chart" uri="{C3380CC4-5D6E-409C-BE32-E72D297353CC}">
              <c16:uniqueId val="{00000007-52AF-4C31-9A08-B5ED374EBEE3}"/>
            </c:ext>
          </c:extLst>
        </c:ser>
        <c:ser>
          <c:idx val="8"/>
          <c:order val="8"/>
          <c:tx>
            <c:strRef>
              <c:f>Sheet1!$J$1</c:f>
              <c:strCache>
                <c:ptCount val="1"/>
                <c:pt idx="0">
                  <c:v>Banco Macro</c:v>
                </c:pt>
              </c:strCache>
            </c:strRef>
          </c:tx>
          <c:spPr>
            <a:solidFill>
              <a:schemeClr val="accent3">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Sheet1!$J$2:$J$8</c:f>
              <c:numCache>
                <c:formatCode>General</c:formatCode>
                <c:ptCount val="7"/>
                <c:pt idx="0">
                  <c:v>38</c:v>
                </c:pt>
                <c:pt idx="1">
                  <c:v>69</c:v>
                </c:pt>
                <c:pt idx="2">
                  <c:v>91</c:v>
                </c:pt>
                <c:pt idx="3">
                  <c:v>74</c:v>
                </c:pt>
                <c:pt idx="4">
                  <c:v>13</c:v>
                </c:pt>
                <c:pt idx="5">
                  <c:v>23</c:v>
                </c:pt>
                <c:pt idx="6">
                  <c:v>14</c:v>
                </c:pt>
              </c:numCache>
            </c:numRef>
          </c:val>
          <c:extLst>
            <c:ext xmlns:c16="http://schemas.microsoft.com/office/drawing/2014/chart" uri="{C3380CC4-5D6E-409C-BE32-E72D297353CC}">
              <c16:uniqueId val="{00000008-52AF-4C31-9A08-B5ED374EBEE3}"/>
            </c:ext>
          </c:extLst>
        </c:ser>
        <c:ser>
          <c:idx val="9"/>
          <c:order val="9"/>
          <c:tx>
            <c:strRef>
              <c:f>Sheet1!$K$1</c:f>
              <c:strCache>
                <c:ptCount val="1"/>
                <c:pt idx="0">
                  <c:v>HSBC Argentina</c:v>
                </c:pt>
              </c:strCache>
            </c:strRef>
          </c:tx>
          <c:spPr>
            <a:solidFill>
              <a:schemeClr val="accent4">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Sheet1!$K$2:$K$8</c:f>
              <c:numCache>
                <c:formatCode>General</c:formatCode>
                <c:ptCount val="7"/>
                <c:pt idx="0">
                  <c:v>25</c:v>
                </c:pt>
                <c:pt idx="1">
                  <c:v>29</c:v>
                </c:pt>
                <c:pt idx="2">
                  <c:v>34</c:v>
                </c:pt>
                <c:pt idx="3">
                  <c:v>31</c:v>
                </c:pt>
                <c:pt idx="4">
                  <c:v>23</c:v>
                </c:pt>
                <c:pt idx="5">
                  <c:v>16</c:v>
                </c:pt>
                <c:pt idx="6">
                  <c:v>15</c:v>
                </c:pt>
              </c:numCache>
            </c:numRef>
          </c:val>
          <c:extLst>
            <c:ext xmlns:c16="http://schemas.microsoft.com/office/drawing/2014/chart" uri="{C3380CC4-5D6E-409C-BE32-E72D297353CC}">
              <c16:uniqueId val="{00000009-52AF-4C31-9A08-B5ED374EBEE3}"/>
            </c:ext>
          </c:extLst>
        </c:ser>
        <c:ser>
          <c:idx val="10"/>
          <c:order val="10"/>
          <c:tx>
            <c:strRef>
              <c:f>Sheet1!$L$1</c:f>
              <c:strCache>
                <c:ptCount val="1"/>
                <c:pt idx="0">
                  <c:v>Banco Nación</c:v>
                </c:pt>
              </c:strCache>
            </c:strRef>
          </c:tx>
          <c:spPr>
            <a:solidFill>
              <a:schemeClr val="accent5">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Sheet1!$L$2:$L$8</c:f>
              <c:numCache>
                <c:formatCode>General</c:formatCode>
                <c:ptCount val="7"/>
                <c:pt idx="0">
                  <c:v>73</c:v>
                </c:pt>
                <c:pt idx="1">
                  <c:v>68</c:v>
                </c:pt>
                <c:pt idx="2">
                  <c:v>73</c:v>
                </c:pt>
                <c:pt idx="3">
                  <c:v>59</c:v>
                </c:pt>
                <c:pt idx="4">
                  <c:v>63</c:v>
                </c:pt>
                <c:pt idx="5">
                  <c:v>65</c:v>
                </c:pt>
                <c:pt idx="6">
                  <c:v>59</c:v>
                </c:pt>
              </c:numCache>
            </c:numRef>
          </c:val>
          <c:extLst>
            <c:ext xmlns:c16="http://schemas.microsoft.com/office/drawing/2014/chart" uri="{C3380CC4-5D6E-409C-BE32-E72D297353CC}">
              <c16:uniqueId val="{0000000A-52AF-4C31-9A08-B5ED374EBEE3}"/>
            </c:ext>
          </c:extLst>
        </c:ser>
        <c:dLbls>
          <c:showLegendKey val="0"/>
          <c:showVal val="0"/>
          <c:showCatName val="0"/>
          <c:showSerName val="0"/>
          <c:showPercent val="0"/>
          <c:showBubbleSize val="0"/>
        </c:dLbls>
        <c:gapWidth val="219"/>
        <c:overlap val="-27"/>
        <c:axId val="290635032"/>
        <c:axId val="290632736"/>
      </c:barChart>
      <c:catAx>
        <c:axId val="2906350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0632736"/>
        <c:crosses val="autoZero"/>
        <c:auto val="1"/>
        <c:lblAlgn val="ctr"/>
        <c:lblOffset val="100"/>
        <c:noMultiLvlLbl val="0"/>
      </c:catAx>
      <c:valAx>
        <c:axId val="2906327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06350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areaChart>
        <c:grouping val="percentStacked"/>
        <c:varyColors val="0"/>
        <c:ser>
          <c:idx val="0"/>
          <c:order val="0"/>
          <c:tx>
            <c:strRef>
              <c:f>Sheet1!$B$1</c:f>
              <c:strCache>
                <c:ptCount val="1"/>
                <c:pt idx="0">
                  <c:v>Banco Supervielle</c:v>
                </c:pt>
              </c:strCache>
            </c:strRef>
          </c:tx>
          <c:spPr>
            <a:solidFill>
              <a:schemeClr val="accent1"/>
            </a:solidFill>
            <a:ln>
              <a:noFill/>
            </a:ln>
            <a:effectLst/>
          </c:spPr>
          <c:cat>
            <c:numRef>
              <c:f>Sheet1!$A$2:$A$32</c:f>
              <c:numCache>
                <c:formatCode>m/d/yyyy</c:formatCode>
                <c:ptCount val="31"/>
                <c:pt idx="0">
                  <c:v>42805</c:v>
                </c:pt>
                <c:pt idx="1">
                  <c:v>42806</c:v>
                </c:pt>
                <c:pt idx="2">
                  <c:v>42807</c:v>
                </c:pt>
                <c:pt idx="3">
                  <c:v>42808</c:v>
                </c:pt>
                <c:pt idx="4">
                  <c:v>42809</c:v>
                </c:pt>
                <c:pt idx="5">
                  <c:v>42810</c:v>
                </c:pt>
                <c:pt idx="6">
                  <c:v>42811</c:v>
                </c:pt>
                <c:pt idx="7">
                  <c:v>42812</c:v>
                </c:pt>
                <c:pt idx="8">
                  <c:v>42813</c:v>
                </c:pt>
                <c:pt idx="9">
                  <c:v>42814</c:v>
                </c:pt>
                <c:pt idx="10">
                  <c:v>42815</c:v>
                </c:pt>
                <c:pt idx="11">
                  <c:v>42816</c:v>
                </c:pt>
                <c:pt idx="12">
                  <c:v>42817</c:v>
                </c:pt>
                <c:pt idx="13">
                  <c:v>42818</c:v>
                </c:pt>
                <c:pt idx="14">
                  <c:v>42819</c:v>
                </c:pt>
                <c:pt idx="15">
                  <c:v>42820</c:v>
                </c:pt>
                <c:pt idx="16">
                  <c:v>42821</c:v>
                </c:pt>
                <c:pt idx="17">
                  <c:v>42822</c:v>
                </c:pt>
                <c:pt idx="18">
                  <c:v>42823</c:v>
                </c:pt>
                <c:pt idx="19">
                  <c:v>42824</c:v>
                </c:pt>
                <c:pt idx="20">
                  <c:v>42825</c:v>
                </c:pt>
                <c:pt idx="21">
                  <c:v>42826</c:v>
                </c:pt>
                <c:pt idx="22">
                  <c:v>42827</c:v>
                </c:pt>
                <c:pt idx="23">
                  <c:v>42828</c:v>
                </c:pt>
                <c:pt idx="24">
                  <c:v>42829</c:v>
                </c:pt>
                <c:pt idx="25">
                  <c:v>42830</c:v>
                </c:pt>
                <c:pt idx="26">
                  <c:v>42831</c:v>
                </c:pt>
                <c:pt idx="27">
                  <c:v>42832</c:v>
                </c:pt>
                <c:pt idx="28">
                  <c:v>42833</c:v>
                </c:pt>
                <c:pt idx="29">
                  <c:v>42834</c:v>
                </c:pt>
                <c:pt idx="30">
                  <c:v>42835</c:v>
                </c:pt>
              </c:numCache>
            </c:numRef>
          </c:cat>
          <c:val>
            <c:numRef>
              <c:f>Sheet1!$B$2:$B$32</c:f>
              <c:numCache>
                <c:formatCode>General</c:formatCode>
                <c:ptCount val="31"/>
                <c:pt idx="0">
                  <c:v>509796</c:v>
                </c:pt>
                <c:pt idx="1">
                  <c:v>509823</c:v>
                </c:pt>
                <c:pt idx="2">
                  <c:v>509829</c:v>
                </c:pt>
                <c:pt idx="3">
                  <c:v>509849</c:v>
                </c:pt>
                <c:pt idx="4">
                  <c:v>509886</c:v>
                </c:pt>
                <c:pt idx="5">
                  <c:v>509885</c:v>
                </c:pt>
                <c:pt idx="6">
                  <c:v>509903</c:v>
                </c:pt>
                <c:pt idx="7">
                  <c:v>509921</c:v>
                </c:pt>
                <c:pt idx="8">
                  <c:v>509934</c:v>
                </c:pt>
                <c:pt idx="9">
                  <c:v>509966</c:v>
                </c:pt>
                <c:pt idx="10">
                  <c:v>510086</c:v>
                </c:pt>
                <c:pt idx="11">
                  <c:v>510245</c:v>
                </c:pt>
                <c:pt idx="12">
                  <c:v>510432</c:v>
                </c:pt>
                <c:pt idx="13">
                  <c:v>510598</c:v>
                </c:pt>
                <c:pt idx="14">
                  <c:v>510716</c:v>
                </c:pt>
                <c:pt idx="15">
                  <c:v>510857</c:v>
                </c:pt>
                <c:pt idx="16">
                  <c:v>511016</c:v>
                </c:pt>
                <c:pt idx="17">
                  <c:v>511191</c:v>
                </c:pt>
                <c:pt idx="18">
                  <c:v>511388</c:v>
                </c:pt>
                <c:pt idx="19">
                  <c:v>511609</c:v>
                </c:pt>
                <c:pt idx="20">
                  <c:v>511796</c:v>
                </c:pt>
                <c:pt idx="21">
                  <c:v>511802</c:v>
                </c:pt>
                <c:pt idx="22">
                  <c:v>511801</c:v>
                </c:pt>
                <c:pt idx="23">
                  <c:v>511776</c:v>
                </c:pt>
                <c:pt idx="24">
                  <c:v>511761</c:v>
                </c:pt>
                <c:pt idx="25">
                  <c:v>511783</c:v>
                </c:pt>
                <c:pt idx="26">
                  <c:v>511837</c:v>
                </c:pt>
                <c:pt idx="27">
                  <c:v>511884</c:v>
                </c:pt>
                <c:pt idx="28">
                  <c:v>511987</c:v>
                </c:pt>
                <c:pt idx="29">
                  <c:v>512100</c:v>
                </c:pt>
                <c:pt idx="30">
                  <c:v>512177</c:v>
                </c:pt>
              </c:numCache>
            </c:numRef>
          </c:val>
          <c:extLst>
            <c:ext xmlns:c16="http://schemas.microsoft.com/office/drawing/2014/chart" uri="{C3380CC4-5D6E-409C-BE32-E72D297353CC}">
              <c16:uniqueId val="{00000000-B2ED-46F5-8F45-D2273349BE70}"/>
            </c:ext>
          </c:extLst>
        </c:ser>
        <c:ser>
          <c:idx val="1"/>
          <c:order val="1"/>
          <c:tx>
            <c:strRef>
              <c:f>Sheet1!$C$1</c:f>
              <c:strCache>
                <c:ptCount val="1"/>
                <c:pt idx="0">
                  <c:v>Banco Galicia</c:v>
                </c:pt>
              </c:strCache>
            </c:strRef>
          </c:tx>
          <c:spPr>
            <a:solidFill>
              <a:schemeClr val="accent2"/>
            </a:solidFill>
            <a:ln>
              <a:noFill/>
            </a:ln>
            <a:effectLst/>
          </c:spPr>
          <c:cat>
            <c:numRef>
              <c:f>Sheet1!$A$2:$A$32</c:f>
              <c:numCache>
                <c:formatCode>m/d/yyyy</c:formatCode>
                <c:ptCount val="31"/>
                <c:pt idx="0">
                  <c:v>42805</c:v>
                </c:pt>
                <c:pt idx="1">
                  <c:v>42806</c:v>
                </c:pt>
                <c:pt idx="2">
                  <c:v>42807</c:v>
                </c:pt>
                <c:pt idx="3">
                  <c:v>42808</c:v>
                </c:pt>
                <c:pt idx="4">
                  <c:v>42809</c:v>
                </c:pt>
                <c:pt idx="5">
                  <c:v>42810</c:v>
                </c:pt>
                <c:pt idx="6">
                  <c:v>42811</c:v>
                </c:pt>
                <c:pt idx="7">
                  <c:v>42812</c:v>
                </c:pt>
                <c:pt idx="8">
                  <c:v>42813</c:v>
                </c:pt>
                <c:pt idx="9">
                  <c:v>42814</c:v>
                </c:pt>
                <c:pt idx="10">
                  <c:v>42815</c:v>
                </c:pt>
                <c:pt idx="11">
                  <c:v>42816</c:v>
                </c:pt>
                <c:pt idx="12">
                  <c:v>42817</c:v>
                </c:pt>
                <c:pt idx="13">
                  <c:v>42818</c:v>
                </c:pt>
                <c:pt idx="14">
                  <c:v>42819</c:v>
                </c:pt>
                <c:pt idx="15">
                  <c:v>42820</c:v>
                </c:pt>
                <c:pt idx="16">
                  <c:v>42821</c:v>
                </c:pt>
                <c:pt idx="17">
                  <c:v>42822</c:v>
                </c:pt>
                <c:pt idx="18">
                  <c:v>42823</c:v>
                </c:pt>
                <c:pt idx="19">
                  <c:v>42824</c:v>
                </c:pt>
                <c:pt idx="20">
                  <c:v>42825</c:v>
                </c:pt>
                <c:pt idx="21">
                  <c:v>42826</c:v>
                </c:pt>
                <c:pt idx="22">
                  <c:v>42827</c:v>
                </c:pt>
                <c:pt idx="23">
                  <c:v>42828</c:v>
                </c:pt>
                <c:pt idx="24">
                  <c:v>42829</c:v>
                </c:pt>
                <c:pt idx="25">
                  <c:v>42830</c:v>
                </c:pt>
                <c:pt idx="26">
                  <c:v>42831</c:v>
                </c:pt>
                <c:pt idx="27">
                  <c:v>42832</c:v>
                </c:pt>
                <c:pt idx="28">
                  <c:v>42833</c:v>
                </c:pt>
                <c:pt idx="29">
                  <c:v>42834</c:v>
                </c:pt>
                <c:pt idx="30">
                  <c:v>42835</c:v>
                </c:pt>
              </c:numCache>
            </c:numRef>
          </c:cat>
          <c:val>
            <c:numRef>
              <c:f>Sheet1!$C$2:$C$32</c:f>
              <c:numCache>
                <c:formatCode>General</c:formatCode>
                <c:ptCount val="31"/>
                <c:pt idx="0">
                  <c:v>1060131</c:v>
                </c:pt>
                <c:pt idx="1">
                  <c:v>1060257</c:v>
                </c:pt>
                <c:pt idx="2">
                  <c:v>1060377</c:v>
                </c:pt>
                <c:pt idx="3">
                  <c:v>1060536</c:v>
                </c:pt>
                <c:pt idx="4">
                  <c:v>1060750</c:v>
                </c:pt>
                <c:pt idx="5">
                  <c:v>1061007</c:v>
                </c:pt>
                <c:pt idx="6">
                  <c:v>1061314</c:v>
                </c:pt>
                <c:pt idx="7">
                  <c:v>1061543</c:v>
                </c:pt>
                <c:pt idx="8">
                  <c:v>1061736</c:v>
                </c:pt>
                <c:pt idx="9">
                  <c:v>1062021</c:v>
                </c:pt>
                <c:pt idx="10">
                  <c:v>1062416</c:v>
                </c:pt>
                <c:pt idx="11">
                  <c:v>1063094</c:v>
                </c:pt>
                <c:pt idx="12">
                  <c:v>1063599</c:v>
                </c:pt>
                <c:pt idx="13">
                  <c:v>1064202</c:v>
                </c:pt>
                <c:pt idx="14">
                  <c:v>1064533</c:v>
                </c:pt>
                <c:pt idx="15">
                  <c:v>1064761</c:v>
                </c:pt>
                <c:pt idx="16">
                  <c:v>1065028</c:v>
                </c:pt>
                <c:pt idx="17">
                  <c:v>1065406</c:v>
                </c:pt>
                <c:pt idx="18">
                  <c:v>1065918</c:v>
                </c:pt>
                <c:pt idx="19">
                  <c:v>1066332</c:v>
                </c:pt>
                <c:pt idx="20">
                  <c:v>1066684</c:v>
                </c:pt>
                <c:pt idx="21">
                  <c:v>1066917</c:v>
                </c:pt>
                <c:pt idx="22">
                  <c:v>1067016</c:v>
                </c:pt>
                <c:pt idx="23">
                  <c:v>1067278</c:v>
                </c:pt>
                <c:pt idx="24">
                  <c:v>1067622</c:v>
                </c:pt>
                <c:pt idx="25">
                  <c:v>1067986</c:v>
                </c:pt>
                <c:pt idx="26">
                  <c:v>1068344</c:v>
                </c:pt>
                <c:pt idx="27">
                  <c:v>1068698</c:v>
                </c:pt>
                <c:pt idx="28">
                  <c:v>1068940</c:v>
                </c:pt>
                <c:pt idx="29">
                  <c:v>1069168</c:v>
                </c:pt>
                <c:pt idx="30">
                  <c:v>1069413</c:v>
                </c:pt>
              </c:numCache>
            </c:numRef>
          </c:val>
          <c:extLst>
            <c:ext xmlns:c16="http://schemas.microsoft.com/office/drawing/2014/chart" uri="{C3380CC4-5D6E-409C-BE32-E72D297353CC}">
              <c16:uniqueId val="{00000001-B2ED-46F5-8F45-D2273349BE70}"/>
            </c:ext>
          </c:extLst>
        </c:ser>
        <c:ser>
          <c:idx val="2"/>
          <c:order val="2"/>
          <c:tx>
            <c:strRef>
              <c:f>Sheet1!$D$1</c:f>
              <c:strCache>
                <c:ptCount val="1"/>
                <c:pt idx="0">
                  <c:v>BBVA Francés</c:v>
                </c:pt>
              </c:strCache>
            </c:strRef>
          </c:tx>
          <c:spPr>
            <a:solidFill>
              <a:schemeClr val="accent3"/>
            </a:solidFill>
            <a:ln w="25400">
              <a:noFill/>
            </a:ln>
            <a:effectLst/>
          </c:spPr>
          <c:cat>
            <c:numRef>
              <c:f>Sheet1!$A$2:$A$32</c:f>
              <c:numCache>
                <c:formatCode>m/d/yyyy</c:formatCode>
                <c:ptCount val="31"/>
                <c:pt idx="0">
                  <c:v>42805</c:v>
                </c:pt>
                <c:pt idx="1">
                  <c:v>42806</c:v>
                </c:pt>
                <c:pt idx="2">
                  <c:v>42807</c:v>
                </c:pt>
                <c:pt idx="3">
                  <c:v>42808</c:v>
                </c:pt>
                <c:pt idx="4">
                  <c:v>42809</c:v>
                </c:pt>
                <c:pt idx="5">
                  <c:v>42810</c:v>
                </c:pt>
                <c:pt idx="6">
                  <c:v>42811</c:v>
                </c:pt>
                <c:pt idx="7">
                  <c:v>42812</c:v>
                </c:pt>
                <c:pt idx="8">
                  <c:v>42813</c:v>
                </c:pt>
                <c:pt idx="9">
                  <c:v>42814</c:v>
                </c:pt>
                <c:pt idx="10">
                  <c:v>42815</c:v>
                </c:pt>
                <c:pt idx="11">
                  <c:v>42816</c:v>
                </c:pt>
                <c:pt idx="12">
                  <c:v>42817</c:v>
                </c:pt>
                <c:pt idx="13">
                  <c:v>42818</c:v>
                </c:pt>
                <c:pt idx="14">
                  <c:v>42819</c:v>
                </c:pt>
                <c:pt idx="15">
                  <c:v>42820</c:v>
                </c:pt>
                <c:pt idx="16">
                  <c:v>42821</c:v>
                </c:pt>
                <c:pt idx="17">
                  <c:v>42822</c:v>
                </c:pt>
                <c:pt idx="18">
                  <c:v>42823</c:v>
                </c:pt>
                <c:pt idx="19">
                  <c:v>42824</c:v>
                </c:pt>
                <c:pt idx="20">
                  <c:v>42825</c:v>
                </c:pt>
                <c:pt idx="21">
                  <c:v>42826</c:v>
                </c:pt>
                <c:pt idx="22">
                  <c:v>42827</c:v>
                </c:pt>
                <c:pt idx="23">
                  <c:v>42828</c:v>
                </c:pt>
                <c:pt idx="24">
                  <c:v>42829</c:v>
                </c:pt>
                <c:pt idx="25">
                  <c:v>42830</c:v>
                </c:pt>
                <c:pt idx="26">
                  <c:v>42831</c:v>
                </c:pt>
                <c:pt idx="27">
                  <c:v>42832</c:v>
                </c:pt>
                <c:pt idx="28">
                  <c:v>42833</c:v>
                </c:pt>
                <c:pt idx="29">
                  <c:v>42834</c:v>
                </c:pt>
                <c:pt idx="30">
                  <c:v>42835</c:v>
                </c:pt>
              </c:numCache>
            </c:numRef>
          </c:cat>
          <c:val>
            <c:numRef>
              <c:f>Sheet1!$D$2:$D$32</c:f>
              <c:numCache>
                <c:formatCode>General</c:formatCode>
                <c:ptCount val="31"/>
                <c:pt idx="0">
                  <c:v>1267732</c:v>
                </c:pt>
                <c:pt idx="1">
                  <c:v>1267963</c:v>
                </c:pt>
                <c:pt idx="2">
                  <c:v>1268144</c:v>
                </c:pt>
                <c:pt idx="3">
                  <c:v>1268429</c:v>
                </c:pt>
                <c:pt idx="4">
                  <c:v>1268851</c:v>
                </c:pt>
                <c:pt idx="5">
                  <c:v>1269168</c:v>
                </c:pt>
                <c:pt idx="6">
                  <c:v>1269422</c:v>
                </c:pt>
                <c:pt idx="7">
                  <c:v>1269889</c:v>
                </c:pt>
                <c:pt idx="8">
                  <c:v>1270280</c:v>
                </c:pt>
                <c:pt idx="9">
                  <c:v>1270611</c:v>
                </c:pt>
                <c:pt idx="10">
                  <c:v>1271129</c:v>
                </c:pt>
                <c:pt idx="11">
                  <c:v>1271671</c:v>
                </c:pt>
                <c:pt idx="12">
                  <c:v>1272106</c:v>
                </c:pt>
                <c:pt idx="13">
                  <c:v>1272549</c:v>
                </c:pt>
                <c:pt idx="14">
                  <c:v>1272950</c:v>
                </c:pt>
                <c:pt idx="15">
                  <c:v>1273350</c:v>
                </c:pt>
                <c:pt idx="16">
                  <c:v>1273798</c:v>
                </c:pt>
                <c:pt idx="17">
                  <c:v>1274258</c:v>
                </c:pt>
                <c:pt idx="18">
                  <c:v>1274823</c:v>
                </c:pt>
                <c:pt idx="19">
                  <c:v>1275452</c:v>
                </c:pt>
                <c:pt idx="20">
                  <c:v>1276004</c:v>
                </c:pt>
                <c:pt idx="21">
                  <c:v>1276665</c:v>
                </c:pt>
                <c:pt idx="22">
                  <c:v>1277364</c:v>
                </c:pt>
                <c:pt idx="23">
                  <c:v>1277998</c:v>
                </c:pt>
                <c:pt idx="24">
                  <c:v>1278493</c:v>
                </c:pt>
                <c:pt idx="25">
                  <c:v>1279045</c:v>
                </c:pt>
                <c:pt idx="26">
                  <c:v>1279626</c:v>
                </c:pt>
                <c:pt idx="27">
                  <c:v>1280025</c:v>
                </c:pt>
                <c:pt idx="28">
                  <c:v>1280386</c:v>
                </c:pt>
                <c:pt idx="29">
                  <c:v>1280729</c:v>
                </c:pt>
                <c:pt idx="30">
                  <c:v>1281254</c:v>
                </c:pt>
              </c:numCache>
            </c:numRef>
          </c:val>
          <c:extLst>
            <c:ext xmlns:c16="http://schemas.microsoft.com/office/drawing/2014/chart" uri="{C3380CC4-5D6E-409C-BE32-E72D297353CC}">
              <c16:uniqueId val="{00000002-B2ED-46F5-8F45-D2273349BE70}"/>
            </c:ext>
          </c:extLst>
        </c:ser>
        <c:ser>
          <c:idx val="3"/>
          <c:order val="3"/>
          <c:tx>
            <c:strRef>
              <c:f>Sheet1!$E$1</c:f>
              <c:strCache>
                <c:ptCount val="1"/>
                <c:pt idx="0">
                  <c:v>Santander Río</c:v>
                </c:pt>
              </c:strCache>
            </c:strRef>
          </c:tx>
          <c:spPr>
            <a:solidFill>
              <a:schemeClr val="accent4"/>
            </a:solidFill>
            <a:ln w="25400">
              <a:noFill/>
            </a:ln>
            <a:effectLst/>
          </c:spPr>
          <c:cat>
            <c:numRef>
              <c:f>Sheet1!$A$2:$A$32</c:f>
              <c:numCache>
                <c:formatCode>m/d/yyyy</c:formatCode>
                <c:ptCount val="31"/>
                <c:pt idx="0">
                  <c:v>42805</c:v>
                </c:pt>
                <c:pt idx="1">
                  <c:v>42806</c:v>
                </c:pt>
                <c:pt idx="2">
                  <c:v>42807</c:v>
                </c:pt>
                <c:pt idx="3">
                  <c:v>42808</c:v>
                </c:pt>
                <c:pt idx="4">
                  <c:v>42809</c:v>
                </c:pt>
                <c:pt idx="5">
                  <c:v>42810</c:v>
                </c:pt>
                <c:pt idx="6">
                  <c:v>42811</c:v>
                </c:pt>
                <c:pt idx="7">
                  <c:v>42812</c:v>
                </c:pt>
                <c:pt idx="8">
                  <c:v>42813</c:v>
                </c:pt>
                <c:pt idx="9">
                  <c:v>42814</c:v>
                </c:pt>
                <c:pt idx="10">
                  <c:v>42815</c:v>
                </c:pt>
                <c:pt idx="11">
                  <c:v>42816</c:v>
                </c:pt>
                <c:pt idx="12">
                  <c:v>42817</c:v>
                </c:pt>
                <c:pt idx="13">
                  <c:v>42818</c:v>
                </c:pt>
                <c:pt idx="14">
                  <c:v>42819</c:v>
                </c:pt>
                <c:pt idx="15">
                  <c:v>42820</c:v>
                </c:pt>
                <c:pt idx="16">
                  <c:v>42821</c:v>
                </c:pt>
                <c:pt idx="17">
                  <c:v>42822</c:v>
                </c:pt>
                <c:pt idx="18">
                  <c:v>42823</c:v>
                </c:pt>
                <c:pt idx="19">
                  <c:v>42824</c:v>
                </c:pt>
                <c:pt idx="20">
                  <c:v>42825</c:v>
                </c:pt>
                <c:pt idx="21">
                  <c:v>42826</c:v>
                </c:pt>
                <c:pt idx="22">
                  <c:v>42827</c:v>
                </c:pt>
                <c:pt idx="23">
                  <c:v>42828</c:v>
                </c:pt>
                <c:pt idx="24">
                  <c:v>42829</c:v>
                </c:pt>
                <c:pt idx="25">
                  <c:v>42830</c:v>
                </c:pt>
                <c:pt idx="26">
                  <c:v>42831</c:v>
                </c:pt>
                <c:pt idx="27">
                  <c:v>42832</c:v>
                </c:pt>
                <c:pt idx="28">
                  <c:v>42833</c:v>
                </c:pt>
                <c:pt idx="29">
                  <c:v>42834</c:v>
                </c:pt>
                <c:pt idx="30">
                  <c:v>42835</c:v>
                </c:pt>
              </c:numCache>
            </c:numRef>
          </c:cat>
          <c:val>
            <c:numRef>
              <c:f>Sheet1!$E$2:$E$32</c:f>
              <c:numCache>
                <c:formatCode>General</c:formatCode>
                <c:ptCount val="31"/>
                <c:pt idx="0">
                  <c:v>497774</c:v>
                </c:pt>
                <c:pt idx="1">
                  <c:v>497959</c:v>
                </c:pt>
                <c:pt idx="2">
                  <c:v>498184</c:v>
                </c:pt>
                <c:pt idx="3">
                  <c:v>498420</c:v>
                </c:pt>
                <c:pt idx="4">
                  <c:v>498729</c:v>
                </c:pt>
                <c:pt idx="5">
                  <c:v>498941</c:v>
                </c:pt>
                <c:pt idx="6">
                  <c:v>499136</c:v>
                </c:pt>
                <c:pt idx="7">
                  <c:v>499325</c:v>
                </c:pt>
                <c:pt idx="8">
                  <c:v>499596</c:v>
                </c:pt>
                <c:pt idx="9">
                  <c:v>499890</c:v>
                </c:pt>
                <c:pt idx="10">
                  <c:v>500183</c:v>
                </c:pt>
                <c:pt idx="11">
                  <c:v>500497</c:v>
                </c:pt>
                <c:pt idx="12">
                  <c:v>500807</c:v>
                </c:pt>
                <c:pt idx="13">
                  <c:v>501101</c:v>
                </c:pt>
                <c:pt idx="14">
                  <c:v>501345</c:v>
                </c:pt>
                <c:pt idx="15">
                  <c:v>501617</c:v>
                </c:pt>
                <c:pt idx="16">
                  <c:v>501756</c:v>
                </c:pt>
                <c:pt idx="17">
                  <c:v>501821</c:v>
                </c:pt>
                <c:pt idx="18">
                  <c:v>501875</c:v>
                </c:pt>
                <c:pt idx="19">
                  <c:v>501949</c:v>
                </c:pt>
                <c:pt idx="20">
                  <c:v>502048</c:v>
                </c:pt>
                <c:pt idx="21">
                  <c:v>502586</c:v>
                </c:pt>
                <c:pt idx="22">
                  <c:v>502775</c:v>
                </c:pt>
                <c:pt idx="23">
                  <c:v>502906</c:v>
                </c:pt>
                <c:pt idx="24">
                  <c:v>503031</c:v>
                </c:pt>
                <c:pt idx="25">
                  <c:v>503135</c:v>
                </c:pt>
                <c:pt idx="26">
                  <c:v>503225</c:v>
                </c:pt>
                <c:pt idx="27">
                  <c:v>503398</c:v>
                </c:pt>
                <c:pt idx="28">
                  <c:v>503587</c:v>
                </c:pt>
                <c:pt idx="29">
                  <c:v>503721</c:v>
                </c:pt>
                <c:pt idx="30">
                  <c:v>503841</c:v>
                </c:pt>
              </c:numCache>
            </c:numRef>
          </c:val>
          <c:extLst>
            <c:ext xmlns:c16="http://schemas.microsoft.com/office/drawing/2014/chart" uri="{C3380CC4-5D6E-409C-BE32-E72D297353CC}">
              <c16:uniqueId val="{00000003-B2ED-46F5-8F45-D2273349BE70}"/>
            </c:ext>
          </c:extLst>
        </c:ser>
        <c:ser>
          <c:idx val="4"/>
          <c:order val="4"/>
          <c:tx>
            <c:strRef>
              <c:f>Sheet1!$F$1</c:f>
              <c:strCache>
                <c:ptCount val="1"/>
                <c:pt idx="0">
                  <c:v>ICBC Argentina</c:v>
                </c:pt>
              </c:strCache>
            </c:strRef>
          </c:tx>
          <c:spPr>
            <a:solidFill>
              <a:schemeClr val="accent5"/>
            </a:solidFill>
            <a:ln w="25400">
              <a:noFill/>
            </a:ln>
            <a:effectLst/>
          </c:spPr>
          <c:cat>
            <c:numRef>
              <c:f>Sheet1!$A$2:$A$32</c:f>
              <c:numCache>
                <c:formatCode>m/d/yyyy</c:formatCode>
                <c:ptCount val="31"/>
                <c:pt idx="0">
                  <c:v>42805</c:v>
                </c:pt>
                <c:pt idx="1">
                  <c:v>42806</c:v>
                </c:pt>
                <c:pt idx="2">
                  <c:v>42807</c:v>
                </c:pt>
                <c:pt idx="3">
                  <c:v>42808</c:v>
                </c:pt>
                <c:pt idx="4">
                  <c:v>42809</c:v>
                </c:pt>
                <c:pt idx="5">
                  <c:v>42810</c:v>
                </c:pt>
                <c:pt idx="6">
                  <c:v>42811</c:v>
                </c:pt>
                <c:pt idx="7">
                  <c:v>42812</c:v>
                </c:pt>
                <c:pt idx="8">
                  <c:v>42813</c:v>
                </c:pt>
                <c:pt idx="9">
                  <c:v>42814</c:v>
                </c:pt>
                <c:pt idx="10">
                  <c:v>42815</c:v>
                </c:pt>
                <c:pt idx="11">
                  <c:v>42816</c:v>
                </c:pt>
                <c:pt idx="12">
                  <c:v>42817</c:v>
                </c:pt>
                <c:pt idx="13">
                  <c:v>42818</c:v>
                </c:pt>
                <c:pt idx="14">
                  <c:v>42819</c:v>
                </c:pt>
                <c:pt idx="15">
                  <c:v>42820</c:v>
                </c:pt>
                <c:pt idx="16">
                  <c:v>42821</c:v>
                </c:pt>
                <c:pt idx="17">
                  <c:v>42822</c:v>
                </c:pt>
                <c:pt idx="18">
                  <c:v>42823</c:v>
                </c:pt>
                <c:pt idx="19">
                  <c:v>42824</c:v>
                </c:pt>
                <c:pt idx="20">
                  <c:v>42825</c:v>
                </c:pt>
                <c:pt idx="21">
                  <c:v>42826</c:v>
                </c:pt>
                <c:pt idx="22">
                  <c:v>42827</c:v>
                </c:pt>
                <c:pt idx="23">
                  <c:v>42828</c:v>
                </c:pt>
                <c:pt idx="24">
                  <c:v>42829</c:v>
                </c:pt>
                <c:pt idx="25">
                  <c:v>42830</c:v>
                </c:pt>
                <c:pt idx="26">
                  <c:v>42831</c:v>
                </c:pt>
                <c:pt idx="27">
                  <c:v>42832</c:v>
                </c:pt>
                <c:pt idx="28">
                  <c:v>42833</c:v>
                </c:pt>
                <c:pt idx="29">
                  <c:v>42834</c:v>
                </c:pt>
                <c:pt idx="30">
                  <c:v>42835</c:v>
                </c:pt>
              </c:numCache>
            </c:numRef>
          </c:cat>
          <c:val>
            <c:numRef>
              <c:f>Sheet1!$F$2:$F$32</c:f>
              <c:numCache>
                <c:formatCode>General</c:formatCode>
                <c:ptCount val="31"/>
                <c:pt idx="0">
                  <c:v>230709</c:v>
                </c:pt>
                <c:pt idx="1">
                  <c:v>230740</c:v>
                </c:pt>
                <c:pt idx="2">
                  <c:v>230751</c:v>
                </c:pt>
                <c:pt idx="3">
                  <c:v>230784</c:v>
                </c:pt>
                <c:pt idx="4">
                  <c:v>230803</c:v>
                </c:pt>
                <c:pt idx="5">
                  <c:v>230850</c:v>
                </c:pt>
                <c:pt idx="6">
                  <c:v>230876</c:v>
                </c:pt>
                <c:pt idx="7">
                  <c:v>230877</c:v>
                </c:pt>
                <c:pt idx="8">
                  <c:v>230894</c:v>
                </c:pt>
                <c:pt idx="9">
                  <c:v>230914</c:v>
                </c:pt>
                <c:pt idx="10">
                  <c:v>230941</c:v>
                </c:pt>
                <c:pt idx="11">
                  <c:v>230990</c:v>
                </c:pt>
                <c:pt idx="12">
                  <c:v>231033</c:v>
                </c:pt>
                <c:pt idx="13">
                  <c:v>231069</c:v>
                </c:pt>
                <c:pt idx="14">
                  <c:v>231094</c:v>
                </c:pt>
                <c:pt idx="15">
                  <c:v>231129</c:v>
                </c:pt>
                <c:pt idx="16">
                  <c:v>231156</c:v>
                </c:pt>
                <c:pt idx="17">
                  <c:v>231185</c:v>
                </c:pt>
                <c:pt idx="18">
                  <c:v>231237</c:v>
                </c:pt>
                <c:pt idx="19">
                  <c:v>231278</c:v>
                </c:pt>
                <c:pt idx="20">
                  <c:v>231312</c:v>
                </c:pt>
                <c:pt idx="21">
                  <c:v>231357</c:v>
                </c:pt>
                <c:pt idx="22">
                  <c:v>231388</c:v>
                </c:pt>
                <c:pt idx="23">
                  <c:v>231424</c:v>
                </c:pt>
                <c:pt idx="24">
                  <c:v>231468</c:v>
                </c:pt>
                <c:pt idx="25">
                  <c:v>231534</c:v>
                </c:pt>
                <c:pt idx="26">
                  <c:v>231605</c:v>
                </c:pt>
                <c:pt idx="27">
                  <c:v>231649</c:v>
                </c:pt>
                <c:pt idx="28">
                  <c:v>231665</c:v>
                </c:pt>
                <c:pt idx="29">
                  <c:v>231699</c:v>
                </c:pt>
                <c:pt idx="30">
                  <c:v>231753</c:v>
                </c:pt>
              </c:numCache>
            </c:numRef>
          </c:val>
          <c:extLst>
            <c:ext xmlns:c16="http://schemas.microsoft.com/office/drawing/2014/chart" uri="{C3380CC4-5D6E-409C-BE32-E72D297353CC}">
              <c16:uniqueId val="{00000004-B2ED-46F5-8F45-D2273349BE70}"/>
            </c:ext>
          </c:extLst>
        </c:ser>
        <c:ser>
          <c:idx val="5"/>
          <c:order val="5"/>
          <c:tx>
            <c:strRef>
              <c:f>Sheet1!$G$1</c:f>
              <c:strCache>
                <c:ptCount val="1"/>
                <c:pt idx="0">
                  <c:v>Banco Hipotecario</c:v>
                </c:pt>
              </c:strCache>
            </c:strRef>
          </c:tx>
          <c:spPr>
            <a:solidFill>
              <a:schemeClr val="accent6"/>
            </a:solidFill>
            <a:ln w="25400">
              <a:noFill/>
            </a:ln>
            <a:effectLst/>
          </c:spPr>
          <c:cat>
            <c:numRef>
              <c:f>Sheet1!$A$2:$A$32</c:f>
              <c:numCache>
                <c:formatCode>m/d/yyyy</c:formatCode>
                <c:ptCount val="31"/>
                <c:pt idx="0">
                  <c:v>42805</c:v>
                </c:pt>
                <c:pt idx="1">
                  <c:v>42806</c:v>
                </c:pt>
                <c:pt idx="2">
                  <c:v>42807</c:v>
                </c:pt>
                <c:pt idx="3">
                  <c:v>42808</c:v>
                </c:pt>
                <c:pt idx="4">
                  <c:v>42809</c:v>
                </c:pt>
                <c:pt idx="5">
                  <c:v>42810</c:v>
                </c:pt>
                <c:pt idx="6">
                  <c:v>42811</c:v>
                </c:pt>
                <c:pt idx="7">
                  <c:v>42812</c:v>
                </c:pt>
                <c:pt idx="8">
                  <c:v>42813</c:v>
                </c:pt>
                <c:pt idx="9">
                  <c:v>42814</c:v>
                </c:pt>
                <c:pt idx="10">
                  <c:v>42815</c:v>
                </c:pt>
                <c:pt idx="11">
                  <c:v>42816</c:v>
                </c:pt>
                <c:pt idx="12">
                  <c:v>42817</c:v>
                </c:pt>
                <c:pt idx="13">
                  <c:v>42818</c:v>
                </c:pt>
                <c:pt idx="14">
                  <c:v>42819</c:v>
                </c:pt>
                <c:pt idx="15">
                  <c:v>42820</c:v>
                </c:pt>
                <c:pt idx="16">
                  <c:v>42821</c:v>
                </c:pt>
                <c:pt idx="17">
                  <c:v>42822</c:v>
                </c:pt>
                <c:pt idx="18">
                  <c:v>42823</c:v>
                </c:pt>
                <c:pt idx="19">
                  <c:v>42824</c:v>
                </c:pt>
                <c:pt idx="20">
                  <c:v>42825</c:v>
                </c:pt>
                <c:pt idx="21">
                  <c:v>42826</c:v>
                </c:pt>
                <c:pt idx="22">
                  <c:v>42827</c:v>
                </c:pt>
                <c:pt idx="23">
                  <c:v>42828</c:v>
                </c:pt>
                <c:pt idx="24">
                  <c:v>42829</c:v>
                </c:pt>
                <c:pt idx="25">
                  <c:v>42830</c:v>
                </c:pt>
                <c:pt idx="26">
                  <c:v>42831</c:v>
                </c:pt>
                <c:pt idx="27">
                  <c:v>42832</c:v>
                </c:pt>
                <c:pt idx="28">
                  <c:v>42833</c:v>
                </c:pt>
                <c:pt idx="29">
                  <c:v>42834</c:v>
                </c:pt>
                <c:pt idx="30">
                  <c:v>42835</c:v>
                </c:pt>
              </c:numCache>
            </c:numRef>
          </c:cat>
          <c:val>
            <c:numRef>
              <c:f>Sheet1!$G$2:$G$32</c:f>
              <c:numCache>
                <c:formatCode>General</c:formatCode>
                <c:ptCount val="31"/>
                <c:pt idx="0">
                  <c:v>688611</c:v>
                </c:pt>
                <c:pt idx="1">
                  <c:v>688950</c:v>
                </c:pt>
                <c:pt idx="2">
                  <c:v>689409</c:v>
                </c:pt>
                <c:pt idx="3">
                  <c:v>689873</c:v>
                </c:pt>
                <c:pt idx="4">
                  <c:v>690194</c:v>
                </c:pt>
                <c:pt idx="5">
                  <c:v>690474</c:v>
                </c:pt>
                <c:pt idx="6">
                  <c:v>690694</c:v>
                </c:pt>
                <c:pt idx="7">
                  <c:v>690912</c:v>
                </c:pt>
                <c:pt idx="8">
                  <c:v>691151</c:v>
                </c:pt>
                <c:pt idx="9">
                  <c:v>691434</c:v>
                </c:pt>
                <c:pt idx="10">
                  <c:v>691755</c:v>
                </c:pt>
                <c:pt idx="11">
                  <c:v>692176</c:v>
                </c:pt>
                <c:pt idx="12">
                  <c:v>692693</c:v>
                </c:pt>
                <c:pt idx="13">
                  <c:v>693175</c:v>
                </c:pt>
                <c:pt idx="14">
                  <c:v>693709</c:v>
                </c:pt>
                <c:pt idx="15">
                  <c:v>694284</c:v>
                </c:pt>
                <c:pt idx="16">
                  <c:v>694800</c:v>
                </c:pt>
                <c:pt idx="17">
                  <c:v>695360</c:v>
                </c:pt>
                <c:pt idx="18">
                  <c:v>696013</c:v>
                </c:pt>
                <c:pt idx="19">
                  <c:v>696542</c:v>
                </c:pt>
                <c:pt idx="20">
                  <c:v>697105</c:v>
                </c:pt>
                <c:pt idx="21">
                  <c:v>697404</c:v>
                </c:pt>
                <c:pt idx="22">
                  <c:v>697736</c:v>
                </c:pt>
                <c:pt idx="23">
                  <c:v>698031</c:v>
                </c:pt>
                <c:pt idx="24">
                  <c:v>698427</c:v>
                </c:pt>
                <c:pt idx="25">
                  <c:v>698826</c:v>
                </c:pt>
                <c:pt idx="26">
                  <c:v>699246</c:v>
                </c:pt>
                <c:pt idx="27">
                  <c:v>699598</c:v>
                </c:pt>
                <c:pt idx="28">
                  <c:v>699943</c:v>
                </c:pt>
                <c:pt idx="29">
                  <c:v>700273</c:v>
                </c:pt>
                <c:pt idx="30">
                  <c:v>700600</c:v>
                </c:pt>
              </c:numCache>
            </c:numRef>
          </c:val>
          <c:extLst>
            <c:ext xmlns:c16="http://schemas.microsoft.com/office/drawing/2014/chart" uri="{C3380CC4-5D6E-409C-BE32-E72D297353CC}">
              <c16:uniqueId val="{00000005-B2ED-46F5-8F45-D2273349BE70}"/>
            </c:ext>
          </c:extLst>
        </c:ser>
        <c:ser>
          <c:idx val="6"/>
          <c:order val="6"/>
          <c:tx>
            <c:strRef>
              <c:f>Sheet1!$H$1</c:f>
              <c:strCache>
                <c:ptCount val="1"/>
                <c:pt idx="0">
                  <c:v>Banco Ciudad</c:v>
                </c:pt>
              </c:strCache>
            </c:strRef>
          </c:tx>
          <c:spPr>
            <a:solidFill>
              <a:schemeClr val="accent1">
                <a:lumMod val="60000"/>
              </a:schemeClr>
            </a:solidFill>
            <a:ln w="25400">
              <a:noFill/>
            </a:ln>
            <a:effectLst/>
          </c:spPr>
          <c:cat>
            <c:numRef>
              <c:f>Sheet1!$A$2:$A$32</c:f>
              <c:numCache>
                <c:formatCode>m/d/yyyy</c:formatCode>
                <c:ptCount val="31"/>
                <c:pt idx="0">
                  <c:v>42805</c:v>
                </c:pt>
                <c:pt idx="1">
                  <c:v>42806</c:v>
                </c:pt>
                <c:pt idx="2">
                  <c:v>42807</c:v>
                </c:pt>
                <c:pt idx="3">
                  <c:v>42808</c:v>
                </c:pt>
                <c:pt idx="4">
                  <c:v>42809</c:v>
                </c:pt>
                <c:pt idx="5">
                  <c:v>42810</c:v>
                </c:pt>
                <c:pt idx="6">
                  <c:v>42811</c:v>
                </c:pt>
                <c:pt idx="7">
                  <c:v>42812</c:v>
                </c:pt>
                <c:pt idx="8">
                  <c:v>42813</c:v>
                </c:pt>
                <c:pt idx="9">
                  <c:v>42814</c:v>
                </c:pt>
                <c:pt idx="10">
                  <c:v>42815</c:v>
                </c:pt>
                <c:pt idx="11">
                  <c:v>42816</c:v>
                </c:pt>
                <c:pt idx="12">
                  <c:v>42817</c:v>
                </c:pt>
                <c:pt idx="13">
                  <c:v>42818</c:v>
                </c:pt>
                <c:pt idx="14">
                  <c:v>42819</c:v>
                </c:pt>
                <c:pt idx="15">
                  <c:v>42820</c:v>
                </c:pt>
                <c:pt idx="16">
                  <c:v>42821</c:v>
                </c:pt>
                <c:pt idx="17">
                  <c:v>42822</c:v>
                </c:pt>
                <c:pt idx="18">
                  <c:v>42823</c:v>
                </c:pt>
                <c:pt idx="19">
                  <c:v>42824</c:v>
                </c:pt>
                <c:pt idx="20">
                  <c:v>42825</c:v>
                </c:pt>
                <c:pt idx="21">
                  <c:v>42826</c:v>
                </c:pt>
                <c:pt idx="22">
                  <c:v>42827</c:v>
                </c:pt>
                <c:pt idx="23">
                  <c:v>42828</c:v>
                </c:pt>
                <c:pt idx="24">
                  <c:v>42829</c:v>
                </c:pt>
                <c:pt idx="25">
                  <c:v>42830</c:v>
                </c:pt>
                <c:pt idx="26">
                  <c:v>42831</c:v>
                </c:pt>
                <c:pt idx="27">
                  <c:v>42832</c:v>
                </c:pt>
                <c:pt idx="28">
                  <c:v>42833</c:v>
                </c:pt>
                <c:pt idx="29">
                  <c:v>42834</c:v>
                </c:pt>
                <c:pt idx="30">
                  <c:v>42835</c:v>
                </c:pt>
              </c:numCache>
            </c:numRef>
          </c:cat>
          <c:val>
            <c:numRef>
              <c:f>Sheet1!$H$2:$H$32</c:f>
              <c:numCache>
                <c:formatCode>General</c:formatCode>
                <c:ptCount val="31"/>
                <c:pt idx="0">
                  <c:v>446905</c:v>
                </c:pt>
                <c:pt idx="1">
                  <c:v>446896</c:v>
                </c:pt>
                <c:pt idx="2">
                  <c:v>446909</c:v>
                </c:pt>
                <c:pt idx="3">
                  <c:v>446917</c:v>
                </c:pt>
                <c:pt idx="4">
                  <c:v>446917</c:v>
                </c:pt>
                <c:pt idx="5">
                  <c:v>446890</c:v>
                </c:pt>
                <c:pt idx="6">
                  <c:v>446875</c:v>
                </c:pt>
                <c:pt idx="7">
                  <c:v>446868</c:v>
                </c:pt>
                <c:pt idx="8">
                  <c:v>446835</c:v>
                </c:pt>
                <c:pt idx="9">
                  <c:v>446843</c:v>
                </c:pt>
                <c:pt idx="10">
                  <c:v>446835</c:v>
                </c:pt>
                <c:pt idx="11">
                  <c:v>446830</c:v>
                </c:pt>
                <c:pt idx="12">
                  <c:v>446824</c:v>
                </c:pt>
                <c:pt idx="13">
                  <c:v>446825</c:v>
                </c:pt>
                <c:pt idx="14">
                  <c:v>446819</c:v>
                </c:pt>
                <c:pt idx="15">
                  <c:v>446810</c:v>
                </c:pt>
                <c:pt idx="16">
                  <c:v>446817</c:v>
                </c:pt>
                <c:pt idx="17">
                  <c:v>446821</c:v>
                </c:pt>
                <c:pt idx="18">
                  <c:v>446838</c:v>
                </c:pt>
                <c:pt idx="19">
                  <c:v>446849</c:v>
                </c:pt>
                <c:pt idx="20">
                  <c:v>446855</c:v>
                </c:pt>
                <c:pt idx="21">
                  <c:v>446840</c:v>
                </c:pt>
                <c:pt idx="22">
                  <c:v>446832</c:v>
                </c:pt>
                <c:pt idx="23">
                  <c:v>446816</c:v>
                </c:pt>
                <c:pt idx="24">
                  <c:v>446825</c:v>
                </c:pt>
                <c:pt idx="25">
                  <c:v>446822</c:v>
                </c:pt>
                <c:pt idx="26">
                  <c:v>446809</c:v>
                </c:pt>
                <c:pt idx="27">
                  <c:v>446807</c:v>
                </c:pt>
                <c:pt idx="28">
                  <c:v>446808</c:v>
                </c:pt>
                <c:pt idx="29">
                  <c:v>446793</c:v>
                </c:pt>
                <c:pt idx="30">
                  <c:v>446786</c:v>
                </c:pt>
              </c:numCache>
            </c:numRef>
          </c:val>
          <c:extLst>
            <c:ext xmlns:c16="http://schemas.microsoft.com/office/drawing/2014/chart" uri="{C3380CC4-5D6E-409C-BE32-E72D297353CC}">
              <c16:uniqueId val="{00000006-B2ED-46F5-8F45-D2273349BE70}"/>
            </c:ext>
          </c:extLst>
        </c:ser>
        <c:ser>
          <c:idx val="7"/>
          <c:order val="7"/>
          <c:tx>
            <c:strRef>
              <c:f>Sheet1!$I$1</c:f>
              <c:strCache>
                <c:ptCount val="1"/>
                <c:pt idx="0">
                  <c:v>Banco Provincia</c:v>
                </c:pt>
              </c:strCache>
            </c:strRef>
          </c:tx>
          <c:spPr>
            <a:solidFill>
              <a:schemeClr val="accent2">
                <a:lumMod val="60000"/>
              </a:schemeClr>
            </a:solidFill>
            <a:ln w="25400">
              <a:noFill/>
            </a:ln>
            <a:effectLst/>
          </c:spPr>
          <c:cat>
            <c:numRef>
              <c:f>Sheet1!$A$2:$A$32</c:f>
              <c:numCache>
                <c:formatCode>m/d/yyyy</c:formatCode>
                <c:ptCount val="31"/>
                <c:pt idx="0">
                  <c:v>42805</c:v>
                </c:pt>
                <c:pt idx="1">
                  <c:v>42806</c:v>
                </c:pt>
                <c:pt idx="2">
                  <c:v>42807</c:v>
                </c:pt>
                <c:pt idx="3">
                  <c:v>42808</c:v>
                </c:pt>
                <c:pt idx="4">
                  <c:v>42809</c:v>
                </c:pt>
                <c:pt idx="5">
                  <c:v>42810</c:v>
                </c:pt>
                <c:pt idx="6">
                  <c:v>42811</c:v>
                </c:pt>
                <c:pt idx="7">
                  <c:v>42812</c:v>
                </c:pt>
                <c:pt idx="8">
                  <c:v>42813</c:v>
                </c:pt>
                <c:pt idx="9">
                  <c:v>42814</c:v>
                </c:pt>
                <c:pt idx="10">
                  <c:v>42815</c:v>
                </c:pt>
                <c:pt idx="11">
                  <c:v>42816</c:v>
                </c:pt>
                <c:pt idx="12">
                  <c:v>42817</c:v>
                </c:pt>
                <c:pt idx="13">
                  <c:v>42818</c:v>
                </c:pt>
                <c:pt idx="14">
                  <c:v>42819</c:v>
                </c:pt>
                <c:pt idx="15">
                  <c:v>42820</c:v>
                </c:pt>
                <c:pt idx="16">
                  <c:v>42821</c:v>
                </c:pt>
                <c:pt idx="17">
                  <c:v>42822</c:v>
                </c:pt>
                <c:pt idx="18">
                  <c:v>42823</c:v>
                </c:pt>
                <c:pt idx="19">
                  <c:v>42824</c:v>
                </c:pt>
                <c:pt idx="20">
                  <c:v>42825</c:v>
                </c:pt>
                <c:pt idx="21">
                  <c:v>42826</c:v>
                </c:pt>
                <c:pt idx="22">
                  <c:v>42827</c:v>
                </c:pt>
                <c:pt idx="23">
                  <c:v>42828</c:v>
                </c:pt>
                <c:pt idx="24">
                  <c:v>42829</c:v>
                </c:pt>
                <c:pt idx="25">
                  <c:v>42830</c:v>
                </c:pt>
                <c:pt idx="26">
                  <c:v>42831</c:v>
                </c:pt>
                <c:pt idx="27">
                  <c:v>42832</c:v>
                </c:pt>
                <c:pt idx="28">
                  <c:v>42833</c:v>
                </c:pt>
                <c:pt idx="29">
                  <c:v>42834</c:v>
                </c:pt>
                <c:pt idx="30">
                  <c:v>42835</c:v>
                </c:pt>
              </c:numCache>
            </c:numRef>
          </c:cat>
          <c:val>
            <c:numRef>
              <c:f>Sheet1!$I$2:$I$32</c:f>
              <c:numCache>
                <c:formatCode>General</c:formatCode>
                <c:ptCount val="31"/>
                <c:pt idx="0">
                  <c:v>104599</c:v>
                </c:pt>
                <c:pt idx="1">
                  <c:v>104808</c:v>
                </c:pt>
                <c:pt idx="2">
                  <c:v>104994</c:v>
                </c:pt>
                <c:pt idx="3">
                  <c:v>105449</c:v>
                </c:pt>
                <c:pt idx="4">
                  <c:v>106497</c:v>
                </c:pt>
                <c:pt idx="5">
                  <c:v>106831</c:v>
                </c:pt>
                <c:pt idx="6">
                  <c:v>107515</c:v>
                </c:pt>
                <c:pt idx="7">
                  <c:v>107984</c:v>
                </c:pt>
                <c:pt idx="8">
                  <c:v>108388</c:v>
                </c:pt>
                <c:pt idx="9">
                  <c:v>108668</c:v>
                </c:pt>
                <c:pt idx="10">
                  <c:v>108787</c:v>
                </c:pt>
                <c:pt idx="11">
                  <c:v>108909</c:v>
                </c:pt>
                <c:pt idx="12">
                  <c:v>109052</c:v>
                </c:pt>
                <c:pt idx="13">
                  <c:v>109170</c:v>
                </c:pt>
                <c:pt idx="14">
                  <c:v>109234</c:v>
                </c:pt>
                <c:pt idx="15">
                  <c:v>109272</c:v>
                </c:pt>
                <c:pt idx="16">
                  <c:v>109383</c:v>
                </c:pt>
                <c:pt idx="17">
                  <c:v>111030</c:v>
                </c:pt>
                <c:pt idx="18">
                  <c:v>112523</c:v>
                </c:pt>
                <c:pt idx="19">
                  <c:v>112730</c:v>
                </c:pt>
                <c:pt idx="20">
                  <c:v>113009</c:v>
                </c:pt>
                <c:pt idx="21">
                  <c:v>113348</c:v>
                </c:pt>
                <c:pt idx="22">
                  <c:v>113523</c:v>
                </c:pt>
                <c:pt idx="23">
                  <c:v>113589</c:v>
                </c:pt>
                <c:pt idx="24">
                  <c:v>113999</c:v>
                </c:pt>
                <c:pt idx="25">
                  <c:v>114651</c:v>
                </c:pt>
                <c:pt idx="26">
                  <c:v>114957</c:v>
                </c:pt>
                <c:pt idx="27">
                  <c:v>115127</c:v>
                </c:pt>
                <c:pt idx="28">
                  <c:v>115276</c:v>
                </c:pt>
                <c:pt idx="29">
                  <c:v>115401</c:v>
                </c:pt>
                <c:pt idx="30">
                  <c:v>115613</c:v>
                </c:pt>
              </c:numCache>
            </c:numRef>
          </c:val>
          <c:extLst>
            <c:ext xmlns:c16="http://schemas.microsoft.com/office/drawing/2014/chart" uri="{C3380CC4-5D6E-409C-BE32-E72D297353CC}">
              <c16:uniqueId val="{00000007-B2ED-46F5-8F45-D2273349BE70}"/>
            </c:ext>
          </c:extLst>
        </c:ser>
        <c:ser>
          <c:idx val="8"/>
          <c:order val="8"/>
          <c:tx>
            <c:strRef>
              <c:f>Sheet1!$J$1</c:f>
              <c:strCache>
                <c:ptCount val="1"/>
                <c:pt idx="0">
                  <c:v>Banco Macro</c:v>
                </c:pt>
              </c:strCache>
            </c:strRef>
          </c:tx>
          <c:spPr>
            <a:solidFill>
              <a:schemeClr val="accent3">
                <a:lumMod val="60000"/>
              </a:schemeClr>
            </a:solidFill>
            <a:ln w="25400">
              <a:noFill/>
            </a:ln>
            <a:effectLst/>
          </c:spPr>
          <c:cat>
            <c:numRef>
              <c:f>Sheet1!$A$2:$A$32</c:f>
              <c:numCache>
                <c:formatCode>m/d/yyyy</c:formatCode>
                <c:ptCount val="31"/>
                <c:pt idx="0">
                  <c:v>42805</c:v>
                </c:pt>
                <c:pt idx="1">
                  <c:v>42806</c:v>
                </c:pt>
                <c:pt idx="2">
                  <c:v>42807</c:v>
                </c:pt>
                <c:pt idx="3">
                  <c:v>42808</c:v>
                </c:pt>
                <c:pt idx="4">
                  <c:v>42809</c:v>
                </c:pt>
                <c:pt idx="5">
                  <c:v>42810</c:v>
                </c:pt>
                <c:pt idx="6">
                  <c:v>42811</c:v>
                </c:pt>
                <c:pt idx="7">
                  <c:v>42812</c:v>
                </c:pt>
                <c:pt idx="8">
                  <c:v>42813</c:v>
                </c:pt>
                <c:pt idx="9">
                  <c:v>42814</c:v>
                </c:pt>
                <c:pt idx="10">
                  <c:v>42815</c:v>
                </c:pt>
                <c:pt idx="11">
                  <c:v>42816</c:v>
                </c:pt>
                <c:pt idx="12">
                  <c:v>42817</c:v>
                </c:pt>
                <c:pt idx="13">
                  <c:v>42818</c:v>
                </c:pt>
                <c:pt idx="14">
                  <c:v>42819</c:v>
                </c:pt>
                <c:pt idx="15">
                  <c:v>42820</c:v>
                </c:pt>
                <c:pt idx="16">
                  <c:v>42821</c:v>
                </c:pt>
                <c:pt idx="17">
                  <c:v>42822</c:v>
                </c:pt>
                <c:pt idx="18">
                  <c:v>42823</c:v>
                </c:pt>
                <c:pt idx="19">
                  <c:v>42824</c:v>
                </c:pt>
                <c:pt idx="20">
                  <c:v>42825</c:v>
                </c:pt>
                <c:pt idx="21">
                  <c:v>42826</c:v>
                </c:pt>
                <c:pt idx="22">
                  <c:v>42827</c:v>
                </c:pt>
                <c:pt idx="23">
                  <c:v>42828</c:v>
                </c:pt>
                <c:pt idx="24">
                  <c:v>42829</c:v>
                </c:pt>
                <c:pt idx="25">
                  <c:v>42830</c:v>
                </c:pt>
                <c:pt idx="26">
                  <c:v>42831</c:v>
                </c:pt>
                <c:pt idx="27">
                  <c:v>42832</c:v>
                </c:pt>
                <c:pt idx="28">
                  <c:v>42833</c:v>
                </c:pt>
                <c:pt idx="29">
                  <c:v>42834</c:v>
                </c:pt>
                <c:pt idx="30">
                  <c:v>42835</c:v>
                </c:pt>
              </c:numCache>
            </c:numRef>
          </c:cat>
          <c:val>
            <c:numRef>
              <c:f>Sheet1!$J$2:$J$32</c:f>
              <c:numCache>
                <c:formatCode>General</c:formatCode>
                <c:ptCount val="31"/>
                <c:pt idx="0">
                  <c:v>426671</c:v>
                </c:pt>
                <c:pt idx="1">
                  <c:v>426730</c:v>
                </c:pt>
                <c:pt idx="2">
                  <c:v>426827</c:v>
                </c:pt>
                <c:pt idx="3">
                  <c:v>426920</c:v>
                </c:pt>
                <c:pt idx="4">
                  <c:v>427175</c:v>
                </c:pt>
                <c:pt idx="5">
                  <c:v>427288</c:v>
                </c:pt>
                <c:pt idx="6">
                  <c:v>427294</c:v>
                </c:pt>
                <c:pt idx="7">
                  <c:v>427306</c:v>
                </c:pt>
                <c:pt idx="8">
                  <c:v>427304</c:v>
                </c:pt>
                <c:pt idx="9">
                  <c:v>427311</c:v>
                </c:pt>
                <c:pt idx="10">
                  <c:v>427439</c:v>
                </c:pt>
                <c:pt idx="11">
                  <c:v>427494</c:v>
                </c:pt>
                <c:pt idx="12">
                  <c:v>427599</c:v>
                </c:pt>
                <c:pt idx="13">
                  <c:v>427598</c:v>
                </c:pt>
                <c:pt idx="14">
                  <c:v>427599</c:v>
                </c:pt>
                <c:pt idx="15">
                  <c:v>427595</c:v>
                </c:pt>
                <c:pt idx="16">
                  <c:v>427601</c:v>
                </c:pt>
                <c:pt idx="17">
                  <c:v>427617</c:v>
                </c:pt>
                <c:pt idx="18">
                  <c:v>427650</c:v>
                </c:pt>
                <c:pt idx="19">
                  <c:v>427686</c:v>
                </c:pt>
                <c:pt idx="20">
                  <c:v>427706</c:v>
                </c:pt>
                <c:pt idx="21">
                  <c:v>427730</c:v>
                </c:pt>
                <c:pt idx="22">
                  <c:v>427744</c:v>
                </c:pt>
                <c:pt idx="23">
                  <c:v>427797</c:v>
                </c:pt>
                <c:pt idx="24">
                  <c:v>427835</c:v>
                </c:pt>
                <c:pt idx="25">
                  <c:v>427857</c:v>
                </c:pt>
                <c:pt idx="26">
                  <c:v>427900</c:v>
                </c:pt>
                <c:pt idx="27">
                  <c:v>427928</c:v>
                </c:pt>
                <c:pt idx="28">
                  <c:v>427959</c:v>
                </c:pt>
                <c:pt idx="29">
                  <c:v>427961</c:v>
                </c:pt>
                <c:pt idx="30">
                  <c:v>427990</c:v>
                </c:pt>
              </c:numCache>
            </c:numRef>
          </c:val>
          <c:extLst>
            <c:ext xmlns:c16="http://schemas.microsoft.com/office/drawing/2014/chart" uri="{C3380CC4-5D6E-409C-BE32-E72D297353CC}">
              <c16:uniqueId val="{00000008-B2ED-46F5-8F45-D2273349BE70}"/>
            </c:ext>
          </c:extLst>
        </c:ser>
        <c:ser>
          <c:idx val="9"/>
          <c:order val="9"/>
          <c:tx>
            <c:strRef>
              <c:f>Sheet1!$K$1</c:f>
              <c:strCache>
                <c:ptCount val="1"/>
                <c:pt idx="0">
                  <c:v>HSBC Argentina</c:v>
                </c:pt>
              </c:strCache>
            </c:strRef>
          </c:tx>
          <c:spPr>
            <a:solidFill>
              <a:schemeClr val="accent4">
                <a:lumMod val="60000"/>
              </a:schemeClr>
            </a:solidFill>
            <a:ln w="25400">
              <a:noFill/>
            </a:ln>
            <a:effectLst/>
          </c:spPr>
          <c:cat>
            <c:numRef>
              <c:f>Sheet1!$A$2:$A$32</c:f>
              <c:numCache>
                <c:formatCode>m/d/yyyy</c:formatCode>
                <c:ptCount val="31"/>
                <c:pt idx="0">
                  <c:v>42805</c:v>
                </c:pt>
                <c:pt idx="1">
                  <c:v>42806</c:v>
                </c:pt>
                <c:pt idx="2">
                  <c:v>42807</c:v>
                </c:pt>
                <c:pt idx="3">
                  <c:v>42808</c:v>
                </c:pt>
                <c:pt idx="4">
                  <c:v>42809</c:v>
                </c:pt>
                <c:pt idx="5">
                  <c:v>42810</c:v>
                </c:pt>
                <c:pt idx="6">
                  <c:v>42811</c:v>
                </c:pt>
                <c:pt idx="7">
                  <c:v>42812</c:v>
                </c:pt>
                <c:pt idx="8">
                  <c:v>42813</c:v>
                </c:pt>
                <c:pt idx="9">
                  <c:v>42814</c:v>
                </c:pt>
                <c:pt idx="10">
                  <c:v>42815</c:v>
                </c:pt>
                <c:pt idx="11">
                  <c:v>42816</c:v>
                </c:pt>
                <c:pt idx="12">
                  <c:v>42817</c:v>
                </c:pt>
                <c:pt idx="13">
                  <c:v>42818</c:v>
                </c:pt>
                <c:pt idx="14">
                  <c:v>42819</c:v>
                </c:pt>
                <c:pt idx="15">
                  <c:v>42820</c:v>
                </c:pt>
                <c:pt idx="16">
                  <c:v>42821</c:v>
                </c:pt>
                <c:pt idx="17">
                  <c:v>42822</c:v>
                </c:pt>
                <c:pt idx="18">
                  <c:v>42823</c:v>
                </c:pt>
                <c:pt idx="19">
                  <c:v>42824</c:v>
                </c:pt>
                <c:pt idx="20">
                  <c:v>42825</c:v>
                </c:pt>
                <c:pt idx="21">
                  <c:v>42826</c:v>
                </c:pt>
                <c:pt idx="22">
                  <c:v>42827</c:v>
                </c:pt>
                <c:pt idx="23">
                  <c:v>42828</c:v>
                </c:pt>
                <c:pt idx="24">
                  <c:v>42829</c:v>
                </c:pt>
                <c:pt idx="25">
                  <c:v>42830</c:v>
                </c:pt>
                <c:pt idx="26">
                  <c:v>42831</c:v>
                </c:pt>
                <c:pt idx="27">
                  <c:v>42832</c:v>
                </c:pt>
                <c:pt idx="28">
                  <c:v>42833</c:v>
                </c:pt>
                <c:pt idx="29">
                  <c:v>42834</c:v>
                </c:pt>
                <c:pt idx="30">
                  <c:v>42835</c:v>
                </c:pt>
              </c:numCache>
            </c:numRef>
          </c:cat>
          <c:val>
            <c:numRef>
              <c:f>Sheet1!$K$2:$K$32</c:f>
              <c:numCache>
                <c:formatCode>General</c:formatCode>
                <c:ptCount val="31"/>
                <c:pt idx="0">
                  <c:v>149728</c:v>
                </c:pt>
                <c:pt idx="1">
                  <c:v>149746</c:v>
                </c:pt>
                <c:pt idx="2">
                  <c:v>149773</c:v>
                </c:pt>
                <c:pt idx="3">
                  <c:v>149803</c:v>
                </c:pt>
                <c:pt idx="4">
                  <c:v>149846</c:v>
                </c:pt>
                <c:pt idx="5">
                  <c:v>149862</c:v>
                </c:pt>
                <c:pt idx="6">
                  <c:v>149887</c:v>
                </c:pt>
                <c:pt idx="7">
                  <c:v>149902</c:v>
                </c:pt>
                <c:pt idx="8">
                  <c:v>149915</c:v>
                </c:pt>
                <c:pt idx="9">
                  <c:v>149961</c:v>
                </c:pt>
                <c:pt idx="10">
                  <c:v>149989</c:v>
                </c:pt>
                <c:pt idx="11">
                  <c:v>150015</c:v>
                </c:pt>
                <c:pt idx="12">
                  <c:v>150059</c:v>
                </c:pt>
                <c:pt idx="13">
                  <c:v>150078</c:v>
                </c:pt>
                <c:pt idx="14">
                  <c:v>150090</c:v>
                </c:pt>
                <c:pt idx="15">
                  <c:v>150107</c:v>
                </c:pt>
                <c:pt idx="16">
                  <c:v>150132</c:v>
                </c:pt>
                <c:pt idx="17">
                  <c:v>150156</c:v>
                </c:pt>
                <c:pt idx="18">
                  <c:v>150192</c:v>
                </c:pt>
                <c:pt idx="19">
                  <c:v>150224</c:v>
                </c:pt>
                <c:pt idx="20">
                  <c:v>150250</c:v>
                </c:pt>
                <c:pt idx="21">
                  <c:v>150271</c:v>
                </c:pt>
                <c:pt idx="22">
                  <c:v>150281</c:v>
                </c:pt>
                <c:pt idx="23">
                  <c:v>150296</c:v>
                </c:pt>
                <c:pt idx="24">
                  <c:v>150329</c:v>
                </c:pt>
                <c:pt idx="25">
                  <c:v>150361</c:v>
                </c:pt>
                <c:pt idx="26">
                  <c:v>150392</c:v>
                </c:pt>
                <c:pt idx="27">
                  <c:v>150412</c:v>
                </c:pt>
                <c:pt idx="28">
                  <c:v>150424</c:v>
                </c:pt>
                <c:pt idx="29">
                  <c:v>150443</c:v>
                </c:pt>
                <c:pt idx="30">
                  <c:v>150457</c:v>
                </c:pt>
              </c:numCache>
            </c:numRef>
          </c:val>
          <c:extLst>
            <c:ext xmlns:c16="http://schemas.microsoft.com/office/drawing/2014/chart" uri="{C3380CC4-5D6E-409C-BE32-E72D297353CC}">
              <c16:uniqueId val="{00000009-B2ED-46F5-8F45-D2273349BE70}"/>
            </c:ext>
          </c:extLst>
        </c:ser>
        <c:ser>
          <c:idx val="10"/>
          <c:order val="10"/>
          <c:tx>
            <c:strRef>
              <c:f>Sheet1!$L$1</c:f>
              <c:strCache>
                <c:ptCount val="1"/>
                <c:pt idx="0">
                  <c:v>Banco Nación</c:v>
                </c:pt>
              </c:strCache>
            </c:strRef>
          </c:tx>
          <c:spPr>
            <a:solidFill>
              <a:schemeClr val="accent5">
                <a:lumMod val="60000"/>
              </a:schemeClr>
            </a:solidFill>
            <a:ln w="25400">
              <a:noFill/>
            </a:ln>
            <a:effectLst/>
          </c:spPr>
          <c:cat>
            <c:numRef>
              <c:f>Sheet1!$A$2:$A$32</c:f>
              <c:numCache>
                <c:formatCode>m/d/yyyy</c:formatCode>
                <c:ptCount val="31"/>
                <c:pt idx="0">
                  <c:v>42805</c:v>
                </c:pt>
                <c:pt idx="1">
                  <c:v>42806</c:v>
                </c:pt>
                <c:pt idx="2">
                  <c:v>42807</c:v>
                </c:pt>
                <c:pt idx="3">
                  <c:v>42808</c:v>
                </c:pt>
                <c:pt idx="4">
                  <c:v>42809</c:v>
                </c:pt>
                <c:pt idx="5">
                  <c:v>42810</c:v>
                </c:pt>
                <c:pt idx="6">
                  <c:v>42811</c:v>
                </c:pt>
                <c:pt idx="7">
                  <c:v>42812</c:v>
                </c:pt>
                <c:pt idx="8">
                  <c:v>42813</c:v>
                </c:pt>
                <c:pt idx="9">
                  <c:v>42814</c:v>
                </c:pt>
                <c:pt idx="10">
                  <c:v>42815</c:v>
                </c:pt>
                <c:pt idx="11">
                  <c:v>42816</c:v>
                </c:pt>
                <c:pt idx="12">
                  <c:v>42817</c:v>
                </c:pt>
                <c:pt idx="13">
                  <c:v>42818</c:v>
                </c:pt>
                <c:pt idx="14">
                  <c:v>42819</c:v>
                </c:pt>
                <c:pt idx="15">
                  <c:v>42820</c:v>
                </c:pt>
                <c:pt idx="16">
                  <c:v>42821</c:v>
                </c:pt>
                <c:pt idx="17">
                  <c:v>42822</c:v>
                </c:pt>
                <c:pt idx="18">
                  <c:v>42823</c:v>
                </c:pt>
                <c:pt idx="19">
                  <c:v>42824</c:v>
                </c:pt>
                <c:pt idx="20">
                  <c:v>42825</c:v>
                </c:pt>
                <c:pt idx="21">
                  <c:v>42826</c:v>
                </c:pt>
                <c:pt idx="22">
                  <c:v>42827</c:v>
                </c:pt>
                <c:pt idx="23">
                  <c:v>42828</c:v>
                </c:pt>
                <c:pt idx="24">
                  <c:v>42829</c:v>
                </c:pt>
                <c:pt idx="25">
                  <c:v>42830</c:v>
                </c:pt>
                <c:pt idx="26">
                  <c:v>42831</c:v>
                </c:pt>
                <c:pt idx="27">
                  <c:v>42832</c:v>
                </c:pt>
                <c:pt idx="28">
                  <c:v>42833</c:v>
                </c:pt>
                <c:pt idx="29">
                  <c:v>42834</c:v>
                </c:pt>
                <c:pt idx="30">
                  <c:v>42835</c:v>
                </c:pt>
              </c:numCache>
            </c:numRef>
          </c:cat>
          <c:val>
            <c:numRef>
              <c:f>Sheet1!$L$2:$L$32</c:f>
              <c:numCache>
                <c:formatCode>General</c:formatCode>
                <c:ptCount val="31"/>
                <c:pt idx="0">
                  <c:v>48064</c:v>
                </c:pt>
                <c:pt idx="1">
                  <c:v>48149</c:v>
                </c:pt>
                <c:pt idx="2">
                  <c:v>48233</c:v>
                </c:pt>
                <c:pt idx="3">
                  <c:v>48293</c:v>
                </c:pt>
                <c:pt idx="4">
                  <c:v>48383</c:v>
                </c:pt>
                <c:pt idx="5">
                  <c:v>48437</c:v>
                </c:pt>
                <c:pt idx="6">
                  <c:v>48494</c:v>
                </c:pt>
                <c:pt idx="7">
                  <c:v>48539</c:v>
                </c:pt>
                <c:pt idx="8">
                  <c:v>48589</c:v>
                </c:pt>
                <c:pt idx="9">
                  <c:v>48655</c:v>
                </c:pt>
                <c:pt idx="10">
                  <c:v>48715</c:v>
                </c:pt>
                <c:pt idx="11">
                  <c:v>48779</c:v>
                </c:pt>
                <c:pt idx="12">
                  <c:v>48827</c:v>
                </c:pt>
                <c:pt idx="13">
                  <c:v>48891</c:v>
                </c:pt>
                <c:pt idx="14">
                  <c:v>48940</c:v>
                </c:pt>
                <c:pt idx="15">
                  <c:v>48988</c:v>
                </c:pt>
                <c:pt idx="16">
                  <c:v>49057</c:v>
                </c:pt>
                <c:pt idx="17">
                  <c:v>49136</c:v>
                </c:pt>
                <c:pt idx="18">
                  <c:v>49201</c:v>
                </c:pt>
                <c:pt idx="19">
                  <c:v>49273</c:v>
                </c:pt>
                <c:pt idx="20">
                  <c:v>49327</c:v>
                </c:pt>
                <c:pt idx="21">
                  <c:v>49367</c:v>
                </c:pt>
                <c:pt idx="22">
                  <c:v>49415</c:v>
                </c:pt>
                <c:pt idx="23">
                  <c:v>49492</c:v>
                </c:pt>
                <c:pt idx="24">
                  <c:v>49566</c:v>
                </c:pt>
                <c:pt idx="25">
                  <c:v>49639</c:v>
                </c:pt>
                <c:pt idx="26">
                  <c:v>49701</c:v>
                </c:pt>
                <c:pt idx="27">
                  <c:v>49779</c:v>
                </c:pt>
                <c:pt idx="28">
                  <c:v>49863</c:v>
                </c:pt>
                <c:pt idx="29">
                  <c:v>49927</c:v>
                </c:pt>
                <c:pt idx="30">
                  <c:v>49996</c:v>
                </c:pt>
              </c:numCache>
            </c:numRef>
          </c:val>
          <c:extLst>
            <c:ext xmlns:c16="http://schemas.microsoft.com/office/drawing/2014/chart" uri="{C3380CC4-5D6E-409C-BE32-E72D297353CC}">
              <c16:uniqueId val="{0000000A-B2ED-46F5-8F45-D2273349BE70}"/>
            </c:ext>
          </c:extLst>
        </c:ser>
        <c:dLbls>
          <c:showLegendKey val="0"/>
          <c:showVal val="0"/>
          <c:showCatName val="0"/>
          <c:showSerName val="0"/>
          <c:showPercent val="0"/>
          <c:showBubbleSize val="0"/>
        </c:dLbls>
        <c:axId val="290629456"/>
        <c:axId val="290631096"/>
      </c:areaChart>
      <c:dateAx>
        <c:axId val="290629456"/>
        <c:scaling>
          <c:orientation val="minMax"/>
        </c:scaling>
        <c:delete val="0"/>
        <c:axPos val="b"/>
        <c:numFmt formatCode="m/d/yyyy"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0631096"/>
        <c:crosses val="autoZero"/>
        <c:auto val="1"/>
        <c:lblOffset val="100"/>
        <c:baseTimeUnit val="days"/>
      </c:dateAx>
      <c:valAx>
        <c:axId val="29063109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0629456"/>
        <c:crosses val="autoZero"/>
        <c:crossBetween val="midCat"/>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zero"/>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Supervielle</c:v>
                </c:pt>
              </c:strCache>
            </c:strRef>
          </c:tx>
          <c:spPr>
            <a:ln w="28575" cap="rnd">
              <a:solidFill>
                <a:schemeClr val="accent1"/>
              </a:solidFill>
              <a:round/>
            </a:ln>
            <a:effectLst/>
          </c:spPr>
          <c:marker>
            <c:symbol val="none"/>
          </c:marker>
          <c:cat>
            <c:numRef>
              <c:f>Sheet1!$A$2:$A$32</c:f>
              <c:numCache>
                <c:formatCode>m/d/yyyy</c:formatCode>
                <c:ptCount val="31"/>
                <c:pt idx="0">
                  <c:v>42805</c:v>
                </c:pt>
                <c:pt idx="1">
                  <c:v>42806</c:v>
                </c:pt>
                <c:pt idx="2">
                  <c:v>42807</c:v>
                </c:pt>
                <c:pt idx="3">
                  <c:v>42808</c:v>
                </c:pt>
                <c:pt idx="4">
                  <c:v>42809</c:v>
                </c:pt>
                <c:pt idx="5">
                  <c:v>42810</c:v>
                </c:pt>
                <c:pt idx="6">
                  <c:v>42811</c:v>
                </c:pt>
                <c:pt idx="7">
                  <c:v>42812</c:v>
                </c:pt>
                <c:pt idx="8">
                  <c:v>42813</c:v>
                </c:pt>
                <c:pt idx="9">
                  <c:v>42814</c:v>
                </c:pt>
                <c:pt idx="10">
                  <c:v>42815</c:v>
                </c:pt>
                <c:pt idx="11">
                  <c:v>42816</c:v>
                </c:pt>
                <c:pt idx="12">
                  <c:v>42817</c:v>
                </c:pt>
                <c:pt idx="13">
                  <c:v>42818</c:v>
                </c:pt>
                <c:pt idx="14">
                  <c:v>42819</c:v>
                </c:pt>
                <c:pt idx="15">
                  <c:v>42820</c:v>
                </c:pt>
                <c:pt idx="16">
                  <c:v>42821</c:v>
                </c:pt>
                <c:pt idx="17">
                  <c:v>42822</c:v>
                </c:pt>
                <c:pt idx="18">
                  <c:v>42823</c:v>
                </c:pt>
                <c:pt idx="19">
                  <c:v>42824</c:v>
                </c:pt>
                <c:pt idx="20">
                  <c:v>42825</c:v>
                </c:pt>
                <c:pt idx="21">
                  <c:v>42826</c:v>
                </c:pt>
                <c:pt idx="22">
                  <c:v>42827</c:v>
                </c:pt>
                <c:pt idx="23">
                  <c:v>42828</c:v>
                </c:pt>
                <c:pt idx="24">
                  <c:v>42829</c:v>
                </c:pt>
                <c:pt idx="25">
                  <c:v>42830</c:v>
                </c:pt>
                <c:pt idx="26">
                  <c:v>42831</c:v>
                </c:pt>
                <c:pt idx="27">
                  <c:v>42832</c:v>
                </c:pt>
                <c:pt idx="28">
                  <c:v>42833</c:v>
                </c:pt>
                <c:pt idx="29">
                  <c:v>42834</c:v>
                </c:pt>
                <c:pt idx="30">
                  <c:v>42835</c:v>
                </c:pt>
              </c:numCache>
            </c:numRef>
          </c:cat>
          <c:val>
            <c:numRef>
              <c:f>Sheet1!$B$2:$B$32</c:f>
              <c:numCache>
                <c:formatCode>General</c:formatCode>
                <c:ptCount val="31"/>
                <c:pt idx="0">
                  <c:v>0</c:v>
                </c:pt>
                <c:pt idx="1">
                  <c:v>0</c:v>
                </c:pt>
                <c:pt idx="2">
                  <c:v>0</c:v>
                </c:pt>
                <c:pt idx="3">
                  <c:v>0</c:v>
                </c:pt>
                <c:pt idx="4">
                  <c:v>2</c:v>
                </c:pt>
                <c:pt idx="5">
                  <c:v>0</c:v>
                </c:pt>
                <c:pt idx="6">
                  <c:v>2</c:v>
                </c:pt>
                <c:pt idx="7">
                  <c:v>0</c:v>
                </c:pt>
                <c:pt idx="8">
                  <c:v>0</c:v>
                </c:pt>
                <c:pt idx="9">
                  <c:v>2</c:v>
                </c:pt>
                <c:pt idx="10">
                  <c:v>1</c:v>
                </c:pt>
                <c:pt idx="11">
                  <c:v>1</c:v>
                </c:pt>
                <c:pt idx="12">
                  <c:v>1</c:v>
                </c:pt>
                <c:pt idx="13">
                  <c:v>0</c:v>
                </c:pt>
                <c:pt idx="14">
                  <c:v>0</c:v>
                </c:pt>
                <c:pt idx="15">
                  <c:v>0</c:v>
                </c:pt>
                <c:pt idx="16">
                  <c:v>0</c:v>
                </c:pt>
                <c:pt idx="17">
                  <c:v>0</c:v>
                </c:pt>
                <c:pt idx="18">
                  <c:v>1</c:v>
                </c:pt>
                <c:pt idx="19">
                  <c:v>1</c:v>
                </c:pt>
                <c:pt idx="20">
                  <c:v>1</c:v>
                </c:pt>
                <c:pt idx="21">
                  <c:v>0</c:v>
                </c:pt>
                <c:pt idx="22">
                  <c:v>0</c:v>
                </c:pt>
                <c:pt idx="23">
                  <c:v>0</c:v>
                </c:pt>
                <c:pt idx="24">
                  <c:v>0</c:v>
                </c:pt>
                <c:pt idx="25">
                  <c:v>1</c:v>
                </c:pt>
                <c:pt idx="26">
                  <c:v>2</c:v>
                </c:pt>
                <c:pt idx="27">
                  <c:v>0</c:v>
                </c:pt>
                <c:pt idx="28">
                  <c:v>0</c:v>
                </c:pt>
                <c:pt idx="29">
                  <c:v>0</c:v>
                </c:pt>
                <c:pt idx="30">
                  <c:v>0</c:v>
                </c:pt>
              </c:numCache>
            </c:numRef>
          </c:val>
          <c:smooth val="0"/>
          <c:extLst>
            <c:ext xmlns:c16="http://schemas.microsoft.com/office/drawing/2014/chart" uri="{C3380CC4-5D6E-409C-BE32-E72D297353CC}">
              <c16:uniqueId val="{00000000-D01F-429F-A267-91258E617D9B}"/>
            </c:ext>
          </c:extLst>
        </c:ser>
        <c:ser>
          <c:idx val="1"/>
          <c:order val="1"/>
          <c:tx>
            <c:strRef>
              <c:f>Sheet1!$C$1</c:f>
              <c:strCache>
                <c:ptCount val="1"/>
                <c:pt idx="0">
                  <c:v>Banco Galicia</c:v>
                </c:pt>
              </c:strCache>
            </c:strRef>
          </c:tx>
          <c:spPr>
            <a:ln w="28575" cap="rnd">
              <a:solidFill>
                <a:schemeClr val="accent2"/>
              </a:solidFill>
              <a:round/>
            </a:ln>
            <a:effectLst/>
          </c:spPr>
          <c:marker>
            <c:symbol val="none"/>
          </c:marker>
          <c:cat>
            <c:numRef>
              <c:f>Sheet1!$A$2:$A$32</c:f>
              <c:numCache>
                <c:formatCode>m/d/yyyy</c:formatCode>
                <c:ptCount val="31"/>
                <c:pt idx="0">
                  <c:v>42805</c:v>
                </c:pt>
                <c:pt idx="1">
                  <c:v>42806</c:v>
                </c:pt>
                <c:pt idx="2">
                  <c:v>42807</c:v>
                </c:pt>
                <c:pt idx="3">
                  <c:v>42808</c:v>
                </c:pt>
                <c:pt idx="4">
                  <c:v>42809</c:v>
                </c:pt>
                <c:pt idx="5">
                  <c:v>42810</c:v>
                </c:pt>
                <c:pt idx="6">
                  <c:v>42811</c:v>
                </c:pt>
                <c:pt idx="7">
                  <c:v>42812</c:v>
                </c:pt>
                <c:pt idx="8">
                  <c:v>42813</c:v>
                </c:pt>
                <c:pt idx="9">
                  <c:v>42814</c:v>
                </c:pt>
                <c:pt idx="10">
                  <c:v>42815</c:v>
                </c:pt>
                <c:pt idx="11">
                  <c:v>42816</c:v>
                </c:pt>
                <c:pt idx="12">
                  <c:v>42817</c:v>
                </c:pt>
                <c:pt idx="13">
                  <c:v>42818</c:v>
                </c:pt>
                <c:pt idx="14">
                  <c:v>42819</c:v>
                </c:pt>
                <c:pt idx="15">
                  <c:v>42820</c:v>
                </c:pt>
                <c:pt idx="16">
                  <c:v>42821</c:v>
                </c:pt>
                <c:pt idx="17">
                  <c:v>42822</c:v>
                </c:pt>
                <c:pt idx="18">
                  <c:v>42823</c:v>
                </c:pt>
                <c:pt idx="19">
                  <c:v>42824</c:v>
                </c:pt>
                <c:pt idx="20">
                  <c:v>42825</c:v>
                </c:pt>
                <c:pt idx="21">
                  <c:v>42826</c:v>
                </c:pt>
                <c:pt idx="22">
                  <c:v>42827</c:v>
                </c:pt>
                <c:pt idx="23">
                  <c:v>42828</c:v>
                </c:pt>
                <c:pt idx="24">
                  <c:v>42829</c:v>
                </c:pt>
                <c:pt idx="25">
                  <c:v>42830</c:v>
                </c:pt>
                <c:pt idx="26">
                  <c:v>42831</c:v>
                </c:pt>
                <c:pt idx="27">
                  <c:v>42832</c:v>
                </c:pt>
                <c:pt idx="28">
                  <c:v>42833</c:v>
                </c:pt>
                <c:pt idx="29">
                  <c:v>42834</c:v>
                </c:pt>
                <c:pt idx="30">
                  <c:v>42835</c:v>
                </c:pt>
              </c:numCache>
            </c:numRef>
          </c:cat>
          <c:val>
            <c:numRef>
              <c:f>Sheet1!$C$2:$C$32</c:f>
              <c:numCache>
                <c:formatCode>General</c:formatCode>
                <c:ptCount val="31"/>
                <c:pt idx="0">
                  <c:v>0</c:v>
                </c:pt>
                <c:pt idx="1">
                  <c:v>0</c:v>
                </c:pt>
                <c:pt idx="2">
                  <c:v>3</c:v>
                </c:pt>
                <c:pt idx="3">
                  <c:v>1</c:v>
                </c:pt>
                <c:pt idx="4">
                  <c:v>1</c:v>
                </c:pt>
                <c:pt idx="5">
                  <c:v>2</c:v>
                </c:pt>
                <c:pt idx="6">
                  <c:v>1</c:v>
                </c:pt>
                <c:pt idx="7">
                  <c:v>0</c:v>
                </c:pt>
                <c:pt idx="8">
                  <c:v>0</c:v>
                </c:pt>
                <c:pt idx="9">
                  <c:v>3</c:v>
                </c:pt>
                <c:pt idx="10">
                  <c:v>4</c:v>
                </c:pt>
                <c:pt idx="11">
                  <c:v>2</c:v>
                </c:pt>
                <c:pt idx="12">
                  <c:v>2</c:v>
                </c:pt>
                <c:pt idx="13">
                  <c:v>1</c:v>
                </c:pt>
                <c:pt idx="14">
                  <c:v>0</c:v>
                </c:pt>
                <c:pt idx="15">
                  <c:v>0</c:v>
                </c:pt>
                <c:pt idx="16">
                  <c:v>3</c:v>
                </c:pt>
                <c:pt idx="17">
                  <c:v>1</c:v>
                </c:pt>
                <c:pt idx="18">
                  <c:v>3</c:v>
                </c:pt>
                <c:pt idx="19">
                  <c:v>2</c:v>
                </c:pt>
                <c:pt idx="20">
                  <c:v>1</c:v>
                </c:pt>
                <c:pt idx="21">
                  <c:v>0</c:v>
                </c:pt>
                <c:pt idx="22">
                  <c:v>0</c:v>
                </c:pt>
                <c:pt idx="23">
                  <c:v>1</c:v>
                </c:pt>
                <c:pt idx="24">
                  <c:v>1</c:v>
                </c:pt>
                <c:pt idx="25">
                  <c:v>1</c:v>
                </c:pt>
                <c:pt idx="26">
                  <c:v>3</c:v>
                </c:pt>
                <c:pt idx="27">
                  <c:v>2</c:v>
                </c:pt>
                <c:pt idx="28">
                  <c:v>0</c:v>
                </c:pt>
                <c:pt idx="29">
                  <c:v>0</c:v>
                </c:pt>
                <c:pt idx="30">
                  <c:v>1</c:v>
                </c:pt>
              </c:numCache>
            </c:numRef>
          </c:val>
          <c:smooth val="0"/>
          <c:extLst>
            <c:ext xmlns:c16="http://schemas.microsoft.com/office/drawing/2014/chart" uri="{C3380CC4-5D6E-409C-BE32-E72D297353CC}">
              <c16:uniqueId val="{00000001-D01F-429F-A267-91258E617D9B}"/>
            </c:ext>
          </c:extLst>
        </c:ser>
        <c:ser>
          <c:idx val="2"/>
          <c:order val="2"/>
          <c:tx>
            <c:strRef>
              <c:f>Sheet1!$D$1</c:f>
              <c:strCache>
                <c:ptCount val="1"/>
                <c:pt idx="0">
                  <c:v>BBVA Francés</c:v>
                </c:pt>
              </c:strCache>
            </c:strRef>
          </c:tx>
          <c:spPr>
            <a:ln w="28575" cap="rnd">
              <a:solidFill>
                <a:schemeClr val="accent3"/>
              </a:solidFill>
              <a:round/>
            </a:ln>
            <a:effectLst/>
          </c:spPr>
          <c:marker>
            <c:symbol val="none"/>
          </c:marker>
          <c:cat>
            <c:numRef>
              <c:f>Sheet1!$A$2:$A$32</c:f>
              <c:numCache>
                <c:formatCode>m/d/yyyy</c:formatCode>
                <c:ptCount val="31"/>
                <c:pt idx="0">
                  <c:v>42805</c:v>
                </c:pt>
                <c:pt idx="1">
                  <c:v>42806</c:v>
                </c:pt>
                <c:pt idx="2">
                  <c:v>42807</c:v>
                </c:pt>
                <c:pt idx="3">
                  <c:v>42808</c:v>
                </c:pt>
                <c:pt idx="4">
                  <c:v>42809</c:v>
                </c:pt>
                <c:pt idx="5">
                  <c:v>42810</c:v>
                </c:pt>
                <c:pt idx="6">
                  <c:v>42811</c:v>
                </c:pt>
                <c:pt idx="7">
                  <c:v>42812</c:v>
                </c:pt>
                <c:pt idx="8">
                  <c:v>42813</c:v>
                </c:pt>
                <c:pt idx="9">
                  <c:v>42814</c:v>
                </c:pt>
                <c:pt idx="10">
                  <c:v>42815</c:v>
                </c:pt>
                <c:pt idx="11">
                  <c:v>42816</c:v>
                </c:pt>
                <c:pt idx="12">
                  <c:v>42817</c:v>
                </c:pt>
                <c:pt idx="13">
                  <c:v>42818</c:v>
                </c:pt>
                <c:pt idx="14">
                  <c:v>42819</c:v>
                </c:pt>
                <c:pt idx="15">
                  <c:v>42820</c:v>
                </c:pt>
                <c:pt idx="16">
                  <c:v>42821</c:v>
                </c:pt>
                <c:pt idx="17">
                  <c:v>42822</c:v>
                </c:pt>
                <c:pt idx="18">
                  <c:v>42823</c:v>
                </c:pt>
                <c:pt idx="19">
                  <c:v>42824</c:v>
                </c:pt>
                <c:pt idx="20">
                  <c:v>42825</c:v>
                </c:pt>
                <c:pt idx="21">
                  <c:v>42826</c:v>
                </c:pt>
                <c:pt idx="22">
                  <c:v>42827</c:v>
                </c:pt>
                <c:pt idx="23">
                  <c:v>42828</c:v>
                </c:pt>
                <c:pt idx="24">
                  <c:v>42829</c:v>
                </c:pt>
                <c:pt idx="25">
                  <c:v>42830</c:v>
                </c:pt>
                <c:pt idx="26">
                  <c:v>42831</c:v>
                </c:pt>
                <c:pt idx="27">
                  <c:v>42832</c:v>
                </c:pt>
                <c:pt idx="28">
                  <c:v>42833</c:v>
                </c:pt>
                <c:pt idx="29">
                  <c:v>42834</c:v>
                </c:pt>
                <c:pt idx="30">
                  <c:v>42835</c:v>
                </c:pt>
              </c:numCache>
            </c:numRef>
          </c:cat>
          <c:val>
            <c:numRef>
              <c:f>Sheet1!$D$2:$D$32</c:f>
              <c:numCache>
                <c:formatCode>General</c:formatCode>
                <c:ptCount val="31"/>
                <c:pt idx="0">
                  <c:v>1</c:v>
                </c:pt>
                <c:pt idx="1">
                  <c:v>0</c:v>
                </c:pt>
                <c:pt idx="2">
                  <c:v>0</c:v>
                </c:pt>
                <c:pt idx="3">
                  <c:v>2</c:v>
                </c:pt>
                <c:pt idx="4">
                  <c:v>1</c:v>
                </c:pt>
                <c:pt idx="5">
                  <c:v>0</c:v>
                </c:pt>
                <c:pt idx="6">
                  <c:v>4</c:v>
                </c:pt>
                <c:pt idx="7">
                  <c:v>0</c:v>
                </c:pt>
                <c:pt idx="8">
                  <c:v>0</c:v>
                </c:pt>
                <c:pt idx="9">
                  <c:v>1</c:v>
                </c:pt>
                <c:pt idx="10">
                  <c:v>3</c:v>
                </c:pt>
                <c:pt idx="11">
                  <c:v>3</c:v>
                </c:pt>
                <c:pt idx="12">
                  <c:v>2</c:v>
                </c:pt>
                <c:pt idx="13">
                  <c:v>1</c:v>
                </c:pt>
                <c:pt idx="14">
                  <c:v>0</c:v>
                </c:pt>
                <c:pt idx="15">
                  <c:v>0</c:v>
                </c:pt>
                <c:pt idx="16">
                  <c:v>2</c:v>
                </c:pt>
                <c:pt idx="17">
                  <c:v>1</c:v>
                </c:pt>
                <c:pt idx="18">
                  <c:v>2</c:v>
                </c:pt>
                <c:pt idx="19">
                  <c:v>2</c:v>
                </c:pt>
                <c:pt idx="20">
                  <c:v>1</c:v>
                </c:pt>
                <c:pt idx="21">
                  <c:v>0</c:v>
                </c:pt>
                <c:pt idx="22">
                  <c:v>1</c:v>
                </c:pt>
                <c:pt idx="23">
                  <c:v>2</c:v>
                </c:pt>
                <c:pt idx="24">
                  <c:v>1</c:v>
                </c:pt>
                <c:pt idx="25">
                  <c:v>3</c:v>
                </c:pt>
                <c:pt idx="26">
                  <c:v>1</c:v>
                </c:pt>
                <c:pt idx="27">
                  <c:v>2</c:v>
                </c:pt>
                <c:pt idx="28">
                  <c:v>1</c:v>
                </c:pt>
                <c:pt idx="29">
                  <c:v>0</c:v>
                </c:pt>
                <c:pt idx="30">
                  <c:v>2</c:v>
                </c:pt>
              </c:numCache>
            </c:numRef>
          </c:val>
          <c:smooth val="0"/>
          <c:extLst>
            <c:ext xmlns:c16="http://schemas.microsoft.com/office/drawing/2014/chart" uri="{C3380CC4-5D6E-409C-BE32-E72D297353CC}">
              <c16:uniqueId val="{00000002-D01F-429F-A267-91258E617D9B}"/>
            </c:ext>
          </c:extLst>
        </c:ser>
        <c:ser>
          <c:idx val="3"/>
          <c:order val="3"/>
          <c:tx>
            <c:strRef>
              <c:f>Sheet1!$E$1</c:f>
              <c:strCache>
                <c:ptCount val="1"/>
                <c:pt idx="0">
                  <c:v>Santander Río</c:v>
                </c:pt>
              </c:strCache>
            </c:strRef>
          </c:tx>
          <c:spPr>
            <a:ln w="28575" cap="rnd">
              <a:solidFill>
                <a:schemeClr val="accent4"/>
              </a:solidFill>
              <a:round/>
            </a:ln>
            <a:effectLst/>
          </c:spPr>
          <c:marker>
            <c:symbol val="none"/>
          </c:marker>
          <c:cat>
            <c:numRef>
              <c:f>Sheet1!$A$2:$A$32</c:f>
              <c:numCache>
                <c:formatCode>m/d/yyyy</c:formatCode>
                <c:ptCount val="31"/>
                <c:pt idx="0">
                  <c:v>42805</c:v>
                </c:pt>
                <c:pt idx="1">
                  <c:v>42806</c:v>
                </c:pt>
                <c:pt idx="2">
                  <c:v>42807</c:v>
                </c:pt>
                <c:pt idx="3">
                  <c:v>42808</c:v>
                </c:pt>
                <c:pt idx="4">
                  <c:v>42809</c:v>
                </c:pt>
                <c:pt idx="5">
                  <c:v>42810</c:v>
                </c:pt>
                <c:pt idx="6">
                  <c:v>42811</c:v>
                </c:pt>
                <c:pt idx="7">
                  <c:v>42812</c:v>
                </c:pt>
                <c:pt idx="8">
                  <c:v>42813</c:v>
                </c:pt>
                <c:pt idx="9">
                  <c:v>42814</c:v>
                </c:pt>
                <c:pt idx="10">
                  <c:v>42815</c:v>
                </c:pt>
                <c:pt idx="11">
                  <c:v>42816</c:v>
                </c:pt>
                <c:pt idx="12">
                  <c:v>42817</c:v>
                </c:pt>
                <c:pt idx="13">
                  <c:v>42818</c:v>
                </c:pt>
                <c:pt idx="14">
                  <c:v>42819</c:v>
                </c:pt>
                <c:pt idx="15">
                  <c:v>42820</c:v>
                </c:pt>
                <c:pt idx="16">
                  <c:v>42821</c:v>
                </c:pt>
                <c:pt idx="17">
                  <c:v>42822</c:v>
                </c:pt>
                <c:pt idx="18">
                  <c:v>42823</c:v>
                </c:pt>
                <c:pt idx="19">
                  <c:v>42824</c:v>
                </c:pt>
                <c:pt idx="20">
                  <c:v>42825</c:v>
                </c:pt>
                <c:pt idx="21">
                  <c:v>42826</c:v>
                </c:pt>
                <c:pt idx="22">
                  <c:v>42827</c:v>
                </c:pt>
                <c:pt idx="23">
                  <c:v>42828</c:v>
                </c:pt>
                <c:pt idx="24">
                  <c:v>42829</c:v>
                </c:pt>
                <c:pt idx="25">
                  <c:v>42830</c:v>
                </c:pt>
                <c:pt idx="26">
                  <c:v>42831</c:v>
                </c:pt>
                <c:pt idx="27">
                  <c:v>42832</c:v>
                </c:pt>
                <c:pt idx="28">
                  <c:v>42833</c:v>
                </c:pt>
                <c:pt idx="29">
                  <c:v>42834</c:v>
                </c:pt>
                <c:pt idx="30">
                  <c:v>42835</c:v>
                </c:pt>
              </c:numCache>
            </c:numRef>
          </c:cat>
          <c:val>
            <c:numRef>
              <c:f>Sheet1!$E$2:$E$32</c:f>
              <c:numCache>
                <c:formatCode>General</c:formatCode>
                <c:ptCount val="31"/>
                <c:pt idx="0">
                  <c:v>1</c:v>
                </c:pt>
                <c:pt idx="1">
                  <c:v>1</c:v>
                </c:pt>
                <c:pt idx="2">
                  <c:v>1</c:v>
                </c:pt>
                <c:pt idx="3">
                  <c:v>3</c:v>
                </c:pt>
                <c:pt idx="4">
                  <c:v>1</c:v>
                </c:pt>
                <c:pt idx="5">
                  <c:v>0</c:v>
                </c:pt>
                <c:pt idx="6">
                  <c:v>2</c:v>
                </c:pt>
                <c:pt idx="7">
                  <c:v>0</c:v>
                </c:pt>
                <c:pt idx="8">
                  <c:v>0</c:v>
                </c:pt>
                <c:pt idx="9">
                  <c:v>0</c:v>
                </c:pt>
                <c:pt idx="10">
                  <c:v>0</c:v>
                </c:pt>
                <c:pt idx="11">
                  <c:v>1</c:v>
                </c:pt>
                <c:pt idx="12">
                  <c:v>5</c:v>
                </c:pt>
                <c:pt idx="13">
                  <c:v>0</c:v>
                </c:pt>
                <c:pt idx="14">
                  <c:v>1</c:v>
                </c:pt>
                <c:pt idx="15">
                  <c:v>1</c:v>
                </c:pt>
                <c:pt idx="16">
                  <c:v>3</c:v>
                </c:pt>
                <c:pt idx="17">
                  <c:v>1</c:v>
                </c:pt>
                <c:pt idx="18">
                  <c:v>1</c:v>
                </c:pt>
                <c:pt idx="19">
                  <c:v>0</c:v>
                </c:pt>
                <c:pt idx="20">
                  <c:v>2</c:v>
                </c:pt>
                <c:pt idx="21">
                  <c:v>1</c:v>
                </c:pt>
                <c:pt idx="22">
                  <c:v>1</c:v>
                </c:pt>
                <c:pt idx="23">
                  <c:v>0</c:v>
                </c:pt>
                <c:pt idx="24">
                  <c:v>0</c:v>
                </c:pt>
                <c:pt idx="25">
                  <c:v>0</c:v>
                </c:pt>
                <c:pt idx="26">
                  <c:v>1</c:v>
                </c:pt>
                <c:pt idx="27">
                  <c:v>3</c:v>
                </c:pt>
                <c:pt idx="28">
                  <c:v>0</c:v>
                </c:pt>
                <c:pt idx="29">
                  <c:v>0</c:v>
                </c:pt>
                <c:pt idx="30">
                  <c:v>0</c:v>
                </c:pt>
              </c:numCache>
            </c:numRef>
          </c:val>
          <c:smooth val="0"/>
          <c:extLst>
            <c:ext xmlns:c16="http://schemas.microsoft.com/office/drawing/2014/chart" uri="{C3380CC4-5D6E-409C-BE32-E72D297353CC}">
              <c16:uniqueId val="{00000003-D01F-429F-A267-91258E617D9B}"/>
            </c:ext>
          </c:extLst>
        </c:ser>
        <c:ser>
          <c:idx val="4"/>
          <c:order val="4"/>
          <c:tx>
            <c:strRef>
              <c:f>Sheet1!$F$1</c:f>
              <c:strCache>
                <c:ptCount val="1"/>
                <c:pt idx="0">
                  <c:v>ICBC Argentina</c:v>
                </c:pt>
              </c:strCache>
            </c:strRef>
          </c:tx>
          <c:spPr>
            <a:ln w="28575" cap="rnd">
              <a:solidFill>
                <a:schemeClr val="accent5"/>
              </a:solidFill>
              <a:round/>
            </a:ln>
            <a:effectLst/>
          </c:spPr>
          <c:marker>
            <c:symbol val="none"/>
          </c:marker>
          <c:cat>
            <c:numRef>
              <c:f>Sheet1!$A$2:$A$32</c:f>
              <c:numCache>
                <c:formatCode>m/d/yyyy</c:formatCode>
                <c:ptCount val="31"/>
                <c:pt idx="0">
                  <c:v>42805</c:v>
                </c:pt>
                <c:pt idx="1">
                  <c:v>42806</c:v>
                </c:pt>
                <c:pt idx="2">
                  <c:v>42807</c:v>
                </c:pt>
                <c:pt idx="3">
                  <c:v>42808</c:v>
                </c:pt>
                <c:pt idx="4">
                  <c:v>42809</c:v>
                </c:pt>
                <c:pt idx="5">
                  <c:v>42810</c:v>
                </c:pt>
                <c:pt idx="6">
                  <c:v>42811</c:v>
                </c:pt>
                <c:pt idx="7">
                  <c:v>42812</c:v>
                </c:pt>
                <c:pt idx="8">
                  <c:v>42813</c:v>
                </c:pt>
                <c:pt idx="9">
                  <c:v>42814</c:v>
                </c:pt>
                <c:pt idx="10">
                  <c:v>42815</c:v>
                </c:pt>
                <c:pt idx="11">
                  <c:v>42816</c:v>
                </c:pt>
                <c:pt idx="12">
                  <c:v>42817</c:v>
                </c:pt>
                <c:pt idx="13">
                  <c:v>42818</c:v>
                </c:pt>
                <c:pt idx="14">
                  <c:v>42819</c:v>
                </c:pt>
                <c:pt idx="15">
                  <c:v>42820</c:v>
                </c:pt>
                <c:pt idx="16">
                  <c:v>42821</c:v>
                </c:pt>
                <c:pt idx="17">
                  <c:v>42822</c:v>
                </c:pt>
                <c:pt idx="18">
                  <c:v>42823</c:v>
                </c:pt>
                <c:pt idx="19">
                  <c:v>42824</c:v>
                </c:pt>
                <c:pt idx="20">
                  <c:v>42825</c:v>
                </c:pt>
                <c:pt idx="21">
                  <c:v>42826</c:v>
                </c:pt>
                <c:pt idx="22">
                  <c:v>42827</c:v>
                </c:pt>
                <c:pt idx="23">
                  <c:v>42828</c:v>
                </c:pt>
                <c:pt idx="24">
                  <c:v>42829</c:v>
                </c:pt>
                <c:pt idx="25">
                  <c:v>42830</c:v>
                </c:pt>
                <c:pt idx="26">
                  <c:v>42831</c:v>
                </c:pt>
                <c:pt idx="27">
                  <c:v>42832</c:v>
                </c:pt>
                <c:pt idx="28">
                  <c:v>42833</c:v>
                </c:pt>
                <c:pt idx="29">
                  <c:v>42834</c:v>
                </c:pt>
                <c:pt idx="30">
                  <c:v>42835</c:v>
                </c:pt>
              </c:numCache>
            </c:numRef>
          </c:cat>
          <c:val>
            <c:numRef>
              <c:f>Sheet1!$F$2:$F$32</c:f>
              <c:numCache>
                <c:formatCode>General</c:formatCode>
                <c:ptCount val="31"/>
                <c:pt idx="0">
                  <c:v>0</c:v>
                </c:pt>
                <c:pt idx="1">
                  <c:v>0</c:v>
                </c:pt>
                <c:pt idx="2">
                  <c:v>2</c:v>
                </c:pt>
                <c:pt idx="3">
                  <c:v>1</c:v>
                </c:pt>
                <c:pt idx="4">
                  <c:v>1</c:v>
                </c:pt>
                <c:pt idx="5">
                  <c:v>1</c:v>
                </c:pt>
                <c:pt idx="6">
                  <c:v>2</c:v>
                </c:pt>
                <c:pt idx="7">
                  <c:v>0</c:v>
                </c:pt>
                <c:pt idx="8">
                  <c:v>0</c:v>
                </c:pt>
                <c:pt idx="9">
                  <c:v>2</c:v>
                </c:pt>
                <c:pt idx="10">
                  <c:v>1</c:v>
                </c:pt>
                <c:pt idx="11">
                  <c:v>1</c:v>
                </c:pt>
                <c:pt idx="12">
                  <c:v>3</c:v>
                </c:pt>
                <c:pt idx="13">
                  <c:v>0</c:v>
                </c:pt>
                <c:pt idx="14">
                  <c:v>0</c:v>
                </c:pt>
                <c:pt idx="15">
                  <c:v>0</c:v>
                </c:pt>
                <c:pt idx="16">
                  <c:v>1</c:v>
                </c:pt>
                <c:pt idx="17">
                  <c:v>1</c:v>
                </c:pt>
                <c:pt idx="18">
                  <c:v>1</c:v>
                </c:pt>
                <c:pt idx="19">
                  <c:v>1</c:v>
                </c:pt>
                <c:pt idx="20">
                  <c:v>3</c:v>
                </c:pt>
                <c:pt idx="21">
                  <c:v>0</c:v>
                </c:pt>
                <c:pt idx="22">
                  <c:v>0</c:v>
                </c:pt>
                <c:pt idx="23">
                  <c:v>2</c:v>
                </c:pt>
                <c:pt idx="24">
                  <c:v>1</c:v>
                </c:pt>
                <c:pt idx="25">
                  <c:v>2</c:v>
                </c:pt>
                <c:pt idx="26">
                  <c:v>2</c:v>
                </c:pt>
                <c:pt idx="27">
                  <c:v>2</c:v>
                </c:pt>
                <c:pt idx="28">
                  <c:v>0</c:v>
                </c:pt>
                <c:pt idx="29">
                  <c:v>0</c:v>
                </c:pt>
                <c:pt idx="30">
                  <c:v>3</c:v>
                </c:pt>
              </c:numCache>
            </c:numRef>
          </c:val>
          <c:smooth val="0"/>
          <c:extLst>
            <c:ext xmlns:c16="http://schemas.microsoft.com/office/drawing/2014/chart" uri="{C3380CC4-5D6E-409C-BE32-E72D297353CC}">
              <c16:uniqueId val="{00000004-D01F-429F-A267-91258E617D9B}"/>
            </c:ext>
          </c:extLst>
        </c:ser>
        <c:ser>
          <c:idx val="5"/>
          <c:order val="5"/>
          <c:tx>
            <c:strRef>
              <c:f>Sheet1!$G$1</c:f>
              <c:strCache>
                <c:ptCount val="1"/>
                <c:pt idx="0">
                  <c:v>Banco Hipotecario</c:v>
                </c:pt>
              </c:strCache>
            </c:strRef>
          </c:tx>
          <c:spPr>
            <a:ln w="28575" cap="rnd">
              <a:solidFill>
                <a:schemeClr val="accent6"/>
              </a:solidFill>
              <a:round/>
            </a:ln>
            <a:effectLst/>
          </c:spPr>
          <c:marker>
            <c:symbol val="none"/>
          </c:marker>
          <c:cat>
            <c:numRef>
              <c:f>Sheet1!$A$2:$A$32</c:f>
              <c:numCache>
                <c:formatCode>m/d/yyyy</c:formatCode>
                <c:ptCount val="31"/>
                <c:pt idx="0">
                  <c:v>42805</c:v>
                </c:pt>
                <c:pt idx="1">
                  <c:v>42806</c:v>
                </c:pt>
                <c:pt idx="2">
                  <c:v>42807</c:v>
                </c:pt>
                <c:pt idx="3">
                  <c:v>42808</c:v>
                </c:pt>
                <c:pt idx="4">
                  <c:v>42809</c:v>
                </c:pt>
                <c:pt idx="5">
                  <c:v>42810</c:v>
                </c:pt>
                <c:pt idx="6">
                  <c:v>42811</c:v>
                </c:pt>
                <c:pt idx="7">
                  <c:v>42812</c:v>
                </c:pt>
                <c:pt idx="8">
                  <c:v>42813</c:v>
                </c:pt>
                <c:pt idx="9">
                  <c:v>42814</c:v>
                </c:pt>
                <c:pt idx="10">
                  <c:v>42815</c:v>
                </c:pt>
                <c:pt idx="11">
                  <c:v>42816</c:v>
                </c:pt>
                <c:pt idx="12">
                  <c:v>42817</c:v>
                </c:pt>
                <c:pt idx="13">
                  <c:v>42818</c:v>
                </c:pt>
                <c:pt idx="14">
                  <c:v>42819</c:v>
                </c:pt>
                <c:pt idx="15">
                  <c:v>42820</c:v>
                </c:pt>
                <c:pt idx="16">
                  <c:v>42821</c:v>
                </c:pt>
                <c:pt idx="17">
                  <c:v>42822</c:v>
                </c:pt>
                <c:pt idx="18">
                  <c:v>42823</c:v>
                </c:pt>
                <c:pt idx="19">
                  <c:v>42824</c:v>
                </c:pt>
                <c:pt idx="20">
                  <c:v>42825</c:v>
                </c:pt>
                <c:pt idx="21">
                  <c:v>42826</c:v>
                </c:pt>
                <c:pt idx="22">
                  <c:v>42827</c:v>
                </c:pt>
                <c:pt idx="23">
                  <c:v>42828</c:v>
                </c:pt>
                <c:pt idx="24">
                  <c:v>42829</c:v>
                </c:pt>
                <c:pt idx="25">
                  <c:v>42830</c:v>
                </c:pt>
                <c:pt idx="26">
                  <c:v>42831</c:v>
                </c:pt>
                <c:pt idx="27">
                  <c:v>42832</c:v>
                </c:pt>
                <c:pt idx="28">
                  <c:v>42833</c:v>
                </c:pt>
                <c:pt idx="29">
                  <c:v>42834</c:v>
                </c:pt>
                <c:pt idx="30">
                  <c:v>42835</c:v>
                </c:pt>
              </c:numCache>
            </c:numRef>
          </c:cat>
          <c:val>
            <c:numRef>
              <c:f>Sheet1!$G$2:$G$32</c:f>
              <c:numCache>
                <c:formatCode>General</c:formatCode>
                <c:ptCount val="31"/>
                <c:pt idx="0">
                  <c:v>0</c:v>
                </c:pt>
                <c:pt idx="1">
                  <c:v>0</c:v>
                </c:pt>
                <c:pt idx="2">
                  <c:v>1</c:v>
                </c:pt>
                <c:pt idx="3">
                  <c:v>0</c:v>
                </c:pt>
                <c:pt idx="4">
                  <c:v>1</c:v>
                </c:pt>
                <c:pt idx="5">
                  <c:v>0</c:v>
                </c:pt>
                <c:pt idx="6">
                  <c:v>2</c:v>
                </c:pt>
                <c:pt idx="7">
                  <c:v>0</c:v>
                </c:pt>
                <c:pt idx="8">
                  <c:v>0</c:v>
                </c:pt>
                <c:pt idx="9">
                  <c:v>1</c:v>
                </c:pt>
                <c:pt idx="10">
                  <c:v>0</c:v>
                </c:pt>
                <c:pt idx="11">
                  <c:v>0</c:v>
                </c:pt>
                <c:pt idx="12">
                  <c:v>2</c:v>
                </c:pt>
                <c:pt idx="13">
                  <c:v>1</c:v>
                </c:pt>
                <c:pt idx="14">
                  <c:v>0</c:v>
                </c:pt>
                <c:pt idx="15">
                  <c:v>0</c:v>
                </c:pt>
                <c:pt idx="16">
                  <c:v>1</c:v>
                </c:pt>
                <c:pt idx="17">
                  <c:v>0</c:v>
                </c:pt>
                <c:pt idx="18">
                  <c:v>1</c:v>
                </c:pt>
                <c:pt idx="19">
                  <c:v>1</c:v>
                </c:pt>
                <c:pt idx="20">
                  <c:v>0</c:v>
                </c:pt>
                <c:pt idx="21">
                  <c:v>1</c:v>
                </c:pt>
                <c:pt idx="22">
                  <c:v>0</c:v>
                </c:pt>
                <c:pt idx="23">
                  <c:v>1</c:v>
                </c:pt>
                <c:pt idx="24">
                  <c:v>1</c:v>
                </c:pt>
                <c:pt idx="25">
                  <c:v>0</c:v>
                </c:pt>
                <c:pt idx="26">
                  <c:v>1</c:v>
                </c:pt>
                <c:pt idx="27">
                  <c:v>1</c:v>
                </c:pt>
                <c:pt idx="28">
                  <c:v>1</c:v>
                </c:pt>
                <c:pt idx="29">
                  <c:v>0</c:v>
                </c:pt>
                <c:pt idx="30">
                  <c:v>0</c:v>
                </c:pt>
              </c:numCache>
            </c:numRef>
          </c:val>
          <c:smooth val="0"/>
          <c:extLst>
            <c:ext xmlns:c16="http://schemas.microsoft.com/office/drawing/2014/chart" uri="{C3380CC4-5D6E-409C-BE32-E72D297353CC}">
              <c16:uniqueId val="{00000005-D01F-429F-A267-91258E617D9B}"/>
            </c:ext>
          </c:extLst>
        </c:ser>
        <c:ser>
          <c:idx val="6"/>
          <c:order val="6"/>
          <c:tx>
            <c:strRef>
              <c:f>Sheet1!$H$1</c:f>
              <c:strCache>
                <c:ptCount val="1"/>
                <c:pt idx="0">
                  <c:v>Banco Ciudad</c:v>
                </c:pt>
              </c:strCache>
            </c:strRef>
          </c:tx>
          <c:spPr>
            <a:ln w="28575" cap="rnd">
              <a:solidFill>
                <a:schemeClr val="accent1">
                  <a:lumMod val="60000"/>
                </a:schemeClr>
              </a:solidFill>
              <a:round/>
            </a:ln>
            <a:effectLst/>
          </c:spPr>
          <c:marker>
            <c:symbol val="none"/>
          </c:marker>
          <c:cat>
            <c:numRef>
              <c:f>Sheet1!$A$2:$A$32</c:f>
              <c:numCache>
                <c:formatCode>m/d/yyyy</c:formatCode>
                <c:ptCount val="31"/>
                <c:pt idx="0">
                  <c:v>42805</c:v>
                </c:pt>
                <c:pt idx="1">
                  <c:v>42806</c:v>
                </c:pt>
                <c:pt idx="2">
                  <c:v>42807</c:v>
                </c:pt>
                <c:pt idx="3">
                  <c:v>42808</c:v>
                </c:pt>
                <c:pt idx="4">
                  <c:v>42809</c:v>
                </c:pt>
                <c:pt idx="5">
                  <c:v>42810</c:v>
                </c:pt>
                <c:pt idx="6">
                  <c:v>42811</c:v>
                </c:pt>
                <c:pt idx="7">
                  <c:v>42812</c:v>
                </c:pt>
                <c:pt idx="8">
                  <c:v>42813</c:v>
                </c:pt>
                <c:pt idx="9">
                  <c:v>42814</c:v>
                </c:pt>
                <c:pt idx="10">
                  <c:v>42815</c:v>
                </c:pt>
                <c:pt idx="11">
                  <c:v>42816</c:v>
                </c:pt>
                <c:pt idx="12">
                  <c:v>42817</c:v>
                </c:pt>
                <c:pt idx="13">
                  <c:v>42818</c:v>
                </c:pt>
                <c:pt idx="14">
                  <c:v>42819</c:v>
                </c:pt>
                <c:pt idx="15">
                  <c:v>42820</c:v>
                </c:pt>
                <c:pt idx="16">
                  <c:v>42821</c:v>
                </c:pt>
                <c:pt idx="17">
                  <c:v>42822</c:v>
                </c:pt>
                <c:pt idx="18">
                  <c:v>42823</c:v>
                </c:pt>
                <c:pt idx="19">
                  <c:v>42824</c:v>
                </c:pt>
                <c:pt idx="20">
                  <c:v>42825</c:v>
                </c:pt>
                <c:pt idx="21">
                  <c:v>42826</c:v>
                </c:pt>
                <c:pt idx="22">
                  <c:v>42827</c:v>
                </c:pt>
                <c:pt idx="23">
                  <c:v>42828</c:v>
                </c:pt>
                <c:pt idx="24">
                  <c:v>42829</c:v>
                </c:pt>
                <c:pt idx="25">
                  <c:v>42830</c:v>
                </c:pt>
                <c:pt idx="26">
                  <c:v>42831</c:v>
                </c:pt>
                <c:pt idx="27">
                  <c:v>42832</c:v>
                </c:pt>
                <c:pt idx="28">
                  <c:v>42833</c:v>
                </c:pt>
                <c:pt idx="29">
                  <c:v>42834</c:v>
                </c:pt>
                <c:pt idx="30">
                  <c:v>42835</c:v>
                </c:pt>
              </c:numCache>
            </c:numRef>
          </c:cat>
          <c:val>
            <c:numRef>
              <c:f>Sheet1!$H$2:$H$32</c:f>
              <c:numCache>
                <c:formatCode>General</c:formatCode>
                <c:ptCount val="31"/>
                <c:pt idx="0">
                  <c:v>0</c:v>
                </c:pt>
                <c:pt idx="1">
                  <c:v>0</c:v>
                </c:pt>
                <c:pt idx="2">
                  <c:v>1</c:v>
                </c:pt>
                <c:pt idx="3">
                  <c:v>2</c:v>
                </c:pt>
                <c:pt idx="4">
                  <c:v>3</c:v>
                </c:pt>
                <c:pt idx="5">
                  <c:v>1</c:v>
                </c:pt>
                <c:pt idx="6">
                  <c:v>3</c:v>
                </c:pt>
                <c:pt idx="7">
                  <c:v>1</c:v>
                </c:pt>
                <c:pt idx="8">
                  <c:v>1</c:v>
                </c:pt>
                <c:pt idx="9">
                  <c:v>1</c:v>
                </c:pt>
                <c:pt idx="10">
                  <c:v>2</c:v>
                </c:pt>
                <c:pt idx="11">
                  <c:v>2</c:v>
                </c:pt>
                <c:pt idx="12">
                  <c:v>3</c:v>
                </c:pt>
                <c:pt idx="13">
                  <c:v>1</c:v>
                </c:pt>
                <c:pt idx="14">
                  <c:v>0</c:v>
                </c:pt>
                <c:pt idx="15">
                  <c:v>0</c:v>
                </c:pt>
                <c:pt idx="16">
                  <c:v>2</c:v>
                </c:pt>
                <c:pt idx="17">
                  <c:v>2</c:v>
                </c:pt>
                <c:pt idx="18">
                  <c:v>2</c:v>
                </c:pt>
                <c:pt idx="19">
                  <c:v>1</c:v>
                </c:pt>
                <c:pt idx="20">
                  <c:v>1</c:v>
                </c:pt>
                <c:pt idx="21">
                  <c:v>2</c:v>
                </c:pt>
                <c:pt idx="22">
                  <c:v>0</c:v>
                </c:pt>
                <c:pt idx="23">
                  <c:v>2</c:v>
                </c:pt>
                <c:pt idx="24">
                  <c:v>2</c:v>
                </c:pt>
                <c:pt idx="25">
                  <c:v>3</c:v>
                </c:pt>
                <c:pt idx="26">
                  <c:v>0</c:v>
                </c:pt>
                <c:pt idx="27">
                  <c:v>4</c:v>
                </c:pt>
                <c:pt idx="28">
                  <c:v>0</c:v>
                </c:pt>
                <c:pt idx="29">
                  <c:v>0</c:v>
                </c:pt>
                <c:pt idx="30">
                  <c:v>3</c:v>
                </c:pt>
              </c:numCache>
            </c:numRef>
          </c:val>
          <c:smooth val="0"/>
          <c:extLst>
            <c:ext xmlns:c16="http://schemas.microsoft.com/office/drawing/2014/chart" uri="{C3380CC4-5D6E-409C-BE32-E72D297353CC}">
              <c16:uniqueId val="{00000006-D01F-429F-A267-91258E617D9B}"/>
            </c:ext>
          </c:extLst>
        </c:ser>
        <c:ser>
          <c:idx val="7"/>
          <c:order val="7"/>
          <c:tx>
            <c:strRef>
              <c:f>Sheet1!$I$1</c:f>
              <c:strCache>
                <c:ptCount val="1"/>
                <c:pt idx="0">
                  <c:v>Banco Provincia</c:v>
                </c:pt>
              </c:strCache>
            </c:strRef>
          </c:tx>
          <c:spPr>
            <a:ln w="28575" cap="rnd">
              <a:solidFill>
                <a:schemeClr val="accent2">
                  <a:lumMod val="60000"/>
                </a:schemeClr>
              </a:solidFill>
              <a:round/>
            </a:ln>
            <a:effectLst/>
          </c:spPr>
          <c:marker>
            <c:symbol val="none"/>
          </c:marker>
          <c:cat>
            <c:numRef>
              <c:f>Sheet1!$A$2:$A$32</c:f>
              <c:numCache>
                <c:formatCode>m/d/yyyy</c:formatCode>
                <c:ptCount val="31"/>
                <c:pt idx="0">
                  <c:v>42805</c:v>
                </c:pt>
                <c:pt idx="1">
                  <c:v>42806</c:v>
                </c:pt>
                <c:pt idx="2">
                  <c:v>42807</c:v>
                </c:pt>
                <c:pt idx="3">
                  <c:v>42808</c:v>
                </c:pt>
                <c:pt idx="4">
                  <c:v>42809</c:v>
                </c:pt>
                <c:pt idx="5">
                  <c:v>42810</c:v>
                </c:pt>
                <c:pt idx="6">
                  <c:v>42811</c:v>
                </c:pt>
                <c:pt idx="7">
                  <c:v>42812</c:v>
                </c:pt>
                <c:pt idx="8">
                  <c:v>42813</c:v>
                </c:pt>
                <c:pt idx="9">
                  <c:v>42814</c:v>
                </c:pt>
                <c:pt idx="10">
                  <c:v>42815</c:v>
                </c:pt>
                <c:pt idx="11">
                  <c:v>42816</c:v>
                </c:pt>
                <c:pt idx="12">
                  <c:v>42817</c:v>
                </c:pt>
                <c:pt idx="13">
                  <c:v>42818</c:v>
                </c:pt>
                <c:pt idx="14">
                  <c:v>42819</c:v>
                </c:pt>
                <c:pt idx="15">
                  <c:v>42820</c:v>
                </c:pt>
                <c:pt idx="16">
                  <c:v>42821</c:v>
                </c:pt>
                <c:pt idx="17">
                  <c:v>42822</c:v>
                </c:pt>
                <c:pt idx="18">
                  <c:v>42823</c:v>
                </c:pt>
                <c:pt idx="19">
                  <c:v>42824</c:v>
                </c:pt>
                <c:pt idx="20">
                  <c:v>42825</c:v>
                </c:pt>
                <c:pt idx="21">
                  <c:v>42826</c:v>
                </c:pt>
                <c:pt idx="22">
                  <c:v>42827</c:v>
                </c:pt>
                <c:pt idx="23">
                  <c:v>42828</c:v>
                </c:pt>
                <c:pt idx="24">
                  <c:v>42829</c:v>
                </c:pt>
                <c:pt idx="25">
                  <c:v>42830</c:v>
                </c:pt>
                <c:pt idx="26">
                  <c:v>42831</c:v>
                </c:pt>
                <c:pt idx="27">
                  <c:v>42832</c:v>
                </c:pt>
                <c:pt idx="28">
                  <c:v>42833</c:v>
                </c:pt>
                <c:pt idx="29">
                  <c:v>42834</c:v>
                </c:pt>
                <c:pt idx="30">
                  <c:v>42835</c:v>
                </c:pt>
              </c:numCache>
            </c:numRef>
          </c:cat>
          <c:val>
            <c:numRef>
              <c:f>Sheet1!$I$2:$I$32</c:f>
              <c:numCache>
                <c:formatCode>General</c:formatCode>
                <c:ptCount val="31"/>
                <c:pt idx="0">
                  <c:v>1</c:v>
                </c:pt>
                <c:pt idx="1">
                  <c:v>0</c:v>
                </c:pt>
                <c:pt idx="2">
                  <c:v>2</c:v>
                </c:pt>
                <c:pt idx="3">
                  <c:v>2</c:v>
                </c:pt>
                <c:pt idx="4">
                  <c:v>2</c:v>
                </c:pt>
                <c:pt idx="5">
                  <c:v>2</c:v>
                </c:pt>
                <c:pt idx="6">
                  <c:v>3</c:v>
                </c:pt>
                <c:pt idx="7">
                  <c:v>0</c:v>
                </c:pt>
                <c:pt idx="8">
                  <c:v>0</c:v>
                </c:pt>
                <c:pt idx="9">
                  <c:v>1</c:v>
                </c:pt>
                <c:pt idx="10">
                  <c:v>3</c:v>
                </c:pt>
                <c:pt idx="11">
                  <c:v>2</c:v>
                </c:pt>
                <c:pt idx="12">
                  <c:v>3</c:v>
                </c:pt>
                <c:pt idx="13">
                  <c:v>0</c:v>
                </c:pt>
                <c:pt idx="14">
                  <c:v>0</c:v>
                </c:pt>
                <c:pt idx="15">
                  <c:v>0</c:v>
                </c:pt>
                <c:pt idx="16">
                  <c:v>2</c:v>
                </c:pt>
                <c:pt idx="17">
                  <c:v>2</c:v>
                </c:pt>
                <c:pt idx="18">
                  <c:v>2</c:v>
                </c:pt>
                <c:pt idx="19">
                  <c:v>2</c:v>
                </c:pt>
                <c:pt idx="20">
                  <c:v>3</c:v>
                </c:pt>
                <c:pt idx="21">
                  <c:v>0</c:v>
                </c:pt>
                <c:pt idx="22">
                  <c:v>1</c:v>
                </c:pt>
                <c:pt idx="23">
                  <c:v>2</c:v>
                </c:pt>
                <c:pt idx="24">
                  <c:v>2</c:v>
                </c:pt>
                <c:pt idx="25">
                  <c:v>2</c:v>
                </c:pt>
                <c:pt idx="26">
                  <c:v>0</c:v>
                </c:pt>
                <c:pt idx="27">
                  <c:v>3</c:v>
                </c:pt>
                <c:pt idx="28">
                  <c:v>0</c:v>
                </c:pt>
                <c:pt idx="29">
                  <c:v>0</c:v>
                </c:pt>
                <c:pt idx="30">
                  <c:v>2</c:v>
                </c:pt>
              </c:numCache>
            </c:numRef>
          </c:val>
          <c:smooth val="0"/>
          <c:extLst>
            <c:ext xmlns:c16="http://schemas.microsoft.com/office/drawing/2014/chart" uri="{C3380CC4-5D6E-409C-BE32-E72D297353CC}">
              <c16:uniqueId val="{00000007-D01F-429F-A267-91258E617D9B}"/>
            </c:ext>
          </c:extLst>
        </c:ser>
        <c:ser>
          <c:idx val="8"/>
          <c:order val="8"/>
          <c:tx>
            <c:strRef>
              <c:f>Sheet1!$J$1</c:f>
              <c:strCache>
                <c:ptCount val="1"/>
                <c:pt idx="0">
                  <c:v>Banco Macro</c:v>
                </c:pt>
              </c:strCache>
            </c:strRef>
          </c:tx>
          <c:spPr>
            <a:ln w="28575" cap="rnd">
              <a:solidFill>
                <a:schemeClr val="accent3">
                  <a:lumMod val="60000"/>
                </a:schemeClr>
              </a:solidFill>
              <a:round/>
            </a:ln>
            <a:effectLst/>
          </c:spPr>
          <c:marker>
            <c:symbol val="none"/>
          </c:marker>
          <c:cat>
            <c:numRef>
              <c:f>Sheet1!$A$2:$A$32</c:f>
              <c:numCache>
                <c:formatCode>m/d/yyyy</c:formatCode>
                <c:ptCount val="31"/>
                <c:pt idx="0">
                  <c:v>42805</c:v>
                </c:pt>
                <c:pt idx="1">
                  <c:v>42806</c:v>
                </c:pt>
                <c:pt idx="2">
                  <c:v>42807</c:v>
                </c:pt>
                <c:pt idx="3">
                  <c:v>42808</c:v>
                </c:pt>
                <c:pt idx="4">
                  <c:v>42809</c:v>
                </c:pt>
                <c:pt idx="5">
                  <c:v>42810</c:v>
                </c:pt>
                <c:pt idx="6">
                  <c:v>42811</c:v>
                </c:pt>
                <c:pt idx="7">
                  <c:v>42812</c:v>
                </c:pt>
                <c:pt idx="8">
                  <c:v>42813</c:v>
                </c:pt>
                <c:pt idx="9">
                  <c:v>42814</c:v>
                </c:pt>
                <c:pt idx="10">
                  <c:v>42815</c:v>
                </c:pt>
                <c:pt idx="11">
                  <c:v>42816</c:v>
                </c:pt>
                <c:pt idx="12">
                  <c:v>42817</c:v>
                </c:pt>
                <c:pt idx="13">
                  <c:v>42818</c:v>
                </c:pt>
                <c:pt idx="14">
                  <c:v>42819</c:v>
                </c:pt>
                <c:pt idx="15">
                  <c:v>42820</c:v>
                </c:pt>
                <c:pt idx="16">
                  <c:v>42821</c:v>
                </c:pt>
                <c:pt idx="17">
                  <c:v>42822</c:v>
                </c:pt>
                <c:pt idx="18">
                  <c:v>42823</c:v>
                </c:pt>
                <c:pt idx="19">
                  <c:v>42824</c:v>
                </c:pt>
                <c:pt idx="20">
                  <c:v>42825</c:v>
                </c:pt>
                <c:pt idx="21">
                  <c:v>42826</c:v>
                </c:pt>
                <c:pt idx="22">
                  <c:v>42827</c:v>
                </c:pt>
                <c:pt idx="23">
                  <c:v>42828</c:v>
                </c:pt>
                <c:pt idx="24">
                  <c:v>42829</c:v>
                </c:pt>
                <c:pt idx="25">
                  <c:v>42830</c:v>
                </c:pt>
                <c:pt idx="26">
                  <c:v>42831</c:v>
                </c:pt>
                <c:pt idx="27">
                  <c:v>42832</c:v>
                </c:pt>
                <c:pt idx="28">
                  <c:v>42833</c:v>
                </c:pt>
                <c:pt idx="29">
                  <c:v>42834</c:v>
                </c:pt>
                <c:pt idx="30">
                  <c:v>42835</c:v>
                </c:pt>
              </c:numCache>
            </c:numRef>
          </c:cat>
          <c:val>
            <c:numRef>
              <c:f>Sheet1!$J$2:$J$32</c:f>
              <c:numCache>
                <c:formatCode>General</c:formatCode>
                <c:ptCount val="31"/>
                <c:pt idx="0">
                  <c:v>0</c:v>
                </c:pt>
                <c:pt idx="1">
                  <c:v>0</c:v>
                </c:pt>
                <c:pt idx="2">
                  <c:v>1</c:v>
                </c:pt>
                <c:pt idx="3">
                  <c:v>1</c:v>
                </c:pt>
                <c:pt idx="4">
                  <c:v>2</c:v>
                </c:pt>
                <c:pt idx="5">
                  <c:v>1</c:v>
                </c:pt>
                <c:pt idx="6">
                  <c:v>1</c:v>
                </c:pt>
                <c:pt idx="7">
                  <c:v>0</c:v>
                </c:pt>
                <c:pt idx="8">
                  <c:v>0</c:v>
                </c:pt>
                <c:pt idx="9">
                  <c:v>2</c:v>
                </c:pt>
                <c:pt idx="10">
                  <c:v>1</c:v>
                </c:pt>
                <c:pt idx="11">
                  <c:v>1</c:v>
                </c:pt>
                <c:pt idx="12">
                  <c:v>1</c:v>
                </c:pt>
                <c:pt idx="13">
                  <c:v>0</c:v>
                </c:pt>
                <c:pt idx="14">
                  <c:v>0</c:v>
                </c:pt>
                <c:pt idx="15">
                  <c:v>0</c:v>
                </c:pt>
                <c:pt idx="16">
                  <c:v>1</c:v>
                </c:pt>
                <c:pt idx="17">
                  <c:v>1</c:v>
                </c:pt>
                <c:pt idx="18">
                  <c:v>1</c:v>
                </c:pt>
                <c:pt idx="19">
                  <c:v>2</c:v>
                </c:pt>
                <c:pt idx="20">
                  <c:v>1</c:v>
                </c:pt>
                <c:pt idx="21">
                  <c:v>0</c:v>
                </c:pt>
                <c:pt idx="22">
                  <c:v>0</c:v>
                </c:pt>
                <c:pt idx="23">
                  <c:v>1</c:v>
                </c:pt>
                <c:pt idx="24">
                  <c:v>1</c:v>
                </c:pt>
                <c:pt idx="25">
                  <c:v>1</c:v>
                </c:pt>
                <c:pt idx="26">
                  <c:v>1</c:v>
                </c:pt>
                <c:pt idx="27">
                  <c:v>1</c:v>
                </c:pt>
                <c:pt idx="28">
                  <c:v>0</c:v>
                </c:pt>
                <c:pt idx="29">
                  <c:v>0</c:v>
                </c:pt>
                <c:pt idx="30">
                  <c:v>2</c:v>
                </c:pt>
              </c:numCache>
            </c:numRef>
          </c:val>
          <c:smooth val="0"/>
          <c:extLst>
            <c:ext xmlns:c16="http://schemas.microsoft.com/office/drawing/2014/chart" uri="{C3380CC4-5D6E-409C-BE32-E72D297353CC}">
              <c16:uniqueId val="{00000008-D01F-429F-A267-91258E617D9B}"/>
            </c:ext>
          </c:extLst>
        </c:ser>
        <c:ser>
          <c:idx val="9"/>
          <c:order val="9"/>
          <c:tx>
            <c:strRef>
              <c:f>Sheet1!$K$1</c:f>
              <c:strCache>
                <c:ptCount val="1"/>
                <c:pt idx="0">
                  <c:v>HSBC Argentina</c:v>
                </c:pt>
              </c:strCache>
            </c:strRef>
          </c:tx>
          <c:spPr>
            <a:ln w="28575" cap="rnd">
              <a:solidFill>
                <a:schemeClr val="accent4">
                  <a:lumMod val="60000"/>
                </a:schemeClr>
              </a:solidFill>
              <a:round/>
            </a:ln>
            <a:effectLst/>
          </c:spPr>
          <c:marker>
            <c:symbol val="none"/>
          </c:marker>
          <c:cat>
            <c:numRef>
              <c:f>Sheet1!$A$2:$A$32</c:f>
              <c:numCache>
                <c:formatCode>m/d/yyyy</c:formatCode>
                <c:ptCount val="31"/>
                <c:pt idx="0">
                  <c:v>42805</c:v>
                </c:pt>
                <c:pt idx="1">
                  <c:v>42806</c:v>
                </c:pt>
                <c:pt idx="2">
                  <c:v>42807</c:v>
                </c:pt>
                <c:pt idx="3">
                  <c:v>42808</c:v>
                </c:pt>
                <c:pt idx="4">
                  <c:v>42809</c:v>
                </c:pt>
                <c:pt idx="5">
                  <c:v>42810</c:v>
                </c:pt>
                <c:pt idx="6">
                  <c:v>42811</c:v>
                </c:pt>
                <c:pt idx="7">
                  <c:v>42812</c:v>
                </c:pt>
                <c:pt idx="8">
                  <c:v>42813</c:v>
                </c:pt>
                <c:pt idx="9">
                  <c:v>42814</c:v>
                </c:pt>
                <c:pt idx="10">
                  <c:v>42815</c:v>
                </c:pt>
                <c:pt idx="11">
                  <c:v>42816</c:v>
                </c:pt>
                <c:pt idx="12">
                  <c:v>42817</c:v>
                </c:pt>
                <c:pt idx="13">
                  <c:v>42818</c:v>
                </c:pt>
                <c:pt idx="14">
                  <c:v>42819</c:v>
                </c:pt>
                <c:pt idx="15">
                  <c:v>42820</c:v>
                </c:pt>
                <c:pt idx="16">
                  <c:v>42821</c:v>
                </c:pt>
                <c:pt idx="17">
                  <c:v>42822</c:v>
                </c:pt>
                <c:pt idx="18">
                  <c:v>42823</c:v>
                </c:pt>
                <c:pt idx="19">
                  <c:v>42824</c:v>
                </c:pt>
                <c:pt idx="20">
                  <c:v>42825</c:v>
                </c:pt>
                <c:pt idx="21">
                  <c:v>42826</c:v>
                </c:pt>
                <c:pt idx="22">
                  <c:v>42827</c:v>
                </c:pt>
                <c:pt idx="23">
                  <c:v>42828</c:v>
                </c:pt>
                <c:pt idx="24">
                  <c:v>42829</c:v>
                </c:pt>
                <c:pt idx="25">
                  <c:v>42830</c:v>
                </c:pt>
                <c:pt idx="26">
                  <c:v>42831</c:v>
                </c:pt>
                <c:pt idx="27">
                  <c:v>42832</c:v>
                </c:pt>
                <c:pt idx="28">
                  <c:v>42833</c:v>
                </c:pt>
                <c:pt idx="29">
                  <c:v>42834</c:v>
                </c:pt>
                <c:pt idx="30">
                  <c:v>42835</c:v>
                </c:pt>
              </c:numCache>
            </c:numRef>
          </c:cat>
          <c:val>
            <c:numRef>
              <c:f>Sheet1!$K$2:$K$32</c:f>
              <c:numCache>
                <c:formatCode>General</c:formatCode>
                <c:ptCount val="31"/>
                <c:pt idx="0">
                  <c:v>0</c:v>
                </c:pt>
                <c:pt idx="1">
                  <c:v>0</c:v>
                </c:pt>
                <c:pt idx="2">
                  <c:v>3</c:v>
                </c:pt>
                <c:pt idx="3">
                  <c:v>2</c:v>
                </c:pt>
                <c:pt idx="4">
                  <c:v>2</c:v>
                </c:pt>
                <c:pt idx="5">
                  <c:v>3</c:v>
                </c:pt>
                <c:pt idx="6">
                  <c:v>3</c:v>
                </c:pt>
                <c:pt idx="7">
                  <c:v>0</c:v>
                </c:pt>
                <c:pt idx="8">
                  <c:v>0</c:v>
                </c:pt>
                <c:pt idx="9">
                  <c:v>2</c:v>
                </c:pt>
                <c:pt idx="10">
                  <c:v>4</c:v>
                </c:pt>
                <c:pt idx="11">
                  <c:v>2</c:v>
                </c:pt>
                <c:pt idx="12">
                  <c:v>3</c:v>
                </c:pt>
                <c:pt idx="13">
                  <c:v>0</c:v>
                </c:pt>
                <c:pt idx="14">
                  <c:v>0</c:v>
                </c:pt>
                <c:pt idx="15">
                  <c:v>0</c:v>
                </c:pt>
                <c:pt idx="16">
                  <c:v>2</c:v>
                </c:pt>
                <c:pt idx="17">
                  <c:v>2</c:v>
                </c:pt>
                <c:pt idx="18">
                  <c:v>3</c:v>
                </c:pt>
                <c:pt idx="19">
                  <c:v>2</c:v>
                </c:pt>
                <c:pt idx="20">
                  <c:v>3</c:v>
                </c:pt>
                <c:pt idx="21">
                  <c:v>0</c:v>
                </c:pt>
                <c:pt idx="22">
                  <c:v>0</c:v>
                </c:pt>
                <c:pt idx="23">
                  <c:v>2</c:v>
                </c:pt>
                <c:pt idx="24">
                  <c:v>2</c:v>
                </c:pt>
                <c:pt idx="25">
                  <c:v>3</c:v>
                </c:pt>
                <c:pt idx="26">
                  <c:v>3</c:v>
                </c:pt>
                <c:pt idx="27">
                  <c:v>4</c:v>
                </c:pt>
                <c:pt idx="28">
                  <c:v>0</c:v>
                </c:pt>
                <c:pt idx="29">
                  <c:v>0</c:v>
                </c:pt>
                <c:pt idx="30">
                  <c:v>2</c:v>
                </c:pt>
              </c:numCache>
            </c:numRef>
          </c:val>
          <c:smooth val="0"/>
          <c:extLst>
            <c:ext xmlns:c16="http://schemas.microsoft.com/office/drawing/2014/chart" uri="{C3380CC4-5D6E-409C-BE32-E72D297353CC}">
              <c16:uniqueId val="{00000009-D01F-429F-A267-91258E617D9B}"/>
            </c:ext>
          </c:extLst>
        </c:ser>
        <c:ser>
          <c:idx val="10"/>
          <c:order val="10"/>
          <c:tx>
            <c:strRef>
              <c:f>Sheet1!$L$1</c:f>
              <c:strCache>
                <c:ptCount val="1"/>
                <c:pt idx="0">
                  <c:v>Banco Nación</c:v>
                </c:pt>
              </c:strCache>
            </c:strRef>
          </c:tx>
          <c:spPr>
            <a:ln w="28575" cap="rnd">
              <a:solidFill>
                <a:schemeClr val="accent5">
                  <a:lumMod val="60000"/>
                </a:schemeClr>
              </a:solidFill>
              <a:round/>
            </a:ln>
            <a:effectLst/>
          </c:spPr>
          <c:marker>
            <c:symbol val="none"/>
          </c:marker>
          <c:cat>
            <c:numRef>
              <c:f>Sheet1!$A$2:$A$32</c:f>
              <c:numCache>
                <c:formatCode>m/d/yyyy</c:formatCode>
                <c:ptCount val="31"/>
                <c:pt idx="0">
                  <c:v>42805</c:v>
                </c:pt>
                <c:pt idx="1">
                  <c:v>42806</c:v>
                </c:pt>
                <c:pt idx="2">
                  <c:v>42807</c:v>
                </c:pt>
                <c:pt idx="3">
                  <c:v>42808</c:v>
                </c:pt>
                <c:pt idx="4">
                  <c:v>42809</c:v>
                </c:pt>
                <c:pt idx="5">
                  <c:v>42810</c:v>
                </c:pt>
                <c:pt idx="6">
                  <c:v>42811</c:v>
                </c:pt>
                <c:pt idx="7">
                  <c:v>42812</c:v>
                </c:pt>
                <c:pt idx="8">
                  <c:v>42813</c:v>
                </c:pt>
                <c:pt idx="9">
                  <c:v>42814</c:v>
                </c:pt>
                <c:pt idx="10">
                  <c:v>42815</c:v>
                </c:pt>
                <c:pt idx="11">
                  <c:v>42816</c:v>
                </c:pt>
                <c:pt idx="12">
                  <c:v>42817</c:v>
                </c:pt>
                <c:pt idx="13">
                  <c:v>42818</c:v>
                </c:pt>
                <c:pt idx="14">
                  <c:v>42819</c:v>
                </c:pt>
                <c:pt idx="15">
                  <c:v>42820</c:v>
                </c:pt>
                <c:pt idx="16">
                  <c:v>42821</c:v>
                </c:pt>
                <c:pt idx="17">
                  <c:v>42822</c:v>
                </c:pt>
                <c:pt idx="18">
                  <c:v>42823</c:v>
                </c:pt>
                <c:pt idx="19">
                  <c:v>42824</c:v>
                </c:pt>
                <c:pt idx="20">
                  <c:v>42825</c:v>
                </c:pt>
                <c:pt idx="21">
                  <c:v>42826</c:v>
                </c:pt>
                <c:pt idx="22">
                  <c:v>42827</c:v>
                </c:pt>
                <c:pt idx="23">
                  <c:v>42828</c:v>
                </c:pt>
                <c:pt idx="24">
                  <c:v>42829</c:v>
                </c:pt>
                <c:pt idx="25">
                  <c:v>42830</c:v>
                </c:pt>
                <c:pt idx="26">
                  <c:v>42831</c:v>
                </c:pt>
                <c:pt idx="27">
                  <c:v>42832</c:v>
                </c:pt>
                <c:pt idx="28">
                  <c:v>42833</c:v>
                </c:pt>
                <c:pt idx="29">
                  <c:v>42834</c:v>
                </c:pt>
                <c:pt idx="30">
                  <c:v>42835</c:v>
                </c:pt>
              </c:numCache>
            </c:numRef>
          </c:cat>
          <c:val>
            <c:numRef>
              <c:f>Sheet1!$L$2:$L$32</c:f>
              <c:numCache>
                <c:formatCode>General</c:formatCode>
                <c:ptCount val="31"/>
                <c:pt idx="0">
                  <c:v>0</c:v>
                </c:pt>
                <c:pt idx="1">
                  <c:v>0</c:v>
                </c:pt>
                <c:pt idx="2">
                  <c:v>2</c:v>
                </c:pt>
                <c:pt idx="3">
                  <c:v>2</c:v>
                </c:pt>
                <c:pt idx="4">
                  <c:v>2</c:v>
                </c:pt>
                <c:pt idx="5">
                  <c:v>0</c:v>
                </c:pt>
                <c:pt idx="6">
                  <c:v>1</c:v>
                </c:pt>
                <c:pt idx="7">
                  <c:v>0</c:v>
                </c:pt>
                <c:pt idx="8">
                  <c:v>0</c:v>
                </c:pt>
                <c:pt idx="9">
                  <c:v>1</c:v>
                </c:pt>
                <c:pt idx="10">
                  <c:v>1</c:v>
                </c:pt>
                <c:pt idx="11">
                  <c:v>2</c:v>
                </c:pt>
                <c:pt idx="12">
                  <c:v>3</c:v>
                </c:pt>
                <c:pt idx="13">
                  <c:v>0</c:v>
                </c:pt>
                <c:pt idx="14">
                  <c:v>0</c:v>
                </c:pt>
                <c:pt idx="15">
                  <c:v>0</c:v>
                </c:pt>
                <c:pt idx="16">
                  <c:v>2</c:v>
                </c:pt>
                <c:pt idx="17">
                  <c:v>1</c:v>
                </c:pt>
                <c:pt idx="18">
                  <c:v>3</c:v>
                </c:pt>
                <c:pt idx="19">
                  <c:v>3</c:v>
                </c:pt>
                <c:pt idx="20">
                  <c:v>2</c:v>
                </c:pt>
                <c:pt idx="21">
                  <c:v>0</c:v>
                </c:pt>
                <c:pt idx="22">
                  <c:v>1</c:v>
                </c:pt>
                <c:pt idx="23">
                  <c:v>2</c:v>
                </c:pt>
                <c:pt idx="24">
                  <c:v>1</c:v>
                </c:pt>
                <c:pt idx="25">
                  <c:v>2</c:v>
                </c:pt>
                <c:pt idx="26">
                  <c:v>0</c:v>
                </c:pt>
                <c:pt idx="27">
                  <c:v>3</c:v>
                </c:pt>
                <c:pt idx="28">
                  <c:v>0</c:v>
                </c:pt>
                <c:pt idx="29">
                  <c:v>0</c:v>
                </c:pt>
                <c:pt idx="30">
                  <c:v>0</c:v>
                </c:pt>
              </c:numCache>
            </c:numRef>
          </c:val>
          <c:smooth val="0"/>
          <c:extLst>
            <c:ext xmlns:c16="http://schemas.microsoft.com/office/drawing/2014/chart" uri="{C3380CC4-5D6E-409C-BE32-E72D297353CC}">
              <c16:uniqueId val="{0000000A-D01F-429F-A267-91258E617D9B}"/>
            </c:ext>
          </c:extLst>
        </c:ser>
        <c:dLbls>
          <c:showLegendKey val="0"/>
          <c:showVal val="0"/>
          <c:showCatName val="0"/>
          <c:showSerName val="0"/>
          <c:showPercent val="0"/>
          <c:showBubbleSize val="0"/>
        </c:dLbls>
        <c:smooth val="0"/>
        <c:axId val="320506496"/>
        <c:axId val="320506824"/>
      </c:lineChart>
      <c:dateAx>
        <c:axId val="3205064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0506824"/>
        <c:crosses val="autoZero"/>
        <c:auto val="1"/>
        <c:lblOffset val="100"/>
        <c:baseTimeUnit val="days"/>
      </c:dateAx>
      <c:valAx>
        <c:axId val="320506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05064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Supervielle</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3</c:v>
                </c:pt>
                <c:pt idx="10">
                  <c:v>1</c:v>
                </c:pt>
                <c:pt idx="11">
                  <c:v>2</c:v>
                </c:pt>
                <c:pt idx="12">
                  <c:v>2</c:v>
                </c:pt>
                <c:pt idx="13">
                  <c:v>0</c:v>
                </c:pt>
                <c:pt idx="14">
                  <c:v>2</c:v>
                </c:pt>
                <c:pt idx="15">
                  <c:v>0</c:v>
                </c:pt>
                <c:pt idx="16">
                  <c:v>2</c:v>
                </c:pt>
                <c:pt idx="17">
                  <c:v>1</c:v>
                </c:pt>
                <c:pt idx="18">
                  <c:v>2</c:v>
                </c:pt>
                <c:pt idx="19">
                  <c:v>0</c:v>
                </c:pt>
                <c:pt idx="20">
                  <c:v>0</c:v>
                </c:pt>
                <c:pt idx="21">
                  <c:v>0</c:v>
                </c:pt>
                <c:pt idx="22">
                  <c:v>0</c:v>
                </c:pt>
                <c:pt idx="23">
                  <c:v>0</c:v>
                </c:pt>
              </c:numCache>
            </c:numRef>
          </c:val>
          <c:smooth val="0"/>
          <c:extLst>
            <c:ext xmlns:c16="http://schemas.microsoft.com/office/drawing/2014/chart" uri="{C3380CC4-5D6E-409C-BE32-E72D297353CC}">
              <c16:uniqueId val="{00000000-4448-4E93-ABB8-FFEB491470D4}"/>
            </c:ext>
          </c:extLst>
        </c:ser>
        <c:ser>
          <c:idx val="1"/>
          <c:order val="1"/>
          <c:tx>
            <c:strRef>
              <c:f>Sheet1!$C$1</c:f>
              <c:strCache>
                <c:ptCount val="1"/>
                <c:pt idx="0">
                  <c:v>Banco Galicia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3</c:v>
                </c:pt>
                <c:pt idx="11">
                  <c:v>3</c:v>
                </c:pt>
                <c:pt idx="12">
                  <c:v>3</c:v>
                </c:pt>
                <c:pt idx="13">
                  <c:v>10</c:v>
                </c:pt>
                <c:pt idx="14">
                  <c:v>1</c:v>
                </c:pt>
                <c:pt idx="15">
                  <c:v>3</c:v>
                </c:pt>
                <c:pt idx="16">
                  <c:v>1</c:v>
                </c:pt>
                <c:pt idx="17">
                  <c:v>10</c:v>
                </c:pt>
                <c:pt idx="18">
                  <c:v>5</c:v>
                </c:pt>
                <c:pt idx="19">
                  <c:v>0</c:v>
                </c:pt>
                <c:pt idx="20">
                  <c:v>0</c:v>
                </c:pt>
                <c:pt idx="21">
                  <c:v>0</c:v>
                </c:pt>
                <c:pt idx="22">
                  <c:v>0</c:v>
                </c:pt>
                <c:pt idx="23">
                  <c:v>0</c:v>
                </c:pt>
              </c:numCache>
            </c:numRef>
          </c:val>
          <c:smooth val="0"/>
          <c:extLst>
            <c:ext xmlns:c16="http://schemas.microsoft.com/office/drawing/2014/chart" uri="{C3380CC4-5D6E-409C-BE32-E72D297353CC}">
              <c16:uniqueId val="{00000001-4448-4E93-ABB8-FFEB491470D4}"/>
            </c:ext>
          </c:extLst>
        </c:ser>
        <c:ser>
          <c:idx val="2"/>
          <c:order val="2"/>
          <c:tx>
            <c:strRef>
              <c:f>Sheet1!$D$1</c:f>
              <c:strCache>
                <c:ptCount val="1"/>
                <c:pt idx="0">
                  <c:v>BBVA Francés</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1</c:v>
                </c:pt>
                <c:pt idx="9">
                  <c:v>0</c:v>
                </c:pt>
                <c:pt idx="10">
                  <c:v>14</c:v>
                </c:pt>
                <c:pt idx="11">
                  <c:v>4</c:v>
                </c:pt>
                <c:pt idx="12">
                  <c:v>3</c:v>
                </c:pt>
                <c:pt idx="13">
                  <c:v>3</c:v>
                </c:pt>
                <c:pt idx="14">
                  <c:v>2</c:v>
                </c:pt>
                <c:pt idx="15">
                  <c:v>1</c:v>
                </c:pt>
                <c:pt idx="16">
                  <c:v>3</c:v>
                </c:pt>
                <c:pt idx="17">
                  <c:v>6</c:v>
                </c:pt>
                <c:pt idx="18">
                  <c:v>2</c:v>
                </c:pt>
                <c:pt idx="19">
                  <c:v>0</c:v>
                </c:pt>
                <c:pt idx="20">
                  <c:v>0</c:v>
                </c:pt>
                <c:pt idx="21">
                  <c:v>0</c:v>
                </c:pt>
                <c:pt idx="22">
                  <c:v>0</c:v>
                </c:pt>
                <c:pt idx="23">
                  <c:v>0</c:v>
                </c:pt>
              </c:numCache>
            </c:numRef>
          </c:val>
          <c:smooth val="0"/>
          <c:extLst>
            <c:ext xmlns:c16="http://schemas.microsoft.com/office/drawing/2014/chart" uri="{C3380CC4-5D6E-409C-BE32-E72D297353CC}">
              <c16:uniqueId val="{00000002-4448-4E93-ABB8-FFEB491470D4}"/>
            </c:ext>
          </c:extLst>
        </c:ser>
        <c:ser>
          <c:idx val="3"/>
          <c:order val="3"/>
          <c:tx>
            <c:strRef>
              <c:f>Sheet1!$E$1</c:f>
              <c:strCache>
                <c:ptCount val="1"/>
                <c:pt idx="0">
                  <c:v>Santander Río</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1</c:v>
                </c:pt>
                <c:pt idx="7">
                  <c:v>0</c:v>
                </c:pt>
                <c:pt idx="8">
                  <c:v>0</c:v>
                </c:pt>
                <c:pt idx="9">
                  <c:v>2</c:v>
                </c:pt>
                <c:pt idx="10">
                  <c:v>4</c:v>
                </c:pt>
                <c:pt idx="11">
                  <c:v>4</c:v>
                </c:pt>
                <c:pt idx="12">
                  <c:v>4</c:v>
                </c:pt>
                <c:pt idx="13">
                  <c:v>2</c:v>
                </c:pt>
                <c:pt idx="14">
                  <c:v>1</c:v>
                </c:pt>
                <c:pt idx="15">
                  <c:v>2</c:v>
                </c:pt>
                <c:pt idx="16">
                  <c:v>2</c:v>
                </c:pt>
                <c:pt idx="17">
                  <c:v>2</c:v>
                </c:pt>
                <c:pt idx="18">
                  <c:v>2</c:v>
                </c:pt>
                <c:pt idx="19">
                  <c:v>0</c:v>
                </c:pt>
                <c:pt idx="20">
                  <c:v>4</c:v>
                </c:pt>
                <c:pt idx="21">
                  <c:v>0</c:v>
                </c:pt>
                <c:pt idx="22">
                  <c:v>0</c:v>
                </c:pt>
                <c:pt idx="23">
                  <c:v>0</c:v>
                </c:pt>
              </c:numCache>
            </c:numRef>
          </c:val>
          <c:smooth val="0"/>
          <c:extLst>
            <c:ext xmlns:c16="http://schemas.microsoft.com/office/drawing/2014/chart" uri="{C3380CC4-5D6E-409C-BE32-E72D297353CC}">
              <c16:uniqueId val="{00000003-4448-4E93-ABB8-FFEB491470D4}"/>
            </c:ext>
          </c:extLst>
        </c:ser>
        <c:ser>
          <c:idx val="4"/>
          <c:order val="4"/>
          <c:tx>
            <c:strRef>
              <c:f>Sheet1!$F$1</c:f>
              <c:strCache>
                <c:ptCount val="1"/>
                <c:pt idx="0">
                  <c:v>ICBC Argentina</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10</c:v>
                </c:pt>
                <c:pt idx="10">
                  <c:v>7</c:v>
                </c:pt>
                <c:pt idx="11">
                  <c:v>4</c:v>
                </c:pt>
                <c:pt idx="12">
                  <c:v>5</c:v>
                </c:pt>
                <c:pt idx="13">
                  <c:v>1</c:v>
                </c:pt>
                <c:pt idx="14">
                  <c:v>0</c:v>
                </c:pt>
                <c:pt idx="15">
                  <c:v>2</c:v>
                </c:pt>
                <c:pt idx="16">
                  <c:v>0</c:v>
                </c:pt>
                <c:pt idx="17">
                  <c:v>1</c:v>
                </c:pt>
                <c:pt idx="18">
                  <c:v>3</c:v>
                </c:pt>
                <c:pt idx="19">
                  <c:v>0</c:v>
                </c:pt>
                <c:pt idx="20">
                  <c:v>0</c:v>
                </c:pt>
                <c:pt idx="21">
                  <c:v>0</c:v>
                </c:pt>
                <c:pt idx="22">
                  <c:v>0</c:v>
                </c:pt>
                <c:pt idx="23">
                  <c:v>0</c:v>
                </c:pt>
              </c:numCache>
            </c:numRef>
          </c:val>
          <c:smooth val="0"/>
          <c:extLst>
            <c:ext xmlns:c16="http://schemas.microsoft.com/office/drawing/2014/chart" uri="{C3380CC4-5D6E-409C-BE32-E72D297353CC}">
              <c16:uniqueId val="{00000004-4448-4E93-ABB8-FFEB491470D4}"/>
            </c:ext>
          </c:extLst>
        </c:ser>
        <c:ser>
          <c:idx val="5"/>
          <c:order val="5"/>
          <c:tx>
            <c:strRef>
              <c:f>Sheet1!$G$1</c:f>
              <c:strCache>
                <c:ptCount val="1"/>
                <c:pt idx="0">
                  <c:v>Banco Hipotecario</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c:v>
                </c:pt>
                <c:pt idx="7">
                  <c:v>1</c:v>
                </c:pt>
                <c:pt idx="8">
                  <c:v>1</c:v>
                </c:pt>
                <c:pt idx="9">
                  <c:v>2</c:v>
                </c:pt>
                <c:pt idx="10">
                  <c:v>1</c:v>
                </c:pt>
                <c:pt idx="11">
                  <c:v>2</c:v>
                </c:pt>
                <c:pt idx="12">
                  <c:v>0</c:v>
                </c:pt>
                <c:pt idx="13">
                  <c:v>1</c:v>
                </c:pt>
                <c:pt idx="14">
                  <c:v>1</c:v>
                </c:pt>
                <c:pt idx="15">
                  <c:v>0</c:v>
                </c:pt>
                <c:pt idx="16">
                  <c:v>4</c:v>
                </c:pt>
                <c:pt idx="17">
                  <c:v>3</c:v>
                </c:pt>
                <c:pt idx="18">
                  <c:v>1</c:v>
                </c:pt>
                <c:pt idx="19">
                  <c:v>0</c:v>
                </c:pt>
                <c:pt idx="20">
                  <c:v>0</c:v>
                </c:pt>
                <c:pt idx="21">
                  <c:v>0</c:v>
                </c:pt>
                <c:pt idx="22">
                  <c:v>0</c:v>
                </c:pt>
                <c:pt idx="23">
                  <c:v>0</c:v>
                </c:pt>
              </c:numCache>
            </c:numRef>
          </c:val>
          <c:smooth val="0"/>
          <c:extLst>
            <c:ext xmlns:c16="http://schemas.microsoft.com/office/drawing/2014/chart" uri="{C3380CC4-5D6E-409C-BE32-E72D297353CC}">
              <c16:uniqueId val="{00000005-4448-4E93-ABB8-FFEB491470D4}"/>
            </c:ext>
          </c:extLst>
        </c:ser>
        <c:ser>
          <c:idx val="6"/>
          <c:order val="6"/>
          <c:tx>
            <c:strRef>
              <c:f>Sheet1!$H$1</c:f>
              <c:strCache>
                <c:ptCount val="1"/>
                <c:pt idx="0">
                  <c:v>Banco Ciudad</c:v>
                </c:pt>
              </c:strCache>
            </c:strRef>
          </c:tx>
          <c:spPr>
            <a:ln w="28575" cap="rnd">
              <a:solidFill>
                <a:schemeClr val="accent1">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Sheet1!$H$2:$H$25</c:f>
              <c:numCache>
                <c:formatCode>General</c:formatCode>
                <c:ptCount val="24"/>
                <c:pt idx="0">
                  <c:v>0</c:v>
                </c:pt>
                <c:pt idx="1">
                  <c:v>0</c:v>
                </c:pt>
                <c:pt idx="2">
                  <c:v>0</c:v>
                </c:pt>
                <c:pt idx="3">
                  <c:v>0</c:v>
                </c:pt>
                <c:pt idx="4">
                  <c:v>0</c:v>
                </c:pt>
                <c:pt idx="5">
                  <c:v>0</c:v>
                </c:pt>
                <c:pt idx="6">
                  <c:v>0</c:v>
                </c:pt>
                <c:pt idx="7">
                  <c:v>0</c:v>
                </c:pt>
                <c:pt idx="8">
                  <c:v>2</c:v>
                </c:pt>
                <c:pt idx="9">
                  <c:v>2</c:v>
                </c:pt>
                <c:pt idx="10">
                  <c:v>9</c:v>
                </c:pt>
                <c:pt idx="11">
                  <c:v>7</c:v>
                </c:pt>
                <c:pt idx="12">
                  <c:v>5</c:v>
                </c:pt>
                <c:pt idx="13">
                  <c:v>4</c:v>
                </c:pt>
                <c:pt idx="14">
                  <c:v>4</c:v>
                </c:pt>
                <c:pt idx="15">
                  <c:v>3</c:v>
                </c:pt>
                <c:pt idx="16">
                  <c:v>4</c:v>
                </c:pt>
                <c:pt idx="17">
                  <c:v>4</c:v>
                </c:pt>
                <c:pt idx="18">
                  <c:v>0</c:v>
                </c:pt>
                <c:pt idx="19">
                  <c:v>1</c:v>
                </c:pt>
                <c:pt idx="20">
                  <c:v>0</c:v>
                </c:pt>
                <c:pt idx="21">
                  <c:v>0</c:v>
                </c:pt>
                <c:pt idx="22">
                  <c:v>0</c:v>
                </c:pt>
                <c:pt idx="23">
                  <c:v>0</c:v>
                </c:pt>
              </c:numCache>
            </c:numRef>
          </c:val>
          <c:smooth val="0"/>
          <c:extLst>
            <c:ext xmlns:c16="http://schemas.microsoft.com/office/drawing/2014/chart" uri="{C3380CC4-5D6E-409C-BE32-E72D297353CC}">
              <c16:uniqueId val="{00000006-4448-4E93-ABB8-FFEB491470D4}"/>
            </c:ext>
          </c:extLst>
        </c:ser>
        <c:ser>
          <c:idx val="7"/>
          <c:order val="7"/>
          <c:tx>
            <c:strRef>
              <c:f>Sheet1!$I$1</c:f>
              <c:strCache>
                <c:ptCount val="1"/>
                <c:pt idx="0">
                  <c:v>Banco Provincia</c:v>
                </c:pt>
              </c:strCache>
            </c:strRef>
          </c:tx>
          <c:spPr>
            <a:ln w="28575" cap="rnd">
              <a:solidFill>
                <a:schemeClr val="accent2">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Sheet1!$I$2:$I$25</c:f>
              <c:numCache>
                <c:formatCode>General</c:formatCode>
                <c:ptCount val="24"/>
                <c:pt idx="0">
                  <c:v>0</c:v>
                </c:pt>
                <c:pt idx="1">
                  <c:v>0</c:v>
                </c:pt>
                <c:pt idx="2">
                  <c:v>0</c:v>
                </c:pt>
                <c:pt idx="3">
                  <c:v>0</c:v>
                </c:pt>
                <c:pt idx="4">
                  <c:v>0</c:v>
                </c:pt>
                <c:pt idx="5">
                  <c:v>0</c:v>
                </c:pt>
                <c:pt idx="6">
                  <c:v>3</c:v>
                </c:pt>
                <c:pt idx="7">
                  <c:v>0</c:v>
                </c:pt>
                <c:pt idx="8">
                  <c:v>2</c:v>
                </c:pt>
                <c:pt idx="9">
                  <c:v>3</c:v>
                </c:pt>
                <c:pt idx="10">
                  <c:v>11</c:v>
                </c:pt>
                <c:pt idx="11">
                  <c:v>2</c:v>
                </c:pt>
                <c:pt idx="12">
                  <c:v>1</c:v>
                </c:pt>
                <c:pt idx="13">
                  <c:v>2</c:v>
                </c:pt>
                <c:pt idx="14">
                  <c:v>5</c:v>
                </c:pt>
                <c:pt idx="15">
                  <c:v>3</c:v>
                </c:pt>
                <c:pt idx="16">
                  <c:v>6</c:v>
                </c:pt>
                <c:pt idx="17">
                  <c:v>2</c:v>
                </c:pt>
                <c:pt idx="18">
                  <c:v>2</c:v>
                </c:pt>
                <c:pt idx="19">
                  <c:v>2</c:v>
                </c:pt>
                <c:pt idx="20">
                  <c:v>0</c:v>
                </c:pt>
                <c:pt idx="21">
                  <c:v>0</c:v>
                </c:pt>
                <c:pt idx="22">
                  <c:v>0</c:v>
                </c:pt>
                <c:pt idx="23">
                  <c:v>0</c:v>
                </c:pt>
              </c:numCache>
            </c:numRef>
          </c:val>
          <c:smooth val="0"/>
          <c:extLst>
            <c:ext xmlns:c16="http://schemas.microsoft.com/office/drawing/2014/chart" uri="{C3380CC4-5D6E-409C-BE32-E72D297353CC}">
              <c16:uniqueId val="{00000007-4448-4E93-ABB8-FFEB491470D4}"/>
            </c:ext>
          </c:extLst>
        </c:ser>
        <c:ser>
          <c:idx val="8"/>
          <c:order val="8"/>
          <c:tx>
            <c:strRef>
              <c:f>Sheet1!$J$1</c:f>
              <c:strCache>
                <c:ptCount val="1"/>
                <c:pt idx="0">
                  <c:v>Banco Macro</c:v>
                </c:pt>
              </c:strCache>
            </c:strRef>
          </c:tx>
          <c:spPr>
            <a:ln w="28575" cap="rnd">
              <a:solidFill>
                <a:schemeClr val="accent3">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Sheet1!$J$2:$J$25</c:f>
              <c:numCache>
                <c:formatCode>General</c:formatCode>
                <c:ptCount val="24"/>
                <c:pt idx="0">
                  <c:v>0</c:v>
                </c:pt>
                <c:pt idx="1">
                  <c:v>0</c:v>
                </c:pt>
                <c:pt idx="2">
                  <c:v>0</c:v>
                </c:pt>
                <c:pt idx="3">
                  <c:v>0</c:v>
                </c:pt>
                <c:pt idx="4">
                  <c:v>0</c:v>
                </c:pt>
                <c:pt idx="5">
                  <c:v>0</c:v>
                </c:pt>
                <c:pt idx="6">
                  <c:v>0</c:v>
                </c:pt>
                <c:pt idx="7">
                  <c:v>0</c:v>
                </c:pt>
                <c:pt idx="8">
                  <c:v>0</c:v>
                </c:pt>
                <c:pt idx="9">
                  <c:v>1</c:v>
                </c:pt>
                <c:pt idx="10">
                  <c:v>0</c:v>
                </c:pt>
                <c:pt idx="11">
                  <c:v>1</c:v>
                </c:pt>
                <c:pt idx="12">
                  <c:v>0</c:v>
                </c:pt>
                <c:pt idx="13">
                  <c:v>6</c:v>
                </c:pt>
                <c:pt idx="14">
                  <c:v>2</c:v>
                </c:pt>
                <c:pt idx="15">
                  <c:v>2</c:v>
                </c:pt>
                <c:pt idx="16">
                  <c:v>0</c:v>
                </c:pt>
                <c:pt idx="17">
                  <c:v>0</c:v>
                </c:pt>
                <c:pt idx="18">
                  <c:v>7</c:v>
                </c:pt>
                <c:pt idx="19">
                  <c:v>1</c:v>
                </c:pt>
                <c:pt idx="20">
                  <c:v>4</c:v>
                </c:pt>
                <c:pt idx="21">
                  <c:v>0</c:v>
                </c:pt>
                <c:pt idx="22">
                  <c:v>0</c:v>
                </c:pt>
                <c:pt idx="23">
                  <c:v>0</c:v>
                </c:pt>
              </c:numCache>
            </c:numRef>
          </c:val>
          <c:smooth val="0"/>
          <c:extLst>
            <c:ext xmlns:c16="http://schemas.microsoft.com/office/drawing/2014/chart" uri="{C3380CC4-5D6E-409C-BE32-E72D297353CC}">
              <c16:uniqueId val="{00000008-4448-4E93-ABB8-FFEB491470D4}"/>
            </c:ext>
          </c:extLst>
        </c:ser>
        <c:ser>
          <c:idx val="9"/>
          <c:order val="9"/>
          <c:tx>
            <c:strRef>
              <c:f>Sheet1!$K$1</c:f>
              <c:strCache>
                <c:ptCount val="1"/>
                <c:pt idx="0">
                  <c:v>HSBC Argentina</c:v>
                </c:pt>
              </c:strCache>
            </c:strRef>
          </c:tx>
          <c:spPr>
            <a:ln w="28575" cap="rnd">
              <a:solidFill>
                <a:schemeClr val="accent4">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Sheet1!$K$2:$K$25</c:f>
              <c:numCache>
                <c:formatCode>General</c:formatCode>
                <c:ptCount val="24"/>
                <c:pt idx="0">
                  <c:v>0</c:v>
                </c:pt>
                <c:pt idx="1">
                  <c:v>0</c:v>
                </c:pt>
                <c:pt idx="2">
                  <c:v>0</c:v>
                </c:pt>
                <c:pt idx="3">
                  <c:v>0</c:v>
                </c:pt>
                <c:pt idx="4">
                  <c:v>0</c:v>
                </c:pt>
                <c:pt idx="5">
                  <c:v>0</c:v>
                </c:pt>
                <c:pt idx="6">
                  <c:v>0</c:v>
                </c:pt>
                <c:pt idx="7">
                  <c:v>0</c:v>
                </c:pt>
                <c:pt idx="8">
                  <c:v>1</c:v>
                </c:pt>
                <c:pt idx="9">
                  <c:v>11</c:v>
                </c:pt>
                <c:pt idx="10">
                  <c:v>1</c:v>
                </c:pt>
                <c:pt idx="11">
                  <c:v>1</c:v>
                </c:pt>
                <c:pt idx="12">
                  <c:v>2</c:v>
                </c:pt>
                <c:pt idx="13">
                  <c:v>8</c:v>
                </c:pt>
                <c:pt idx="14">
                  <c:v>1</c:v>
                </c:pt>
                <c:pt idx="15">
                  <c:v>0</c:v>
                </c:pt>
                <c:pt idx="16">
                  <c:v>3</c:v>
                </c:pt>
                <c:pt idx="17">
                  <c:v>13</c:v>
                </c:pt>
                <c:pt idx="18">
                  <c:v>11</c:v>
                </c:pt>
                <c:pt idx="19">
                  <c:v>0</c:v>
                </c:pt>
                <c:pt idx="20">
                  <c:v>0</c:v>
                </c:pt>
                <c:pt idx="21">
                  <c:v>0</c:v>
                </c:pt>
                <c:pt idx="22">
                  <c:v>0</c:v>
                </c:pt>
                <c:pt idx="23">
                  <c:v>0</c:v>
                </c:pt>
              </c:numCache>
            </c:numRef>
          </c:val>
          <c:smooth val="0"/>
          <c:extLst>
            <c:ext xmlns:c16="http://schemas.microsoft.com/office/drawing/2014/chart" uri="{C3380CC4-5D6E-409C-BE32-E72D297353CC}">
              <c16:uniqueId val="{00000009-4448-4E93-ABB8-FFEB491470D4}"/>
            </c:ext>
          </c:extLst>
        </c:ser>
        <c:ser>
          <c:idx val="10"/>
          <c:order val="10"/>
          <c:tx>
            <c:strRef>
              <c:f>Sheet1!$L$1</c:f>
              <c:strCache>
                <c:ptCount val="1"/>
                <c:pt idx="0">
                  <c:v>Banco Nación</c:v>
                </c:pt>
              </c:strCache>
            </c:strRef>
          </c:tx>
          <c:spPr>
            <a:ln w="28575" cap="rnd">
              <a:solidFill>
                <a:schemeClr val="accent5">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Sheet1!$L$2:$L$25</c:f>
              <c:numCache>
                <c:formatCode>General</c:formatCode>
                <c:ptCount val="24"/>
                <c:pt idx="0">
                  <c:v>1</c:v>
                </c:pt>
                <c:pt idx="1">
                  <c:v>0</c:v>
                </c:pt>
                <c:pt idx="2">
                  <c:v>0</c:v>
                </c:pt>
                <c:pt idx="3">
                  <c:v>0</c:v>
                </c:pt>
                <c:pt idx="4">
                  <c:v>0</c:v>
                </c:pt>
                <c:pt idx="5">
                  <c:v>0</c:v>
                </c:pt>
                <c:pt idx="6">
                  <c:v>0</c:v>
                </c:pt>
                <c:pt idx="7">
                  <c:v>0</c:v>
                </c:pt>
                <c:pt idx="8">
                  <c:v>0</c:v>
                </c:pt>
                <c:pt idx="9">
                  <c:v>1</c:v>
                </c:pt>
                <c:pt idx="10">
                  <c:v>7</c:v>
                </c:pt>
                <c:pt idx="11">
                  <c:v>4</c:v>
                </c:pt>
                <c:pt idx="12">
                  <c:v>2</c:v>
                </c:pt>
                <c:pt idx="13">
                  <c:v>6</c:v>
                </c:pt>
                <c:pt idx="14">
                  <c:v>4</c:v>
                </c:pt>
                <c:pt idx="15">
                  <c:v>1</c:v>
                </c:pt>
                <c:pt idx="16">
                  <c:v>7</c:v>
                </c:pt>
                <c:pt idx="17">
                  <c:v>1</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A-4448-4E93-ABB8-FFEB491470D4}"/>
            </c:ext>
          </c:extLst>
        </c:ser>
        <c:dLbls>
          <c:showLegendKey val="0"/>
          <c:showVal val="0"/>
          <c:showCatName val="0"/>
          <c:showSerName val="0"/>
          <c:showPercent val="0"/>
          <c:showBubbleSize val="0"/>
        </c:dLbls>
        <c:smooth val="0"/>
        <c:axId val="320511416"/>
        <c:axId val="320495672"/>
      </c:lineChart>
      <c:catAx>
        <c:axId val="3205114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0495672"/>
        <c:crosses val="autoZero"/>
        <c:auto val="1"/>
        <c:lblAlgn val="ctr"/>
        <c:lblOffset val="100"/>
        <c:noMultiLvlLbl val="0"/>
      </c:catAx>
      <c:valAx>
        <c:axId val="3204956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05114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Banco Supervielle</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c:v>
                </c:pt>
                <c:pt idx="1">
                  <c:v>1</c:v>
                </c:pt>
                <c:pt idx="2">
                  <c:v>5</c:v>
                </c:pt>
                <c:pt idx="3">
                  <c:v>4</c:v>
                </c:pt>
                <c:pt idx="4">
                  <c:v>3</c:v>
                </c:pt>
                <c:pt idx="5">
                  <c:v>0</c:v>
                </c:pt>
                <c:pt idx="6">
                  <c:v>0</c:v>
                </c:pt>
              </c:numCache>
            </c:numRef>
          </c:val>
          <c:extLst>
            <c:ext xmlns:c16="http://schemas.microsoft.com/office/drawing/2014/chart" uri="{C3380CC4-5D6E-409C-BE32-E72D297353CC}">
              <c16:uniqueId val="{00000000-8B93-4F9D-BD14-A1A257F75031}"/>
            </c:ext>
          </c:extLst>
        </c:ser>
        <c:ser>
          <c:idx val="1"/>
          <c:order val="1"/>
          <c:tx>
            <c:strRef>
              <c:f>Sheet1!$C$1</c:f>
              <c:strCache>
                <c:ptCount val="1"/>
                <c:pt idx="0">
                  <c:v>Banco Galicia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11</c:v>
                </c:pt>
                <c:pt idx="1">
                  <c:v>7</c:v>
                </c:pt>
                <c:pt idx="2">
                  <c:v>7</c:v>
                </c:pt>
                <c:pt idx="3">
                  <c:v>9</c:v>
                </c:pt>
                <c:pt idx="4">
                  <c:v>5</c:v>
                </c:pt>
                <c:pt idx="5">
                  <c:v>0</c:v>
                </c:pt>
                <c:pt idx="6">
                  <c:v>0</c:v>
                </c:pt>
              </c:numCache>
            </c:numRef>
          </c:val>
          <c:extLst>
            <c:ext xmlns:c16="http://schemas.microsoft.com/office/drawing/2014/chart" uri="{C3380CC4-5D6E-409C-BE32-E72D297353CC}">
              <c16:uniqueId val="{00000001-8B93-4F9D-BD14-A1A257F75031}"/>
            </c:ext>
          </c:extLst>
        </c:ser>
        <c:ser>
          <c:idx val="2"/>
          <c:order val="2"/>
          <c:tx>
            <c:strRef>
              <c:f>Sheet1!$D$1</c:f>
              <c:strCache>
                <c:ptCount val="1"/>
                <c:pt idx="0">
                  <c:v>BBVA Francés</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7</c:v>
                </c:pt>
                <c:pt idx="1">
                  <c:v>7</c:v>
                </c:pt>
                <c:pt idx="2">
                  <c:v>9</c:v>
                </c:pt>
                <c:pt idx="3">
                  <c:v>5</c:v>
                </c:pt>
                <c:pt idx="4">
                  <c:v>8</c:v>
                </c:pt>
                <c:pt idx="5">
                  <c:v>2</c:v>
                </c:pt>
                <c:pt idx="6">
                  <c:v>1</c:v>
                </c:pt>
              </c:numCache>
            </c:numRef>
          </c:val>
          <c:extLst>
            <c:ext xmlns:c16="http://schemas.microsoft.com/office/drawing/2014/chart" uri="{C3380CC4-5D6E-409C-BE32-E72D297353CC}">
              <c16:uniqueId val="{00000002-8B93-4F9D-BD14-A1A257F75031}"/>
            </c:ext>
          </c:extLst>
        </c:ser>
        <c:ser>
          <c:idx val="3"/>
          <c:order val="3"/>
          <c:tx>
            <c:strRef>
              <c:f>Sheet1!$E$1</c:f>
              <c:strCache>
                <c:ptCount val="1"/>
                <c:pt idx="0">
                  <c:v>Santander Río</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4</c:v>
                </c:pt>
                <c:pt idx="1">
                  <c:v>4</c:v>
                </c:pt>
                <c:pt idx="2">
                  <c:v>3</c:v>
                </c:pt>
                <c:pt idx="3">
                  <c:v>6</c:v>
                </c:pt>
                <c:pt idx="4">
                  <c:v>7</c:v>
                </c:pt>
                <c:pt idx="5">
                  <c:v>3</c:v>
                </c:pt>
                <c:pt idx="6">
                  <c:v>3</c:v>
                </c:pt>
              </c:numCache>
            </c:numRef>
          </c:val>
          <c:extLst>
            <c:ext xmlns:c16="http://schemas.microsoft.com/office/drawing/2014/chart" uri="{C3380CC4-5D6E-409C-BE32-E72D297353CC}">
              <c16:uniqueId val="{00000003-8B93-4F9D-BD14-A1A257F75031}"/>
            </c:ext>
          </c:extLst>
        </c:ser>
        <c:ser>
          <c:idx val="4"/>
          <c:order val="4"/>
          <c:tx>
            <c:strRef>
              <c:f>Sheet1!$F$1</c:f>
              <c:strCache>
                <c:ptCount val="1"/>
                <c:pt idx="0">
                  <c:v>ICBC 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10</c:v>
                </c:pt>
                <c:pt idx="1">
                  <c:v>4</c:v>
                </c:pt>
                <c:pt idx="2">
                  <c:v>5</c:v>
                </c:pt>
                <c:pt idx="3">
                  <c:v>7</c:v>
                </c:pt>
                <c:pt idx="4">
                  <c:v>7</c:v>
                </c:pt>
                <c:pt idx="5">
                  <c:v>0</c:v>
                </c:pt>
                <c:pt idx="6">
                  <c:v>0</c:v>
                </c:pt>
              </c:numCache>
            </c:numRef>
          </c:val>
          <c:extLst>
            <c:ext xmlns:c16="http://schemas.microsoft.com/office/drawing/2014/chart" uri="{C3380CC4-5D6E-409C-BE32-E72D297353CC}">
              <c16:uniqueId val="{00000004-8B93-4F9D-BD14-A1A257F75031}"/>
            </c:ext>
          </c:extLst>
        </c:ser>
        <c:ser>
          <c:idx val="5"/>
          <c:order val="5"/>
          <c:tx>
            <c:strRef>
              <c:f>Sheet1!$G$1</c:f>
              <c:strCache>
                <c:ptCount val="1"/>
                <c:pt idx="0">
                  <c:v>Banco Hipotecario</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4</c:v>
                </c:pt>
                <c:pt idx="1">
                  <c:v>1</c:v>
                </c:pt>
                <c:pt idx="2">
                  <c:v>2</c:v>
                </c:pt>
                <c:pt idx="3">
                  <c:v>4</c:v>
                </c:pt>
                <c:pt idx="4">
                  <c:v>4</c:v>
                </c:pt>
                <c:pt idx="5">
                  <c:v>2</c:v>
                </c:pt>
                <c:pt idx="6">
                  <c:v>0</c:v>
                </c:pt>
              </c:numCache>
            </c:numRef>
          </c:val>
          <c:extLst>
            <c:ext xmlns:c16="http://schemas.microsoft.com/office/drawing/2014/chart" uri="{C3380CC4-5D6E-409C-BE32-E72D297353CC}">
              <c16:uniqueId val="{00000005-8B93-4F9D-BD14-A1A257F75031}"/>
            </c:ext>
          </c:extLst>
        </c:ser>
        <c:ser>
          <c:idx val="6"/>
          <c:order val="6"/>
          <c:tx>
            <c:strRef>
              <c:f>Sheet1!$H$1</c:f>
              <c:strCache>
                <c:ptCount val="1"/>
                <c:pt idx="0">
                  <c:v>Banco Ciudad</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9</c:v>
                </c:pt>
                <c:pt idx="1">
                  <c:v>8</c:v>
                </c:pt>
                <c:pt idx="2">
                  <c:v>10</c:v>
                </c:pt>
                <c:pt idx="3">
                  <c:v>5</c:v>
                </c:pt>
                <c:pt idx="4">
                  <c:v>9</c:v>
                </c:pt>
                <c:pt idx="5">
                  <c:v>3</c:v>
                </c:pt>
                <c:pt idx="6">
                  <c:v>1</c:v>
                </c:pt>
              </c:numCache>
            </c:numRef>
          </c:val>
          <c:extLst>
            <c:ext xmlns:c16="http://schemas.microsoft.com/office/drawing/2014/chart" uri="{C3380CC4-5D6E-409C-BE32-E72D297353CC}">
              <c16:uniqueId val="{00000006-8B93-4F9D-BD14-A1A257F75031}"/>
            </c:ext>
          </c:extLst>
        </c:ser>
        <c:ser>
          <c:idx val="7"/>
          <c:order val="7"/>
          <c:tx>
            <c:strRef>
              <c:f>Sheet1!$I$1</c:f>
              <c:strCache>
                <c:ptCount val="1"/>
                <c:pt idx="0">
                  <c:v>Banco Provincia</c:v>
                </c:pt>
              </c:strCache>
            </c:strRef>
          </c:tx>
          <c:spPr>
            <a:solidFill>
              <a:schemeClr val="accent2">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Sheet1!$I$2:$I$8</c:f>
              <c:numCache>
                <c:formatCode>General</c:formatCode>
                <c:ptCount val="7"/>
                <c:pt idx="0">
                  <c:v>9</c:v>
                </c:pt>
                <c:pt idx="1">
                  <c:v>9</c:v>
                </c:pt>
                <c:pt idx="2">
                  <c:v>8</c:v>
                </c:pt>
                <c:pt idx="3">
                  <c:v>7</c:v>
                </c:pt>
                <c:pt idx="4">
                  <c:v>9</c:v>
                </c:pt>
                <c:pt idx="5">
                  <c:v>1</c:v>
                </c:pt>
                <c:pt idx="6">
                  <c:v>1</c:v>
                </c:pt>
              </c:numCache>
            </c:numRef>
          </c:val>
          <c:extLst>
            <c:ext xmlns:c16="http://schemas.microsoft.com/office/drawing/2014/chart" uri="{C3380CC4-5D6E-409C-BE32-E72D297353CC}">
              <c16:uniqueId val="{00000007-8B93-4F9D-BD14-A1A257F75031}"/>
            </c:ext>
          </c:extLst>
        </c:ser>
        <c:ser>
          <c:idx val="8"/>
          <c:order val="8"/>
          <c:tx>
            <c:strRef>
              <c:f>Sheet1!$J$1</c:f>
              <c:strCache>
                <c:ptCount val="1"/>
                <c:pt idx="0">
                  <c:v>Banco Macro</c:v>
                </c:pt>
              </c:strCache>
            </c:strRef>
          </c:tx>
          <c:spPr>
            <a:solidFill>
              <a:schemeClr val="accent3">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Sheet1!$J$2:$J$8</c:f>
              <c:numCache>
                <c:formatCode>General</c:formatCode>
                <c:ptCount val="7"/>
                <c:pt idx="0">
                  <c:v>7</c:v>
                </c:pt>
                <c:pt idx="1">
                  <c:v>4</c:v>
                </c:pt>
                <c:pt idx="2">
                  <c:v>5</c:v>
                </c:pt>
                <c:pt idx="3">
                  <c:v>5</c:v>
                </c:pt>
                <c:pt idx="4">
                  <c:v>3</c:v>
                </c:pt>
                <c:pt idx="5">
                  <c:v>0</c:v>
                </c:pt>
                <c:pt idx="6">
                  <c:v>0</c:v>
                </c:pt>
              </c:numCache>
            </c:numRef>
          </c:val>
          <c:extLst>
            <c:ext xmlns:c16="http://schemas.microsoft.com/office/drawing/2014/chart" uri="{C3380CC4-5D6E-409C-BE32-E72D297353CC}">
              <c16:uniqueId val="{00000008-8B93-4F9D-BD14-A1A257F75031}"/>
            </c:ext>
          </c:extLst>
        </c:ser>
        <c:ser>
          <c:idx val="9"/>
          <c:order val="9"/>
          <c:tx>
            <c:strRef>
              <c:f>Sheet1!$K$1</c:f>
              <c:strCache>
                <c:ptCount val="1"/>
                <c:pt idx="0">
                  <c:v>HSBC Argentina</c:v>
                </c:pt>
              </c:strCache>
            </c:strRef>
          </c:tx>
          <c:spPr>
            <a:solidFill>
              <a:schemeClr val="accent4">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Sheet1!$K$2:$K$8</c:f>
              <c:numCache>
                <c:formatCode>General</c:formatCode>
                <c:ptCount val="7"/>
                <c:pt idx="0">
                  <c:v>11</c:v>
                </c:pt>
                <c:pt idx="1">
                  <c:v>10</c:v>
                </c:pt>
                <c:pt idx="2">
                  <c:v>10</c:v>
                </c:pt>
                <c:pt idx="3">
                  <c:v>11</c:v>
                </c:pt>
                <c:pt idx="4">
                  <c:v>10</c:v>
                </c:pt>
                <c:pt idx="5">
                  <c:v>0</c:v>
                </c:pt>
                <c:pt idx="6">
                  <c:v>0</c:v>
                </c:pt>
              </c:numCache>
            </c:numRef>
          </c:val>
          <c:extLst>
            <c:ext xmlns:c16="http://schemas.microsoft.com/office/drawing/2014/chart" uri="{C3380CC4-5D6E-409C-BE32-E72D297353CC}">
              <c16:uniqueId val="{00000009-8B93-4F9D-BD14-A1A257F75031}"/>
            </c:ext>
          </c:extLst>
        </c:ser>
        <c:ser>
          <c:idx val="10"/>
          <c:order val="10"/>
          <c:tx>
            <c:strRef>
              <c:f>Sheet1!$L$1</c:f>
              <c:strCache>
                <c:ptCount val="1"/>
                <c:pt idx="0">
                  <c:v>Banco Nación</c:v>
                </c:pt>
              </c:strCache>
            </c:strRef>
          </c:tx>
          <c:spPr>
            <a:solidFill>
              <a:schemeClr val="accent5">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Sheet1!$L$2:$L$8</c:f>
              <c:numCache>
                <c:formatCode>General</c:formatCode>
                <c:ptCount val="7"/>
                <c:pt idx="0">
                  <c:v>7</c:v>
                </c:pt>
                <c:pt idx="1">
                  <c:v>5</c:v>
                </c:pt>
                <c:pt idx="2">
                  <c:v>9</c:v>
                </c:pt>
                <c:pt idx="3">
                  <c:v>6</c:v>
                </c:pt>
                <c:pt idx="4">
                  <c:v>6</c:v>
                </c:pt>
                <c:pt idx="5">
                  <c:v>0</c:v>
                </c:pt>
                <c:pt idx="6">
                  <c:v>1</c:v>
                </c:pt>
              </c:numCache>
            </c:numRef>
          </c:val>
          <c:extLst>
            <c:ext xmlns:c16="http://schemas.microsoft.com/office/drawing/2014/chart" uri="{C3380CC4-5D6E-409C-BE32-E72D297353CC}">
              <c16:uniqueId val="{0000000A-8B93-4F9D-BD14-A1A257F75031}"/>
            </c:ext>
          </c:extLst>
        </c:ser>
        <c:dLbls>
          <c:showLegendKey val="0"/>
          <c:showVal val="0"/>
          <c:showCatName val="0"/>
          <c:showSerName val="0"/>
          <c:showPercent val="0"/>
          <c:showBubbleSize val="0"/>
        </c:dLbls>
        <c:gapWidth val="219"/>
        <c:overlap val="-27"/>
        <c:axId val="357789032"/>
        <c:axId val="357795920"/>
      </c:barChart>
      <c:catAx>
        <c:axId val="3577890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795920"/>
        <c:crosses val="autoZero"/>
        <c:auto val="1"/>
        <c:lblAlgn val="ctr"/>
        <c:lblOffset val="100"/>
        <c:noMultiLvlLbl val="0"/>
      </c:catAx>
      <c:valAx>
        <c:axId val="3577959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7890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Sheet1!$A$2:$A$12</c:f>
              <c:strCache>
                <c:ptCount val="11"/>
                <c:pt idx="0">
                  <c:v>Banco Supervielle</c:v>
                </c:pt>
                <c:pt idx="1">
                  <c:v>Banco Galicia</c:v>
                </c:pt>
                <c:pt idx="2">
                  <c:v>BBVA Francés</c:v>
                </c:pt>
                <c:pt idx="3">
                  <c:v>Santander Río</c:v>
                </c:pt>
                <c:pt idx="4">
                  <c:v>ICBC Argentina</c:v>
                </c:pt>
                <c:pt idx="5">
                  <c:v>Banco Hipotecario</c:v>
                </c:pt>
                <c:pt idx="6">
                  <c:v>Banco Ciudad</c:v>
                </c:pt>
                <c:pt idx="7">
                  <c:v>Banco Provincia</c:v>
                </c:pt>
                <c:pt idx="8">
                  <c:v>Banco Macro</c:v>
                </c:pt>
                <c:pt idx="9">
                  <c:v>HSBC Argentina</c:v>
                </c:pt>
                <c:pt idx="10">
                  <c:v>Banco Nación</c:v>
                </c:pt>
              </c:strCache>
            </c:strRef>
          </c:cat>
          <c:val>
            <c:numRef>
              <c:f>Sheet1!$B$2:$B$12</c:f>
              <c:numCache>
                <c:formatCode>General</c:formatCode>
                <c:ptCount val="11"/>
                <c:pt idx="0">
                  <c:v>2</c:v>
                </c:pt>
                <c:pt idx="1">
                  <c:v>26</c:v>
                </c:pt>
                <c:pt idx="2">
                  <c:v>8</c:v>
                </c:pt>
                <c:pt idx="3">
                  <c:v>6</c:v>
                </c:pt>
                <c:pt idx="4">
                  <c:v>17</c:v>
                </c:pt>
                <c:pt idx="5">
                  <c:v>0</c:v>
                </c:pt>
                <c:pt idx="6">
                  <c:v>8</c:v>
                </c:pt>
                <c:pt idx="7">
                  <c:v>9</c:v>
                </c:pt>
                <c:pt idx="8">
                  <c:v>7</c:v>
                </c:pt>
                <c:pt idx="9">
                  <c:v>19</c:v>
                </c:pt>
                <c:pt idx="10">
                  <c:v>18</c:v>
                </c:pt>
              </c:numCache>
            </c:numRef>
          </c:val>
          <c:extLst>
            <c:ext xmlns:c16="http://schemas.microsoft.com/office/drawing/2014/chart" uri="{C3380CC4-5D6E-409C-BE32-E72D297353CC}">
              <c16:uniqueId val="{00000000-9FBC-4381-B598-C5F98396594E}"/>
            </c:ext>
          </c:extLst>
        </c:ser>
        <c:ser>
          <c:idx val="1"/>
          <c:order val="1"/>
          <c:tx>
            <c:strRef>
              <c:f>Sheet1!$C$1</c:f>
              <c:strCache>
                <c:ptCount val="1"/>
                <c:pt idx="0">
                  <c:v>Photo</c:v>
                </c:pt>
              </c:strCache>
            </c:strRef>
          </c:tx>
          <c:spPr>
            <a:solidFill>
              <a:schemeClr val="accent2"/>
            </a:solidFill>
            <a:ln>
              <a:noFill/>
            </a:ln>
            <a:effectLst/>
          </c:spPr>
          <c:invertIfNegative val="0"/>
          <c:cat>
            <c:strRef>
              <c:f>Sheet1!$A$2:$A$12</c:f>
              <c:strCache>
                <c:ptCount val="11"/>
                <c:pt idx="0">
                  <c:v>Banco Supervielle</c:v>
                </c:pt>
                <c:pt idx="1">
                  <c:v>Banco Galicia</c:v>
                </c:pt>
                <c:pt idx="2">
                  <c:v>BBVA Francés</c:v>
                </c:pt>
                <c:pt idx="3">
                  <c:v>Santander Río</c:v>
                </c:pt>
                <c:pt idx="4">
                  <c:v>ICBC Argentina</c:v>
                </c:pt>
                <c:pt idx="5">
                  <c:v>Banco Hipotecario</c:v>
                </c:pt>
                <c:pt idx="6">
                  <c:v>Banco Ciudad</c:v>
                </c:pt>
                <c:pt idx="7">
                  <c:v>Banco Provincia</c:v>
                </c:pt>
                <c:pt idx="8">
                  <c:v>Banco Macro</c:v>
                </c:pt>
                <c:pt idx="9">
                  <c:v>HSBC Argentina</c:v>
                </c:pt>
                <c:pt idx="10">
                  <c:v>Banco Nación</c:v>
                </c:pt>
              </c:strCache>
            </c:strRef>
          </c:cat>
          <c:val>
            <c:numRef>
              <c:f>Sheet1!$C$2:$C$12</c:f>
              <c:numCache>
                <c:formatCode>General</c:formatCode>
                <c:ptCount val="11"/>
                <c:pt idx="0">
                  <c:v>9</c:v>
                </c:pt>
                <c:pt idx="1">
                  <c:v>5</c:v>
                </c:pt>
                <c:pt idx="2">
                  <c:v>19</c:v>
                </c:pt>
                <c:pt idx="3">
                  <c:v>12</c:v>
                </c:pt>
                <c:pt idx="4">
                  <c:v>11</c:v>
                </c:pt>
                <c:pt idx="5">
                  <c:v>14</c:v>
                </c:pt>
                <c:pt idx="6">
                  <c:v>33</c:v>
                </c:pt>
                <c:pt idx="7">
                  <c:v>23</c:v>
                </c:pt>
                <c:pt idx="8">
                  <c:v>15</c:v>
                </c:pt>
                <c:pt idx="9">
                  <c:v>30</c:v>
                </c:pt>
                <c:pt idx="10">
                  <c:v>13</c:v>
                </c:pt>
              </c:numCache>
            </c:numRef>
          </c:val>
          <c:extLst>
            <c:ext xmlns:c16="http://schemas.microsoft.com/office/drawing/2014/chart" uri="{C3380CC4-5D6E-409C-BE32-E72D297353CC}">
              <c16:uniqueId val="{00000001-9FBC-4381-B598-C5F98396594E}"/>
            </c:ext>
          </c:extLst>
        </c:ser>
        <c:ser>
          <c:idx val="2"/>
          <c:order val="2"/>
          <c:tx>
            <c:strRef>
              <c:f>Sheet1!$D$1</c:f>
              <c:strCache>
                <c:ptCount val="1"/>
                <c:pt idx="0">
                  <c:v>Video</c:v>
                </c:pt>
              </c:strCache>
            </c:strRef>
          </c:tx>
          <c:spPr>
            <a:solidFill>
              <a:schemeClr val="accent3"/>
            </a:solidFill>
            <a:ln>
              <a:noFill/>
            </a:ln>
            <a:effectLst/>
          </c:spPr>
          <c:invertIfNegative val="0"/>
          <c:cat>
            <c:strRef>
              <c:f>Sheet1!$A$2:$A$12</c:f>
              <c:strCache>
                <c:ptCount val="11"/>
                <c:pt idx="0">
                  <c:v>Banco Supervielle</c:v>
                </c:pt>
                <c:pt idx="1">
                  <c:v>Banco Galicia</c:v>
                </c:pt>
                <c:pt idx="2">
                  <c:v>BBVA Francés</c:v>
                </c:pt>
                <c:pt idx="3">
                  <c:v>Santander Río</c:v>
                </c:pt>
                <c:pt idx="4">
                  <c:v>ICBC Argentina</c:v>
                </c:pt>
                <c:pt idx="5">
                  <c:v>Banco Hipotecario</c:v>
                </c:pt>
                <c:pt idx="6">
                  <c:v>Banco Ciudad</c:v>
                </c:pt>
                <c:pt idx="7">
                  <c:v>Banco Provincia</c:v>
                </c:pt>
                <c:pt idx="8">
                  <c:v>Banco Macro</c:v>
                </c:pt>
                <c:pt idx="9">
                  <c:v>HSBC Argentina</c:v>
                </c:pt>
                <c:pt idx="10">
                  <c:v>Banco Nación</c:v>
                </c:pt>
              </c:strCache>
            </c:strRef>
          </c:cat>
          <c:val>
            <c:numRef>
              <c:f>Sheet1!$D$2:$D$12</c:f>
              <c:numCache>
                <c:formatCode>General</c:formatCode>
                <c:ptCount val="11"/>
                <c:pt idx="0">
                  <c:v>4</c:v>
                </c:pt>
                <c:pt idx="1">
                  <c:v>7</c:v>
                </c:pt>
                <c:pt idx="2">
                  <c:v>2</c:v>
                </c:pt>
                <c:pt idx="3">
                  <c:v>8</c:v>
                </c:pt>
                <c:pt idx="4">
                  <c:v>5</c:v>
                </c:pt>
                <c:pt idx="5">
                  <c:v>3</c:v>
                </c:pt>
                <c:pt idx="6">
                  <c:v>2</c:v>
                </c:pt>
                <c:pt idx="7">
                  <c:v>12</c:v>
                </c:pt>
                <c:pt idx="8">
                  <c:v>2</c:v>
                </c:pt>
                <c:pt idx="9">
                  <c:v>3</c:v>
                </c:pt>
                <c:pt idx="10">
                  <c:v>3</c:v>
                </c:pt>
              </c:numCache>
            </c:numRef>
          </c:val>
          <c:extLst>
            <c:ext xmlns:c16="http://schemas.microsoft.com/office/drawing/2014/chart" uri="{C3380CC4-5D6E-409C-BE32-E72D297353CC}">
              <c16:uniqueId val="{00000002-9FBC-4381-B598-C5F98396594E}"/>
            </c:ext>
          </c:extLst>
        </c:ser>
        <c:ser>
          <c:idx val="3"/>
          <c:order val="3"/>
          <c:tx>
            <c:strRef>
              <c:f>Sheet1!$E$1</c:f>
              <c:strCache>
                <c:ptCount val="1"/>
                <c:pt idx="0">
                  <c:v>Status</c:v>
                </c:pt>
              </c:strCache>
            </c:strRef>
          </c:tx>
          <c:spPr>
            <a:solidFill>
              <a:schemeClr val="accent4"/>
            </a:solidFill>
            <a:ln>
              <a:noFill/>
            </a:ln>
            <a:effectLst/>
          </c:spPr>
          <c:invertIfNegative val="0"/>
          <c:cat>
            <c:strRef>
              <c:f>Sheet1!$A$2:$A$12</c:f>
              <c:strCache>
                <c:ptCount val="11"/>
                <c:pt idx="0">
                  <c:v>Banco Supervielle</c:v>
                </c:pt>
                <c:pt idx="1">
                  <c:v>Banco Galicia</c:v>
                </c:pt>
                <c:pt idx="2">
                  <c:v>BBVA Francés</c:v>
                </c:pt>
                <c:pt idx="3">
                  <c:v>Santander Río</c:v>
                </c:pt>
                <c:pt idx="4">
                  <c:v>ICBC Argentina</c:v>
                </c:pt>
                <c:pt idx="5">
                  <c:v>Banco Hipotecario</c:v>
                </c:pt>
                <c:pt idx="6">
                  <c:v>Banco Ciudad</c:v>
                </c:pt>
                <c:pt idx="7">
                  <c:v>Banco Provincia</c:v>
                </c:pt>
                <c:pt idx="8">
                  <c:v>Banco Macro</c:v>
                </c:pt>
                <c:pt idx="9">
                  <c:v>HSBC Argentina</c:v>
                </c:pt>
                <c:pt idx="10">
                  <c:v>Banco Nación</c:v>
                </c:pt>
              </c:strCache>
            </c:strRef>
          </c:cat>
          <c:val>
            <c:numRef>
              <c:f>Sheet1!$E$2:$E$12</c:f>
              <c:numCache>
                <c:formatCode>General</c:formatCode>
                <c:ptCount val="11"/>
                <c:pt idx="0">
                  <c:v>0</c:v>
                </c:pt>
                <c:pt idx="1">
                  <c:v>1</c:v>
                </c:pt>
                <c:pt idx="2">
                  <c:v>10</c:v>
                </c:pt>
                <c:pt idx="3">
                  <c:v>4</c:v>
                </c:pt>
                <c:pt idx="4">
                  <c:v>0</c:v>
                </c:pt>
                <c:pt idx="5">
                  <c:v>0</c:v>
                </c:pt>
                <c:pt idx="6">
                  <c:v>2</c:v>
                </c:pt>
                <c:pt idx="7">
                  <c:v>0</c:v>
                </c:pt>
                <c:pt idx="8">
                  <c:v>0</c:v>
                </c:pt>
                <c:pt idx="9">
                  <c:v>0</c:v>
                </c:pt>
                <c:pt idx="10">
                  <c:v>0</c:v>
                </c:pt>
              </c:numCache>
            </c:numRef>
          </c:val>
          <c:extLst>
            <c:ext xmlns:c16="http://schemas.microsoft.com/office/drawing/2014/chart" uri="{C3380CC4-5D6E-409C-BE32-E72D297353CC}">
              <c16:uniqueId val="{00000003-9FBC-4381-B598-C5F98396594E}"/>
            </c:ext>
          </c:extLst>
        </c:ser>
        <c:dLbls>
          <c:showLegendKey val="0"/>
          <c:showVal val="0"/>
          <c:showCatName val="0"/>
          <c:showSerName val="0"/>
          <c:showPercent val="0"/>
          <c:showBubbleSize val="0"/>
        </c:dLbls>
        <c:gapWidth val="150"/>
        <c:overlap val="100"/>
        <c:axId val="357792968"/>
        <c:axId val="357793296"/>
      </c:barChart>
      <c:catAx>
        <c:axId val="3577929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793296"/>
        <c:crosses val="autoZero"/>
        <c:auto val="1"/>
        <c:lblAlgn val="ctr"/>
        <c:lblOffset val="100"/>
        <c:noMultiLvlLbl val="0"/>
      </c:catAx>
      <c:valAx>
        <c:axId val="35779329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7929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Salesforce Marketing Cloud</c:v>
                </c:pt>
              </c:strCache>
            </c:strRef>
          </c:tx>
          <c:spPr>
            <a:solidFill>
              <a:schemeClr val="accent1"/>
            </a:solidFill>
            <a:ln>
              <a:noFill/>
            </a:ln>
            <a:effectLst/>
          </c:spPr>
          <c:invertIfNegative val="0"/>
          <c:cat>
            <c:strRef>
              <c:f>Sheet1!$A$2:$A$12</c:f>
              <c:strCache>
                <c:ptCount val="11"/>
                <c:pt idx="0">
                  <c:v>Banco Supervielle</c:v>
                </c:pt>
                <c:pt idx="1">
                  <c:v>Banco Galicia</c:v>
                </c:pt>
                <c:pt idx="2">
                  <c:v>BBVA Francés</c:v>
                </c:pt>
                <c:pt idx="3">
                  <c:v>Santander Río</c:v>
                </c:pt>
                <c:pt idx="4">
                  <c:v>ICBC Argentina</c:v>
                </c:pt>
                <c:pt idx="5">
                  <c:v>Banco Hipotecario</c:v>
                </c:pt>
                <c:pt idx="6">
                  <c:v>Banco Ciudad</c:v>
                </c:pt>
                <c:pt idx="7">
                  <c:v>Banco Provincia</c:v>
                </c:pt>
                <c:pt idx="8">
                  <c:v>Banco Macro</c:v>
                </c:pt>
                <c:pt idx="9">
                  <c:v>HSBC Argentina</c:v>
                </c:pt>
                <c:pt idx="10">
                  <c:v>Banco Nación</c:v>
                </c:pt>
              </c:strCache>
            </c:strRef>
          </c:cat>
          <c:val>
            <c:numRef>
              <c:f>Sheet1!$B$2:$B$12</c:f>
              <c:numCache>
                <c:formatCode>General</c:formatCode>
                <c:ptCount val="11"/>
                <c:pt idx="0">
                  <c:v>0</c:v>
                </c:pt>
                <c:pt idx="1">
                  <c:v>0</c:v>
                </c:pt>
                <c:pt idx="2">
                  <c:v>0</c:v>
                </c:pt>
                <c:pt idx="3">
                  <c:v>0</c:v>
                </c:pt>
                <c:pt idx="4">
                  <c:v>0</c:v>
                </c:pt>
                <c:pt idx="5">
                  <c:v>0</c:v>
                </c:pt>
                <c:pt idx="6">
                  <c:v>0</c:v>
                </c:pt>
                <c:pt idx="7">
                  <c:v>0</c:v>
                </c:pt>
                <c:pt idx="8">
                  <c:v>0</c:v>
                </c:pt>
                <c:pt idx="9">
                  <c:v>47</c:v>
                </c:pt>
                <c:pt idx="10">
                  <c:v>0</c:v>
                </c:pt>
              </c:numCache>
            </c:numRef>
          </c:val>
          <c:extLst>
            <c:ext xmlns:c16="http://schemas.microsoft.com/office/drawing/2014/chart" uri="{C3380CC4-5D6E-409C-BE32-E72D297353CC}">
              <c16:uniqueId val="{00000000-32BF-49A0-A3F6-DF6ABD8D3FF1}"/>
            </c:ext>
          </c:extLst>
        </c:ser>
        <c:ser>
          <c:idx val="1"/>
          <c:order val="1"/>
          <c:tx>
            <c:strRef>
              <c:f>Sheet1!$C$1</c:f>
              <c:strCache>
                <c:ptCount val="1"/>
                <c:pt idx="0">
                  <c:v>Desktop</c:v>
                </c:pt>
              </c:strCache>
            </c:strRef>
          </c:tx>
          <c:spPr>
            <a:solidFill>
              <a:schemeClr val="accent2"/>
            </a:solidFill>
            <a:ln>
              <a:noFill/>
            </a:ln>
            <a:effectLst/>
          </c:spPr>
          <c:invertIfNegative val="0"/>
          <c:cat>
            <c:strRef>
              <c:f>Sheet1!$A$2:$A$12</c:f>
              <c:strCache>
                <c:ptCount val="11"/>
                <c:pt idx="0">
                  <c:v>Banco Supervielle</c:v>
                </c:pt>
                <c:pt idx="1">
                  <c:v>Banco Galicia</c:v>
                </c:pt>
                <c:pt idx="2">
                  <c:v>BBVA Francés</c:v>
                </c:pt>
                <c:pt idx="3">
                  <c:v>Santander Río</c:v>
                </c:pt>
                <c:pt idx="4">
                  <c:v>ICBC Argentina</c:v>
                </c:pt>
                <c:pt idx="5">
                  <c:v>Banco Hipotecario</c:v>
                </c:pt>
                <c:pt idx="6">
                  <c:v>Banco Ciudad</c:v>
                </c:pt>
                <c:pt idx="7">
                  <c:v>Banco Provincia</c:v>
                </c:pt>
                <c:pt idx="8">
                  <c:v>Banco Macro</c:v>
                </c:pt>
                <c:pt idx="9">
                  <c:v>HSBC Argentina</c:v>
                </c:pt>
                <c:pt idx="10">
                  <c:v>Banco Nación</c:v>
                </c:pt>
              </c:strCache>
            </c:strRef>
          </c:cat>
          <c:val>
            <c:numRef>
              <c:f>Sheet1!$C$2:$C$12</c:f>
              <c:numCache>
                <c:formatCode>General</c:formatCode>
                <c:ptCount val="11"/>
                <c:pt idx="0">
                  <c:v>15</c:v>
                </c:pt>
                <c:pt idx="1">
                  <c:v>39</c:v>
                </c:pt>
                <c:pt idx="2">
                  <c:v>39</c:v>
                </c:pt>
                <c:pt idx="3">
                  <c:v>30</c:v>
                </c:pt>
                <c:pt idx="4">
                  <c:v>33</c:v>
                </c:pt>
                <c:pt idx="5">
                  <c:v>17</c:v>
                </c:pt>
                <c:pt idx="6">
                  <c:v>40</c:v>
                </c:pt>
                <c:pt idx="7">
                  <c:v>44</c:v>
                </c:pt>
                <c:pt idx="8">
                  <c:v>24</c:v>
                </c:pt>
                <c:pt idx="9">
                  <c:v>5</c:v>
                </c:pt>
                <c:pt idx="10">
                  <c:v>21</c:v>
                </c:pt>
              </c:numCache>
            </c:numRef>
          </c:val>
          <c:extLst>
            <c:ext xmlns:c16="http://schemas.microsoft.com/office/drawing/2014/chart" uri="{C3380CC4-5D6E-409C-BE32-E72D297353CC}">
              <c16:uniqueId val="{00000001-32BF-49A0-A3F6-DF6ABD8D3FF1}"/>
            </c:ext>
          </c:extLst>
        </c:ser>
        <c:ser>
          <c:idx val="2"/>
          <c:order val="2"/>
          <c:tx>
            <c:strRef>
              <c:f>Sheet1!$D$1</c:f>
              <c:strCache>
                <c:ptCount val="1"/>
                <c:pt idx="0">
                  <c:v>Microsoft Dynamics Marketing</c:v>
                </c:pt>
              </c:strCache>
            </c:strRef>
          </c:tx>
          <c:spPr>
            <a:solidFill>
              <a:schemeClr val="accent3"/>
            </a:solidFill>
            <a:ln>
              <a:noFill/>
            </a:ln>
            <a:effectLst/>
          </c:spPr>
          <c:invertIfNegative val="0"/>
          <c:cat>
            <c:strRef>
              <c:f>Sheet1!$A$2:$A$12</c:f>
              <c:strCache>
                <c:ptCount val="11"/>
                <c:pt idx="0">
                  <c:v>Banco Supervielle</c:v>
                </c:pt>
                <c:pt idx="1">
                  <c:v>Banco Galicia</c:v>
                </c:pt>
                <c:pt idx="2">
                  <c:v>BBVA Francés</c:v>
                </c:pt>
                <c:pt idx="3">
                  <c:v>Santander Río</c:v>
                </c:pt>
                <c:pt idx="4">
                  <c:v>ICBC Argentina</c:v>
                </c:pt>
                <c:pt idx="5">
                  <c:v>Banco Hipotecario</c:v>
                </c:pt>
                <c:pt idx="6">
                  <c:v>Banco Ciudad</c:v>
                </c:pt>
                <c:pt idx="7">
                  <c:v>Banco Provincia</c:v>
                </c:pt>
                <c:pt idx="8">
                  <c:v>Banco Macro</c:v>
                </c:pt>
                <c:pt idx="9">
                  <c:v>HSBC Argentina</c:v>
                </c:pt>
                <c:pt idx="10">
                  <c:v>Banco Nación</c:v>
                </c:pt>
              </c:strCache>
            </c:strRef>
          </c:cat>
          <c:val>
            <c:numRef>
              <c:f>Sheet1!$D$2:$D$12</c:f>
              <c:numCache>
                <c:formatCode>General</c:formatCode>
                <c:ptCount val="11"/>
                <c:pt idx="0">
                  <c:v>0</c:v>
                </c:pt>
                <c:pt idx="1">
                  <c:v>0</c:v>
                </c:pt>
                <c:pt idx="2">
                  <c:v>0</c:v>
                </c:pt>
                <c:pt idx="3">
                  <c:v>0</c:v>
                </c:pt>
                <c:pt idx="4">
                  <c:v>0</c:v>
                </c:pt>
                <c:pt idx="5">
                  <c:v>0</c:v>
                </c:pt>
                <c:pt idx="6">
                  <c:v>5</c:v>
                </c:pt>
                <c:pt idx="7">
                  <c:v>0</c:v>
                </c:pt>
                <c:pt idx="8">
                  <c:v>0</c:v>
                </c:pt>
                <c:pt idx="9">
                  <c:v>0</c:v>
                </c:pt>
                <c:pt idx="10">
                  <c:v>0</c:v>
                </c:pt>
              </c:numCache>
            </c:numRef>
          </c:val>
          <c:extLst>
            <c:ext xmlns:c16="http://schemas.microsoft.com/office/drawing/2014/chart" uri="{C3380CC4-5D6E-409C-BE32-E72D297353CC}">
              <c16:uniqueId val="{00000002-32BF-49A0-A3F6-DF6ABD8D3FF1}"/>
            </c:ext>
          </c:extLst>
        </c:ser>
        <c:ser>
          <c:idx val="3"/>
          <c:order val="3"/>
          <c:tx>
            <c:strRef>
              <c:f>Sheet1!$E$1</c:f>
              <c:strCache>
                <c:ptCount val="1"/>
                <c:pt idx="0">
                  <c:v>Oracle Social Cloud</c:v>
                </c:pt>
              </c:strCache>
            </c:strRef>
          </c:tx>
          <c:spPr>
            <a:solidFill>
              <a:schemeClr val="accent4"/>
            </a:solidFill>
            <a:ln>
              <a:noFill/>
            </a:ln>
            <a:effectLst/>
          </c:spPr>
          <c:invertIfNegative val="0"/>
          <c:cat>
            <c:strRef>
              <c:f>Sheet1!$A$2:$A$12</c:f>
              <c:strCache>
                <c:ptCount val="11"/>
                <c:pt idx="0">
                  <c:v>Banco Supervielle</c:v>
                </c:pt>
                <c:pt idx="1">
                  <c:v>Banco Galicia</c:v>
                </c:pt>
                <c:pt idx="2">
                  <c:v>BBVA Francés</c:v>
                </c:pt>
                <c:pt idx="3">
                  <c:v>Santander Río</c:v>
                </c:pt>
                <c:pt idx="4">
                  <c:v>ICBC Argentina</c:v>
                </c:pt>
                <c:pt idx="5">
                  <c:v>Banco Hipotecario</c:v>
                </c:pt>
                <c:pt idx="6">
                  <c:v>Banco Ciudad</c:v>
                </c:pt>
                <c:pt idx="7">
                  <c:v>Banco Provincia</c:v>
                </c:pt>
                <c:pt idx="8">
                  <c:v>Banco Macro</c:v>
                </c:pt>
                <c:pt idx="9">
                  <c:v>HSBC Argentina</c:v>
                </c:pt>
                <c:pt idx="10">
                  <c:v>Banco Nación</c:v>
                </c:pt>
              </c:strCache>
            </c:strRef>
          </c:cat>
          <c:val>
            <c:numRef>
              <c:f>Sheet1!$E$2:$E$12</c:f>
              <c:numCache>
                <c:formatCode>General</c:formatCode>
                <c:ptCount val="11"/>
                <c:pt idx="0">
                  <c:v>0</c:v>
                </c:pt>
                <c:pt idx="1">
                  <c:v>0</c:v>
                </c:pt>
                <c:pt idx="2">
                  <c:v>0</c:v>
                </c:pt>
                <c:pt idx="3">
                  <c:v>0</c:v>
                </c:pt>
                <c:pt idx="4">
                  <c:v>0</c:v>
                </c:pt>
                <c:pt idx="5">
                  <c:v>0</c:v>
                </c:pt>
                <c:pt idx="6">
                  <c:v>0</c:v>
                </c:pt>
                <c:pt idx="7">
                  <c:v>0</c:v>
                </c:pt>
                <c:pt idx="8">
                  <c:v>0</c:v>
                </c:pt>
                <c:pt idx="9">
                  <c:v>0</c:v>
                </c:pt>
                <c:pt idx="10">
                  <c:v>13</c:v>
                </c:pt>
              </c:numCache>
            </c:numRef>
          </c:val>
          <c:extLst>
            <c:ext xmlns:c16="http://schemas.microsoft.com/office/drawing/2014/chart" uri="{C3380CC4-5D6E-409C-BE32-E72D297353CC}">
              <c16:uniqueId val="{00000003-32BF-49A0-A3F6-DF6ABD8D3FF1}"/>
            </c:ext>
          </c:extLst>
        </c:ser>
        <c:dLbls>
          <c:showLegendKey val="0"/>
          <c:showVal val="0"/>
          <c:showCatName val="0"/>
          <c:showSerName val="0"/>
          <c:showPercent val="0"/>
          <c:showBubbleSize val="0"/>
        </c:dLbls>
        <c:gapWidth val="150"/>
        <c:overlap val="100"/>
        <c:axId val="357788704"/>
        <c:axId val="357787720"/>
      </c:barChart>
      <c:catAx>
        <c:axId val="3577887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787720"/>
        <c:crosses val="autoZero"/>
        <c:auto val="1"/>
        <c:lblAlgn val="ctr"/>
        <c:lblOffset val="100"/>
        <c:noMultiLvlLbl val="0"/>
      </c:catAx>
      <c:valAx>
        <c:axId val="35778772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788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Organic Posts</c:v>
                </c:pt>
              </c:strCache>
            </c:strRef>
          </c:tx>
          <c:spPr>
            <a:solidFill>
              <a:schemeClr val="accent1"/>
            </a:solidFill>
            <a:ln>
              <a:noFill/>
            </a:ln>
            <a:effectLst/>
          </c:spPr>
          <c:invertIfNegative val="0"/>
          <c:cat>
            <c:strRef>
              <c:f>Sheet1!$A$2:$A$12</c:f>
              <c:strCache>
                <c:ptCount val="11"/>
                <c:pt idx="0">
                  <c:v>Banco Supervielle</c:v>
                </c:pt>
                <c:pt idx="1">
                  <c:v>Banco Galicia</c:v>
                </c:pt>
                <c:pt idx="2">
                  <c:v>BBVA Francés</c:v>
                </c:pt>
                <c:pt idx="3">
                  <c:v>Santander Río</c:v>
                </c:pt>
                <c:pt idx="4">
                  <c:v>ICBC Argentina</c:v>
                </c:pt>
                <c:pt idx="5">
                  <c:v>Banco Hipotecario</c:v>
                </c:pt>
                <c:pt idx="6">
                  <c:v>Banco Ciudad</c:v>
                </c:pt>
                <c:pt idx="7">
                  <c:v>Banco Provincia</c:v>
                </c:pt>
                <c:pt idx="8">
                  <c:v>Banco Macro</c:v>
                </c:pt>
                <c:pt idx="9">
                  <c:v>HSBC Argentina</c:v>
                </c:pt>
                <c:pt idx="10">
                  <c:v>Banco Nación</c:v>
                </c:pt>
              </c:strCache>
            </c:strRef>
          </c:cat>
          <c:val>
            <c:numRef>
              <c:f>Sheet1!$B$2:$B$12</c:f>
              <c:numCache>
                <c:formatCode>General</c:formatCode>
                <c:ptCount val="11"/>
                <c:pt idx="0">
                  <c:v>8</c:v>
                </c:pt>
                <c:pt idx="1">
                  <c:v>7</c:v>
                </c:pt>
                <c:pt idx="2">
                  <c:v>28</c:v>
                </c:pt>
                <c:pt idx="3">
                  <c:v>14</c:v>
                </c:pt>
                <c:pt idx="4">
                  <c:v>23</c:v>
                </c:pt>
                <c:pt idx="5">
                  <c:v>11</c:v>
                </c:pt>
                <c:pt idx="6">
                  <c:v>45</c:v>
                </c:pt>
                <c:pt idx="7">
                  <c:v>31</c:v>
                </c:pt>
                <c:pt idx="8">
                  <c:v>12</c:v>
                </c:pt>
                <c:pt idx="9">
                  <c:v>14</c:v>
                </c:pt>
                <c:pt idx="10">
                  <c:v>15</c:v>
                </c:pt>
              </c:numCache>
            </c:numRef>
          </c:val>
          <c:extLst>
            <c:ext xmlns:c16="http://schemas.microsoft.com/office/drawing/2014/chart" uri="{C3380CC4-5D6E-409C-BE32-E72D297353CC}">
              <c16:uniqueId val="{00000000-DADF-4A2F-BE68-2EA82ED9E87C}"/>
            </c:ext>
          </c:extLst>
        </c:ser>
        <c:ser>
          <c:idx val="1"/>
          <c:order val="1"/>
          <c:tx>
            <c:strRef>
              <c:f>Sheet1!$C$1</c:f>
              <c:strCache>
                <c:ptCount val="1"/>
                <c:pt idx="0">
                  <c:v>Sponsored Posts</c:v>
                </c:pt>
              </c:strCache>
            </c:strRef>
          </c:tx>
          <c:spPr>
            <a:solidFill>
              <a:schemeClr val="accent2"/>
            </a:solidFill>
            <a:ln>
              <a:noFill/>
            </a:ln>
            <a:effectLst/>
          </c:spPr>
          <c:invertIfNegative val="0"/>
          <c:cat>
            <c:strRef>
              <c:f>Sheet1!$A$2:$A$12</c:f>
              <c:strCache>
                <c:ptCount val="11"/>
                <c:pt idx="0">
                  <c:v>Banco Supervielle</c:v>
                </c:pt>
                <c:pt idx="1">
                  <c:v>Banco Galicia</c:v>
                </c:pt>
                <c:pt idx="2">
                  <c:v>BBVA Francés</c:v>
                </c:pt>
                <c:pt idx="3">
                  <c:v>Santander Río</c:v>
                </c:pt>
                <c:pt idx="4">
                  <c:v>ICBC Argentina</c:v>
                </c:pt>
                <c:pt idx="5">
                  <c:v>Banco Hipotecario</c:v>
                </c:pt>
                <c:pt idx="6">
                  <c:v>Banco Ciudad</c:v>
                </c:pt>
                <c:pt idx="7">
                  <c:v>Banco Provincia</c:v>
                </c:pt>
                <c:pt idx="8">
                  <c:v>Banco Macro</c:v>
                </c:pt>
                <c:pt idx="9">
                  <c:v>HSBC Argentina</c:v>
                </c:pt>
                <c:pt idx="10">
                  <c:v>Banco Nación</c:v>
                </c:pt>
              </c:strCache>
            </c:strRef>
          </c:cat>
          <c:val>
            <c:numRef>
              <c:f>Sheet1!$C$2:$C$12</c:f>
              <c:numCache>
                <c:formatCode>General</c:formatCode>
                <c:ptCount val="11"/>
                <c:pt idx="0">
                  <c:v>7</c:v>
                </c:pt>
                <c:pt idx="1">
                  <c:v>32</c:v>
                </c:pt>
                <c:pt idx="2">
                  <c:v>11</c:v>
                </c:pt>
                <c:pt idx="3">
                  <c:v>16</c:v>
                </c:pt>
                <c:pt idx="4">
                  <c:v>10</c:v>
                </c:pt>
                <c:pt idx="5">
                  <c:v>6</c:v>
                </c:pt>
                <c:pt idx="6">
                  <c:v>0</c:v>
                </c:pt>
                <c:pt idx="7">
                  <c:v>13</c:v>
                </c:pt>
                <c:pt idx="8">
                  <c:v>12</c:v>
                </c:pt>
                <c:pt idx="9">
                  <c:v>38</c:v>
                </c:pt>
                <c:pt idx="10">
                  <c:v>19</c:v>
                </c:pt>
              </c:numCache>
            </c:numRef>
          </c:val>
          <c:extLst>
            <c:ext xmlns:c16="http://schemas.microsoft.com/office/drawing/2014/chart" uri="{C3380CC4-5D6E-409C-BE32-E72D297353CC}">
              <c16:uniqueId val="{00000001-DADF-4A2F-BE68-2EA82ED9E87C}"/>
            </c:ext>
          </c:extLst>
        </c:ser>
        <c:ser>
          <c:idx val="2"/>
          <c:order val="2"/>
          <c:tx>
            <c:strRef>
              <c:f>Sheet1!$D$1</c:f>
              <c:strCache>
                <c:ptCount val="1"/>
                <c:pt idx="0">
                  <c:v>Not yet tagged</c:v>
                </c:pt>
              </c:strCache>
            </c:strRef>
          </c:tx>
          <c:spPr>
            <a:solidFill>
              <a:schemeClr val="accent3"/>
            </a:solidFill>
            <a:ln>
              <a:noFill/>
            </a:ln>
            <a:effectLst/>
          </c:spPr>
          <c:invertIfNegative val="0"/>
          <c:cat>
            <c:strRef>
              <c:f>Sheet1!$A$2:$A$12</c:f>
              <c:strCache>
                <c:ptCount val="11"/>
                <c:pt idx="0">
                  <c:v>Banco Supervielle</c:v>
                </c:pt>
                <c:pt idx="1">
                  <c:v>Banco Galicia</c:v>
                </c:pt>
                <c:pt idx="2">
                  <c:v>BBVA Francés</c:v>
                </c:pt>
                <c:pt idx="3">
                  <c:v>Santander Río</c:v>
                </c:pt>
                <c:pt idx="4">
                  <c:v>ICBC Argentina</c:v>
                </c:pt>
                <c:pt idx="5">
                  <c:v>Banco Hipotecario</c:v>
                </c:pt>
                <c:pt idx="6">
                  <c:v>Banco Ciudad</c:v>
                </c:pt>
                <c:pt idx="7">
                  <c:v>Banco Provincia</c:v>
                </c:pt>
                <c:pt idx="8">
                  <c:v>Banco Macro</c:v>
                </c:pt>
                <c:pt idx="9">
                  <c:v>HSBC Argentina</c:v>
                </c:pt>
                <c:pt idx="10">
                  <c:v>Banco Nación</c:v>
                </c:pt>
              </c:strCache>
            </c:strRef>
          </c:cat>
          <c:val>
            <c:numRef>
              <c:f>Sheet1!$D$2:$D$12</c:f>
              <c:numCache>
                <c:formatCode>General</c:formatCode>
                <c:ptCount val="11"/>
                <c:pt idx="0">
                  <c:v>0</c:v>
                </c:pt>
                <c:pt idx="1">
                  <c:v>0</c:v>
                </c:pt>
                <c:pt idx="2">
                  <c:v>0</c:v>
                </c:pt>
                <c:pt idx="3">
                  <c:v>0</c:v>
                </c:pt>
                <c:pt idx="4">
                  <c:v>0</c:v>
                </c:pt>
                <c:pt idx="5">
                  <c:v>0</c:v>
                </c:pt>
                <c:pt idx="6">
                  <c:v>0</c:v>
                </c:pt>
                <c:pt idx="7">
                  <c:v>0</c:v>
                </c:pt>
                <c:pt idx="8">
                  <c:v>0</c:v>
                </c:pt>
                <c:pt idx="9">
                  <c:v>0</c:v>
                </c:pt>
                <c:pt idx="10">
                  <c:v>0</c:v>
                </c:pt>
              </c:numCache>
            </c:numRef>
          </c:val>
          <c:extLst>
            <c:ext xmlns:c16="http://schemas.microsoft.com/office/drawing/2014/chart" uri="{C3380CC4-5D6E-409C-BE32-E72D297353CC}">
              <c16:uniqueId val="{00000002-DADF-4A2F-BE68-2EA82ED9E87C}"/>
            </c:ext>
          </c:extLst>
        </c:ser>
        <c:dLbls>
          <c:showLegendKey val="0"/>
          <c:showVal val="0"/>
          <c:showCatName val="0"/>
          <c:showSerName val="0"/>
          <c:showPercent val="0"/>
          <c:showBubbleSize val="0"/>
        </c:dLbls>
        <c:gapWidth val="150"/>
        <c:overlap val="100"/>
        <c:axId val="370360592"/>
        <c:axId val="370356656"/>
      </c:barChart>
      <c:catAx>
        <c:axId val="3703605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0356656"/>
        <c:crosses val="autoZero"/>
        <c:auto val="1"/>
        <c:lblAlgn val="ctr"/>
        <c:lblOffset val="100"/>
        <c:noMultiLvlLbl val="0"/>
      </c:catAx>
      <c:valAx>
        <c:axId val="37035665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03605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Supervielle</c:v>
                </c:pt>
              </c:strCache>
            </c:strRef>
          </c:tx>
          <c:spPr>
            <a:ln w="28575" cap="rnd">
              <a:solidFill>
                <a:schemeClr val="accent1"/>
              </a:solidFill>
              <a:round/>
            </a:ln>
            <a:effectLst/>
          </c:spPr>
          <c:marker>
            <c:symbol val="none"/>
          </c:marker>
          <c:cat>
            <c:numRef>
              <c:f>Sheet1!$A$2:$A$32</c:f>
              <c:numCache>
                <c:formatCode>m/d/yyyy</c:formatCode>
                <c:ptCount val="31"/>
                <c:pt idx="0">
                  <c:v>42805</c:v>
                </c:pt>
                <c:pt idx="1">
                  <c:v>42806</c:v>
                </c:pt>
                <c:pt idx="2">
                  <c:v>42807</c:v>
                </c:pt>
                <c:pt idx="3">
                  <c:v>42808</c:v>
                </c:pt>
                <c:pt idx="4">
                  <c:v>42809</c:v>
                </c:pt>
                <c:pt idx="5">
                  <c:v>42810</c:v>
                </c:pt>
                <c:pt idx="6">
                  <c:v>42811</c:v>
                </c:pt>
                <c:pt idx="7">
                  <c:v>42812</c:v>
                </c:pt>
                <c:pt idx="8">
                  <c:v>42813</c:v>
                </c:pt>
                <c:pt idx="9">
                  <c:v>42814</c:v>
                </c:pt>
                <c:pt idx="10">
                  <c:v>42815</c:v>
                </c:pt>
                <c:pt idx="11">
                  <c:v>42816</c:v>
                </c:pt>
                <c:pt idx="12">
                  <c:v>42817</c:v>
                </c:pt>
                <c:pt idx="13">
                  <c:v>42818</c:v>
                </c:pt>
                <c:pt idx="14">
                  <c:v>42819</c:v>
                </c:pt>
                <c:pt idx="15">
                  <c:v>42820</c:v>
                </c:pt>
                <c:pt idx="16">
                  <c:v>42821</c:v>
                </c:pt>
                <c:pt idx="17">
                  <c:v>42822</c:v>
                </c:pt>
                <c:pt idx="18">
                  <c:v>42823</c:v>
                </c:pt>
                <c:pt idx="19">
                  <c:v>42824</c:v>
                </c:pt>
                <c:pt idx="20">
                  <c:v>42825</c:v>
                </c:pt>
                <c:pt idx="21">
                  <c:v>42826</c:v>
                </c:pt>
                <c:pt idx="22">
                  <c:v>42827</c:v>
                </c:pt>
                <c:pt idx="23">
                  <c:v>42828</c:v>
                </c:pt>
                <c:pt idx="24">
                  <c:v>42829</c:v>
                </c:pt>
                <c:pt idx="25">
                  <c:v>42830</c:v>
                </c:pt>
                <c:pt idx="26">
                  <c:v>42831</c:v>
                </c:pt>
                <c:pt idx="27">
                  <c:v>42832</c:v>
                </c:pt>
                <c:pt idx="28">
                  <c:v>42833</c:v>
                </c:pt>
                <c:pt idx="29">
                  <c:v>42834</c:v>
                </c:pt>
                <c:pt idx="30">
                  <c:v>42835</c:v>
                </c:pt>
              </c:numCache>
            </c:numRef>
          </c:cat>
          <c:val>
            <c:numRef>
              <c:f>Sheet1!$B$2:$B$32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0-ABD2-4438-91C7-722FF5D5A598}"/>
            </c:ext>
          </c:extLst>
        </c:ser>
        <c:ser>
          <c:idx val="1"/>
          <c:order val="1"/>
          <c:tx>
            <c:strRef>
              <c:f>Sheet1!$C$1</c:f>
              <c:strCache>
                <c:ptCount val="1"/>
                <c:pt idx="0">
                  <c:v>Banco Galicia</c:v>
                </c:pt>
              </c:strCache>
            </c:strRef>
          </c:tx>
          <c:spPr>
            <a:ln w="28575" cap="rnd">
              <a:solidFill>
                <a:schemeClr val="accent2"/>
              </a:solidFill>
              <a:round/>
            </a:ln>
            <a:effectLst/>
          </c:spPr>
          <c:marker>
            <c:symbol val="none"/>
          </c:marker>
          <c:cat>
            <c:numRef>
              <c:f>Sheet1!$A$2:$A$32</c:f>
              <c:numCache>
                <c:formatCode>m/d/yyyy</c:formatCode>
                <c:ptCount val="31"/>
                <c:pt idx="0">
                  <c:v>42805</c:v>
                </c:pt>
                <c:pt idx="1">
                  <c:v>42806</c:v>
                </c:pt>
                <c:pt idx="2">
                  <c:v>42807</c:v>
                </c:pt>
                <c:pt idx="3">
                  <c:v>42808</c:v>
                </c:pt>
                <c:pt idx="4">
                  <c:v>42809</c:v>
                </c:pt>
                <c:pt idx="5">
                  <c:v>42810</c:v>
                </c:pt>
                <c:pt idx="6">
                  <c:v>42811</c:v>
                </c:pt>
                <c:pt idx="7">
                  <c:v>42812</c:v>
                </c:pt>
                <c:pt idx="8">
                  <c:v>42813</c:v>
                </c:pt>
                <c:pt idx="9">
                  <c:v>42814</c:v>
                </c:pt>
                <c:pt idx="10">
                  <c:v>42815</c:v>
                </c:pt>
                <c:pt idx="11">
                  <c:v>42816</c:v>
                </c:pt>
                <c:pt idx="12">
                  <c:v>42817</c:v>
                </c:pt>
                <c:pt idx="13">
                  <c:v>42818</c:v>
                </c:pt>
                <c:pt idx="14">
                  <c:v>42819</c:v>
                </c:pt>
                <c:pt idx="15">
                  <c:v>42820</c:v>
                </c:pt>
                <c:pt idx="16">
                  <c:v>42821</c:v>
                </c:pt>
                <c:pt idx="17">
                  <c:v>42822</c:v>
                </c:pt>
                <c:pt idx="18">
                  <c:v>42823</c:v>
                </c:pt>
                <c:pt idx="19">
                  <c:v>42824</c:v>
                </c:pt>
                <c:pt idx="20">
                  <c:v>42825</c:v>
                </c:pt>
                <c:pt idx="21">
                  <c:v>42826</c:v>
                </c:pt>
                <c:pt idx="22">
                  <c:v>42827</c:v>
                </c:pt>
                <c:pt idx="23">
                  <c:v>42828</c:v>
                </c:pt>
                <c:pt idx="24">
                  <c:v>42829</c:v>
                </c:pt>
                <c:pt idx="25">
                  <c:v>42830</c:v>
                </c:pt>
                <c:pt idx="26">
                  <c:v>42831</c:v>
                </c:pt>
                <c:pt idx="27">
                  <c:v>42832</c:v>
                </c:pt>
                <c:pt idx="28">
                  <c:v>42833</c:v>
                </c:pt>
                <c:pt idx="29">
                  <c:v>42834</c:v>
                </c:pt>
                <c:pt idx="30">
                  <c:v>42835</c:v>
                </c:pt>
              </c:numCache>
            </c:numRef>
          </c:cat>
          <c:val>
            <c:numRef>
              <c:f>Sheet1!$C$2:$C$32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1-ABD2-4438-91C7-722FF5D5A598}"/>
            </c:ext>
          </c:extLst>
        </c:ser>
        <c:ser>
          <c:idx val="2"/>
          <c:order val="2"/>
          <c:tx>
            <c:strRef>
              <c:f>Sheet1!$D$1</c:f>
              <c:strCache>
                <c:ptCount val="1"/>
                <c:pt idx="0">
                  <c:v>BBVA Francés</c:v>
                </c:pt>
              </c:strCache>
            </c:strRef>
          </c:tx>
          <c:spPr>
            <a:ln w="28575" cap="rnd">
              <a:solidFill>
                <a:schemeClr val="accent3"/>
              </a:solidFill>
              <a:round/>
            </a:ln>
            <a:effectLst/>
          </c:spPr>
          <c:marker>
            <c:symbol val="none"/>
          </c:marker>
          <c:cat>
            <c:numRef>
              <c:f>Sheet1!$A$2:$A$32</c:f>
              <c:numCache>
                <c:formatCode>m/d/yyyy</c:formatCode>
                <c:ptCount val="31"/>
                <c:pt idx="0">
                  <c:v>42805</c:v>
                </c:pt>
                <c:pt idx="1">
                  <c:v>42806</c:v>
                </c:pt>
                <c:pt idx="2">
                  <c:v>42807</c:v>
                </c:pt>
                <c:pt idx="3">
                  <c:v>42808</c:v>
                </c:pt>
                <c:pt idx="4">
                  <c:v>42809</c:v>
                </c:pt>
                <c:pt idx="5">
                  <c:v>42810</c:v>
                </c:pt>
                <c:pt idx="6">
                  <c:v>42811</c:v>
                </c:pt>
                <c:pt idx="7">
                  <c:v>42812</c:v>
                </c:pt>
                <c:pt idx="8">
                  <c:v>42813</c:v>
                </c:pt>
                <c:pt idx="9">
                  <c:v>42814</c:v>
                </c:pt>
                <c:pt idx="10">
                  <c:v>42815</c:v>
                </c:pt>
                <c:pt idx="11">
                  <c:v>42816</c:v>
                </c:pt>
                <c:pt idx="12">
                  <c:v>42817</c:v>
                </c:pt>
                <c:pt idx="13">
                  <c:v>42818</c:v>
                </c:pt>
                <c:pt idx="14">
                  <c:v>42819</c:v>
                </c:pt>
                <c:pt idx="15">
                  <c:v>42820</c:v>
                </c:pt>
                <c:pt idx="16">
                  <c:v>42821</c:v>
                </c:pt>
                <c:pt idx="17">
                  <c:v>42822</c:v>
                </c:pt>
                <c:pt idx="18">
                  <c:v>42823</c:v>
                </c:pt>
                <c:pt idx="19">
                  <c:v>42824</c:v>
                </c:pt>
                <c:pt idx="20">
                  <c:v>42825</c:v>
                </c:pt>
                <c:pt idx="21">
                  <c:v>42826</c:v>
                </c:pt>
                <c:pt idx="22">
                  <c:v>42827</c:v>
                </c:pt>
                <c:pt idx="23">
                  <c:v>42828</c:v>
                </c:pt>
                <c:pt idx="24">
                  <c:v>42829</c:v>
                </c:pt>
                <c:pt idx="25">
                  <c:v>42830</c:v>
                </c:pt>
                <c:pt idx="26">
                  <c:v>42831</c:v>
                </c:pt>
                <c:pt idx="27">
                  <c:v>42832</c:v>
                </c:pt>
                <c:pt idx="28">
                  <c:v>42833</c:v>
                </c:pt>
                <c:pt idx="29">
                  <c:v>42834</c:v>
                </c:pt>
                <c:pt idx="30">
                  <c:v>42835</c:v>
                </c:pt>
              </c:numCache>
            </c:numRef>
          </c:cat>
          <c:val>
            <c:numRef>
              <c:f>Sheet1!$D$2:$D$32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2-ABD2-4438-91C7-722FF5D5A598}"/>
            </c:ext>
          </c:extLst>
        </c:ser>
        <c:ser>
          <c:idx val="3"/>
          <c:order val="3"/>
          <c:tx>
            <c:strRef>
              <c:f>Sheet1!$E$1</c:f>
              <c:strCache>
                <c:ptCount val="1"/>
                <c:pt idx="0">
                  <c:v>Santander Río</c:v>
                </c:pt>
              </c:strCache>
            </c:strRef>
          </c:tx>
          <c:spPr>
            <a:ln w="28575" cap="rnd">
              <a:solidFill>
                <a:schemeClr val="accent4"/>
              </a:solidFill>
              <a:round/>
            </a:ln>
            <a:effectLst/>
          </c:spPr>
          <c:marker>
            <c:symbol val="none"/>
          </c:marker>
          <c:cat>
            <c:numRef>
              <c:f>Sheet1!$A$2:$A$32</c:f>
              <c:numCache>
                <c:formatCode>m/d/yyyy</c:formatCode>
                <c:ptCount val="31"/>
                <c:pt idx="0">
                  <c:v>42805</c:v>
                </c:pt>
                <c:pt idx="1">
                  <c:v>42806</c:v>
                </c:pt>
                <c:pt idx="2">
                  <c:v>42807</c:v>
                </c:pt>
                <c:pt idx="3">
                  <c:v>42808</c:v>
                </c:pt>
                <c:pt idx="4">
                  <c:v>42809</c:v>
                </c:pt>
                <c:pt idx="5">
                  <c:v>42810</c:v>
                </c:pt>
                <c:pt idx="6">
                  <c:v>42811</c:v>
                </c:pt>
                <c:pt idx="7">
                  <c:v>42812</c:v>
                </c:pt>
                <c:pt idx="8">
                  <c:v>42813</c:v>
                </c:pt>
                <c:pt idx="9">
                  <c:v>42814</c:v>
                </c:pt>
                <c:pt idx="10">
                  <c:v>42815</c:v>
                </c:pt>
                <c:pt idx="11">
                  <c:v>42816</c:v>
                </c:pt>
                <c:pt idx="12">
                  <c:v>42817</c:v>
                </c:pt>
                <c:pt idx="13">
                  <c:v>42818</c:v>
                </c:pt>
                <c:pt idx="14">
                  <c:v>42819</c:v>
                </c:pt>
                <c:pt idx="15">
                  <c:v>42820</c:v>
                </c:pt>
                <c:pt idx="16">
                  <c:v>42821</c:v>
                </c:pt>
                <c:pt idx="17">
                  <c:v>42822</c:v>
                </c:pt>
                <c:pt idx="18">
                  <c:v>42823</c:v>
                </c:pt>
                <c:pt idx="19">
                  <c:v>42824</c:v>
                </c:pt>
                <c:pt idx="20">
                  <c:v>42825</c:v>
                </c:pt>
                <c:pt idx="21">
                  <c:v>42826</c:v>
                </c:pt>
                <c:pt idx="22">
                  <c:v>42827</c:v>
                </c:pt>
                <c:pt idx="23">
                  <c:v>42828</c:v>
                </c:pt>
                <c:pt idx="24">
                  <c:v>42829</c:v>
                </c:pt>
                <c:pt idx="25">
                  <c:v>42830</c:v>
                </c:pt>
                <c:pt idx="26">
                  <c:v>42831</c:v>
                </c:pt>
                <c:pt idx="27">
                  <c:v>42832</c:v>
                </c:pt>
                <c:pt idx="28">
                  <c:v>42833</c:v>
                </c:pt>
                <c:pt idx="29">
                  <c:v>42834</c:v>
                </c:pt>
                <c:pt idx="30">
                  <c:v>42835</c:v>
                </c:pt>
              </c:numCache>
            </c:numRef>
          </c:cat>
          <c:val>
            <c:numRef>
              <c:f>Sheet1!$E$2:$E$32</c:f>
              <c:numCache>
                <c:formatCode>General</c:formatCode>
                <c:ptCount val="31"/>
                <c:pt idx="0">
                  <c:v>5</c:v>
                </c:pt>
                <c:pt idx="1">
                  <c:v>0</c:v>
                </c:pt>
                <c:pt idx="2">
                  <c:v>11</c:v>
                </c:pt>
                <c:pt idx="3">
                  <c:v>15</c:v>
                </c:pt>
                <c:pt idx="4">
                  <c:v>7</c:v>
                </c:pt>
                <c:pt idx="5">
                  <c:v>12</c:v>
                </c:pt>
                <c:pt idx="6">
                  <c:v>4</c:v>
                </c:pt>
                <c:pt idx="7">
                  <c:v>3</c:v>
                </c:pt>
                <c:pt idx="8">
                  <c:v>4</c:v>
                </c:pt>
                <c:pt idx="9">
                  <c:v>9</c:v>
                </c:pt>
                <c:pt idx="10">
                  <c:v>8</c:v>
                </c:pt>
                <c:pt idx="11">
                  <c:v>7</c:v>
                </c:pt>
                <c:pt idx="12">
                  <c:v>8</c:v>
                </c:pt>
                <c:pt idx="13">
                  <c:v>4</c:v>
                </c:pt>
                <c:pt idx="14">
                  <c:v>1</c:v>
                </c:pt>
                <c:pt idx="15">
                  <c:v>3</c:v>
                </c:pt>
                <c:pt idx="16">
                  <c:v>8</c:v>
                </c:pt>
                <c:pt idx="17">
                  <c:v>7</c:v>
                </c:pt>
                <c:pt idx="18">
                  <c:v>14</c:v>
                </c:pt>
                <c:pt idx="19">
                  <c:v>8</c:v>
                </c:pt>
                <c:pt idx="20">
                  <c:v>5</c:v>
                </c:pt>
                <c:pt idx="21">
                  <c:v>7</c:v>
                </c:pt>
                <c:pt idx="22">
                  <c:v>3</c:v>
                </c:pt>
                <c:pt idx="23">
                  <c:v>8</c:v>
                </c:pt>
                <c:pt idx="24">
                  <c:v>10</c:v>
                </c:pt>
                <c:pt idx="25">
                  <c:v>11</c:v>
                </c:pt>
                <c:pt idx="26">
                  <c:v>10</c:v>
                </c:pt>
                <c:pt idx="27">
                  <c:v>14</c:v>
                </c:pt>
                <c:pt idx="28">
                  <c:v>5</c:v>
                </c:pt>
                <c:pt idx="29">
                  <c:v>2</c:v>
                </c:pt>
                <c:pt idx="30">
                  <c:v>6</c:v>
                </c:pt>
              </c:numCache>
            </c:numRef>
          </c:val>
          <c:smooth val="0"/>
          <c:extLst>
            <c:ext xmlns:c16="http://schemas.microsoft.com/office/drawing/2014/chart" uri="{C3380CC4-5D6E-409C-BE32-E72D297353CC}">
              <c16:uniqueId val="{00000003-ABD2-4438-91C7-722FF5D5A598}"/>
            </c:ext>
          </c:extLst>
        </c:ser>
        <c:ser>
          <c:idx val="4"/>
          <c:order val="4"/>
          <c:tx>
            <c:strRef>
              <c:f>Sheet1!$F$1</c:f>
              <c:strCache>
                <c:ptCount val="1"/>
                <c:pt idx="0">
                  <c:v>ICBC Argentina</c:v>
                </c:pt>
              </c:strCache>
            </c:strRef>
          </c:tx>
          <c:spPr>
            <a:ln w="28575" cap="rnd">
              <a:solidFill>
                <a:schemeClr val="accent5"/>
              </a:solidFill>
              <a:round/>
            </a:ln>
            <a:effectLst/>
          </c:spPr>
          <c:marker>
            <c:symbol val="none"/>
          </c:marker>
          <c:cat>
            <c:numRef>
              <c:f>Sheet1!$A$2:$A$32</c:f>
              <c:numCache>
                <c:formatCode>m/d/yyyy</c:formatCode>
                <c:ptCount val="31"/>
                <c:pt idx="0">
                  <c:v>42805</c:v>
                </c:pt>
                <c:pt idx="1">
                  <c:v>42806</c:v>
                </c:pt>
                <c:pt idx="2">
                  <c:v>42807</c:v>
                </c:pt>
                <c:pt idx="3">
                  <c:v>42808</c:v>
                </c:pt>
                <c:pt idx="4">
                  <c:v>42809</c:v>
                </c:pt>
                <c:pt idx="5">
                  <c:v>42810</c:v>
                </c:pt>
                <c:pt idx="6">
                  <c:v>42811</c:v>
                </c:pt>
                <c:pt idx="7">
                  <c:v>42812</c:v>
                </c:pt>
                <c:pt idx="8">
                  <c:v>42813</c:v>
                </c:pt>
                <c:pt idx="9">
                  <c:v>42814</c:v>
                </c:pt>
                <c:pt idx="10">
                  <c:v>42815</c:v>
                </c:pt>
                <c:pt idx="11">
                  <c:v>42816</c:v>
                </c:pt>
                <c:pt idx="12">
                  <c:v>42817</c:v>
                </c:pt>
                <c:pt idx="13">
                  <c:v>42818</c:v>
                </c:pt>
                <c:pt idx="14">
                  <c:v>42819</c:v>
                </c:pt>
                <c:pt idx="15">
                  <c:v>42820</c:v>
                </c:pt>
                <c:pt idx="16">
                  <c:v>42821</c:v>
                </c:pt>
                <c:pt idx="17">
                  <c:v>42822</c:v>
                </c:pt>
                <c:pt idx="18">
                  <c:v>42823</c:v>
                </c:pt>
                <c:pt idx="19">
                  <c:v>42824</c:v>
                </c:pt>
                <c:pt idx="20">
                  <c:v>42825</c:v>
                </c:pt>
                <c:pt idx="21">
                  <c:v>42826</c:v>
                </c:pt>
                <c:pt idx="22">
                  <c:v>42827</c:v>
                </c:pt>
                <c:pt idx="23">
                  <c:v>42828</c:v>
                </c:pt>
                <c:pt idx="24">
                  <c:v>42829</c:v>
                </c:pt>
                <c:pt idx="25">
                  <c:v>42830</c:v>
                </c:pt>
                <c:pt idx="26">
                  <c:v>42831</c:v>
                </c:pt>
                <c:pt idx="27">
                  <c:v>42832</c:v>
                </c:pt>
                <c:pt idx="28">
                  <c:v>42833</c:v>
                </c:pt>
                <c:pt idx="29">
                  <c:v>42834</c:v>
                </c:pt>
                <c:pt idx="30">
                  <c:v>42835</c:v>
                </c:pt>
              </c:numCache>
            </c:numRef>
          </c:cat>
          <c:val>
            <c:numRef>
              <c:f>Sheet1!$F$2:$F$32</c:f>
              <c:numCache>
                <c:formatCode>General</c:formatCode>
                <c:ptCount val="31"/>
                <c:pt idx="0">
                  <c:v>0</c:v>
                </c:pt>
                <c:pt idx="1">
                  <c:v>0</c:v>
                </c:pt>
                <c:pt idx="2">
                  <c:v>5</c:v>
                </c:pt>
                <c:pt idx="3">
                  <c:v>6</c:v>
                </c:pt>
                <c:pt idx="4">
                  <c:v>3</c:v>
                </c:pt>
                <c:pt idx="5">
                  <c:v>2</c:v>
                </c:pt>
                <c:pt idx="6">
                  <c:v>1</c:v>
                </c:pt>
                <c:pt idx="7">
                  <c:v>1</c:v>
                </c:pt>
                <c:pt idx="8">
                  <c:v>0</c:v>
                </c:pt>
                <c:pt idx="9">
                  <c:v>3</c:v>
                </c:pt>
                <c:pt idx="10">
                  <c:v>3</c:v>
                </c:pt>
                <c:pt idx="11">
                  <c:v>2</c:v>
                </c:pt>
                <c:pt idx="12">
                  <c:v>8</c:v>
                </c:pt>
                <c:pt idx="13">
                  <c:v>0</c:v>
                </c:pt>
                <c:pt idx="14">
                  <c:v>0</c:v>
                </c:pt>
                <c:pt idx="15">
                  <c:v>0</c:v>
                </c:pt>
                <c:pt idx="16">
                  <c:v>6</c:v>
                </c:pt>
                <c:pt idx="17">
                  <c:v>2</c:v>
                </c:pt>
                <c:pt idx="18">
                  <c:v>3</c:v>
                </c:pt>
                <c:pt idx="19">
                  <c:v>5</c:v>
                </c:pt>
                <c:pt idx="20">
                  <c:v>8</c:v>
                </c:pt>
                <c:pt idx="21">
                  <c:v>3</c:v>
                </c:pt>
                <c:pt idx="22">
                  <c:v>1</c:v>
                </c:pt>
                <c:pt idx="23">
                  <c:v>4</c:v>
                </c:pt>
                <c:pt idx="24">
                  <c:v>2</c:v>
                </c:pt>
                <c:pt idx="25">
                  <c:v>3</c:v>
                </c:pt>
                <c:pt idx="26">
                  <c:v>1</c:v>
                </c:pt>
                <c:pt idx="27">
                  <c:v>7</c:v>
                </c:pt>
                <c:pt idx="28">
                  <c:v>1</c:v>
                </c:pt>
                <c:pt idx="29">
                  <c:v>1</c:v>
                </c:pt>
                <c:pt idx="30">
                  <c:v>5</c:v>
                </c:pt>
              </c:numCache>
            </c:numRef>
          </c:val>
          <c:smooth val="0"/>
          <c:extLst>
            <c:ext xmlns:c16="http://schemas.microsoft.com/office/drawing/2014/chart" uri="{C3380CC4-5D6E-409C-BE32-E72D297353CC}">
              <c16:uniqueId val="{00000004-ABD2-4438-91C7-722FF5D5A598}"/>
            </c:ext>
          </c:extLst>
        </c:ser>
        <c:ser>
          <c:idx val="5"/>
          <c:order val="5"/>
          <c:tx>
            <c:strRef>
              <c:f>Sheet1!$G$1</c:f>
              <c:strCache>
                <c:ptCount val="1"/>
                <c:pt idx="0">
                  <c:v>Banco Hipotecario</c:v>
                </c:pt>
              </c:strCache>
            </c:strRef>
          </c:tx>
          <c:spPr>
            <a:ln w="28575" cap="rnd">
              <a:solidFill>
                <a:schemeClr val="accent6"/>
              </a:solidFill>
              <a:round/>
            </a:ln>
            <a:effectLst/>
          </c:spPr>
          <c:marker>
            <c:symbol val="none"/>
          </c:marker>
          <c:cat>
            <c:numRef>
              <c:f>Sheet1!$A$2:$A$32</c:f>
              <c:numCache>
                <c:formatCode>m/d/yyyy</c:formatCode>
                <c:ptCount val="31"/>
                <c:pt idx="0">
                  <c:v>42805</c:v>
                </c:pt>
                <c:pt idx="1">
                  <c:v>42806</c:v>
                </c:pt>
                <c:pt idx="2">
                  <c:v>42807</c:v>
                </c:pt>
                <c:pt idx="3">
                  <c:v>42808</c:v>
                </c:pt>
                <c:pt idx="4">
                  <c:v>42809</c:v>
                </c:pt>
                <c:pt idx="5">
                  <c:v>42810</c:v>
                </c:pt>
                <c:pt idx="6">
                  <c:v>42811</c:v>
                </c:pt>
                <c:pt idx="7">
                  <c:v>42812</c:v>
                </c:pt>
                <c:pt idx="8">
                  <c:v>42813</c:v>
                </c:pt>
                <c:pt idx="9">
                  <c:v>42814</c:v>
                </c:pt>
                <c:pt idx="10">
                  <c:v>42815</c:v>
                </c:pt>
                <c:pt idx="11">
                  <c:v>42816</c:v>
                </c:pt>
                <c:pt idx="12">
                  <c:v>42817</c:v>
                </c:pt>
                <c:pt idx="13">
                  <c:v>42818</c:v>
                </c:pt>
                <c:pt idx="14">
                  <c:v>42819</c:v>
                </c:pt>
                <c:pt idx="15">
                  <c:v>42820</c:v>
                </c:pt>
                <c:pt idx="16">
                  <c:v>42821</c:v>
                </c:pt>
                <c:pt idx="17">
                  <c:v>42822</c:v>
                </c:pt>
                <c:pt idx="18">
                  <c:v>42823</c:v>
                </c:pt>
                <c:pt idx="19">
                  <c:v>42824</c:v>
                </c:pt>
                <c:pt idx="20">
                  <c:v>42825</c:v>
                </c:pt>
                <c:pt idx="21">
                  <c:v>42826</c:v>
                </c:pt>
                <c:pt idx="22">
                  <c:v>42827</c:v>
                </c:pt>
                <c:pt idx="23">
                  <c:v>42828</c:v>
                </c:pt>
                <c:pt idx="24">
                  <c:v>42829</c:v>
                </c:pt>
                <c:pt idx="25">
                  <c:v>42830</c:v>
                </c:pt>
                <c:pt idx="26">
                  <c:v>42831</c:v>
                </c:pt>
                <c:pt idx="27">
                  <c:v>42832</c:v>
                </c:pt>
                <c:pt idx="28">
                  <c:v>42833</c:v>
                </c:pt>
                <c:pt idx="29">
                  <c:v>42834</c:v>
                </c:pt>
                <c:pt idx="30">
                  <c:v>42835</c:v>
                </c:pt>
              </c:numCache>
            </c:numRef>
          </c:cat>
          <c:val>
            <c:numRef>
              <c:f>Sheet1!$G$2:$G$32</c:f>
              <c:numCache>
                <c:formatCode>General</c:formatCode>
                <c:ptCount val="31"/>
                <c:pt idx="0">
                  <c:v>0</c:v>
                </c:pt>
                <c:pt idx="1">
                  <c:v>1</c:v>
                </c:pt>
                <c:pt idx="2">
                  <c:v>3</c:v>
                </c:pt>
                <c:pt idx="3">
                  <c:v>2</c:v>
                </c:pt>
                <c:pt idx="4">
                  <c:v>1</c:v>
                </c:pt>
                <c:pt idx="5">
                  <c:v>2</c:v>
                </c:pt>
                <c:pt idx="6">
                  <c:v>3</c:v>
                </c:pt>
                <c:pt idx="7">
                  <c:v>1</c:v>
                </c:pt>
                <c:pt idx="8">
                  <c:v>1</c:v>
                </c:pt>
                <c:pt idx="9">
                  <c:v>1</c:v>
                </c:pt>
                <c:pt idx="10">
                  <c:v>10</c:v>
                </c:pt>
                <c:pt idx="11">
                  <c:v>1</c:v>
                </c:pt>
                <c:pt idx="12">
                  <c:v>1</c:v>
                </c:pt>
                <c:pt idx="13">
                  <c:v>0</c:v>
                </c:pt>
                <c:pt idx="14">
                  <c:v>3</c:v>
                </c:pt>
                <c:pt idx="15">
                  <c:v>0</c:v>
                </c:pt>
                <c:pt idx="16">
                  <c:v>2</c:v>
                </c:pt>
                <c:pt idx="17">
                  <c:v>1</c:v>
                </c:pt>
                <c:pt idx="18">
                  <c:v>3</c:v>
                </c:pt>
                <c:pt idx="19">
                  <c:v>8</c:v>
                </c:pt>
                <c:pt idx="20">
                  <c:v>8</c:v>
                </c:pt>
                <c:pt idx="21">
                  <c:v>0</c:v>
                </c:pt>
                <c:pt idx="22">
                  <c:v>0</c:v>
                </c:pt>
                <c:pt idx="23">
                  <c:v>2</c:v>
                </c:pt>
                <c:pt idx="24">
                  <c:v>4</c:v>
                </c:pt>
                <c:pt idx="25">
                  <c:v>4</c:v>
                </c:pt>
                <c:pt idx="26">
                  <c:v>4</c:v>
                </c:pt>
                <c:pt idx="27">
                  <c:v>6</c:v>
                </c:pt>
                <c:pt idx="28">
                  <c:v>0</c:v>
                </c:pt>
                <c:pt idx="29">
                  <c:v>2</c:v>
                </c:pt>
                <c:pt idx="30">
                  <c:v>5</c:v>
                </c:pt>
              </c:numCache>
            </c:numRef>
          </c:val>
          <c:smooth val="0"/>
          <c:extLst>
            <c:ext xmlns:c16="http://schemas.microsoft.com/office/drawing/2014/chart" uri="{C3380CC4-5D6E-409C-BE32-E72D297353CC}">
              <c16:uniqueId val="{00000005-ABD2-4438-91C7-722FF5D5A598}"/>
            </c:ext>
          </c:extLst>
        </c:ser>
        <c:ser>
          <c:idx val="6"/>
          <c:order val="6"/>
          <c:tx>
            <c:strRef>
              <c:f>Sheet1!$H$1</c:f>
              <c:strCache>
                <c:ptCount val="1"/>
                <c:pt idx="0">
                  <c:v>Banco Ciudad</c:v>
                </c:pt>
              </c:strCache>
            </c:strRef>
          </c:tx>
          <c:spPr>
            <a:ln w="28575" cap="rnd">
              <a:solidFill>
                <a:schemeClr val="accent1">
                  <a:lumMod val="60000"/>
                </a:schemeClr>
              </a:solidFill>
              <a:round/>
            </a:ln>
            <a:effectLst/>
          </c:spPr>
          <c:marker>
            <c:symbol val="none"/>
          </c:marker>
          <c:cat>
            <c:numRef>
              <c:f>Sheet1!$A$2:$A$32</c:f>
              <c:numCache>
                <c:formatCode>m/d/yyyy</c:formatCode>
                <c:ptCount val="31"/>
                <c:pt idx="0">
                  <c:v>42805</c:v>
                </c:pt>
                <c:pt idx="1">
                  <c:v>42806</c:v>
                </c:pt>
                <c:pt idx="2">
                  <c:v>42807</c:v>
                </c:pt>
                <c:pt idx="3">
                  <c:v>42808</c:v>
                </c:pt>
                <c:pt idx="4">
                  <c:v>42809</c:v>
                </c:pt>
                <c:pt idx="5">
                  <c:v>42810</c:v>
                </c:pt>
                <c:pt idx="6">
                  <c:v>42811</c:v>
                </c:pt>
                <c:pt idx="7">
                  <c:v>42812</c:v>
                </c:pt>
                <c:pt idx="8">
                  <c:v>42813</c:v>
                </c:pt>
                <c:pt idx="9">
                  <c:v>42814</c:v>
                </c:pt>
                <c:pt idx="10">
                  <c:v>42815</c:v>
                </c:pt>
                <c:pt idx="11">
                  <c:v>42816</c:v>
                </c:pt>
                <c:pt idx="12">
                  <c:v>42817</c:v>
                </c:pt>
                <c:pt idx="13">
                  <c:v>42818</c:v>
                </c:pt>
                <c:pt idx="14">
                  <c:v>42819</c:v>
                </c:pt>
                <c:pt idx="15">
                  <c:v>42820</c:v>
                </c:pt>
                <c:pt idx="16">
                  <c:v>42821</c:v>
                </c:pt>
                <c:pt idx="17">
                  <c:v>42822</c:v>
                </c:pt>
                <c:pt idx="18">
                  <c:v>42823</c:v>
                </c:pt>
                <c:pt idx="19">
                  <c:v>42824</c:v>
                </c:pt>
                <c:pt idx="20">
                  <c:v>42825</c:v>
                </c:pt>
                <c:pt idx="21">
                  <c:v>42826</c:v>
                </c:pt>
                <c:pt idx="22">
                  <c:v>42827</c:v>
                </c:pt>
                <c:pt idx="23">
                  <c:v>42828</c:v>
                </c:pt>
                <c:pt idx="24">
                  <c:v>42829</c:v>
                </c:pt>
                <c:pt idx="25">
                  <c:v>42830</c:v>
                </c:pt>
                <c:pt idx="26">
                  <c:v>42831</c:v>
                </c:pt>
                <c:pt idx="27">
                  <c:v>42832</c:v>
                </c:pt>
                <c:pt idx="28">
                  <c:v>42833</c:v>
                </c:pt>
                <c:pt idx="29">
                  <c:v>42834</c:v>
                </c:pt>
                <c:pt idx="30">
                  <c:v>42835</c:v>
                </c:pt>
              </c:numCache>
            </c:numRef>
          </c:cat>
          <c:val>
            <c:numRef>
              <c:f>Sheet1!$H$2:$H$32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6-ABD2-4438-91C7-722FF5D5A598}"/>
            </c:ext>
          </c:extLst>
        </c:ser>
        <c:ser>
          <c:idx val="7"/>
          <c:order val="7"/>
          <c:tx>
            <c:strRef>
              <c:f>Sheet1!$I$1</c:f>
              <c:strCache>
                <c:ptCount val="1"/>
                <c:pt idx="0">
                  <c:v>Banco Provincia</c:v>
                </c:pt>
              </c:strCache>
            </c:strRef>
          </c:tx>
          <c:spPr>
            <a:ln w="28575" cap="rnd">
              <a:solidFill>
                <a:schemeClr val="accent2">
                  <a:lumMod val="60000"/>
                </a:schemeClr>
              </a:solidFill>
              <a:round/>
            </a:ln>
            <a:effectLst/>
          </c:spPr>
          <c:marker>
            <c:symbol val="none"/>
          </c:marker>
          <c:cat>
            <c:numRef>
              <c:f>Sheet1!$A$2:$A$32</c:f>
              <c:numCache>
                <c:formatCode>m/d/yyyy</c:formatCode>
                <c:ptCount val="31"/>
                <c:pt idx="0">
                  <c:v>42805</c:v>
                </c:pt>
                <c:pt idx="1">
                  <c:v>42806</c:v>
                </c:pt>
                <c:pt idx="2">
                  <c:v>42807</c:v>
                </c:pt>
                <c:pt idx="3">
                  <c:v>42808</c:v>
                </c:pt>
                <c:pt idx="4">
                  <c:v>42809</c:v>
                </c:pt>
                <c:pt idx="5">
                  <c:v>42810</c:v>
                </c:pt>
                <c:pt idx="6">
                  <c:v>42811</c:v>
                </c:pt>
                <c:pt idx="7">
                  <c:v>42812</c:v>
                </c:pt>
                <c:pt idx="8">
                  <c:v>42813</c:v>
                </c:pt>
                <c:pt idx="9">
                  <c:v>42814</c:v>
                </c:pt>
                <c:pt idx="10">
                  <c:v>42815</c:v>
                </c:pt>
                <c:pt idx="11">
                  <c:v>42816</c:v>
                </c:pt>
                <c:pt idx="12">
                  <c:v>42817</c:v>
                </c:pt>
                <c:pt idx="13">
                  <c:v>42818</c:v>
                </c:pt>
                <c:pt idx="14">
                  <c:v>42819</c:v>
                </c:pt>
                <c:pt idx="15">
                  <c:v>42820</c:v>
                </c:pt>
                <c:pt idx="16">
                  <c:v>42821</c:v>
                </c:pt>
                <c:pt idx="17">
                  <c:v>42822</c:v>
                </c:pt>
                <c:pt idx="18">
                  <c:v>42823</c:v>
                </c:pt>
                <c:pt idx="19">
                  <c:v>42824</c:v>
                </c:pt>
                <c:pt idx="20">
                  <c:v>42825</c:v>
                </c:pt>
                <c:pt idx="21">
                  <c:v>42826</c:v>
                </c:pt>
                <c:pt idx="22">
                  <c:v>42827</c:v>
                </c:pt>
                <c:pt idx="23">
                  <c:v>42828</c:v>
                </c:pt>
                <c:pt idx="24">
                  <c:v>42829</c:v>
                </c:pt>
                <c:pt idx="25">
                  <c:v>42830</c:v>
                </c:pt>
                <c:pt idx="26">
                  <c:v>42831</c:v>
                </c:pt>
                <c:pt idx="27">
                  <c:v>42832</c:v>
                </c:pt>
                <c:pt idx="28">
                  <c:v>42833</c:v>
                </c:pt>
                <c:pt idx="29">
                  <c:v>42834</c:v>
                </c:pt>
                <c:pt idx="30">
                  <c:v>42835</c:v>
                </c:pt>
              </c:numCache>
            </c:numRef>
          </c:cat>
          <c:val>
            <c:numRef>
              <c:f>Sheet1!$I$2:$I$32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7-ABD2-4438-91C7-722FF5D5A598}"/>
            </c:ext>
          </c:extLst>
        </c:ser>
        <c:ser>
          <c:idx val="8"/>
          <c:order val="8"/>
          <c:tx>
            <c:strRef>
              <c:f>Sheet1!$J$1</c:f>
              <c:strCache>
                <c:ptCount val="1"/>
                <c:pt idx="0">
                  <c:v>Banco Macro</c:v>
                </c:pt>
              </c:strCache>
            </c:strRef>
          </c:tx>
          <c:spPr>
            <a:ln w="28575" cap="rnd">
              <a:solidFill>
                <a:schemeClr val="accent3">
                  <a:lumMod val="60000"/>
                </a:schemeClr>
              </a:solidFill>
              <a:round/>
            </a:ln>
            <a:effectLst/>
          </c:spPr>
          <c:marker>
            <c:symbol val="none"/>
          </c:marker>
          <c:cat>
            <c:numRef>
              <c:f>Sheet1!$A$2:$A$32</c:f>
              <c:numCache>
                <c:formatCode>m/d/yyyy</c:formatCode>
                <c:ptCount val="31"/>
                <c:pt idx="0">
                  <c:v>42805</c:v>
                </c:pt>
                <c:pt idx="1">
                  <c:v>42806</c:v>
                </c:pt>
                <c:pt idx="2">
                  <c:v>42807</c:v>
                </c:pt>
                <c:pt idx="3">
                  <c:v>42808</c:v>
                </c:pt>
                <c:pt idx="4">
                  <c:v>42809</c:v>
                </c:pt>
                <c:pt idx="5">
                  <c:v>42810</c:v>
                </c:pt>
                <c:pt idx="6">
                  <c:v>42811</c:v>
                </c:pt>
                <c:pt idx="7">
                  <c:v>42812</c:v>
                </c:pt>
                <c:pt idx="8">
                  <c:v>42813</c:v>
                </c:pt>
                <c:pt idx="9">
                  <c:v>42814</c:v>
                </c:pt>
                <c:pt idx="10">
                  <c:v>42815</c:v>
                </c:pt>
                <c:pt idx="11">
                  <c:v>42816</c:v>
                </c:pt>
                <c:pt idx="12">
                  <c:v>42817</c:v>
                </c:pt>
                <c:pt idx="13">
                  <c:v>42818</c:v>
                </c:pt>
                <c:pt idx="14">
                  <c:v>42819</c:v>
                </c:pt>
                <c:pt idx="15">
                  <c:v>42820</c:v>
                </c:pt>
                <c:pt idx="16">
                  <c:v>42821</c:v>
                </c:pt>
                <c:pt idx="17">
                  <c:v>42822</c:v>
                </c:pt>
                <c:pt idx="18">
                  <c:v>42823</c:v>
                </c:pt>
                <c:pt idx="19">
                  <c:v>42824</c:v>
                </c:pt>
                <c:pt idx="20">
                  <c:v>42825</c:v>
                </c:pt>
                <c:pt idx="21">
                  <c:v>42826</c:v>
                </c:pt>
                <c:pt idx="22">
                  <c:v>42827</c:v>
                </c:pt>
                <c:pt idx="23">
                  <c:v>42828</c:v>
                </c:pt>
                <c:pt idx="24">
                  <c:v>42829</c:v>
                </c:pt>
                <c:pt idx="25">
                  <c:v>42830</c:v>
                </c:pt>
                <c:pt idx="26">
                  <c:v>42831</c:v>
                </c:pt>
                <c:pt idx="27">
                  <c:v>42832</c:v>
                </c:pt>
                <c:pt idx="28">
                  <c:v>42833</c:v>
                </c:pt>
                <c:pt idx="29">
                  <c:v>42834</c:v>
                </c:pt>
                <c:pt idx="30">
                  <c:v>42835</c:v>
                </c:pt>
              </c:numCache>
            </c:numRef>
          </c:cat>
          <c:val>
            <c:numRef>
              <c:f>Sheet1!$J$2:$J$32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8-ABD2-4438-91C7-722FF5D5A598}"/>
            </c:ext>
          </c:extLst>
        </c:ser>
        <c:ser>
          <c:idx val="9"/>
          <c:order val="9"/>
          <c:tx>
            <c:strRef>
              <c:f>Sheet1!$K$1</c:f>
              <c:strCache>
                <c:ptCount val="1"/>
                <c:pt idx="0">
                  <c:v>HSBC Argentina</c:v>
                </c:pt>
              </c:strCache>
            </c:strRef>
          </c:tx>
          <c:spPr>
            <a:ln w="28575" cap="rnd">
              <a:solidFill>
                <a:schemeClr val="accent4">
                  <a:lumMod val="60000"/>
                </a:schemeClr>
              </a:solidFill>
              <a:round/>
            </a:ln>
            <a:effectLst/>
          </c:spPr>
          <c:marker>
            <c:symbol val="none"/>
          </c:marker>
          <c:cat>
            <c:numRef>
              <c:f>Sheet1!$A$2:$A$32</c:f>
              <c:numCache>
                <c:formatCode>m/d/yyyy</c:formatCode>
                <c:ptCount val="31"/>
                <c:pt idx="0">
                  <c:v>42805</c:v>
                </c:pt>
                <c:pt idx="1">
                  <c:v>42806</c:v>
                </c:pt>
                <c:pt idx="2">
                  <c:v>42807</c:v>
                </c:pt>
                <c:pt idx="3">
                  <c:v>42808</c:v>
                </c:pt>
                <c:pt idx="4">
                  <c:v>42809</c:v>
                </c:pt>
                <c:pt idx="5">
                  <c:v>42810</c:v>
                </c:pt>
                <c:pt idx="6">
                  <c:v>42811</c:v>
                </c:pt>
                <c:pt idx="7">
                  <c:v>42812</c:v>
                </c:pt>
                <c:pt idx="8">
                  <c:v>42813</c:v>
                </c:pt>
                <c:pt idx="9">
                  <c:v>42814</c:v>
                </c:pt>
                <c:pt idx="10">
                  <c:v>42815</c:v>
                </c:pt>
                <c:pt idx="11">
                  <c:v>42816</c:v>
                </c:pt>
                <c:pt idx="12">
                  <c:v>42817</c:v>
                </c:pt>
                <c:pt idx="13">
                  <c:v>42818</c:v>
                </c:pt>
                <c:pt idx="14">
                  <c:v>42819</c:v>
                </c:pt>
                <c:pt idx="15">
                  <c:v>42820</c:v>
                </c:pt>
                <c:pt idx="16">
                  <c:v>42821</c:v>
                </c:pt>
                <c:pt idx="17">
                  <c:v>42822</c:v>
                </c:pt>
                <c:pt idx="18">
                  <c:v>42823</c:v>
                </c:pt>
                <c:pt idx="19">
                  <c:v>42824</c:v>
                </c:pt>
                <c:pt idx="20">
                  <c:v>42825</c:v>
                </c:pt>
                <c:pt idx="21">
                  <c:v>42826</c:v>
                </c:pt>
                <c:pt idx="22">
                  <c:v>42827</c:v>
                </c:pt>
                <c:pt idx="23">
                  <c:v>42828</c:v>
                </c:pt>
                <c:pt idx="24">
                  <c:v>42829</c:v>
                </c:pt>
                <c:pt idx="25">
                  <c:v>42830</c:v>
                </c:pt>
                <c:pt idx="26">
                  <c:v>42831</c:v>
                </c:pt>
                <c:pt idx="27">
                  <c:v>42832</c:v>
                </c:pt>
                <c:pt idx="28">
                  <c:v>42833</c:v>
                </c:pt>
                <c:pt idx="29">
                  <c:v>42834</c:v>
                </c:pt>
                <c:pt idx="30">
                  <c:v>42835</c:v>
                </c:pt>
              </c:numCache>
            </c:numRef>
          </c:cat>
          <c:val>
            <c:numRef>
              <c:f>Sheet1!$K$2:$K$32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9-ABD2-4438-91C7-722FF5D5A598}"/>
            </c:ext>
          </c:extLst>
        </c:ser>
        <c:ser>
          <c:idx val="10"/>
          <c:order val="10"/>
          <c:tx>
            <c:strRef>
              <c:f>Sheet1!$L$1</c:f>
              <c:strCache>
                <c:ptCount val="1"/>
                <c:pt idx="0">
                  <c:v>Banco Nación</c:v>
                </c:pt>
              </c:strCache>
            </c:strRef>
          </c:tx>
          <c:spPr>
            <a:ln w="28575" cap="rnd">
              <a:solidFill>
                <a:schemeClr val="accent5">
                  <a:lumMod val="60000"/>
                </a:schemeClr>
              </a:solidFill>
              <a:round/>
            </a:ln>
            <a:effectLst/>
          </c:spPr>
          <c:marker>
            <c:symbol val="none"/>
          </c:marker>
          <c:cat>
            <c:numRef>
              <c:f>Sheet1!$A$2:$A$32</c:f>
              <c:numCache>
                <c:formatCode>m/d/yyyy</c:formatCode>
                <c:ptCount val="31"/>
                <c:pt idx="0">
                  <c:v>42805</c:v>
                </c:pt>
                <c:pt idx="1">
                  <c:v>42806</c:v>
                </c:pt>
                <c:pt idx="2">
                  <c:v>42807</c:v>
                </c:pt>
                <c:pt idx="3">
                  <c:v>42808</c:v>
                </c:pt>
                <c:pt idx="4">
                  <c:v>42809</c:v>
                </c:pt>
                <c:pt idx="5">
                  <c:v>42810</c:v>
                </c:pt>
                <c:pt idx="6">
                  <c:v>42811</c:v>
                </c:pt>
                <c:pt idx="7">
                  <c:v>42812</c:v>
                </c:pt>
                <c:pt idx="8">
                  <c:v>42813</c:v>
                </c:pt>
                <c:pt idx="9">
                  <c:v>42814</c:v>
                </c:pt>
                <c:pt idx="10">
                  <c:v>42815</c:v>
                </c:pt>
                <c:pt idx="11">
                  <c:v>42816</c:v>
                </c:pt>
                <c:pt idx="12">
                  <c:v>42817</c:v>
                </c:pt>
                <c:pt idx="13">
                  <c:v>42818</c:v>
                </c:pt>
                <c:pt idx="14">
                  <c:v>42819</c:v>
                </c:pt>
                <c:pt idx="15">
                  <c:v>42820</c:v>
                </c:pt>
                <c:pt idx="16">
                  <c:v>42821</c:v>
                </c:pt>
                <c:pt idx="17">
                  <c:v>42822</c:v>
                </c:pt>
                <c:pt idx="18">
                  <c:v>42823</c:v>
                </c:pt>
                <c:pt idx="19">
                  <c:v>42824</c:v>
                </c:pt>
                <c:pt idx="20">
                  <c:v>42825</c:v>
                </c:pt>
                <c:pt idx="21">
                  <c:v>42826</c:v>
                </c:pt>
                <c:pt idx="22">
                  <c:v>42827</c:v>
                </c:pt>
                <c:pt idx="23">
                  <c:v>42828</c:v>
                </c:pt>
                <c:pt idx="24">
                  <c:v>42829</c:v>
                </c:pt>
                <c:pt idx="25">
                  <c:v>42830</c:v>
                </c:pt>
                <c:pt idx="26">
                  <c:v>42831</c:v>
                </c:pt>
                <c:pt idx="27">
                  <c:v>42832</c:v>
                </c:pt>
                <c:pt idx="28">
                  <c:v>42833</c:v>
                </c:pt>
                <c:pt idx="29">
                  <c:v>42834</c:v>
                </c:pt>
                <c:pt idx="30">
                  <c:v>42835</c:v>
                </c:pt>
              </c:numCache>
            </c:numRef>
          </c:cat>
          <c:val>
            <c:numRef>
              <c:f>Sheet1!$L$2:$L$32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A-ABD2-4438-91C7-722FF5D5A598}"/>
            </c:ext>
          </c:extLst>
        </c:ser>
        <c:dLbls>
          <c:showLegendKey val="0"/>
          <c:showVal val="0"/>
          <c:showCatName val="0"/>
          <c:showSerName val="0"/>
          <c:showPercent val="0"/>
          <c:showBubbleSize val="0"/>
        </c:dLbls>
        <c:smooth val="0"/>
        <c:axId val="432888808"/>
        <c:axId val="432891760"/>
      </c:lineChart>
      <c:dateAx>
        <c:axId val="4328888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2891760"/>
        <c:crosses val="autoZero"/>
        <c:auto val="1"/>
        <c:lblOffset val="100"/>
        <c:baseTimeUnit val="days"/>
      </c:dateAx>
      <c:valAx>
        <c:axId val="4328917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2888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Supervielle</c:v>
                </c:pt>
              </c:strCache>
            </c:strRef>
          </c:tx>
          <c:spPr>
            <a:ln w="28575" cap="rnd">
              <a:solidFill>
                <a:schemeClr val="accent1"/>
              </a:solidFill>
              <a:round/>
            </a:ln>
            <a:effectLst/>
          </c:spPr>
          <c:marker>
            <c:symbol val="none"/>
          </c:marker>
          <c:cat>
            <c:numRef>
              <c:f>Sheet1!$A$2:$A$32</c:f>
              <c:numCache>
                <c:formatCode>m/d/yyyy</c:formatCode>
                <c:ptCount val="31"/>
                <c:pt idx="0">
                  <c:v>42805</c:v>
                </c:pt>
                <c:pt idx="1">
                  <c:v>42806</c:v>
                </c:pt>
                <c:pt idx="2">
                  <c:v>42807</c:v>
                </c:pt>
                <c:pt idx="3">
                  <c:v>42808</c:v>
                </c:pt>
                <c:pt idx="4">
                  <c:v>42809</c:v>
                </c:pt>
                <c:pt idx="5">
                  <c:v>42810</c:v>
                </c:pt>
                <c:pt idx="6">
                  <c:v>42811</c:v>
                </c:pt>
                <c:pt idx="7">
                  <c:v>42812</c:v>
                </c:pt>
                <c:pt idx="8">
                  <c:v>42813</c:v>
                </c:pt>
                <c:pt idx="9">
                  <c:v>42814</c:v>
                </c:pt>
                <c:pt idx="10">
                  <c:v>42815</c:v>
                </c:pt>
                <c:pt idx="11">
                  <c:v>42816</c:v>
                </c:pt>
                <c:pt idx="12">
                  <c:v>42817</c:v>
                </c:pt>
                <c:pt idx="13">
                  <c:v>42818</c:v>
                </c:pt>
                <c:pt idx="14">
                  <c:v>42819</c:v>
                </c:pt>
                <c:pt idx="15">
                  <c:v>42820</c:v>
                </c:pt>
                <c:pt idx="16">
                  <c:v>42821</c:v>
                </c:pt>
                <c:pt idx="17">
                  <c:v>42822</c:v>
                </c:pt>
                <c:pt idx="18">
                  <c:v>42823</c:v>
                </c:pt>
                <c:pt idx="19">
                  <c:v>42824</c:v>
                </c:pt>
                <c:pt idx="20">
                  <c:v>42825</c:v>
                </c:pt>
                <c:pt idx="21">
                  <c:v>42826</c:v>
                </c:pt>
                <c:pt idx="22">
                  <c:v>42827</c:v>
                </c:pt>
                <c:pt idx="23">
                  <c:v>42828</c:v>
                </c:pt>
                <c:pt idx="24">
                  <c:v>42829</c:v>
                </c:pt>
                <c:pt idx="25">
                  <c:v>42830</c:v>
                </c:pt>
                <c:pt idx="26">
                  <c:v>42831</c:v>
                </c:pt>
                <c:pt idx="27">
                  <c:v>42832</c:v>
                </c:pt>
                <c:pt idx="28">
                  <c:v>42833</c:v>
                </c:pt>
                <c:pt idx="29">
                  <c:v>42834</c:v>
                </c:pt>
                <c:pt idx="30">
                  <c:v>42835</c:v>
                </c:pt>
              </c:numCache>
            </c:numRef>
          </c:cat>
          <c:val>
            <c:numRef>
              <c:f>Sheet1!$B$2:$B$32</c:f>
              <c:numCache>
                <c:formatCode>General</c:formatCode>
                <c:ptCount val="31"/>
                <c:pt idx="0">
                  <c:v>0</c:v>
                </c:pt>
                <c:pt idx="1">
                  <c:v>0</c:v>
                </c:pt>
                <c:pt idx="2">
                  <c:v>0</c:v>
                </c:pt>
                <c:pt idx="3">
                  <c:v>0</c:v>
                </c:pt>
                <c:pt idx="4">
                  <c:v>1.0198738102289001E-2</c:v>
                </c:pt>
                <c:pt idx="5">
                  <c:v>0</c:v>
                </c:pt>
                <c:pt idx="6">
                  <c:v>1.0786555637054E-2</c:v>
                </c:pt>
                <c:pt idx="7">
                  <c:v>0</c:v>
                </c:pt>
                <c:pt idx="8">
                  <c:v>0</c:v>
                </c:pt>
                <c:pt idx="9">
                  <c:v>0.21688400823609999</c:v>
                </c:pt>
                <c:pt idx="10">
                  <c:v>1.4312995808057E-2</c:v>
                </c:pt>
                <c:pt idx="11">
                  <c:v>1.1172855840756999E-2</c:v>
                </c:pt>
                <c:pt idx="12">
                  <c:v>0.11090688915973</c:v>
                </c:pt>
                <c:pt idx="13">
                  <c:v>0</c:v>
                </c:pt>
                <c:pt idx="14">
                  <c:v>0</c:v>
                </c:pt>
                <c:pt idx="15">
                  <c:v>0</c:v>
                </c:pt>
                <c:pt idx="16">
                  <c:v>0</c:v>
                </c:pt>
                <c:pt idx="17">
                  <c:v>0</c:v>
                </c:pt>
                <c:pt idx="18">
                  <c:v>9.3880369028083999E-3</c:v>
                </c:pt>
                <c:pt idx="19">
                  <c:v>7.6246632440401E-3</c:v>
                </c:pt>
                <c:pt idx="20">
                  <c:v>8.5987547439720993E-3</c:v>
                </c:pt>
                <c:pt idx="21">
                  <c:v>0</c:v>
                </c:pt>
                <c:pt idx="22">
                  <c:v>0</c:v>
                </c:pt>
                <c:pt idx="23">
                  <c:v>0</c:v>
                </c:pt>
                <c:pt idx="24">
                  <c:v>0</c:v>
                </c:pt>
                <c:pt idx="25">
                  <c:v>6.4481839569183004E-3</c:v>
                </c:pt>
                <c:pt idx="26">
                  <c:v>1.7682343056993999E-2</c:v>
                </c:pt>
                <c:pt idx="27">
                  <c:v>0</c:v>
                </c:pt>
                <c:pt idx="28">
                  <c:v>0</c:v>
                </c:pt>
                <c:pt idx="29">
                  <c:v>0</c:v>
                </c:pt>
                <c:pt idx="30">
                  <c:v>0</c:v>
                </c:pt>
              </c:numCache>
            </c:numRef>
          </c:val>
          <c:smooth val="0"/>
          <c:extLst>
            <c:ext xmlns:c16="http://schemas.microsoft.com/office/drawing/2014/chart" uri="{C3380CC4-5D6E-409C-BE32-E72D297353CC}">
              <c16:uniqueId val="{00000000-8969-46EF-984F-829CC047EAF3}"/>
            </c:ext>
          </c:extLst>
        </c:ser>
        <c:ser>
          <c:idx val="1"/>
          <c:order val="1"/>
          <c:tx>
            <c:strRef>
              <c:f>Sheet1!$C$1</c:f>
              <c:strCache>
                <c:ptCount val="1"/>
                <c:pt idx="0">
                  <c:v>Banco Galicia</c:v>
                </c:pt>
              </c:strCache>
            </c:strRef>
          </c:tx>
          <c:spPr>
            <a:ln w="28575" cap="rnd">
              <a:solidFill>
                <a:schemeClr val="accent2"/>
              </a:solidFill>
              <a:round/>
            </a:ln>
            <a:effectLst/>
          </c:spPr>
          <c:marker>
            <c:symbol val="none"/>
          </c:marker>
          <c:cat>
            <c:numRef>
              <c:f>Sheet1!$A$2:$A$32</c:f>
              <c:numCache>
                <c:formatCode>m/d/yyyy</c:formatCode>
                <c:ptCount val="31"/>
                <c:pt idx="0">
                  <c:v>42805</c:v>
                </c:pt>
                <c:pt idx="1">
                  <c:v>42806</c:v>
                </c:pt>
                <c:pt idx="2">
                  <c:v>42807</c:v>
                </c:pt>
                <c:pt idx="3">
                  <c:v>42808</c:v>
                </c:pt>
                <c:pt idx="4">
                  <c:v>42809</c:v>
                </c:pt>
                <c:pt idx="5">
                  <c:v>42810</c:v>
                </c:pt>
                <c:pt idx="6">
                  <c:v>42811</c:v>
                </c:pt>
                <c:pt idx="7">
                  <c:v>42812</c:v>
                </c:pt>
                <c:pt idx="8">
                  <c:v>42813</c:v>
                </c:pt>
                <c:pt idx="9">
                  <c:v>42814</c:v>
                </c:pt>
                <c:pt idx="10">
                  <c:v>42815</c:v>
                </c:pt>
                <c:pt idx="11">
                  <c:v>42816</c:v>
                </c:pt>
                <c:pt idx="12">
                  <c:v>42817</c:v>
                </c:pt>
                <c:pt idx="13">
                  <c:v>42818</c:v>
                </c:pt>
                <c:pt idx="14">
                  <c:v>42819</c:v>
                </c:pt>
                <c:pt idx="15">
                  <c:v>42820</c:v>
                </c:pt>
                <c:pt idx="16">
                  <c:v>42821</c:v>
                </c:pt>
                <c:pt idx="17">
                  <c:v>42822</c:v>
                </c:pt>
                <c:pt idx="18">
                  <c:v>42823</c:v>
                </c:pt>
                <c:pt idx="19">
                  <c:v>42824</c:v>
                </c:pt>
                <c:pt idx="20">
                  <c:v>42825</c:v>
                </c:pt>
                <c:pt idx="21">
                  <c:v>42826</c:v>
                </c:pt>
                <c:pt idx="22">
                  <c:v>42827</c:v>
                </c:pt>
                <c:pt idx="23">
                  <c:v>42828</c:v>
                </c:pt>
                <c:pt idx="24">
                  <c:v>42829</c:v>
                </c:pt>
                <c:pt idx="25">
                  <c:v>42830</c:v>
                </c:pt>
                <c:pt idx="26">
                  <c:v>42831</c:v>
                </c:pt>
                <c:pt idx="27">
                  <c:v>42832</c:v>
                </c:pt>
                <c:pt idx="28">
                  <c:v>42833</c:v>
                </c:pt>
                <c:pt idx="29">
                  <c:v>42834</c:v>
                </c:pt>
                <c:pt idx="30">
                  <c:v>42835</c:v>
                </c:pt>
              </c:numCache>
            </c:numRef>
          </c:cat>
          <c:val>
            <c:numRef>
              <c:f>Sheet1!$C$2:$C$32</c:f>
              <c:numCache>
                <c:formatCode>General</c:formatCode>
                <c:ptCount val="31"/>
                <c:pt idx="0">
                  <c:v>0</c:v>
                </c:pt>
                <c:pt idx="1">
                  <c:v>0</c:v>
                </c:pt>
                <c:pt idx="2">
                  <c:v>5.4009005482950997E-2</c:v>
                </c:pt>
                <c:pt idx="3">
                  <c:v>1.5559344282081999E-2</c:v>
                </c:pt>
                <c:pt idx="4">
                  <c:v>1.2350998403798E-2</c:v>
                </c:pt>
                <c:pt idx="5">
                  <c:v>1.1452777793488E-2</c:v>
                </c:pt>
                <c:pt idx="6">
                  <c:v>5.4751404123789003E-2</c:v>
                </c:pt>
                <c:pt idx="7">
                  <c:v>0</c:v>
                </c:pt>
                <c:pt idx="8">
                  <c:v>0</c:v>
                </c:pt>
                <c:pt idx="9">
                  <c:v>6.9248381954737995E-2</c:v>
                </c:pt>
                <c:pt idx="10">
                  <c:v>0.17199859162619999</c:v>
                </c:pt>
                <c:pt idx="11">
                  <c:v>0.25217477217232998</c:v>
                </c:pt>
                <c:pt idx="12">
                  <c:v>9.7522349263550995E-2</c:v>
                </c:pt>
                <c:pt idx="13">
                  <c:v>9.8693486229909002E-3</c:v>
                </c:pt>
                <c:pt idx="14">
                  <c:v>0</c:v>
                </c:pt>
                <c:pt idx="15">
                  <c:v>0</c:v>
                </c:pt>
                <c:pt idx="16">
                  <c:v>7.0742565300708996E-3</c:v>
                </c:pt>
                <c:pt idx="17">
                  <c:v>3.8302054886468997E-2</c:v>
                </c:pt>
                <c:pt idx="18">
                  <c:v>0.25414562340905</c:v>
                </c:pt>
                <c:pt idx="19">
                  <c:v>1.4304138820494999E-2</c:v>
                </c:pt>
                <c:pt idx="20">
                  <c:v>0.47885247930629998</c:v>
                </c:pt>
                <c:pt idx="21">
                  <c:v>0</c:v>
                </c:pt>
                <c:pt idx="22">
                  <c:v>0</c:v>
                </c:pt>
                <c:pt idx="23">
                  <c:v>5.3694570663648002E-2</c:v>
                </c:pt>
                <c:pt idx="24">
                  <c:v>2.8666448077192999E-2</c:v>
                </c:pt>
                <c:pt idx="25">
                  <c:v>1.5733224449431E-2</c:v>
                </c:pt>
                <c:pt idx="26">
                  <c:v>0.34579551536200998</c:v>
                </c:pt>
                <c:pt idx="27">
                  <c:v>0.31300273930040001</c:v>
                </c:pt>
                <c:pt idx="28">
                  <c:v>0</c:v>
                </c:pt>
                <c:pt idx="29">
                  <c:v>0</c:v>
                </c:pt>
                <c:pt idx="30">
                  <c:v>2.1603119827174999E-2</c:v>
                </c:pt>
              </c:numCache>
            </c:numRef>
          </c:val>
          <c:smooth val="0"/>
          <c:extLst>
            <c:ext xmlns:c16="http://schemas.microsoft.com/office/drawing/2014/chart" uri="{C3380CC4-5D6E-409C-BE32-E72D297353CC}">
              <c16:uniqueId val="{00000001-8969-46EF-984F-829CC047EAF3}"/>
            </c:ext>
          </c:extLst>
        </c:ser>
        <c:ser>
          <c:idx val="2"/>
          <c:order val="2"/>
          <c:tx>
            <c:strRef>
              <c:f>Sheet1!$D$1</c:f>
              <c:strCache>
                <c:ptCount val="1"/>
                <c:pt idx="0">
                  <c:v>BBVA Francés</c:v>
                </c:pt>
              </c:strCache>
            </c:strRef>
          </c:tx>
          <c:spPr>
            <a:ln w="28575" cap="rnd">
              <a:solidFill>
                <a:schemeClr val="accent3"/>
              </a:solidFill>
              <a:round/>
            </a:ln>
            <a:effectLst/>
          </c:spPr>
          <c:marker>
            <c:symbol val="none"/>
          </c:marker>
          <c:cat>
            <c:numRef>
              <c:f>Sheet1!$A$2:$A$32</c:f>
              <c:numCache>
                <c:formatCode>m/d/yyyy</c:formatCode>
                <c:ptCount val="31"/>
                <c:pt idx="0">
                  <c:v>42805</c:v>
                </c:pt>
                <c:pt idx="1">
                  <c:v>42806</c:v>
                </c:pt>
                <c:pt idx="2">
                  <c:v>42807</c:v>
                </c:pt>
                <c:pt idx="3">
                  <c:v>42808</c:v>
                </c:pt>
                <c:pt idx="4">
                  <c:v>42809</c:v>
                </c:pt>
                <c:pt idx="5">
                  <c:v>42810</c:v>
                </c:pt>
                <c:pt idx="6">
                  <c:v>42811</c:v>
                </c:pt>
                <c:pt idx="7">
                  <c:v>42812</c:v>
                </c:pt>
                <c:pt idx="8">
                  <c:v>42813</c:v>
                </c:pt>
                <c:pt idx="9">
                  <c:v>42814</c:v>
                </c:pt>
                <c:pt idx="10">
                  <c:v>42815</c:v>
                </c:pt>
                <c:pt idx="11">
                  <c:v>42816</c:v>
                </c:pt>
                <c:pt idx="12">
                  <c:v>42817</c:v>
                </c:pt>
                <c:pt idx="13">
                  <c:v>42818</c:v>
                </c:pt>
                <c:pt idx="14">
                  <c:v>42819</c:v>
                </c:pt>
                <c:pt idx="15">
                  <c:v>42820</c:v>
                </c:pt>
                <c:pt idx="16">
                  <c:v>42821</c:v>
                </c:pt>
                <c:pt idx="17">
                  <c:v>42822</c:v>
                </c:pt>
                <c:pt idx="18">
                  <c:v>42823</c:v>
                </c:pt>
                <c:pt idx="19">
                  <c:v>42824</c:v>
                </c:pt>
                <c:pt idx="20">
                  <c:v>42825</c:v>
                </c:pt>
                <c:pt idx="21">
                  <c:v>42826</c:v>
                </c:pt>
                <c:pt idx="22">
                  <c:v>42827</c:v>
                </c:pt>
                <c:pt idx="23">
                  <c:v>42828</c:v>
                </c:pt>
                <c:pt idx="24">
                  <c:v>42829</c:v>
                </c:pt>
                <c:pt idx="25">
                  <c:v>42830</c:v>
                </c:pt>
                <c:pt idx="26">
                  <c:v>42831</c:v>
                </c:pt>
                <c:pt idx="27">
                  <c:v>42832</c:v>
                </c:pt>
                <c:pt idx="28">
                  <c:v>42833</c:v>
                </c:pt>
                <c:pt idx="29">
                  <c:v>42834</c:v>
                </c:pt>
                <c:pt idx="30">
                  <c:v>42835</c:v>
                </c:pt>
              </c:numCache>
            </c:numRef>
          </c:cat>
          <c:val>
            <c:numRef>
              <c:f>Sheet1!$D$2:$D$32</c:f>
              <c:numCache>
                <c:formatCode>General</c:formatCode>
                <c:ptCount val="31"/>
                <c:pt idx="0">
                  <c:v>8.8353648098464001E-3</c:v>
                </c:pt>
                <c:pt idx="1">
                  <c:v>0</c:v>
                </c:pt>
                <c:pt idx="2">
                  <c:v>0</c:v>
                </c:pt>
                <c:pt idx="3">
                  <c:v>2.7596299257423001E-3</c:v>
                </c:pt>
                <c:pt idx="4">
                  <c:v>4.0988775381511E-3</c:v>
                </c:pt>
                <c:pt idx="5">
                  <c:v>0</c:v>
                </c:pt>
                <c:pt idx="6">
                  <c:v>0.64624456883546</c:v>
                </c:pt>
                <c:pt idx="7">
                  <c:v>0</c:v>
                </c:pt>
                <c:pt idx="8">
                  <c:v>0</c:v>
                </c:pt>
                <c:pt idx="9">
                  <c:v>4.4079043169913002E-3</c:v>
                </c:pt>
                <c:pt idx="10">
                  <c:v>0.20143681100349001</c:v>
                </c:pt>
                <c:pt idx="11">
                  <c:v>0.12280425777358001</c:v>
                </c:pt>
                <c:pt idx="12">
                  <c:v>0.17344294466179</c:v>
                </c:pt>
                <c:pt idx="13">
                  <c:v>4.7943649706404003E-3</c:v>
                </c:pt>
                <c:pt idx="14">
                  <c:v>0</c:v>
                </c:pt>
                <c:pt idx="15">
                  <c:v>0</c:v>
                </c:pt>
                <c:pt idx="16">
                  <c:v>3.2585464213307999E-3</c:v>
                </c:pt>
                <c:pt idx="17">
                  <c:v>3.2181396327238998E-3</c:v>
                </c:pt>
                <c:pt idx="18">
                  <c:v>2.9814678236854001E-3</c:v>
                </c:pt>
                <c:pt idx="19">
                  <c:v>4.6661652826324E-3</c:v>
                </c:pt>
                <c:pt idx="20">
                  <c:v>3.0570779978177001E-3</c:v>
                </c:pt>
                <c:pt idx="21">
                  <c:v>0</c:v>
                </c:pt>
                <c:pt idx="22">
                  <c:v>0.83820537597864997</c:v>
                </c:pt>
                <c:pt idx="23">
                  <c:v>6.1830769965272999E-3</c:v>
                </c:pt>
                <c:pt idx="24">
                  <c:v>5.1633294086813998E-3</c:v>
                </c:pt>
                <c:pt idx="25">
                  <c:v>4.3010113632719997E-3</c:v>
                </c:pt>
                <c:pt idx="26">
                  <c:v>1.5711287504836E-2</c:v>
                </c:pt>
                <c:pt idx="27">
                  <c:v>2.8519524153693002E-3</c:v>
                </c:pt>
                <c:pt idx="28">
                  <c:v>3.2807245714554E-3</c:v>
                </c:pt>
                <c:pt idx="29">
                  <c:v>0</c:v>
                </c:pt>
                <c:pt idx="30">
                  <c:v>5.4254869862473999E-3</c:v>
                </c:pt>
              </c:numCache>
            </c:numRef>
          </c:val>
          <c:smooth val="0"/>
          <c:extLst>
            <c:ext xmlns:c16="http://schemas.microsoft.com/office/drawing/2014/chart" uri="{C3380CC4-5D6E-409C-BE32-E72D297353CC}">
              <c16:uniqueId val="{00000002-8969-46EF-984F-829CC047EAF3}"/>
            </c:ext>
          </c:extLst>
        </c:ser>
        <c:ser>
          <c:idx val="3"/>
          <c:order val="3"/>
          <c:tx>
            <c:strRef>
              <c:f>Sheet1!$E$1</c:f>
              <c:strCache>
                <c:ptCount val="1"/>
                <c:pt idx="0">
                  <c:v>Santander Río</c:v>
                </c:pt>
              </c:strCache>
            </c:strRef>
          </c:tx>
          <c:spPr>
            <a:ln w="28575" cap="rnd">
              <a:solidFill>
                <a:schemeClr val="accent4"/>
              </a:solidFill>
              <a:round/>
            </a:ln>
            <a:effectLst/>
          </c:spPr>
          <c:marker>
            <c:symbol val="none"/>
          </c:marker>
          <c:cat>
            <c:numRef>
              <c:f>Sheet1!$A$2:$A$32</c:f>
              <c:numCache>
                <c:formatCode>m/d/yyyy</c:formatCode>
                <c:ptCount val="31"/>
                <c:pt idx="0">
                  <c:v>42805</c:v>
                </c:pt>
                <c:pt idx="1">
                  <c:v>42806</c:v>
                </c:pt>
                <c:pt idx="2">
                  <c:v>42807</c:v>
                </c:pt>
                <c:pt idx="3">
                  <c:v>42808</c:v>
                </c:pt>
                <c:pt idx="4">
                  <c:v>42809</c:v>
                </c:pt>
                <c:pt idx="5">
                  <c:v>42810</c:v>
                </c:pt>
                <c:pt idx="6">
                  <c:v>42811</c:v>
                </c:pt>
                <c:pt idx="7">
                  <c:v>42812</c:v>
                </c:pt>
                <c:pt idx="8">
                  <c:v>42813</c:v>
                </c:pt>
                <c:pt idx="9">
                  <c:v>42814</c:v>
                </c:pt>
                <c:pt idx="10">
                  <c:v>42815</c:v>
                </c:pt>
                <c:pt idx="11">
                  <c:v>42816</c:v>
                </c:pt>
                <c:pt idx="12">
                  <c:v>42817</c:v>
                </c:pt>
                <c:pt idx="13">
                  <c:v>42818</c:v>
                </c:pt>
                <c:pt idx="14">
                  <c:v>42819</c:v>
                </c:pt>
                <c:pt idx="15">
                  <c:v>42820</c:v>
                </c:pt>
                <c:pt idx="16">
                  <c:v>42821</c:v>
                </c:pt>
                <c:pt idx="17">
                  <c:v>42822</c:v>
                </c:pt>
                <c:pt idx="18">
                  <c:v>42823</c:v>
                </c:pt>
                <c:pt idx="19">
                  <c:v>42824</c:v>
                </c:pt>
                <c:pt idx="20">
                  <c:v>42825</c:v>
                </c:pt>
                <c:pt idx="21">
                  <c:v>42826</c:v>
                </c:pt>
                <c:pt idx="22">
                  <c:v>42827</c:v>
                </c:pt>
                <c:pt idx="23">
                  <c:v>42828</c:v>
                </c:pt>
                <c:pt idx="24">
                  <c:v>42829</c:v>
                </c:pt>
                <c:pt idx="25">
                  <c:v>42830</c:v>
                </c:pt>
                <c:pt idx="26">
                  <c:v>42831</c:v>
                </c:pt>
                <c:pt idx="27">
                  <c:v>42832</c:v>
                </c:pt>
                <c:pt idx="28">
                  <c:v>42833</c:v>
                </c:pt>
                <c:pt idx="29">
                  <c:v>42834</c:v>
                </c:pt>
                <c:pt idx="30">
                  <c:v>42835</c:v>
                </c:pt>
              </c:numCache>
            </c:numRef>
          </c:cat>
          <c:val>
            <c:numRef>
              <c:f>Sheet1!$E$2:$E$32</c:f>
              <c:numCache>
                <c:formatCode>General</c:formatCode>
                <c:ptCount val="31"/>
                <c:pt idx="0">
                  <c:v>2.3506342694349001E-2</c:v>
                </c:pt>
                <c:pt idx="1">
                  <c:v>0.80322817786311995</c:v>
                </c:pt>
                <c:pt idx="2">
                  <c:v>9.0348564762854997E-3</c:v>
                </c:pt>
                <c:pt idx="3">
                  <c:v>0.11525808311693</c:v>
                </c:pt>
                <c:pt idx="4">
                  <c:v>4.8739003638377E-2</c:v>
                </c:pt>
                <c:pt idx="5">
                  <c:v>0</c:v>
                </c:pt>
                <c:pt idx="6">
                  <c:v>2.1541445741607001E-2</c:v>
                </c:pt>
                <c:pt idx="7">
                  <c:v>0</c:v>
                </c:pt>
                <c:pt idx="8">
                  <c:v>0</c:v>
                </c:pt>
                <c:pt idx="9">
                  <c:v>0</c:v>
                </c:pt>
                <c:pt idx="10">
                  <c:v>0</c:v>
                </c:pt>
                <c:pt idx="11">
                  <c:v>0.13310948554982999</c:v>
                </c:pt>
                <c:pt idx="12">
                  <c:v>3.7790720899946E-2</c:v>
                </c:pt>
                <c:pt idx="13">
                  <c:v>0</c:v>
                </c:pt>
                <c:pt idx="14">
                  <c:v>1.4165351550108E-2</c:v>
                </c:pt>
                <c:pt idx="15">
                  <c:v>2.6521443484398999E-2</c:v>
                </c:pt>
                <c:pt idx="16">
                  <c:v>1.6677098158343E-2</c:v>
                </c:pt>
                <c:pt idx="17">
                  <c:v>1.3152964997170001E-2</c:v>
                </c:pt>
                <c:pt idx="18">
                  <c:v>9.3653855350623996E-2</c:v>
                </c:pt>
                <c:pt idx="19">
                  <c:v>0</c:v>
                </c:pt>
                <c:pt idx="20">
                  <c:v>0.13117582141761999</c:v>
                </c:pt>
                <c:pt idx="21">
                  <c:v>0.13238652086232</c:v>
                </c:pt>
                <c:pt idx="22">
                  <c:v>1.6511498368744E-2</c:v>
                </c:pt>
                <c:pt idx="23">
                  <c:v>0</c:v>
                </c:pt>
                <c:pt idx="24">
                  <c:v>0</c:v>
                </c:pt>
                <c:pt idx="25">
                  <c:v>0</c:v>
                </c:pt>
                <c:pt idx="26">
                  <c:v>5.8229659366430001E-2</c:v>
                </c:pt>
                <c:pt idx="27">
                  <c:v>6.8546087806545003E-2</c:v>
                </c:pt>
                <c:pt idx="28">
                  <c:v>0</c:v>
                </c:pt>
                <c:pt idx="29">
                  <c:v>0</c:v>
                </c:pt>
                <c:pt idx="30">
                  <c:v>0</c:v>
                </c:pt>
              </c:numCache>
            </c:numRef>
          </c:val>
          <c:smooth val="0"/>
          <c:extLst>
            <c:ext xmlns:c16="http://schemas.microsoft.com/office/drawing/2014/chart" uri="{C3380CC4-5D6E-409C-BE32-E72D297353CC}">
              <c16:uniqueId val="{00000003-8969-46EF-984F-829CC047EAF3}"/>
            </c:ext>
          </c:extLst>
        </c:ser>
        <c:ser>
          <c:idx val="4"/>
          <c:order val="4"/>
          <c:tx>
            <c:strRef>
              <c:f>Sheet1!$F$1</c:f>
              <c:strCache>
                <c:ptCount val="1"/>
                <c:pt idx="0">
                  <c:v>ICBC Argentina</c:v>
                </c:pt>
              </c:strCache>
            </c:strRef>
          </c:tx>
          <c:spPr>
            <a:ln w="28575" cap="rnd">
              <a:solidFill>
                <a:schemeClr val="accent5"/>
              </a:solidFill>
              <a:round/>
            </a:ln>
            <a:effectLst/>
          </c:spPr>
          <c:marker>
            <c:symbol val="none"/>
          </c:marker>
          <c:cat>
            <c:numRef>
              <c:f>Sheet1!$A$2:$A$32</c:f>
              <c:numCache>
                <c:formatCode>m/d/yyyy</c:formatCode>
                <c:ptCount val="31"/>
                <c:pt idx="0">
                  <c:v>42805</c:v>
                </c:pt>
                <c:pt idx="1">
                  <c:v>42806</c:v>
                </c:pt>
                <c:pt idx="2">
                  <c:v>42807</c:v>
                </c:pt>
                <c:pt idx="3">
                  <c:v>42808</c:v>
                </c:pt>
                <c:pt idx="4">
                  <c:v>42809</c:v>
                </c:pt>
                <c:pt idx="5">
                  <c:v>42810</c:v>
                </c:pt>
                <c:pt idx="6">
                  <c:v>42811</c:v>
                </c:pt>
                <c:pt idx="7">
                  <c:v>42812</c:v>
                </c:pt>
                <c:pt idx="8">
                  <c:v>42813</c:v>
                </c:pt>
                <c:pt idx="9">
                  <c:v>42814</c:v>
                </c:pt>
                <c:pt idx="10">
                  <c:v>42815</c:v>
                </c:pt>
                <c:pt idx="11">
                  <c:v>42816</c:v>
                </c:pt>
                <c:pt idx="12">
                  <c:v>42817</c:v>
                </c:pt>
                <c:pt idx="13">
                  <c:v>42818</c:v>
                </c:pt>
                <c:pt idx="14">
                  <c:v>42819</c:v>
                </c:pt>
                <c:pt idx="15">
                  <c:v>42820</c:v>
                </c:pt>
                <c:pt idx="16">
                  <c:v>42821</c:v>
                </c:pt>
                <c:pt idx="17">
                  <c:v>42822</c:v>
                </c:pt>
                <c:pt idx="18">
                  <c:v>42823</c:v>
                </c:pt>
                <c:pt idx="19">
                  <c:v>42824</c:v>
                </c:pt>
                <c:pt idx="20">
                  <c:v>42825</c:v>
                </c:pt>
                <c:pt idx="21">
                  <c:v>42826</c:v>
                </c:pt>
                <c:pt idx="22">
                  <c:v>42827</c:v>
                </c:pt>
                <c:pt idx="23">
                  <c:v>42828</c:v>
                </c:pt>
                <c:pt idx="24">
                  <c:v>42829</c:v>
                </c:pt>
                <c:pt idx="25">
                  <c:v>42830</c:v>
                </c:pt>
                <c:pt idx="26">
                  <c:v>42831</c:v>
                </c:pt>
                <c:pt idx="27">
                  <c:v>42832</c:v>
                </c:pt>
                <c:pt idx="28">
                  <c:v>42833</c:v>
                </c:pt>
                <c:pt idx="29">
                  <c:v>42834</c:v>
                </c:pt>
                <c:pt idx="30">
                  <c:v>42835</c:v>
                </c:pt>
              </c:numCache>
            </c:numRef>
          </c:cat>
          <c:val>
            <c:numRef>
              <c:f>Sheet1!$F$2:$F$32</c:f>
              <c:numCache>
                <c:formatCode>General</c:formatCode>
                <c:ptCount val="31"/>
                <c:pt idx="0">
                  <c:v>0</c:v>
                </c:pt>
                <c:pt idx="1">
                  <c:v>0</c:v>
                </c:pt>
                <c:pt idx="2">
                  <c:v>2.9036382153458998E-2</c:v>
                </c:pt>
                <c:pt idx="3">
                  <c:v>3.510033930328E-2</c:v>
                </c:pt>
                <c:pt idx="4">
                  <c:v>3.5962962481530997E-2</c:v>
                </c:pt>
                <c:pt idx="5">
                  <c:v>1.7762297141569999E-2</c:v>
                </c:pt>
                <c:pt idx="6">
                  <c:v>8.8797252049917005E-3</c:v>
                </c:pt>
                <c:pt idx="7">
                  <c:v>0</c:v>
                </c:pt>
                <c:pt idx="8">
                  <c:v>0</c:v>
                </c:pt>
                <c:pt idx="9">
                  <c:v>1.4724734088626E-2</c:v>
                </c:pt>
                <c:pt idx="10">
                  <c:v>0.77643584336174998</c:v>
                </c:pt>
                <c:pt idx="11">
                  <c:v>6.4944905072196997E-3</c:v>
                </c:pt>
                <c:pt idx="12">
                  <c:v>0.26347951684839999</c:v>
                </c:pt>
                <c:pt idx="13">
                  <c:v>0</c:v>
                </c:pt>
                <c:pt idx="14">
                  <c:v>0</c:v>
                </c:pt>
                <c:pt idx="15">
                  <c:v>0</c:v>
                </c:pt>
                <c:pt idx="16">
                  <c:v>6.0568827820128004E-3</c:v>
                </c:pt>
                <c:pt idx="17">
                  <c:v>1.6005537050655001E-2</c:v>
                </c:pt>
                <c:pt idx="18">
                  <c:v>0.45240062107772</c:v>
                </c:pt>
                <c:pt idx="19">
                  <c:v>7.7835481736768996E-3</c:v>
                </c:pt>
                <c:pt idx="20">
                  <c:v>8.0705015960857995E-3</c:v>
                </c:pt>
                <c:pt idx="21">
                  <c:v>0</c:v>
                </c:pt>
                <c:pt idx="22">
                  <c:v>0</c:v>
                </c:pt>
                <c:pt idx="23">
                  <c:v>2.4199891100489999E-2</c:v>
                </c:pt>
                <c:pt idx="24">
                  <c:v>0.87709444103592005</c:v>
                </c:pt>
                <c:pt idx="25">
                  <c:v>1.7494524861664001E-2</c:v>
                </c:pt>
                <c:pt idx="26">
                  <c:v>7.9889795266205998E-3</c:v>
                </c:pt>
                <c:pt idx="27">
                  <c:v>1.3383586542156E-2</c:v>
                </c:pt>
                <c:pt idx="28">
                  <c:v>0</c:v>
                </c:pt>
                <c:pt idx="29">
                  <c:v>0</c:v>
                </c:pt>
                <c:pt idx="30">
                  <c:v>1.1220147933334999E-2</c:v>
                </c:pt>
              </c:numCache>
            </c:numRef>
          </c:val>
          <c:smooth val="0"/>
          <c:extLst>
            <c:ext xmlns:c16="http://schemas.microsoft.com/office/drawing/2014/chart" uri="{C3380CC4-5D6E-409C-BE32-E72D297353CC}">
              <c16:uniqueId val="{00000004-8969-46EF-984F-829CC047EAF3}"/>
            </c:ext>
          </c:extLst>
        </c:ser>
        <c:ser>
          <c:idx val="5"/>
          <c:order val="5"/>
          <c:tx>
            <c:strRef>
              <c:f>Sheet1!$G$1</c:f>
              <c:strCache>
                <c:ptCount val="1"/>
                <c:pt idx="0">
                  <c:v>Banco Hipotecario</c:v>
                </c:pt>
              </c:strCache>
            </c:strRef>
          </c:tx>
          <c:spPr>
            <a:ln w="28575" cap="rnd">
              <a:solidFill>
                <a:schemeClr val="accent6"/>
              </a:solidFill>
              <a:round/>
            </a:ln>
            <a:effectLst/>
          </c:spPr>
          <c:marker>
            <c:symbol val="none"/>
          </c:marker>
          <c:cat>
            <c:numRef>
              <c:f>Sheet1!$A$2:$A$32</c:f>
              <c:numCache>
                <c:formatCode>m/d/yyyy</c:formatCode>
                <c:ptCount val="31"/>
                <c:pt idx="0">
                  <c:v>42805</c:v>
                </c:pt>
                <c:pt idx="1">
                  <c:v>42806</c:v>
                </c:pt>
                <c:pt idx="2">
                  <c:v>42807</c:v>
                </c:pt>
                <c:pt idx="3">
                  <c:v>42808</c:v>
                </c:pt>
                <c:pt idx="4">
                  <c:v>42809</c:v>
                </c:pt>
                <c:pt idx="5">
                  <c:v>42810</c:v>
                </c:pt>
                <c:pt idx="6">
                  <c:v>42811</c:v>
                </c:pt>
                <c:pt idx="7">
                  <c:v>42812</c:v>
                </c:pt>
                <c:pt idx="8">
                  <c:v>42813</c:v>
                </c:pt>
                <c:pt idx="9">
                  <c:v>42814</c:v>
                </c:pt>
                <c:pt idx="10">
                  <c:v>42815</c:v>
                </c:pt>
                <c:pt idx="11">
                  <c:v>42816</c:v>
                </c:pt>
                <c:pt idx="12">
                  <c:v>42817</c:v>
                </c:pt>
                <c:pt idx="13">
                  <c:v>42818</c:v>
                </c:pt>
                <c:pt idx="14">
                  <c:v>42819</c:v>
                </c:pt>
                <c:pt idx="15">
                  <c:v>42820</c:v>
                </c:pt>
                <c:pt idx="16">
                  <c:v>42821</c:v>
                </c:pt>
                <c:pt idx="17">
                  <c:v>42822</c:v>
                </c:pt>
                <c:pt idx="18">
                  <c:v>42823</c:v>
                </c:pt>
                <c:pt idx="19">
                  <c:v>42824</c:v>
                </c:pt>
                <c:pt idx="20">
                  <c:v>42825</c:v>
                </c:pt>
                <c:pt idx="21">
                  <c:v>42826</c:v>
                </c:pt>
                <c:pt idx="22">
                  <c:v>42827</c:v>
                </c:pt>
                <c:pt idx="23">
                  <c:v>42828</c:v>
                </c:pt>
                <c:pt idx="24">
                  <c:v>42829</c:v>
                </c:pt>
                <c:pt idx="25">
                  <c:v>42830</c:v>
                </c:pt>
                <c:pt idx="26">
                  <c:v>42831</c:v>
                </c:pt>
                <c:pt idx="27">
                  <c:v>42832</c:v>
                </c:pt>
                <c:pt idx="28">
                  <c:v>42833</c:v>
                </c:pt>
                <c:pt idx="29">
                  <c:v>42834</c:v>
                </c:pt>
                <c:pt idx="30">
                  <c:v>42835</c:v>
                </c:pt>
              </c:numCache>
            </c:numRef>
          </c:cat>
          <c:val>
            <c:numRef>
              <c:f>Sheet1!$G$2:$G$32</c:f>
              <c:numCache>
                <c:formatCode>General</c:formatCode>
                <c:ptCount val="31"/>
                <c:pt idx="0">
                  <c:v>0</c:v>
                </c:pt>
                <c:pt idx="1">
                  <c:v>0</c:v>
                </c:pt>
                <c:pt idx="2">
                  <c:v>8.2707105120730998E-3</c:v>
                </c:pt>
                <c:pt idx="3">
                  <c:v>0</c:v>
                </c:pt>
                <c:pt idx="4">
                  <c:v>3.478094525914E-3</c:v>
                </c:pt>
                <c:pt idx="5">
                  <c:v>0</c:v>
                </c:pt>
                <c:pt idx="6">
                  <c:v>5.5749916013113996E-3</c:v>
                </c:pt>
                <c:pt idx="7">
                  <c:v>0</c:v>
                </c:pt>
                <c:pt idx="8">
                  <c:v>0</c:v>
                </c:pt>
                <c:pt idx="9">
                  <c:v>7.0881769208959002E-3</c:v>
                </c:pt>
                <c:pt idx="10">
                  <c:v>0</c:v>
                </c:pt>
                <c:pt idx="11">
                  <c:v>0</c:v>
                </c:pt>
                <c:pt idx="12">
                  <c:v>3.1049890675500999E-3</c:v>
                </c:pt>
                <c:pt idx="13">
                  <c:v>7.0713805355200002E-3</c:v>
                </c:pt>
                <c:pt idx="14">
                  <c:v>0</c:v>
                </c:pt>
                <c:pt idx="15">
                  <c:v>0</c:v>
                </c:pt>
                <c:pt idx="16">
                  <c:v>7.9188875546762991E-3</c:v>
                </c:pt>
                <c:pt idx="17">
                  <c:v>0</c:v>
                </c:pt>
                <c:pt idx="18">
                  <c:v>4.7435193463718E-3</c:v>
                </c:pt>
                <c:pt idx="19">
                  <c:v>5.6012190550600001E-3</c:v>
                </c:pt>
                <c:pt idx="20">
                  <c:v>0</c:v>
                </c:pt>
                <c:pt idx="21">
                  <c:v>9.7525435494094995E-3</c:v>
                </c:pt>
                <c:pt idx="22">
                  <c:v>0</c:v>
                </c:pt>
                <c:pt idx="23">
                  <c:v>8.8840106436178998E-3</c:v>
                </c:pt>
                <c:pt idx="24">
                  <c:v>6.7313159436230997E-3</c:v>
                </c:pt>
                <c:pt idx="25">
                  <c:v>0</c:v>
                </c:pt>
                <c:pt idx="26">
                  <c:v>5.8652201031133997E-3</c:v>
                </c:pt>
                <c:pt idx="27">
                  <c:v>0.2357661040116</c:v>
                </c:pt>
                <c:pt idx="28">
                  <c:v>4.7158352029953001E-3</c:v>
                </c:pt>
                <c:pt idx="29">
                  <c:v>0</c:v>
                </c:pt>
                <c:pt idx="30">
                  <c:v>0</c:v>
                </c:pt>
              </c:numCache>
            </c:numRef>
          </c:val>
          <c:smooth val="0"/>
          <c:extLst>
            <c:ext xmlns:c16="http://schemas.microsoft.com/office/drawing/2014/chart" uri="{C3380CC4-5D6E-409C-BE32-E72D297353CC}">
              <c16:uniqueId val="{00000005-8969-46EF-984F-829CC047EAF3}"/>
            </c:ext>
          </c:extLst>
        </c:ser>
        <c:ser>
          <c:idx val="6"/>
          <c:order val="6"/>
          <c:tx>
            <c:strRef>
              <c:f>Sheet1!$H$1</c:f>
              <c:strCache>
                <c:ptCount val="1"/>
                <c:pt idx="0">
                  <c:v>Banco Ciudad</c:v>
                </c:pt>
              </c:strCache>
            </c:strRef>
          </c:tx>
          <c:spPr>
            <a:ln w="28575" cap="rnd">
              <a:solidFill>
                <a:schemeClr val="accent1">
                  <a:lumMod val="60000"/>
                </a:schemeClr>
              </a:solidFill>
              <a:round/>
            </a:ln>
            <a:effectLst/>
          </c:spPr>
          <c:marker>
            <c:symbol val="none"/>
          </c:marker>
          <c:cat>
            <c:numRef>
              <c:f>Sheet1!$A$2:$A$32</c:f>
              <c:numCache>
                <c:formatCode>m/d/yyyy</c:formatCode>
                <c:ptCount val="31"/>
                <c:pt idx="0">
                  <c:v>42805</c:v>
                </c:pt>
                <c:pt idx="1">
                  <c:v>42806</c:v>
                </c:pt>
                <c:pt idx="2">
                  <c:v>42807</c:v>
                </c:pt>
                <c:pt idx="3">
                  <c:v>42808</c:v>
                </c:pt>
                <c:pt idx="4">
                  <c:v>42809</c:v>
                </c:pt>
                <c:pt idx="5">
                  <c:v>42810</c:v>
                </c:pt>
                <c:pt idx="6">
                  <c:v>42811</c:v>
                </c:pt>
                <c:pt idx="7">
                  <c:v>42812</c:v>
                </c:pt>
                <c:pt idx="8">
                  <c:v>42813</c:v>
                </c:pt>
                <c:pt idx="9">
                  <c:v>42814</c:v>
                </c:pt>
                <c:pt idx="10">
                  <c:v>42815</c:v>
                </c:pt>
                <c:pt idx="11">
                  <c:v>42816</c:v>
                </c:pt>
                <c:pt idx="12">
                  <c:v>42817</c:v>
                </c:pt>
                <c:pt idx="13">
                  <c:v>42818</c:v>
                </c:pt>
                <c:pt idx="14">
                  <c:v>42819</c:v>
                </c:pt>
                <c:pt idx="15">
                  <c:v>42820</c:v>
                </c:pt>
                <c:pt idx="16">
                  <c:v>42821</c:v>
                </c:pt>
                <c:pt idx="17">
                  <c:v>42822</c:v>
                </c:pt>
                <c:pt idx="18">
                  <c:v>42823</c:v>
                </c:pt>
                <c:pt idx="19">
                  <c:v>42824</c:v>
                </c:pt>
                <c:pt idx="20">
                  <c:v>42825</c:v>
                </c:pt>
                <c:pt idx="21">
                  <c:v>42826</c:v>
                </c:pt>
                <c:pt idx="22">
                  <c:v>42827</c:v>
                </c:pt>
                <c:pt idx="23">
                  <c:v>42828</c:v>
                </c:pt>
                <c:pt idx="24">
                  <c:v>42829</c:v>
                </c:pt>
                <c:pt idx="25">
                  <c:v>42830</c:v>
                </c:pt>
                <c:pt idx="26">
                  <c:v>42831</c:v>
                </c:pt>
                <c:pt idx="27">
                  <c:v>42832</c:v>
                </c:pt>
                <c:pt idx="28">
                  <c:v>42833</c:v>
                </c:pt>
                <c:pt idx="29">
                  <c:v>42834</c:v>
                </c:pt>
                <c:pt idx="30">
                  <c:v>42835</c:v>
                </c:pt>
              </c:numCache>
            </c:numRef>
          </c:cat>
          <c:val>
            <c:numRef>
              <c:f>Sheet1!$H$2:$H$32</c:f>
              <c:numCache>
                <c:formatCode>General</c:formatCode>
                <c:ptCount val="31"/>
                <c:pt idx="0">
                  <c:v>0</c:v>
                </c:pt>
                <c:pt idx="1">
                  <c:v>0</c:v>
                </c:pt>
                <c:pt idx="2">
                  <c:v>9.1742708692286006E-3</c:v>
                </c:pt>
                <c:pt idx="3">
                  <c:v>5.9295657096570999E-3</c:v>
                </c:pt>
                <c:pt idx="4">
                  <c:v>5.3701246540185004E-3</c:v>
                </c:pt>
                <c:pt idx="5">
                  <c:v>4.9227684754857004E-3</c:v>
                </c:pt>
                <c:pt idx="6">
                  <c:v>8.2049996792590996E-3</c:v>
                </c:pt>
                <c:pt idx="7">
                  <c:v>1.5440697651E-2</c:v>
                </c:pt>
                <c:pt idx="8">
                  <c:v>7.1612237636258999E-3</c:v>
                </c:pt>
                <c:pt idx="9">
                  <c:v>1.2980066645928E-2</c:v>
                </c:pt>
                <c:pt idx="10">
                  <c:v>5.4829591866421999E-3</c:v>
                </c:pt>
                <c:pt idx="11">
                  <c:v>9.0638092168868999E-3</c:v>
                </c:pt>
                <c:pt idx="12">
                  <c:v>1.2831215063846E-2</c:v>
                </c:pt>
                <c:pt idx="13">
                  <c:v>6.4902511951014001E-3</c:v>
                </c:pt>
                <c:pt idx="14">
                  <c:v>0</c:v>
                </c:pt>
                <c:pt idx="15">
                  <c:v>0</c:v>
                </c:pt>
                <c:pt idx="16">
                  <c:v>6.8261218899182E-3</c:v>
                </c:pt>
                <c:pt idx="17">
                  <c:v>1.7792439444160001E-2</c:v>
                </c:pt>
                <c:pt idx="18">
                  <c:v>1.2756557877846001E-2</c:v>
                </c:pt>
                <c:pt idx="19">
                  <c:v>9.1754822163488993E-3</c:v>
                </c:pt>
                <c:pt idx="20">
                  <c:v>2.9092406434345001E-3</c:v>
                </c:pt>
                <c:pt idx="21">
                  <c:v>7.8326586057419992E-3</c:v>
                </c:pt>
                <c:pt idx="22">
                  <c:v>0</c:v>
                </c:pt>
                <c:pt idx="23">
                  <c:v>1.3763808568922E-2</c:v>
                </c:pt>
                <c:pt idx="24">
                  <c:v>2.5401727765095999E-2</c:v>
                </c:pt>
                <c:pt idx="25">
                  <c:v>9.1012921596843998E-3</c:v>
                </c:pt>
                <c:pt idx="26">
                  <c:v>0</c:v>
                </c:pt>
                <c:pt idx="27">
                  <c:v>6.6023884979677996E-3</c:v>
                </c:pt>
                <c:pt idx="28">
                  <c:v>0</c:v>
                </c:pt>
                <c:pt idx="29">
                  <c:v>0</c:v>
                </c:pt>
                <c:pt idx="30">
                  <c:v>1.7383298753252001E-2</c:v>
                </c:pt>
              </c:numCache>
            </c:numRef>
          </c:val>
          <c:smooth val="0"/>
          <c:extLst>
            <c:ext xmlns:c16="http://schemas.microsoft.com/office/drawing/2014/chart" uri="{C3380CC4-5D6E-409C-BE32-E72D297353CC}">
              <c16:uniqueId val="{00000006-8969-46EF-984F-829CC047EAF3}"/>
            </c:ext>
          </c:extLst>
        </c:ser>
        <c:ser>
          <c:idx val="7"/>
          <c:order val="7"/>
          <c:tx>
            <c:strRef>
              <c:f>Sheet1!$I$1</c:f>
              <c:strCache>
                <c:ptCount val="1"/>
                <c:pt idx="0">
                  <c:v>Banco Provincia</c:v>
                </c:pt>
              </c:strCache>
            </c:strRef>
          </c:tx>
          <c:spPr>
            <a:ln w="28575" cap="rnd">
              <a:solidFill>
                <a:schemeClr val="accent2">
                  <a:lumMod val="60000"/>
                </a:schemeClr>
              </a:solidFill>
              <a:round/>
            </a:ln>
            <a:effectLst/>
          </c:spPr>
          <c:marker>
            <c:symbol val="none"/>
          </c:marker>
          <c:cat>
            <c:numRef>
              <c:f>Sheet1!$A$2:$A$32</c:f>
              <c:numCache>
                <c:formatCode>m/d/yyyy</c:formatCode>
                <c:ptCount val="31"/>
                <c:pt idx="0">
                  <c:v>42805</c:v>
                </c:pt>
                <c:pt idx="1">
                  <c:v>42806</c:v>
                </c:pt>
                <c:pt idx="2">
                  <c:v>42807</c:v>
                </c:pt>
                <c:pt idx="3">
                  <c:v>42808</c:v>
                </c:pt>
                <c:pt idx="4">
                  <c:v>42809</c:v>
                </c:pt>
                <c:pt idx="5">
                  <c:v>42810</c:v>
                </c:pt>
                <c:pt idx="6">
                  <c:v>42811</c:v>
                </c:pt>
                <c:pt idx="7">
                  <c:v>42812</c:v>
                </c:pt>
                <c:pt idx="8">
                  <c:v>42813</c:v>
                </c:pt>
                <c:pt idx="9">
                  <c:v>42814</c:v>
                </c:pt>
                <c:pt idx="10">
                  <c:v>42815</c:v>
                </c:pt>
                <c:pt idx="11">
                  <c:v>42816</c:v>
                </c:pt>
                <c:pt idx="12">
                  <c:v>42817</c:v>
                </c:pt>
                <c:pt idx="13">
                  <c:v>42818</c:v>
                </c:pt>
                <c:pt idx="14">
                  <c:v>42819</c:v>
                </c:pt>
                <c:pt idx="15">
                  <c:v>42820</c:v>
                </c:pt>
                <c:pt idx="16">
                  <c:v>42821</c:v>
                </c:pt>
                <c:pt idx="17">
                  <c:v>42822</c:v>
                </c:pt>
                <c:pt idx="18">
                  <c:v>42823</c:v>
                </c:pt>
                <c:pt idx="19">
                  <c:v>42824</c:v>
                </c:pt>
                <c:pt idx="20">
                  <c:v>42825</c:v>
                </c:pt>
                <c:pt idx="21">
                  <c:v>42826</c:v>
                </c:pt>
                <c:pt idx="22">
                  <c:v>42827</c:v>
                </c:pt>
                <c:pt idx="23">
                  <c:v>42828</c:v>
                </c:pt>
                <c:pt idx="24">
                  <c:v>42829</c:v>
                </c:pt>
                <c:pt idx="25">
                  <c:v>42830</c:v>
                </c:pt>
                <c:pt idx="26">
                  <c:v>42831</c:v>
                </c:pt>
                <c:pt idx="27">
                  <c:v>42832</c:v>
                </c:pt>
                <c:pt idx="28">
                  <c:v>42833</c:v>
                </c:pt>
                <c:pt idx="29">
                  <c:v>42834</c:v>
                </c:pt>
                <c:pt idx="30">
                  <c:v>42835</c:v>
                </c:pt>
              </c:numCache>
            </c:numRef>
          </c:cat>
          <c:val>
            <c:numRef>
              <c:f>Sheet1!$I$2:$I$32</c:f>
              <c:numCache>
                <c:formatCode>General</c:formatCode>
                <c:ptCount val="31"/>
                <c:pt idx="0">
                  <c:v>0.98757870964037997</c:v>
                </c:pt>
                <c:pt idx="1">
                  <c:v>0</c:v>
                </c:pt>
                <c:pt idx="2">
                  <c:v>0.82220379214688</c:v>
                </c:pt>
                <c:pt idx="3">
                  <c:v>0.43527432736811</c:v>
                </c:pt>
                <c:pt idx="4">
                  <c:v>8.0680928160947005E-2</c:v>
                </c:pt>
                <c:pt idx="5">
                  <c:v>2.1558351458786</c:v>
                </c:pt>
                <c:pt idx="6">
                  <c:v>1.5666259225738</c:v>
                </c:pt>
                <c:pt idx="7">
                  <c:v>0</c:v>
                </c:pt>
                <c:pt idx="8">
                  <c:v>0</c:v>
                </c:pt>
                <c:pt idx="9">
                  <c:v>8.5692171605483994E-2</c:v>
                </c:pt>
                <c:pt idx="10">
                  <c:v>0.34704657843344999</c:v>
                </c:pt>
                <c:pt idx="11">
                  <c:v>2.5926062031456998</c:v>
                </c:pt>
                <c:pt idx="12">
                  <c:v>0.32391264452193003</c:v>
                </c:pt>
                <c:pt idx="13">
                  <c:v>0</c:v>
                </c:pt>
                <c:pt idx="14">
                  <c:v>0</c:v>
                </c:pt>
                <c:pt idx="15">
                  <c:v>0</c:v>
                </c:pt>
                <c:pt idx="16">
                  <c:v>0.34758110988136998</c:v>
                </c:pt>
                <c:pt idx="17">
                  <c:v>6.9869154129538993E-2</c:v>
                </c:pt>
                <c:pt idx="18">
                  <c:v>1.7731892356140999</c:v>
                </c:pt>
                <c:pt idx="19">
                  <c:v>5.0188233622786997</c:v>
                </c:pt>
                <c:pt idx="20">
                  <c:v>0.11694973819206</c:v>
                </c:pt>
                <c:pt idx="21">
                  <c:v>0</c:v>
                </c:pt>
                <c:pt idx="22">
                  <c:v>0.3032573720633</c:v>
                </c:pt>
                <c:pt idx="23">
                  <c:v>0.73708126386980999</c:v>
                </c:pt>
                <c:pt idx="24">
                  <c:v>7.3817600224968E-2</c:v>
                </c:pt>
                <c:pt idx="25">
                  <c:v>3.1436693636561999</c:v>
                </c:pt>
                <c:pt idx="26">
                  <c:v>0</c:v>
                </c:pt>
                <c:pt idx="27">
                  <c:v>0.18022403412087001</c:v>
                </c:pt>
                <c:pt idx="28">
                  <c:v>0</c:v>
                </c:pt>
                <c:pt idx="29">
                  <c:v>0</c:v>
                </c:pt>
                <c:pt idx="30">
                  <c:v>6.3632507120781001E-2</c:v>
                </c:pt>
              </c:numCache>
            </c:numRef>
          </c:val>
          <c:smooth val="0"/>
          <c:extLst>
            <c:ext xmlns:c16="http://schemas.microsoft.com/office/drawing/2014/chart" uri="{C3380CC4-5D6E-409C-BE32-E72D297353CC}">
              <c16:uniqueId val="{00000007-8969-46EF-984F-829CC047EAF3}"/>
            </c:ext>
          </c:extLst>
        </c:ser>
        <c:ser>
          <c:idx val="8"/>
          <c:order val="8"/>
          <c:tx>
            <c:strRef>
              <c:f>Sheet1!$J$1</c:f>
              <c:strCache>
                <c:ptCount val="1"/>
                <c:pt idx="0">
                  <c:v>Banco Macro</c:v>
                </c:pt>
              </c:strCache>
            </c:strRef>
          </c:tx>
          <c:spPr>
            <a:ln w="28575" cap="rnd">
              <a:solidFill>
                <a:schemeClr val="accent3">
                  <a:lumMod val="60000"/>
                </a:schemeClr>
              </a:solidFill>
              <a:round/>
            </a:ln>
            <a:effectLst/>
          </c:spPr>
          <c:marker>
            <c:symbol val="none"/>
          </c:marker>
          <c:cat>
            <c:numRef>
              <c:f>Sheet1!$A$2:$A$32</c:f>
              <c:numCache>
                <c:formatCode>m/d/yyyy</c:formatCode>
                <c:ptCount val="31"/>
                <c:pt idx="0">
                  <c:v>42805</c:v>
                </c:pt>
                <c:pt idx="1">
                  <c:v>42806</c:v>
                </c:pt>
                <c:pt idx="2">
                  <c:v>42807</c:v>
                </c:pt>
                <c:pt idx="3">
                  <c:v>42808</c:v>
                </c:pt>
                <c:pt idx="4">
                  <c:v>42809</c:v>
                </c:pt>
                <c:pt idx="5">
                  <c:v>42810</c:v>
                </c:pt>
                <c:pt idx="6">
                  <c:v>42811</c:v>
                </c:pt>
                <c:pt idx="7">
                  <c:v>42812</c:v>
                </c:pt>
                <c:pt idx="8">
                  <c:v>42813</c:v>
                </c:pt>
                <c:pt idx="9">
                  <c:v>42814</c:v>
                </c:pt>
                <c:pt idx="10">
                  <c:v>42815</c:v>
                </c:pt>
                <c:pt idx="11">
                  <c:v>42816</c:v>
                </c:pt>
                <c:pt idx="12">
                  <c:v>42817</c:v>
                </c:pt>
                <c:pt idx="13">
                  <c:v>42818</c:v>
                </c:pt>
                <c:pt idx="14">
                  <c:v>42819</c:v>
                </c:pt>
                <c:pt idx="15">
                  <c:v>42820</c:v>
                </c:pt>
                <c:pt idx="16">
                  <c:v>42821</c:v>
                </c:pt>
                <c:pt idx="17">
                  <c:v>42822</c:v>
                </c:pt>
                <c:pt idx="18">
                  <c:v>42823</c:v>
                </c:pt>
                <c:pt idx="19">
                  <c:v>42824</c:v>
                </c:pt>
                <c:pt idx="20">
                  <c:v>42825</c:v>
                </c:pt>
                <c:pt idx="21">
                  <c:v>42826</c:v>
                </c:pt>
                <c:pt idx="22">
                  <c:v>42827</c:v>
                </c:pt>
                <c:pt idx="23">
                  <c:v>42828</c:v>
                </c:pt>
                <c:pt idx="24">
                  <c:v>42829</c:v>
                </c:pt>
                <c:pt idx="25">
                  <c:v>42830</c:v>
                </c:pt>
                <c:pt idx="26">
                  <c:v>42831</c:v>
                </c:pt>
                <c:pt idx="27">
                  <c:v>42832</c:v>
                </c:pt>
                <c:pt idx="28">
                  <c:v>42833</c:v>
                </c:pt>
                <c:pt idx="29">
                  <c:v>42834</c:v>
                </c:pt>
                <c:pt idx="30">
                  <c:v>42835</c:v>
                </c:pt>
              </c:numCache>
            </c:numRef>
          </c:cat>
          <c:val>
            <c:numRef>
              <c:f>Sheet1!$J$2:$J$32</c:f>
              <c:numCache>
                <c:formatCode>General</c:formatCode>
                <c:ptCount val="31"/>
                <c:pt idx="0">
                  <c:v>0</c:v>
                </c:pt>
                <c:pt idx="1">
                  <c:v>0</c:v>
                </c:pt>
                <c:pt idx="2">
                  <c:v>1.1247065218919E-2</c:v>
                </c:pt>
                <c:pt idx="3">
                  <c:v>7.0278513749991002E-3</c:v>
                </c:pt>
                <c:pt idx="4">
                  <c:v>9.5774001456514005E-2</c:v>
                </c:pt>
                <c:pt idx="5">
                  <c:v>6.5538315337604E-3</c:v>
                </c:pt>
                <c:pt idx="6">
                  <c:v>2.5275514813090001E-2</c:v>
                </c:pt>
                <c:pt idx="7">
                  <c:v>0</c:v>
                </c:pt>
                <c:pt idx="8">
                  <c:v>0</c:v>
                </c:pt>
                <c:pt idx="9">
                  <c:v>0.42276396127374</c:v>
                </c:pt>
                <c:pt idx="10">
                  <c:v>1.9186896753436999E-2</c:v>
                </c:pt>
                <c:pt idx="11">
                  <c:v>2.4563357085709999E-2</c:v>
                </c:pt>
                <c:pt idx="12">
                  <c:v>1.0057397332685E-2</c:v>
                </c:pt>
                <c:pt idx="13">
                  <c:v>0</c:v>
                </c:pt>
                <c:pt idx="14">
                  <c:v>0</c:v>
                </c:pt>
                <c:pt idx="15">
                  <c:v>0</c:v>
                </c:pt>
                <c:pt idx="16">
                  <c:v>1.3096412986029E-2</c:v>
                </c:pt>
                <c:pt idx="17">
                  <c:v>2.0813406640178E-2</c:v>
                </c:pt>
                <c:pt idx="18">
                  <c:v>1.5901485619678999E-2</c:v>
                </c:pt>
                <c:pt idx="19">
                  <c:v>1.6250923613644001E-2</c:v>
                </c:pt>
                <c:pt idx="20">
                  <c:v>0.75170214357861997</c:v>
                </c:pt>
                <c:pt idx="21">
                  <c:v>0</c:v>
                </c:pt>
                <c:pt idx="22">
                  <c:v>0</c:v>
                </c:pt>
                <c:pt idx="23">
                  <c:v>1.238983565935E-2</c:v>
                </c:pt>
                <c:pt idx="24">
                  <c:v>1.7297155786599999E-2</c:v>
                </c:pt>
                <c:pt idx="25">
                  <c:v>3.6227988575329002E-2</c:v>
                </c:pt>
                <c:pt idx="26">
                  <c:v>1.9398052715961001E-2</c:v>
                </c:pt>
                <c:pt idx="27">
                  <c:v>0.36572769294765001</c:v>
                </c:pt>
                <c:pt idx="28">
                  <c:v>0</c:v>
                </c:pt>
                <c:pt idx="29">
                  <c:v>0</c:v>
                </c:pt>
                <c:pt idx="30">
                  <c:v>1.2383900928793001E-2</c:v>
                </c:pt>
              </c:numCache>
            </c:numRef>
          </c:val>
          <c:smooth val="0"/>
          <c:extLst>
            <c:ext xmlns:c16="http://schemas.microsoft.com/office/drawing/2014/chart" uri="{C3380CC4-5D6E-409C-BE32-E72D297353CC}">
              <c16:uniqueId val="{00000008-8969-46EF-984F-829CC047EAF3}"/>
            </c:ext>
          </c:extLst>
        </c:ser>
        <c:ser>
          <c:idx val="9"/>
          <c:order val="9"/>
          <c:tx>
            <c:strRef>
              <c:f>Sheet1!$K$1</c:f>
              <c:strCache>
                <c:ptCount val="1"/>
                <c:pt idx="0">
                  <c:v>HSBC Argentina</c:v>
                </c:pt>
              </c:strCache>
            </c:strRef>
          </c:tx>
          <c:spPr>
            <a:ln w="28575" cap="rnd">
              <a:solidFill>
                <a:schemeClr val="accent4">
                  <a:lumMod val="60000"/>
                </a:schemeClr>
              </a:solidFill>
              <a:round/>
            </a:ln>
            <a:effectLst/>
          </c:spPr>
          <c:marker>
            <c:symbol val="none"/>
          </c:marker>
          <c:cat>
            <c:numRef>
              <c:f>Sheet1!$A$2:$A$32</c:f>
              <c:numCache>
                <c:formatCode>m/d/yyyy</c:formatCode>
                <c:ptCount val="31"/>
                <c:pt idx="0">
                  <c:v>42805</c:v>
                </c:pt>
                <c:pt idx="1">
                  <c:v>42806</c:v>
                </c:pt>
                <c:pt idx="2">
                  <c:v>42807</c:v>
                </c:pt>
                <c:pt idx="3">
                  <c:v>42808</c:v>
                </c:pt>
                <c:pt idx="4">
                  <c:v>42809</c:v>
                </c:pt>
                <c:pt idx="5">
                  <c:v>42810</c:v>
                </c:pt>
                <c:pt idx="6">
                  <c:v>42811</c:v>
                </c:pt>
                <c:pt idx="7">
                  <c:v>42812</c:v>
                </c:pt>
                <c:pt idx="8">
                  <c:v>42813</c:v>
                </c:pt>
                <c:pt idx="9">
                  <c:v>42814</c:v>
                </c:pt>
                <c:pt idx="10">
                  <c:v>42815</c:v>
                </c:pt>
                <c:pt idx="11">
                  <c:v>42816</c:v>
                </c:pt>
                <c:pt idx="12">
                  <c:v>42817</c:v>
                </c:pt>
                <c:pt idx="13">
                  <c:v>42818</c:v>
                </c:pt>
                <c:pt idx="14">
                  <c:v>42819</c:v>
                </c:pt>
                <c:pt idx="15">
                  <c:v>42820</c:v>
                </c:pt>
                <c:pt idx="16">
                  <c:v>42821</c:v>
                </c:pt>
                <c:pt idx="17">
                  <c:v>42822</c:v>
                </c:pt>
                <c:pt idx="18">
                  <c:v>42823</c:v>
                </c:pt>
                <c:pt idx="19">
                  <c:v>42824</c:v>
                </c:pt>
                <c:pt idx="20">
                  <c:v>42825</c:v>
                </c:pt>
                <c:pt idx="21">
                  <c:v>42826</c:v>
                </c:pt>
                <c:pt idx="22">
                  <c:v>42827</c:v>
                </c:pt>
                <c:pt idx="23">
                  <c:v>42828</c:v>
                </c:pt>
                <c:pt idx="24">
                  <c:v>42829</c:v>
                </c:pt>
                <c:pt idx="25">
                  <c:v>42830</c:v>
                </c:pt>
                <c:pt idx="26">
                  <c:v>42831</c:v>
                </c:pt>
                <c:pt idx="27">
                  <c:v>42832</c:v>
                </c:pt>
                <c:pt idx="28">
                  <c:v>42833</c:v>
                </c:pt>
                <c:pt idx="29">
                  <c:v>42834</c:v>
                </c:pt>
                <c:pt idx="30">
                  <c:v>42835</c:v>
                </c:pt>
              </c:numCache>
            </c:numRef>
          </c:cat>
          <c:val>
            <c:numRef>
              <c:f>Sheet1!$K$2:$K$32</c:f>
              <c:numCache>
                <c:formatCode>General</c:formatCode>
                <c:ptCount val="31"/>
                <c:pt idx="0">
                  <c:v>0</c:v>
                </c:pt>
                <c:pt idx="1">
                  <c:v>0</c:v>
                </c:pt>
                <c:pt idx="2">
                  <c:v>2.5819260723339999E-2</c:v>
                </c:pt>
                <c:pt idx="3">
                  <c:v>4.8401741127459999E-2</c:v>
                </c:pt>
                <c:pt idx="4">
                  <c:v>3.1370140965399002E-2</c:v>
                </c:pt>
                <c:pt idx="5">
                  <c:v>0.37725608481144002</c:v>
                </c:pt>
                <c:pt idx="6">
                  <c:v>1.6680678436552999E-2</c:v>
                </c:pt>
                <c:pt idx="7">
                  <c:v>0</c:v>
                </c:pt>
                <c:pt idx="8">
                  <c:v>0</c:v>
                </c:pt>
                <c:pt idx="9">
                  <c:v>2.6010751110459002E-2</c:v>
                </c:pt>
                <c:pt idx="10">
                  <c:v>2.7504584097350002E-2</c:v>
                </c:pt>
                <c:pt idx="11">
                  <c:v>2.6332982226904E-2</c:v>
                </c:pt>
                <c:pt idx="12">
                  <c:v>3.5102452506160002E-2</c:v>
                </c:pt>
                <c:pt idx="13">
                  <c:v>0</c:v>
                </c:pt>
                <c:pt idx="14">
                  <c:v>0</c:v>
                </c:pt>
                <c:pt idx="15">
                  <c:v>0</c:v>
                </c:pt>
                <c:pt idx="16">
                  <c:v>2.9643149767850999E-2</c:v>
                </c:pt>
                <c:pt idx="17">
                  <c:v>3.2968350383632002E-2</c:v>
                </c:pt>
                <c:pt idx="18">
                  <c:v>3.8843830046034998E-2</c:v>
                </c:pt>
                <c:pt idx="19">
                  <c:v>1.9972305070302999E-2</c:v>
                </c:pt>
                <c:pt idx="20">
                  <c:v>3.8827541373519001E-2</c:v>
                </c:pt>
                <c:pt idx="21">
                  <c:v>0</c:v>
                </c:pt>
                <c:pt idx="22">
                  <c:v>0</c:v>
                </c:pt>
                <c:pt idx="23">
                  <c:v>3.227137229852E-2</c:v>
                </c:pt>
                <c:pt idx="24">
                  <c:v>6.9854702219384002E-2</c:v>
                </c:pt>
                <c:pt idx="25">
                  <c:v>2.0619242409126E-2</c:v>
                </c:pt>
                <c:pt idx="26">
                  <c:v>2.8594988562005E-2</c:v>
                </c:pt>
                <c:pt idx="27">
                  <c:v>3.9228201752635999E-2</c:v>
                </c:pt>
                <c:pt idx="28">
                  <c:v>0</c:v>
                </c:pt>
                <c:pt idx="29">
                  <c:v>0</c:v>
                </c:pt>
                <c:pt idx="30">
                  <c:v>2.8913260219341999E-2</c:v>
                </c:pt>
              </c:numCache>
            </c:numRef>
          </c:val>
          <c:smooth val="0"/>
          <c:extLst>
            <c:ext xmlns:c16="http://schemas.microsoft.com/office/drawing/2014/chart" uri="{C3380CC4-5D6E-409C-BE32-E72D297353CC}">
              <c16:uniqueId val="{00000009-8969-46EF-984F-829CC047EAF3}"/>
            </c:ext>
          </c:extLst>
        </c:ser>
        <c:ser>
          <c:idx val="10"/>
          <c:order val="10"/>
          <c:tx>
            <c:strRef>
              <c:f>Sheet1!$L$1</c:f>
              <c:strCache>
                <c:ptCount val="1"/>
                <c:pt idx="0">
                  <c:v>Banco Nación</c:v>
                </c:pt>
              </c:strCache>
            </c:strRef>
          </c:tx>
          <c:spPr>
            <a:ln w="28575" cap="rnd">
              <a:solidFill>
                <a:schemeClr val="accent5">
                  <a:lumMod val="60000"/>
                </a:schemeClr>
              </a:solidFill>
              <a:round/>
            </a:ln>
            <a:effectLst/>
          </c:spPr>
          <c:marker>
            <c:symbol val="none"/>
          </c:marker>
          <c:cat>
            <c:numRef>
              <c:f>Sheet1!$A$2:$A$32</c:f>
              <c:numCache>
                <c:formatCode>m/d/yyyy</c:formatCode>
                <c:ptCount val="31"/>
                <c:pt idx="0">
                  <c:v>42805</c:v>
                </c:pt>
                <c:pt idx="1">
                  <c:v>42806</c:v>
                </c:pt>
                <c:pt idx="2">
                  <c:v>42807</c:v>
                </c:pt>
                <c:pt idx="3">
                  <c:v>42808</c:v>
                </c:pt>
                <c:pt idx="4">
                  <c:v>42809</c:v>
                </c:pt>
                <c:pt idx="5">
                  <c:v>42810</c:v>
                </c:pt>
                <c:pt idx="6">
                  <c:v>42811</c:v>
                </c:pt>
                <c:pt idx="7">
                  <c:v>42812</c:v>
                </c:pt>
                <c:pt idx="8">
                  <c:v>42813</c:v>
                </c:pt>
                <c:pt idx="9">
                  <c:v>42814</c:v>
                </c:pt>
                <c:pt idx="10">
                  <c:v>42815</c:v>
                </c:pt>
                <c:pt idx="11">
                  <c:v>42816</c:v>
                </c:pt>
                <c:pt idx="12">
                  <c:v>42817</c:v>
                </c:pt>
                <c:pt idx="13">
                  <c:v>42818</c:v>
                </c:pt>
                <c:pt idx="14">
                  <c:v>42819</c:v>
                </c:pt>
                <c:pt idx="15">
                  <c:v>42820</c:v>
                </c:pt>
                <c:pt idx="16">
                  <c:v>42821</c:v>
                </c:pt>
                <c:pt idx="17">
                  <c:v>42822</c:v>
                </c:pt>
                <c:pt idx="18">
                  <c:v>42823</c:v>
                </c:pt>
                <c:pt idx="19">
                  <c:v>42824</c:v>
                </c:pt>
                <c:pt idx="20">
                  <c:v>42825</c:v>
                </c:pt>
                <c:pt idx="21">
                  <c:v>42826</c:v>
                </c:pt>
                <c:pt idx="22">
                  <c:v>42827</c:v>
                </c:pt>
                <c:pt idx="23">
                  <c:v>42828</c:v>
                </c:pt>
                <c:pt idx="24">
                  <c:v>42829</c:v>
                </c:pt>
                <c:pt idx="25">
                  <c:v>42830</c:v>
                </c:pt>
                <c:pt idx="26">
                  <c:v>42831</c:v>
                </c:pt>
                <c:pt idx="27">
                  <c:v>42832</c:v>
                </c:pt>
                <c:pt idx="28">
                  <c:v>42833</c:v>
                </c:pt>
                <c:pt idx="29">
                  <c:v>42834</c:v>
                </c:pt>
                <c:pt idx="30">
                  <c:v>42835</c:v>
                </c:pt>
              </c:numCache>
            </c:numRef>
          </c:cat>
          <c:val>
            <c:numRef>
              <c:f>Sheet1!$L$2:$L$32</c:f>
              <c:numCache>
                <c:formatCode>General</c:formatCode>
                <c:ptCount val="31"/>
                <c:pt idx="0">
                  <c:v>0</c:v>
                </c:pt>
                <c:pt idx="1">
                  <c:v>0</c:v>
                </c:pt>
                <c:pt idx="2">
                  <c:v>7.5740283455417001E-2</c:v>
                </c:pt>
                <c:pt idx="3">
                  <c:v>9.9455069100553004E-2</c:v>
                </c:pt>
                <c:pt idx="4">
                  <c:v>8.8956928296578003E-2</c:v>
                </c:pt>
                <c:pt idx="5">
                  <c:v>0</c:v>
                </c:pt>
                <c:pt idx="6">
                  <c:v>6.1900340451872003E-2</c:v>
                </c:pt>
                <c:pt idx="7">
                  <c:v>0</c:v>
                </c:pt>
                <c:pt idx="8">
                  <c:v>0</c:v>
                </c:pt>
                <c:pt idx="9">
                  <c:v>0.10489079017729</c:v>
                </c:pt>
                <c:pt idx="10">
                  <c:v>7.5998767587553001E-2</c:v>
                </c:pt>
                <c:pt idx="11">
                  <c:v>0.28412004841324001</c:v>
                </c:pt>
                <c:pt idx="12">
                  <c:v>8.9475373781666007E-2</c:v>
                </c:pt>
                <c:pt idx="13">
                  <c:v>0</c:v>
                </c:pt>
                <c:pt idx="14">
                  <c:v>0</c:v>
                </c:pt>
                <c:pt idx="15">
                  <c:v>0</c:v>
                </c:pt>
                <c:pt idx="16">
                  <c:v>8.1596018114315993E-2</c:v>
                </c:pt>
                <c:pt idx="17">
                  <c:v>8.1473032426266995E-2</c:v>
                </c:pt>
                <c:pt idx="18">
                  <c:v>6.1015294500488003E-2</c:v>
                </c:pt>
                <c:pt idx="19">
                  <c:v>6.0252790922814999E-2</c:v>
                </c:pt>
                <c:pt idx="20">
                  <c:v>5.1724137931034003E-2</c:v>
                </c:pt>
                <c:pt idx="21">
                  <c:v>0</c:v>
                </c:pt>
                <c:pt idx="22">
                  <c:v>1.0710453321455</c:v>
                </c:pt>
                <c:pt idx="23">
                  <c:v>6.8752148504640995E-2</c:v>
                </c:pt>
                <c:pt idx="24">
                  <c:v>9.6912919703608005E-2</c:v>
                </c:pt>
                <c:pt idx="25">
                  <c:v>8.2657957340429994E-2</c:v>
                </c:pt>
                <c:pt idx="26">
                  <c:v>0</c:v>
                </c:pt>
                <c:pt idx="27">
                  <c:v>0.58370191663315996</c:v>
                </c:pt>
                <c:pt idx="28">
                  <c:v>0</c:v>
                </c:pt>
                <c:pt idx="29">
                  <c:v>0</c:v>
                </c:pt>
                <c:pt idx="30">
                  <c:v>0</c:v>
                </c:pt>
              </c:numCache>
            </c:numRef>
          </c:val>
          <c:smooth val="0"/>
          <c:extLst>
            <c:ext xmlns:c16="http://schemas.microsoft.com/office/drawing/2014/chart" uri="{C3380CC4-5D6E-409C-BE32-E72D297353CC}">
              <c16:uniqueId val="{0000000A-8969-46EF-984F-829CC047EAF3}"/>
            </c:ext>
          </c:extLst>
        </c:ser>
        <c:dLbls>
          <c:showLegendKey val="0"/>
          <c:showVal val="0"/>
          <c:showCatName val="0"/>
          <c:showSerName val="0"/>
          <c:showPercent val="0"/>
          <c:showBubbleSize val="0"/>
        </c:dLbls>
        <c:smooth val="0"/>
        <c:axId val="432900944"/>
        <c:axId val="432901272"/>
      </c:lineChart>
      <c:dateAx>
        <c:axId val="4329009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2901272"/>
        <c:crosses val="autoZero"/>
        <c:auto val="1"/>
        <c:lblOffset val="100"/>
        <c:baseTimeUnit val="days"/>
      </c:dateAx>
      <c:valAx>
        <c:axId val="4329012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29009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Sheet1!$A$2:$A$12</c:f>
              <c:strCache>
                <c:ptCount val="11"/>
                <c:pt idx="0">
                  <c:v>Banco Supervielle</c:v>
                </c:pt>
                <c:pt idx="1">
                  <c:v>Banco Galicia</c:v>
                </c:pt>
                <c:pt idx="2">
                  <c:v>BBVA Francés</c:v>
                </c:pt>
                <c:pt idx="3">
                  <c:v>Santander Río</c:v>
                </c:pt>
                <c:pt idx="4">
                  <c:v>ICBC Argentina</c:v>
                </c:pt>
                <c:pt idx="5">
                  <c:v>Banco Hipotecario</c:v>
                </c:pt>
                <c:pt idx="6">
                  <c:v>Banco Ciudad</c:v>
                </c:pt>
                <c:pt idx="7">
                  <c:v>Banco Provincia</c:v>
                </c:pt>
                <c:pt idx="8">
                  <c:v>Banco Macro</c:v>
                </c:pt>
                <c:pt idx="9">
                  <c:v>HSBC Argentina</c:v>
                </c:pt>
                <c:pt idx="10">
                  <c:v>Banco Nación</c:v>
                </c:pt>
              </c:strCache>
            </c:strRef>
          </c:cat>
          <c:val>
            <c:numRef>
              <c:f>Sheet1!$B$2:$B$12</c:f>
              <c:numCache>
                <c:formatCode>General</c:formatCode>
                <c:ptCount val="11"/>
                <c:pt idx="0">
                  <c:v>2501</c:v>
                </c:pt>
                <c:pt idx="1">
                  <c:v>46242</c:v>
                </c:pt>
                <c:pt idx="2">
                  <c:v>42681</c:v>
                </c:pt>
                <c:pt idx="3">
                  <c:v>8294</c:v>
                </c:pt>
                <c:pt idx="4">
                  <c:v>7238</c:v>
                </c:pt>
                <c:pt idx="5">
                  <c:v>1681</c:v>
                </c:pt>
                <c:pt idx="6">
                  <c:v>1284</c:v>
                </c:pt>
                <c:pt idx="7">
                  <c:v>38431</c:v>
                </c:pt>
                <c:pt idx="8">
                  <c:v>9140</c:v>
                </c:pt>
                <c:pt idx="9">
                  <c:v>2821</c:v>
                </c:pt>
                <c:pt idx="10">
                  <c:v>1647</c:v>
                </c:pt>
              </c:numCache>
            </c:numRef>
          </c:val>
          <c:extLst>
            <c:ext xmlns:c16="http://schemas.microsoft.com/office/drawing/2014/chart" uri="{C3380CC4-5D6E-409C-BE32-E72D297353CC}">
              <c16:uniqueId val="{00000000-B4C8-432A-8A19-D84FAB1A7225}"/>
            </c:ext>
          </c:extLst>
        </c:ser>
        <c:ser>
          <c:idx val="1"/>
          <c:order val="1"/>
          <c:tx>
            <c:strRef>
              <c:f>Sheet1!$C$1</c:f>
              <c:strCache>
                <c:ptCount val="1"/>
                <c:pt idx="0">
                  <c:v>Love</c:v>
                </c:pt>
              </c:strCache>
            </c:strRef>
          </c:tx>
          <c:spPr>
            <a:solidFill>
              <a:schemeClr val="accent2"/>
            </a:solidFill>
            <a:ln>
              <a:noFill/>
            </a:ln>
            <a:effectLst/>
          </c:spPr>
          <c:invertIfNegative val="0"/>
          <c:cat>
            <c:strRef>
              <c:f>Sheet1!$A$2:$A$12</c:f>
              <c:strCache>
                <c:ptCount val="11"/>
                <c:pt idx="0">
                  <c:v>Banco Supervielle</c:v>
                </c:pt>
                <c:pt idx="1">
                  <c:v>Banco Galicia</c:v>
                </c:pt>
                <c:pt idx="2">
                  <c:v>BBVA Francés</c:v>
                </c:pt>
                <c:pt idx="3">
                  <c:v>Santander Río</c:v>
                </c:pt>
                <c:pt idx="4">
                  <c:v>ICBC Argentina</c:v>
                </c:pt>
                <c:pt idx="5">
                  <c:v>Banco Hipotecario</c:v>
                </c:pt>
                <c:pt idx="6">
                  <c:v>Banco Ciudad</c:v>
                </c:pt>
                <c:pt idx="7">
                  <c:v>Banco Provincia</c:v>
                </c:pt>
                <c:pt idx="8">
                  <c:v>Banco Macro</c:v>
                </c:pt>
                <c:pt idx="9">
                  <c:v>HSBC Argentina</c:v>
                </c:pt>
                <c:pt idx="10">
                  <c:v>Banco Nación</c:v>
                </c:pt>
              </c:strCache>
            </c:strRef>
          </c:cat>
          <c:val>
            <c:numRef>
              <c:f>Sheet1!$C$2:$C$12</c:f>
              <c:numCache>
                <c:formatCode>General</c:formatCode>
                <c:ptCount val="11"/>
                <c:pt idx="0">
                  <c:v>104</c:v>
                </c:pt>
                <c:pt idx="1">
                  <c:v>1572</c:v>
                </c:pt>
                <c:pt idx="2">
                  <c:v>12809</c:v>
                </c:pt>
                <c:pt idx="3">
                  <c:v>599</c:v>
                </c:pt>
                <c:pt idx="4">
                  <c:v>97</c:v>
                </c:pt>
                <c:pt idx="5">
                  <c:v>77</c:v>
                </c:pt>
                <c:pt idx="6">
                  <c:v>54</c:v>
                </c:pt>
                <c:pt idx="7">
                  <c:v>1421</c:v>
                </c:pt>
                <c:pt idx="8">
                  <c:v>166</c:v>
                </c:pt>
                <c:pt idx="9">
                  <c:v>267</c:v>
                </c:pt>
                <c:pt idx="10">
                  <c:v>122</c:v>
                </c:pt>
              </c:numCache>
            </c:numRef>
          </c:val>
          <c:extLst>
            <c:ext xmlns:c16="http://schemas.microsoft.com/office/drawing/2014/chart" uri="{C3380CC4-5D6E-409C-BE32-E72D297353CC}">
              <c16:uniqueId val="{00000001-B4C8-432A-8A19-D84FAB1A7225}"/>
            </c:ext>
          </c:extLst>
        </c:ser>
        <c:ser>
          <c:idx val="2"/>
          <c:order val="2"/>
          <c:tx>
            <c:strRef>
              <c:f>Sheet1!$D$1</c:f>
              <c:strCache>
                <c:ptCount val="1"/>
                <c:pt idx="0">
                  <c:v>Haha</c:v>
                </c:pt>
              </c:strCache>
            </c:strRef>
          </c:tx>
          <c:spPr>
            <a:solidFill>
              <a:schemeClr val="accent3"/>
            </a:solidFill>
            <a:ln>
              <a:noFill/>
            </a:ln>
            <a:effectLst/>
          </c:spPr>
          <c:invertIfNegative val="0"/>
          <c:cat>
            <c:strRef>
              <c:f>Sheet1!$A$2:$A$12</c:f>
              <c:strCache>
                <c:ptCount val="11"/>
                <c:pt idx="0">
                  <c:v>Banco Supervielle</c:v>
                </c:pt>
                <c:pt idx="1">
                  <c:v>Banco Galicia</c:v>
                </c:pt>
                <c:pt idx="2">
                  <c:v>BBVA Francés</c:v>
                </c:pt>
                <c:pt idx="3">
                  <c:v>Santander Río</c:v>
                </c:pt>
                <c:pt idx="4">
                  <c:v>ICBC Argentina</c:v>
                </c:pt>
                <c:pt idx="5">
                  <c:v>Banco Hipotecario</c:v>
                </c:pt>
                <c:pt idx="6">
                  <c:v>Banco Ciudad</c:v>
                </c:pt>
                <c:pt idx="7">
                  <c:v>Banco Provincia</c:v>
                </c:pt>
                <c:pt idx="8">
                  <c:v>Banco Macro</c:v>
                </c:pt>
                <c:pt idx="9">
                  <c:v>HSBC Argentina</c:v>
                </c:pt>
                <c:pt idx="10">
                  <c:v>Banco Nación</c:v>
                </c:pt>
              </c:strCache>
            </c:strRef>
          </c:cat>
          <c:val>
            <c:numRef>
              <c:f>Sheet1!$D$2:$D$12</c:f>
              <c:numCache>
                <c:formatCode>General</c:formatCode>
                <c:ptCount val="11"/>
                <c:pt idx="0">
                  <c:v>20</c:v>
                </c:pt>
                <c:pt idx="1">
                  <c:v>678</c:v>
                </c:pt>
                <c:pt idx="2">
                  <c:v>1114</c:v>
                </c:pt>
                <c:pt idx="3">
                  <c:v>42</c:v>
                </c:pt>
                <c:pt idx="4">
                  <c:v>14</c:v>
                </c:pt>
                <c:pt idx="5">
                  <c:v>39</c:v>
                </c:pt>
                <c:pt idx="6">
                  <c:v>4</c:v>
                </c:pt>
                <c:pt idx="7">
                  <c:v>148</c:v>
                </c:pt>
                <c:pt idx="8">
                  <c:v>20</c:v>
                </c:pt>
                <c:pt idx="9">
                  <c:v>20</c:v>
                </c:pt>
                <c:pt idx="10">
                  <c:v>7</c:v>
                </c:pt>
              </c:numCache>
            </c:numRef>
          </c:val>
          <c:extLst>
            <c:ext xmlns:c16="http://schemas.microsoft.com/office/drawing/2014/chart" uri="{C3380CC4-5D6E-409C-BE32-E72D297353CC}">
              <c16:uniqueId val="{00000002-B4C8-432A-8A19-D84FAB1A7225}"/>
            </c:ext>
          </c:extLst>
        </c:ser>
        <c:ser>
          <c:idx val="3"/>
          <c:order val="3"/>
          <c:tx>
            <c:strRef>
              <c:f>Sheet1!$E$1</c:f>
              <c:strCache>
                <c:ptCount val="1"/>
                <c:pt idx="0">
                  <c:v>Wow</c:v>
                </c:pt>
              </c:strCache>
            </c:strRef>
          </c:tx>
          <c:spPr>
            <a:solidFill>
              <a:schemeClr val="accent4"/>
            </a:solidFill>
            <a:ln>
              <a:noFill/>
            </a:ln>
            <a:effectLst/>
          </c:spPr>
          <c:invertIfNegative val="0"/>
          <c:cat>
            <c:strRef>
              <c:f>Sheet1!$A$2:$A$12</c:f>
              <c:strCache>
                <c:ptCount val="11"/>
                <c:pt idx="0">
                  <c:v>Banco Supervielle</c:v>
                </c:pt>
                <c:pt idx="1">
                  <c:v>Banco Galicia</c:v>
                </c:pt>
                <c:pt idx="2">
                  <c:v>BBVA Francés</c:v>
                </c:pt>
                <c:pt idx="3">
                  <c:v>Santander Río</c:v>
                </c:pt>
                <c:pt idx="4">
                  <c:v>ICBC Argentina</c:v>
                </c:pt>
                <c:pt idx="5">
                  <c:v>Banco Hipotecario</c:v>
                </c:pt>
                <c:pt idx="6">
                  <c:v>Banco Ciudad</c:v>
                </c:pt>
                <c:pt idx="7">
                  <c:v>Banco Provincia</c:v>
                </c:pt>
                <c:pt idx="8">
                  <c:v>Banco Macro</c:v>
                </c:pt>
                <c:pt idx="9">
                  <c:v>HSBC Argentina</c:v>
                </c:pt>
                <c:pt idx="10">
                  <c:v>Banco Nación</c:v>
                </c:pt>
              </c:strCache>
            </c:strRef>
          </c:cat>
          <c:val>
            <c:numRef>
              <c:f>Sheet1!$E$2:$E$12</c:f>
              <c:numCache>
                <c:formatCode>General</c:formatCode>
                <c:ptCount val="11"/>
                <c:pt idx="0">
                  <c:v>12</c:v>
                </c:pt>
                <c:pt idx="1">
                  <c:v>104</c:v>
                </c:pt>
                <c:pt idx="2">
                  <c:v>64</c:v>
                </c:pt>
                <c:pt idx="3">
                  <c:v>57</c:v>
                </c:pt>
                <c:pt idx="4">
                  <c:v>9</c:v>
                </c:pt>
                <c:pt idx="5">
                  <c:v>2</c:v>
                </c:pt>
                <c:pt idx="6">
                  <c:v>10</c:v>
                </c:pt>
                <c:pt idx="7">
                  <c:v>248</c:v>
                </c:pt>
                <c:pt idx="8">
                  <c:v>16</c:v>
                </c:pt>
                <c:pt idx="9">
                  <c:v>13</c:v>
                </c:pt>
                <c:pt idx="10">
                  <c:v>2</c:v>
                </c:pt>
              </c:numCache>
            </c:numRef>
          </c:val>
          <c:extLst>
            <c:ext xmlns:c16="http://schemas.microsoft.com/office/drawing/2014/chart" uri="{C3380CC4-5D6E-409C-BE32-E72D297353CC}">
              <c16:uniqueId val="{00000003-B4C8-432A-8A19-D84FAB1A7225}"/>
            </c:ext>
          </c:extLst>
        </c:ser>
        <c:ser>
          <c:idx val="4"/>
          <c:order val="4"/>
          <c:tx>
            <c:strRef>
              <c:f>Sheet1!$F$1</c:f>
              <c:strCache>
                <c:ptCount val="1"/>
                <c:pt idx="0">
                  <c:v>Sad</c:v>
                </c:pt>
              </c:strCache>
            </c:strRef>
          </c:tx>
          <c:spPr>
            <a:solidFill>
              <a:schemeClr val="accent5"/>
            </a:solidFill>
            <a:ln>
              <a:noFill/>
            </a:ln>
            <a:effectLst/>
          </c:spPr>
          <c:invertIfNegative val="0"/>
          <c:cat>
            <c:strRef>
              <c:f>Sheet1!$A$2:$A$12</c:f>
              <c:strCache>
                <c:ptCount val="11"/>
                <c:pt idx="0">
                  <c:v>Banco Supervielle</c:v>
                </c:pt>
                <c:pt idx="1">
                  <c:v>Banco Galicia</c:v>
                </c:pt>
                <c:pt idx="2">
                  <c:v>BBVA Francés</c:v>
                </c:pt>
                <c:pt idx="3">
                  <c:v>Santander Río</c:v>
                </c:pt>
                <c:pt idx="4">
                  <c:v>ICBC Argentina</c:v>
                </c:pt>
                <c:pt idx="5">
                  <c:v>Banco Hipotecario</c:v>
                </c:pt>
                <c:pt idx="6">
                  <c:v>Banco Ciudad</c:v>
                </c:pt>
                <c:pt idx="7">
                  <c:v>Banco Provincia</c:v>
                </c:pt>
                <c:pt idx="8">
                  <c:v>Banco Macro</c:v>
                </c:pt>
                <c:pt idx="9">
                  <c:v>HSBC Argentina</c:v>
                </c:pt>
                <c:pt idx="10">
                  <c:v>Banco Nación</c:v>
                </c:pt>
              </c:strCache>
            </c:strRef>
          </c:cat>
          <c:val>
            <c:numRef>
              <c:f>Sheet1!$F$2:$F$12</c:f>
              <c:numCache>
                <c:formatCode>General</c:formatCode>
                <c:ptCount val="11"/>
                <c:pt idx="0">
                  <c:v>1</c:v>
                </c:pt>
                <c:pt idx="1">
                  <c:v>29</c:v>
                </c:pt>
                <c:pt idx="2">
                  <c:v>29</c:v>
                </c:pt>
                <c:pt idx="3">
                  <c:v>31</c:v>
                </c:pt>
                <c:pt idx="4">
                  <c:v>4</c:v>
                </c:pt>
                <c:pt idx="5">
                  <c:v>3</c:v>
                </c:pt>
                <c:pt idx="6">
                  <c:v>1</c:v>
                </c:pt>
                <c:pt idx="7">
                  <c:v>43</c:v>
                </c:pt>
                <c:pt idx="8">
                  <c:v>2</c:v>
                </c:pt>
                <c:pt idx="9">
                  <c:v>1</c:v>
                </c:pt>
                <c:pt idx="10">
                  <c:v>13</c:v>
                </c:pt>
              </c:numCache>
            </c:numRef>
          </c:val>
          <c:extLst>
            <c:ext xmlns:c16="http://schemas.microsoft.com/office/drawing/2014/chart" uri="{C3380CC4-5D6E-409C-BE32-E72D297353CC}">
              <c16:uniqueId val="{00000004-B4C8-432A-8A19-D84FAB1A7225}"/>
            </c:ext>
          </c:extLst>
        </c:ser>
        <c:ser>
          <c:idx val="5"/>
          <c:order val="5"/>
          <c:tx>
            <c:strRef>
              <c:f>Sheet1!$G$1</c:f>
              <c:strCache>
                <c:ptCount val="1"/>
                <c:pt idx="0">
                  <c:v>Angry</c:v>
                </c:pt>
              </c:strCache>
            </c:strRef>
          </c:tx>
          <c:spPr>
            <a:solidFill>
              <a:schemeClr val="accent6"/>
            </a:solidFill>
            <a:ln>
              <a:noFill/>
            </a:ln>
            <a:effectLst/>
          </c:spPr>
          <c:invertIfNegative val="0"/>
          <c:cat>
            <c:strRef>
              <c:f>Sheet1!$A$2:$A$12</c:f>
              <c:strCache>
                <c:ptCount val="11"/>
                <c:pt idx="0">
                  <c:v>Banco Supervielle</c:v>
                </c:pt>
                <c:pt idx="1">
                  <c:v>Banco Galicia</c:v>
                </c:pt>
                <c:pt idx="2">
                  <c:v>BBVA Francés</c:v>
                </c:pt>
                <c:pt idx="3">
                  <c:v>Santander Río</c:v>
                </c:pt>
                <c:pt idx="4">
                  <c:v>ICBC Argentina</c:v>
                </c:pt>
                <c:pt idx="5">
                  <c:v>Banco Hipotecario</c:v>
                </c:pt>
                <c:pt idx="6">
                  <c:v>Banco Ciudad</c:v>
                </c:pt>
                <c:pt idx="7">
                  <c:v>Banco Provincia</c:v>
                </c:pt>
                <c:pt idx="8">
                  <c:v>Banco Macro</c:v>
                </c:pt>
                <c:pt idx="9">
                  <c:v>HSBC Argentina</c:v>
                </c:pt>
                <c:pt idx="10">
                  <c:v>Banco Nación</c:v>
                </c:pt>
              </c:strCache>
            </c:strRef>
          </c:cat>
          <c:val>
            <c:numRef>
              <c:f>Sheet1!$G$2:$G$12</c:f>
              <c:numCache>
                <c:formatCode>General</c:formatCode>
                <c:ptCount val="11"/>
                <c:pt idx="0">
                  <c:v>9</c:v>
                </c:pt>
                <c:pt idx="1">
                  <c:v>151</c:v>
                </c:pt>
                <c:pt idx="2">
                  <c:v>41</c:v>
                </c:pt>
                <c:pt idx="3">
                  <c:v>113</c:v>
                </c:pt>
                <c:pt idx="4">
                  <c:v>21</c:v>
                </c:pt>
                <c:pt idx="5">
                  <c:v>10</c:v>
                </c:pt>
                <c:pt idx="6">
                  <c:v>3</c:v>
                </c:pt>
                <c:pt idx="7">
                  <c:v>95</c:v>
                </c:pt>
                <c:pt idx="8">
                  <c:v>4</c:v>
                </c:pt>
                <c:pt idx="9">
                  <c:v>16</c:v>
                </c:pt>
                <c:pt idx="10">
                  <c:v>3</c:v>
                </c:pt>
              </c:numCache>
            </c:numRef>
          </c:val>
          <c:extLst>
            <c:ext xmlns:c16="http://schemas.microsoft.com/office/drawing/2014/chart" uri="{C3380CC4-5D6E-409C-BE32-E72D297353CC}">
              <c16:uniqueId val="{00000005-B4C8-432A-8A19-D84FAB1A7225}"/>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Sheet1!$A$2:$A$12</c:f>
              <c:strCache>
                <c:ptCount val="11"/>
                <c:pt idx="0">
                  <c:v>Banco Supervielle</c:v>
                </c:pt>
                <c:pt idx="1">
                  <c:v>Banco Galicia</c:v>
                </c:pt>
                <c:pt idx="2">
                  <c:v>BBVA Francés</c:v>
                </c:pt>
                <c:pt idx="3">
                  <c:v>Santander Río</c:v>
                </c:pt>
                <c:pt idx="4">
                  <c:v>ICBC Argentina</c:v>
                </c:pt>
                <c:pt idx="5">
                  <c:v>Banco Hipotecario</c:v>
                </c:pt>
                <c:pt idx="6">
                  <c:v>Banco Ciudad</c:v>
                </c:pt>
                <c:pt idx="7">
                  <c:v>Banco Provincia</c:v>
                </c:pt>
                <c:pt idx="8">
                  <c:v>Banco Macro</c:v>
                </c:pt>
                <c:pt idx="9">
                  <c:v>HSBC Argentina</c:v>
                </c:pt>
                <c:pt idx="10">
                  <c:v>Banco Nación</c:v>
                </c:pt>
              </c:strCache>
            </c:strRef>
          </c:cat>
          <c:val>
            <c:numRef>
              <c:f>Sheet1!$H$2:$H$12</c:f>
              <c:numCache>
                <c:formatCode>General</c:formatCode>
                <c:ptCount val="11"/>
                <c:pt idx="0">
                  <c:v>442</c:v>
                </c:pt>
                <c:pt idx="1">
                  <c:v>2939</c:v>
                </c:pt>
                <c:pt idx="2">
                  <c:v>1949</c:v>
                </c:pt>
                <c:pt idx="3">
                  <c:v>2517</c:v>
                </c:pt>
                <c:pt idx="4">
                  <c:v>186</c:v>
                </c:pt>
                <c:pt idx="5">
                  <c:v>287</c:v>
                </c:pt>
                <c:pt idx="6">
                  <c:v>296</c:v>
                </c:pt>
                <c:pt idx="7">
                  <c:v>3274</c:v>
                </c:pt>
                <c:pt idx="8">
                  <c:v>439</c:v>
                </c:pt>
                <c:pt idx="9">
                  <c:v>789</c:v>
                </c:pt>
                <c:pt idx="10">
                  <c:v>284</c:v>
                </c:pt>
              </c:numCache>
            </c:numRef>
          </c:val>
          <c:extLst>
            <c:ext xmlns:c16="http://schemas.microsoft.com/office/drawing/2014/chart" uri="{C3380CC4-5D6E-409C-BE32-E72D297353CC}">
              <c16:uniqueId val="{00000006-B4C8-432A-8A19-D84FAB1A7225}"/>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Sheet1!$A$2:$A$12</c:f>
              <c:strCache>
                <c:ptCount val="11"/>
                <c:pt idx="0">
                  <c:v>Banco Supervielle</c:v>
                </c:pt>
                <c:pt idx="1">
                  <c:v>Banco Galicia</c:v>
                </c:pt>
                <c:pt idx="2">
                  <c:v>BBVA Francés</c:v>
                </c:pt>
                <c:pt idx="3">
                  <c:v>Santander Río</c:v>
                </c:pt>
                <c:pt idx="4">
                  <c:v>ICBC Argentina</c:v>
                </c:pt>
                <c:pt idx="5">
                  <c:v>Banco Hipotecario</c:v>
                </c:pt>
                <c:pt idx="6">
                  <c:v>Banco Ciudad</c:v>
                </c:pt>
                <c:pt idx="7">
                  <c:v>Banco Provincia</c:v>
                </c:pt>
                <c:pt idx="8">
                  <c:v>Banco Macro</c:v>
                </c:pt>
                <c:pt idx="9">
                  <c:v>HSBC Argentina</c:v>
                </c:pt>
                <c:pt idx="10">
                  <c:v>Banco Nación</c:v>
                </c:pt>
              </c:strCache>
            </c:strRef>
          </c:cat>
          <c:val>
            <c:numRef>
              <c:f>Sheet1!$I$2:$I$12</c:f>
              <c:numCache>
                <c:formatCode>General</c:formatCode>
                <c:ptCount val="11"/>
                <c:pt idx="0">
                  <c:v>378</c:v>
                </c:pt>
                <c:pt idx="1">
                  <c:v>1395</c:v>
                </c:pt>
                <c:pt idx="2">
                  <c:v>3157</c:v>
                </c:pt>
                <c:pt idx="3">
                  <c:v>685</c:v>
                </c:pt>
                <c:pt idx="4">
                  <c:v>84</c:v>
                </c:pt>
                <c:pt idx="5">
                  <c:v>227</c:v>
                </c:pt>
                <c:pt idx="6">
                  <c:v>417</c:v>
                </c:pt>
                <c:pt idx="7">
                  <c:v>4470</c:v>
                </c:pt>
                <c:pt idx="8">
                  <c:v>691</c:v>
                </c:pt>
                <c:pt idx="9">
                  <c:v>129</c:v>
                </c:pt>
                <c:pt idx="10">
                  <c:v>651</c:v>
                </c:pt>
              </c:numCache>
            </c:numRef>
          </c:val>
          <c:extLst>
            <c:ext xmlns:c16="http://schemas.microsoft.com/office/drawing/2014/chart" uri="{C3380CC4-5D6E-409C-BE32-E72D297353CC}">
              <c16:uniqueId val="{00000007-B4C8-432A-8A19-D84FAB1A7225}"/>
            </c:ext>
          </c:extLst>
        </c:ser>
        <c:dLbls>
          <c:showLegendKey val="0"/>
          <c:showVal val="0"/>
          <c:showCatName val="0"/>
          <c:showSerName val="0"/>
          <c:showPercent val="0"/>
          <c:showBubbleSize val="0"/>
        </c:dLbls>
        <c:gapWidth val="150"/>
        <c:overlap val="100"/>
        <c:axId val="446789904"/>
        <c:axId val="446789248"/>
      </c:barChart>
      <c:catAx>
        <c:axId val="4467899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6789248"/>
        <c:crosses val="autoZero"/>
        <c:auto val="1"/>
        <c:lblAlgn val="ctr"/>
        <c:lblOffset val="100"/>
        <c:noMultiLvlLbl val="0"/>
      </c:catAx>
      <c:valAx>
        <c:axId val="44678924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67899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Supervielle</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1.3503490358704E-2</c:v>
                </c:pt>
                <c:pt idx="10">
                  <c:v>0.11076776149313</c:v>
                </c:pt>
                <c:pt idx="11">
                  <c:v>1.3405638979293E-2</c:v>
                </c:pt>
                <c:pt idx="12">
                  <c:v>0.21566444022160999</c:v>
                </c:pt>
                <c:pt idx="13">
                  <c:v>0</c:v>
                </c:pt>
                <c:pt idx="14">
                  <c:v>1.1644314149897E-2</c:v>
                </c:pt>
                <c:pt idx="15">
                  <c:v>0</c:v>
                </c:pt>
                <c:pt idx="16">
                  <c:v>9.4915838028569004E-3</c:v>
                </c:pt>
                <c:pt idx="17">
                  <c:v>1.1155057252842E-2</c:v>
                </c:pt>
                <c:pt idx="18">
                  <c:v>7.8281103528715992E-3</c:v>
                </c:pt>
                <c:pt idx="19">
                  <c:v>0</c:v>
                </c:pt>
                <c:pt idx="20">
                  <c:v>0</c:v>
                </c:pt>
                <c:pt idx="21">
                  <c:v>0</c:v>
                </c:pt>
                <c:pt idx="22">
                  <c:v>0</c:v>
                </c:pt>
                <c:pt idx="23">
                  <c:v>0</c:v>
                </c:pt>
              </c:numCache>
            </c:numRef>
          </c:val>
          <c:smooth val="0"/>
          <c:extLst>
            <c:ext xmlns:c16="http://schemas.microsoft.com/office/drawing/2014/chart" uri="{C3380CC4-5D6E-409C-BE32-E72D297353CC}">
              <c16:uniqueId val="{00000000-3CD0-4DB4-9F76-FFA5D1942AF7}"/>
            </c:ext>
          </c:extLst>
        </c:ser>
        <c:ser>
          <c:idx val="1"/>
          <c:order val="1"/>
          <c:tx>
            <c:strRef>
              <c:f>Sheet1!$C$1</c:f>
              <c:strCache>
                <c:ptCount val="1"/>
                <c:pt idx="0">
                  <c:v>Banco Galicia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8.0962153480574006E-2</c:v>
                </c:pt>
                <c:pt idx="11">
                  <c:v>4.9403819873296999E-2</c:v>
                </c:pt>
                <c:pt idx="12">
                  <c:v>3.0399942393517999E-2</c:v>
                </c:pt>
                <c:pt idx="13">
                  <c:v>6.8939931153991996E-2</c:v>
                </c:pt>
                <c:pt idx="14">
                  <c:v>2.5359375220133E-3</c:v>
                </c:pt>
                <c:pt idx="15">
                  <c:v>0.44015735335785</c:v>
                </c:pt>
                <c:pt idx="16">
                  <c:v>0.61754774841620996</c:v>
                </c:pt>
                <c:pt idx="17">
                  <c:v>0.1286753483392</c:v>
                </c:pt>
                <c:pt idx="18">
                  <c:v>0.11785534824527</c:v>
                </c:pt>
                <c:pt idx="19">
                  <c:v>0</c:v>
                </c:pt>
                <c:pt idx="20">
                  <c:v>0</c:v>
                </c:pt>
                <c:pt idx="21">
                  <c:v>0</c:v>
                </c:pt>
                <c:pt idx="22">
                  <c:v>0</c:v>
                </c:pt>
                <c:pt idx="23">
                  <c:v>0</c:v>
                </c:pt>
              </c:numCache>
            </c:numRef>
          </c:val>
          <c:smooth val="0"/>
          <c:extLst>
            <c:ext xmlns:c16="http://schemas.microsoft.com/office/drawing/2014/chart" uri="{C3380CC4-5D6E-409C-BE32-E72D297353CC}">
              <c16:uniqueId val="{00000001-3CD0-4DB4-9F76-FFA5D1942AF7}"/>
            </c:ext>
          </c:extLst>
        </c:ser>
        <c:ser>
          <c:idx val="2"/>
          <c:order val="2"/>
          <c:tx>
            <c:strRef>
              <c:f>Sheet1!$D$1</c:f>
              <c:strCache>
                <c:ptCount val="1"/>
                <c:pt idx="0">
                  <c:v>BBVA Francés</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1.0200878844947E-3</c:v>
                </c:pt>
                <c:pt idx="9">
                  <c:v>0</c:v>
                </c:pt>
                <c:pt idx="10">
                  <c:v>0.12990987355393999</c:v>
                </c:pt>
                <c:pt idx="11">
                  <c:v>3.1191148775894999E-3</c:v>
                </c:pt>
                <c:pt idx="12">
                  <c:v>0.10948943293575999</c:v>
                </c:pt>
                <c:pt idx="13">
                  <c:v>9.2069470600544004E-2</c:v>
                </c:pt>
                <c:pt idx="14">
                  <c:v>4.0803515379787001E-3</c:v>
                </c:pt>
                <c:pt idx="15">
                  <c:v>8.7884494664156008E-3</c:v>
                </c:pt>
                <c:pt idx="16">
                  <c:v>5.3358443188952004E-3</c:v>
                </c:pt>
                <c:pt idx="17">
                  <c:v>0.39596411383135</c:v>
                </c:pt>
                <c:pt idx="18">
                  <c:v>3.5703075957312998E-3</c:v>
                </c:pt>
                <c:pt idx="19">
                  <c:v>0</c:v>
                </c:pt>
                <c:pt idx="20">
                  <c:v>0</c:v>
                </c:pt>
                <c:pt idx="21">
                  <c:v>0</c:v>
                </c:pt>
                <c:pt idx="22">
                  <c:v>0</c:v>
                </c:pt>
                <c:pt idx="23">
                  <c:v>0</c:v>
                </c:pt>
              </c:numCache>
            </c:numRef>
          </c:val>
          <c:smooth val="0"/>
          <c:extLst>
            <c:ext xmlns:c16="http://schemas.microsoft.com/office/drawing/2014/chart" uri="{C3380CC4-5D6E-409C-BE32-E72D297353CC}">
              <c16:uniqueId val="{00000002-3CD0-4DB4-9F76-FFA5D1942AF7}"/>
            </c:ext>
          </c:extLst>
        </c:ser>
        <c:ser>
          <c:idx val="3"/>
          <c:order val="3"/>
          <c:tx>
            <c:strRef>
              <c:f>Sheet1!$E$1</c:f>
              <c:strCache>
                <c:ptCount val="1"/>
                <c:pt idx="0">
                  <c:v>Santander Río</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0.13279284316466</c:v>
                </c:pt>
                <c:pt idx="7">
                  <c:v>0</c:v>
                </c:pt>
                <c:pt idx="8">
                  <c:v>0</c:v>
                </c:pt>
                <c:pt idx="9">
                  <c:v>5.0521186948360997E-2</c:v>
                </c:pt>
                <c:pt idx="10">
                  <c:v>0.21346699149327</c:v>
                </c:pt>
                <c:pt idx="11">
                  <c:v>2.421222892288E-2</c:v>
                </c:pt>
                <c:pt idx="12">
                  <c:v>5.3416669994808E-2</c:v>
                </c:pt>
                <c:pt idx="13">
                  <c:v>0.18101761252446</c:v>
                </c:pt>
                <c:pt idx="14">
                  <c:v>1.2380686129638E-2</c:v>
                </c:pt>
                <c:pt idx="15">
                  <c:v>3.9238787491513001E-2</c:v>
                </c:pt>
                <c:pt idx="16">
                  <c:v>5.8309037900875001E-2</c:v>
                </c:pt>
                <c:pt idx="17">
                  <c:v>7.4783337992731E-2</c:v>
                </c:pt>
                <c:pt idx="18">
                  <c:v>0.10713287271855999</c:v>
                </c:pt>
                <c:pt idx="19">
                  <c:v>0</c:v>
                </c:pt>
                <c:pt idx="20">
                  <c:v>3.3048444426694003E-2</c:v>
                </c:pt>
                <c:pt idx="21">
                  <c:v>0</c:v>
                </c:pt>
                <c:pt idx="22">
                  <c:v>0</c:v>
                </c:pt>
                <c:pt idx="23">
                  <c:v>0</c:v>
                </c:pt>
              </c:numCache>
            </c:numRef>
          </c:val>
          <c:smooth val="0"/>
          <c:extLst>
            <c:ext xmlns:c16="http://schemas.microsoft.com/office/drawing/2014/chart" uri="{C3380CC4-5D6E-409C-BE32-E72D297353CC}">
              <c16:uniqueId val="{00000003-3CD0-4DB4-9F76-FFA5D1942AF7}"/>
            </c:ext>
          </c:extLst>
        </c:ser>
        <c:ser>
          <c:idx val="4"/>
          <c:order val="4"/>
          <c:tx>
            <c:strRef>
              <c:f>Sheet1!$F$1</c:f>
              <c:strCache>
                <c:ptCount val="1"/>
                <c:pt idx="0">
                  <c:v>ICBC Argentina</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0.14505101003766999</c:v>
                </c:pt>
                <c:pt idx="10">
                  <c:v>1.1738517721764E-2</c:v>
                </c:pt>
                <c:pt idx="11">
                  <c:v>0.20185616856017</c:v>
                </c:pt>
                <c:pt idx="12">
                  <c:v>0.17835133136414999</c:v>
                </c:pt>
                <c:pt idx="13">
                  <c:v>6.4870755830800002E-3</c:v>
                </c:pt>
                <c:pt idx="14">
                  <c:v>0</c:v>
                </c:pt>
                <c:pt idx="15">
                  <c:v>2.1191113571394998E-2</c:v>
                </c:pt>
                <c:pt idx="16">
                  <c:v>0</c:v>
                </c:pt>
                <c:pt idx="17">
                  <c:v>7.3520189941573E-3</c:v>
                </c:pt>
                <c:pt idx="18">
                  <c:v>7.2078617589778002E-3</c:v>
                </c:pt>
                <c:pt idx="19">
                  <c:v>0</c:v>
                </c:pt>
                <c:pt idx="20">
                  <c:v>0</c:v>
                </c:pt>
                <c:pt idx="21">
                  <c:v>0</c:v>
                </c:pt>
                <c:pt idx="22">
                  <c:v>0</c:v>
                </c:pt>
                <c:pt idx="23">
                  <c:v>0</c:v>
                </c:pt>
              </c:numCache>
            </c:numRef>
          </c:val>
          <c:smooth val="0"/>
          <c:extLst>
            <c:ext xmlns:c16="http://schemas.microsoft.com/office/drawing/2014/chart" uri="{C3380CC4-5D6E-409C-BE32-E72D297353CC}">
              <c16:uniqueId val="{00000004-3CD0-4DB4-9F76-FFA5D1942AF7}"/>
            </c:ext>
          </c:extLst>
        </c:ser>
        <c:ser>
          <c:idx val="5"/>
          <c:order val="5"/>
          <c:tx>
            <c:strRef>
              <c:f>Sheet1!$G$1</c:f>
              <c:strCache>
                <c:ptCount val="1"/>
                <c:pt idx="0">
                  <c:v>Banco Hipotecario</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c:v>
                </c:pt>
                <c:pt idx="7">
                  <c:v>6.1917632269742002E-3</c:v>
                </c:pt>
                <c:pt idx="8">
                  <c:v>7.9196971507810004E-3</c:v>
                </c:pt>
                <c:pt idx="9">
                  <c:v>4.1038430690409997E-3</c:v>
                </c:pt>
                <c:pt idx="10">
                  <c:v>2.5919008857101002E-3</c:v>
                </c:pt>
                <c:pt idx="11">
                  <c:v>5.9037742396730996E-3</c:v>
                </c:pt>
                <c:pt idx="12">
                  <c:v>0</c:v>
                </c:pt>
                <c:pt idx="13">
                  <c:v>0.23744692002977999</c:v>
                </c:pt>
                <c:pt idx="14">
                  <c:v>4.8958127841190998E-3</c:v>
                </c:pt>
                <c:pt idx="15">
                  <c:v>0</c:v>
                </c:pt>
                <c:pt idx="16">
                  <c:v>6.6237467079259E-3</c:v>
                </c:pt>
                <c:pt idx="17">
                  <c:v>6.5277503788255002E-3</c:v>
                </c:pt>
                <c:pt idx="18">
                  <c:v>9.7916255682383001E-3</c:v>
                </c:pt>
                <c:pt idx="19">
                  <c:v>0</c:v>
                </c:pt>
                <c:pt idx="20">
                  <c:v>0</c:v>
                </c:pt>
                <c:pt idx="21">
                  <c:v>0</c:v>
                </c:pt>
                <c:pt idx="22">
                  <c:v>0</c:v>
                </c:pt>
                <c:pt idx="23">
                  <c:v>0</c:v>
                </c:pt>
              </c:numCache>
            </c:numRef>
          </c:val>
          <c:smooth val="0"/>
          <c:extLst>
            <c:ext xmlns:c16="http://schemas.microsoft.com/office/drawing/2014/chart" uri="{C3380CC4-5D6E-409C-BE32-E72D297353CC}">
              <c16:uniqueId val="{00000005-3CD0-4DB4-9F76-FFA5D1942AF7}"/>
            </c:ext>
          </c:extLst>
        </c:ser>
        <c:ser>
          <c:idx val="6"/>
          <c:order val="6"/>
          <c:tx>
            <c:strRef>
              <c:f>Sheet1!$H$1</c:f>
              <c:strCache>
                <c:ptCount val="1"/>
                <c:pt idx="0">
                  <c:v>Banco Ciudad</c:v>
                </c:pt>
              </c:strCache>
            </c:strRef>
          </c:tx>
          <c:spPr>
            <a:ln w="28575" cap="rnd">
              <a:solidFill>
                <a:schemeClr val="accent1">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Sheet1!$H$2:$H$25</c:f>
              <c:numCache>
                <c:formatCode>General</c:formatCode>
                <c:ptCount val="24"/>
                <c:pt idx="0">
                  <c:v>0</c:v>
                </c:pt>
                <c:pt idx="1">
                  <c:v>0</c:v>
                </c:pt>
                <c:pt idx="2">
                  <c:v>0</c:v>
                </c:pt>
                <c:pt idx="3">
                  <c:v>0</c:v>
                </c:pt>
                <c:pt idx="4">
                  <c:v>0</c:v>
                </c:pt>
                <c:pt idx="5">
                  <c:v>0</c:v>
                </c:pt>
                <c:pt idx="6">
                  <c:v>0</c:v>
                </c:pt>
                <c:pt idx="7">
                  <c:v>0</c:v>
                </c:pt>
                <c:pt idx="8">
                  <c:v>1.2979834260944E-2</c:v>
                </c:pt>
                <c:pt idx="9">
                  <c:v>4.5877000405059997E-3</c:v>
                </c:pt>
                <c:pt idx="10">
                  <c:v>8.7029540063799996E-3</c:v>
                </c:pt>
                <c:pt idx="11">
                  <c:v>9.0475199405101996E-3</c:v>
                </c:pt>
                <c:pt idx="12">
                  <c:v>7.3850781139853001E-3</c:v>
                </c:pt>
                <c:pt idx="13">
                  <c:v>9.2313476424817006E-3</c:v>
                </c:pt>
                <c:pt idx="14">
                  <c:v>1.2756044015066E-2</c:v>
                </c:pt>
                <c:pt idx="15">
                  <c:v>5.7439496442108001E-3</c:v>
                </c:pt>
                <c:pt idx="16">
                  <c:v>1.1469250101265E-2</c:v>
                </c:pt>
                <c:pt idx="17">
                  <c:v>2.2882552641061E-2</c:v>
                </c:pt>
                <c:pt idx="18">
                  <c:v>0</c:v>
                </c:pt>
                <c:pt idx="19">
                  <c:v>6.7137073763503001E-3</c:v>
                </c:pt>
                <c:pt idx="20">
                  <c:v>0</c:v>
                </c:pt>
                <c:pt idx="21">
                  <c:v>0</c:v>
                </c:pt>
                <c:pt idx="22">
                  <c:v>0</c:v>
                </c:pt>
                <c:pt idx="23">
                  <c:v>0</c:v>
                </c:pt>
              </c:numCache>
            </c:numRef>
          </c:val>
          <c:smooth val="0"/>
          <c:extLst>
            <c:ext xmlns:c16="http://schemas.microsoft.com/office/drawing/2014/chart" uri="{C3380CC4-5D6E-409C-BE32-E72D297353CC}">
              <c16:uniqueId val="{00000006-3CD0-4DB4-9F76-FFA5D1942AF7}"/>
            </c:ext>
          </c:extLst>
        </c:ser>
        <c:ser>
          <c:idx val="7"/>
          <c:order val="7"/>
          <c:tx>
            <c:strRef>
              <c:f>Sheet1!$I$1</c:f>
              <c:strCache>
                <c:ptCount val="1"/>
                <c:pt idx="0">
                  <c:v>Banco Provincia</c:v>
                </c:pt>
              </c:strCache>
            </c:strRef>
          </c:tx>
          <c:spPr>
            <a:ln w="28575" cap="rnd">
              <a:solidFill>
                <a:schemeClr val="accent2">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Sheet1!$I$2:$I$25</c:f>
              <c:numCache>
                <c:formatCode>General</c:formatCode>
                <c:ptCount val="24"/>
                <c:pt idx="0">
                  <c:v>0</c:v>
                </c:pt>
                <c:pt idx="1">
                  <c:v>0</c:v>
                </c:pt>
                <c:pt idx="2">
                  <c:v>0</c:v>
                </c:pt>
                <c:pt idx="3">
                  <c:v>0</c:v>
                </c:pt>
                <c:pt idx="4">
                  <c:v>0</c:v>
                </c:pt>
                <c:pt idx="5">
                  <c:v>0</c:v>
                </c:pt>
                <c:pt idx="6">
                  <c:v>8.6339304377857001E-2</c:v>
                </c:pt>
                <c:pt idx="7">
                  <c:v>0</c:v>
                </c:pt>
                <c:pt idx="8">
                  <c:v>0.1026983304705</c:v>
                </c:pt>
                <c:pt idx="9">
                  <c:v>2.3293435486363001</c:v>
                </c:pt>
                <c:pt idx="10">
                  <c:v>0.73004219472033005</c:v>
                </c:pt>
                <c:pt idx="11">
                  <c:v>0.12950895656679001</c:v>
                </c:pt>
                <c:pt idx="12">
                  <c:v>5.5438921758414E-2</c:v>
                </c:pt>
                <c:pt idx="13">
                  <c:v>1.7695013223545999</c:v>
                </c:pt>
                <c:pt idx="14">
                  <c:v>2.8715543801291998</c:v>
                </c:pt>
                <c:pt idx="15">
                  <c:v>1.7410244991563</c:v>
                </c:pt>
                <c:pt idx="16">
                  <c:v>0.26371355951202002</c:v>
                </c:pt>
                <c:pt idx="17">
                  <c:v>0.22402777399097001</c:v>
                </c:pt>
                <c:pt idx="18">
                  <c:v>0.77023747852878</c:v>
                </c:pt>
                <c:pt idx="19">
                  <c:v>0.62709600021811995</c:v>
                </c:pt>
                <c:pt idx="20">
                  <c:v>0</c:v>
                </c:pt>
                <c:pt idx="21">
                  <c:v>0</c:v>
                </c:pt>
                <c:pt idx="22">
                  <c:v>0</c:v>
                </c:pt>
                <c:pt idx="23">
                  <c:v>0</c:v>
                </c:pt>
              </c:numCache>
            </c:numRef>
          </c:val>
          <c:smooth val="0"/>
          <c:extLst>
            <c:ext xmlns:c16="http://schemas.microsoft.com/office/drawing/2014/chart" uri="{C3380CC4-5D6E-409C-BE32-E72D297353CC}">
              <c16:uniqueId val="{00000007-3CD0-4DB4-9F76-FFA5D1942AF7}"/>
            </c:ext>
          </c:extLst>
        </c:ser>
        <c:ser>
          <c:idx val="8"/>
          <c:order val="8"/>
          <c:tx>
            <c:strRef>
              <c:f>Sheet1!$J$1</c:f>
              <c:strCache>
                <c:ptCount val="1"/>
                <c:pt idx="0">
                  <c:v>Banco Macro</c:v>
                </c:pt>
              </c:strCache>
            </c:strRef>
          </c:tx>
          <c:spPr>
            <a:ln w="28575" cap="rnd">
              <a:solidFill>
                <a:schemeClr val="accent3">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Sheet1!$J$2:$J$25</c:f>
              <c:numCache>
                <c:formatCode>General</c:formatCode>
                <c:ptCount val="24"/>
                <c:pt idx="0">
                  <c:v>0</c:v>
                </c:pt>
                <c:pt idx="1">
                  <c:v>0</c:v>
                </c:pt>
                <c:pt idx="2">
                  <c:v>0</c:v>
                </c:pt>
                <c:pt idx="3">
                  <c:v>0</c:v>
                </c:pt>
                <c:pt idx="4">
                  <c:v>0</c:v>
                </c:pt>
                <c:pt idx="5">
                  <c:v>0</c:v>
                </c:pt>
                <c:pt idx="6">
                  <c:v>0</c:v>
                </c:pt>
                <c:pt idx="7">
                  <c:v>0</c:v>
                </c:pt>
                <c:pt idx="8">
                  <c:v>0</c:v>
                </c:pt>
                <c:pt idx="9">
                  <c:v>1.1701189074834001E-2</c:v>
                </c:pt>
                <c:pt idx="10">
                  <c:v>0</c:v>
                </c:pt>
                <c:pt idx="11">
                  <c:v>0.15679593360277</c:v>
                </c:pt>
                <c:pt idx="12">
                  <c:v>0</c:v>
                </c:pt>
                <c:pt idx="13">
                  <c:v>0.13791801522871</c:v>
                </c:pt>
                <c:pt idx="14">
                  <c:v>0.18874017977707</c:v>
                </c:pt>
                <c:pt idx="15">
                  <c:v>0.18031532364319</c:v>
                </c:pt>
                <c:pt idx="16">
                  <c:v>0</c:v>
                </c:pt>
                <c:pt idx="17">
                  <c:v>0</c:v>
                </c:pt>
                <c:pt idx="18">
                  <c:v>8.4783472839367005E-2</c:v>
                </c:pt>
                <c:pt idx="19">
                  <c:v>1.3105331763813999E-2</c:v>
                </c:pt>
                <c:pt idx="20">
                  <c:v>2.7848829998104001E-2</c:v>
                </c:pt>
                <c:pt idx="21">
                  <c:v>0</c:v>
                </c:pt>
                <c:pt idx="22">
                  <c:v>0</c:v>
                </c:pt>
                <c:pt idx="23">
                  <c:v>0</c:v>
                </c:pt>
              </c:numCache>
            </c:numRef>
          </c:val>
          <c:smooth val="0"/>
          <c:extLst>
            <c:ext xmlns:c16="http://schemas.microsoft.com/office/drawing/2014/chart" uri="{C3380CC4-5D6E-409C-BE32-E72D297353CC}">
              <c16:uniqueId val="{00000008-3CD0-4DB4-9F76-FFA5D1942AF7}"/>
            </c:ext>
          </c:extLst>
        </c:ser>
        <c:ser>
          <c:idx val="9"/>
          <c:order val="9"/>
          <c:tx>
            <c:strRef>
              <c:f>Sheet1!$K$1</c:f>
              <c:strCache>
                <c:ptCount val="1"/>
                <c:pt idx="0">
                  <c:v>HSBC Argentina</c:v>
                </c:pt>
              </c:strCache>
            </c:strRef>
          </c:tx>
          <c:spPr>
            <a:ln w="28575" cap="rnd">
              <a:solidFill>
                <a:schemeClr val="accent4">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Sheet1!$K$2:$K$25</c:f>
              <c:numCache>
                <c:formatCode>General</c:formatCode>
                <c:ptCount val="24"/>
                <c:pt idx="0">
                  <c:v>0</c:v>
                </c:pt>
                <c:pt idx="1">
                  <c:v>0</c:v>
                </c:pt>
                <c:pt idx="2">
                  <c:v>0</c:v>
                </c:pt>
                <c:pt idx="3">
                  <c:v>0</c:v>
                </c:pt>
                <c:pt idx="4">
                  <c:v>0</c:v>
                </c:pt>
                <c:pt idx="5">
                  <c:v>0</c:v>
                </c:pt>
                <c:pt idx="6">
                  <c:v>0</c:v>
                </c:pt>
                <c:pt idx="7">
                  <c:v>0</c:v>
                </c:pt>
                <c:pt idx="8">
                  <c:v>4.7972815404603998E-2</c:v>
                </c:pt>
                <c:pt idx="9">
                  <c:v>0.12944180116116</c:v>
                </c:pt>
                <c:pt idx="10">
                  <c:v>1.8656094879568E-2</c:v>
                </c:pt>
                <c:pt idx="11">
                  <c:v>1.532464936536E-2</c:v>
                </c:pt>
                <c:pt idx="12">
                  <c:v>2.3653263150880999E-2</c:v>
                </c:pt>
                <c:pt idx="13">
                  <c:v>4.0560349135489997E-2</c:v>
                </c:pt>
                <c:pt idx="14">
                  <c:v>1.1993203851151E-2</c:v>
                </c:pt>
                <c:pt idx="15">
                  <c:v>0</c:v>
                </c:pt>
                <c:pt idx="16">
                  <c:v>2.1543347658549001E-2</c:v>
                </c:pt>
                <c:pt idx="17">
                  <c:v>2.7625371263976E-2</c:v>
                </c:pt>
                <c:pt idx="18">
                  <c:v>3.5373894187233003E-2</c:v>
                </c:pt>
                <c:pt idx="19">
                  <c:v>0</c:v>
                </c:pt>
                <c:pt idx="20">
                  <c:v>0</c:v>
                </c:pt>
                <c:pt idx="21">
                  <c:v>0</c:v>
                </c:pt>
                <c:pt idx="22">
                  <c:v>0</c:v>
                </c:pt>
                <c:pt idx="23">
                  <c:v>0</c:v>
                </c:pt>
              </c:numCache>
            </c:numRef>
          </c:val>
          <c:smooth val="0"/>
          <c:extLst>
            <c:ext xmlns:c16="http://schemas.microsoft.com/office/drawing/2014/chart" uri="{C3380CC4-5D6E-409C-BE32-E72D297353CC}">
              <c16:uniqueId val="{00000009-3CD0-4DB4-9F76-FFA5D1942AF7}"/>
            </c:ext>
          </c:extLst>
        </c:ser>
        <c:ser>
          <c:idx val="10"/>
          <c:order val="10"/>
          <c:tx>
            <c:strRef>
              <c:f>Sheet1!$L$1</c:f>
              <c:strCache>
                <c:ptCount val="1"/>
                <c:pt idx="0">
                  <c:v>Banco Nación</c:v>
                </c:pt>
              </c:strCache>
            </c:strRef>
          </c:tx>
          <c:spPr>
            <a:ln w="28575" cap="rnd">
              <a:solidFill>
                <a:schemeClr val="accent5">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Sheet1!$L$2:$L$25</c:f>
              <c:numCache>
                <c:formatCode>General</c:formatCode>
                <c:ptCount val="24"/>
                <c:pt idx="0">
                  <c:v>1.0800326663944</c:v>
                </c:pt>
                <c:pt idx="1">
                  <c:v>0</c:v>
                </c:pt>
                <c:pt idx="2">
                  <c:v>0</c:v>
                </c:pt>
                <c:pt idx="3">
                  <c:v>0</c:v>
                </c:pt>
                <c:pt idx="4">
                  <c:v>0</c:v>
                </c:pt>
                <c:pt idx="5">
                  <c:v>0</c:v>
                </c:pt>
                <c:pt idx="6">
                  <c:v>0</c:v>
                </c:pt>
                <c:pt idx="7">
                  <c:v>0</c:v>
                </c:pt>
                <c:pt idx="8">
                  <c:v>0</c:v>
                </c:pt>
                <c:pt idx="9">
                  <c:v>0.1041241322989</c:v>
                </c:pt>
                <c:pt idx="10">
                  <c:v>8.2832643061307998E-2</c:v>
                </c:pt>
                <c:pt idx="11">
                  <c:v>0.16384238464678999</c:v>
                </c:pt>
                <c:pt idx="12">
                  <c:v>6.3291139240506E-2</c:v>
                </c:pt>
                <c:pt idx="13">
                  <c:v>0.12828365319178001</c:v>
                </c:pt>
                <c:pt idx="14">
                  <c:v>8.5749285422621002E-2</c:v>
                </c:pt>
                <c:pt idx="15">
                  <c:v>5.3082890975909E-2</c:v>
                </c:pt>
                <c:pt idx="16">
                  <c:v>0.25899784168465001</c:v>
                </c:pt>
                <c:pt idx="17">
                  <c:v>4.6957942017149999E-2</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A-3CD0-4DB4-9F76-FFA5D1942AF7}"/>
            </c:ext>
          </c:extLst>
        </c:ser>
        <c:dLbls>
          <c:showLegendKey val="0"/>
          <c:showVal val="0"/>
          <c:showCatName val="0"/>
          <c:showSerName val="0"/>
          <c:showPercent val="0"/>
          <c:showBubbleSize val="0"/>
        </c:dLbls>
        <c:smooth val="0"/>
        <c:axId val="446786296"/>
        <c:axId val="446790560"/>
      </c:lineChart>
      <c:catAx>
        <c:axId val="4467862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6790560"/>
        <c:crosses val="autoZero"/>
        <c:auto val="1"/>
        <c:lblAlgn val="ctr"/>
        <c:lblOffset val="100"/>
        <c:noMultiLvlLbl val="0"/>
      </c:catAx>
      <c:valAx>
        <c:axId val="4467905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67862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Banco Supervielle</c:v>
                </c:pt>
              </c:strCache>
            </c:strRef>
          </c:tx>
          <c:spPr>
            <a:solidFill>
              <a:schemeClr val="accent1"/>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Sheet1!$B$2:$B$8</c:f>
              <c:numCache>
                <c:formatCode>General</c:formatCode>
                <c:ptCount val="7"/>
                <c:pt idx="0">
                  <c:v>0</c:v>
                </c:pt>
                <c:pt idx="1">
                  <c:v>7.0355271702675004E-3</c:v>
                </c:pt>
                <c:pt idx="2">
                  <c:v>6.8839979771413998E-2</c:v>
                </c:pt>
                <c:pt idx="3">
                  <c:v>0</c:v>
                </c:pt>
                <c:pt idx="4">
                  <c:v>1.1469783104063999E-2</c:v>
                </c:pt>
                <c:pt idx="5">
                  <c:v>0</c:v>
                </c:pt>
                <c:pt idx="6">
                  <c:v>0</c:v>
                </c:pt>
              </c:numCache>
            </c:numRef>
          </c:val>
          <c:extLst>
            <c:ext xmlns:c16="http://schemas.microsoft.com/office/drawing/2014/chart" uri="{C3380CC4-5D6E-409C-BE32-E72D297353CC}">
              <c16:uniqueId val="{00000000-9B81-4BE4-8CAF-A6EC65D57FE0}"/>
            </c:ext>
          </c:extLst>
        </c:ser>
        <c:ser>
          <c:idx val="1"/>
          <c:order val="1"/>
          <c:tx>
            <c:strRef>
              <c:f>Sheet1!$C$1</c:f>
              <c:strCache>
                <c:ptCount val="1"/>
                <c:pt idx="0">
                  <c:v>Banco Galicia</c:v>
                </c:pt>
              </c:strCache>
            </c:strRef>
          </c:tx>
          <c:spPr>
            <a:solidFill>
              <a:schemeClr val="accent2"/>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Sheet1!$C$2:$C$8</c:f>
              <c:numCache>
                <c:formatCode>General</c:formatCode>
                <c:ptCount val="7"/>
                <c:pt idx="0">
                  <c:v>2.5397565972529001E-3</c:v>
                </c:pt>
                <c:pt idx="1">
                  <c:v>0.14277728666112</c:v>
                </c:pt>
                <c:pt idx="2">
                  <c:v>0.17195614621440999</c:v>
                </c:pt>
                <c:pt idx="3">
                  <c:v>0</c:v>
                </c:pt>
                <c:pt idx="4">
                  <c:v>5.8517111209994997E-2</c:v>
                </c:pt>
                <c:pt idx="5">
                  <c:v>0</c:v>
                </c:pt>
                <c:pt idx="6">
                  <c:v>0</c:v>
                </c:pt>
              </c:numCache>
            </c:numRef>
          </c:val>
          <c:extLst>
            <c:ext xmlns:c16="http://schemas.microsoft.com/office/drawing/2014/chart" uri="{C3380CC4-5D6E-409C-BE32-E72D297353CC}">
              <c16:uniqueId val="{00000001-9B81-4BE4-8CAF-A6EC65D57FE0}"/>
            </c:ext>
          </c:extLst>
        </c:ser>
        <c:ser>
          <c:idx val="2"/>
          <c:order val="2"/>
          <c:tx>
            <c:strRef>
              <c:f>Sheet1!$D$1</c:f>
              <c:strCache>
                <c:ptCount val="1"/>
                <c:pt idx="0">
                  <c:v>BBVA Francés</c:v>
                </c:pt>
              </c:strCache>
            </c:strRef>
          </c:tx>
          <c:spPr>
            <a:solidFill>
              <a:schemeClr val="accent3"/>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Sheet1!$D$2:$D$8</c:f>
              <c:numCache>
                <c:formatCode>General</c:formatCode>
                <c:ptCount val="7"/>
                <c:pt idx="0">
                  <c:v>5.8852953635069004E-3</c:v>
                </c:pt>
                <c:pt idx="1">
                  <c:v>0.4367729370267</c:v>
                </c:pt>
                <c:pt idx="2">
                  <c:v>6.6207422579962996E-2</c:v>
                </c:pt>
                <c:pt idx="3">
                  <c:v>0</c:v>
                </c:pt>
                <c:pt idx="4">
                  <c:v>2.6382609967515E-2</c:v>
                </c:pt>
                <c:pt idx="5">
                  <c:v>0</c:v>
                </c:pt>
                <c:pt idx="6">
                  <c:v>0</c:v>
                </c:pt>
              </c:numCache>
            </c:numRef>
          </c:val>
          <c:extLst>
            <c:ext xmlns:c16="http://schemas.microsoft.com/office/drawing/2014/chart" uri="{C3380CC4-5D6E-409C-BE32-E72D297353CC}">
              <c16:uniqueId val="{00000002-9B81-4BE4-8CAF-A6EC65D57FE0}"/>
            </c:ext>
          </c:extLst>
        </c:ser>
        <c:ser>
          <c:idx val="3"/>
          <c:order val="3"/>
          <c:tx>
            <c:strRef>
              <c:f>Sheet1!$E$1</c:f>
              <c:strCache>
                <c:ptCount val="1"/>
                <c:pt idx="0">
                  <c:v>Santander Río</c:v>
                </c:pt>
              </c:strCache>
            </c:strRef>
          </c:tx>
          <c:spPr>
            <a:solidFill>
              <a:schemeClr val="accent4"/>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Sheet1!$E$2:$E$8</c:f>
              <c:numCache>
                <c:formatCode>General</c:formatCode>
                <c:ptCount val="7"/>
                <c:pt idx="0">
                  <c:v>2.7064966430764999E-2</c:v>
                </c:pt>
                <c:pt idx="1">
                  <c:v>6.4125785588057996E-2</c:v>
                </c:pt>
                <c:pt idx="2">
                  <c:v>6.3041720228292006E-2</c:v>
                </c:pt>
                <c:pt idx="3">
                  <c:v>0</c:v>
                </c:pt>
                <c:pt idx="4">
                  <c:v>0.15225400564843999</c:v>
                </c:pt>
                <c:pt idx="5">
                  <c:v>0</c:v>
                </c:pt>
                <c:pt idx="6">
                  <c:v>0</c:v>
                </c:pt>
              </c:numCache>
            </c:numRef>
          </c:val>
          <c:extLst>
            <c:ext xmlns:c16="http://schemas.microsoft.com/office/drawing/2014/chart" uri="{C3380CC4-5D6E-409C-BE32-E72D297353CC}">
              <c16:uniqueId val="{00000003-9B81-4BE4-8CAF-A6EC65D57FE0}"/>
            </c:ext>
          </c:extLst>
        </c:ser>
        <c:ser>
          <c:idx val="4"/>
          <c:order val="4"/>
          <c:tx>
            <c:strRef>
              <c:f>Sheet1!$F$1</c:f>
              <c:strCache>
                <c:ptCount val="1"/>
                <c:pt idx="0">
                  <c:v>ICBC Argentina</c:v>
                </c:pt>
              </c:strCache>
            </c:strRef>
          </c:tx>
          <c:spPr>
            <a:solidFill>
              <a:schemeClr val="accent5"/>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Sheet1!$F$2:$F$8</c:f>
              <c:numCache>
                <c:formatCode>General</c:formatCode>
                <c:ptCount val="7"/>
                <c:pt idx="0">
                  <c:v>0</c:v>
                </c:pt>
                <c:pt idx="1">
                  <c:v>4.2234413529688999E-2</c:v>
                </c:pt>
                <c:pt idx="2">
                  <c:v>0.22789393622321</c:v>
                </c:pt>
                <c:pt idx="3">
                  <c:v>0</c:v>
                </c:pt>
                <c:pt idx="4">
                  <c:v>1.7143228543428E-2</c:v>
                </c:pt>
                <c:pt idx="5">
                  <c:v>0</c:v>
                </c:pt>
                <c:pt idx="6">
                  <c:v>0</c:v>
                </c:pt>
              </c:numCache>
            </c:numRef>
          </c:val>
          <c:extLst>
            <c:ext xmlns:c16="http://schemas.microsoft.com/office/drawing/2014/chart" uri="{C3380CC4-5D6E-409C-BE32-E72D297353CC}">
              <c16:uniqueId val="{00000004-9B81-4BE4-8CAF-A6EC65D57FE0}"/>
            </c:ext>
          </c:extLst>
        </c:ser>
        <c:ser>
          <c:idx val="5"/>
          <c:order val="5"/>
          <c:tx>
            <c:strRef>
              <c:f>Sheet1!$G$1</c:f>
              <c:strCache>
                <c:ptCount val="1"/>
                <c:pt idx="0">
                  <c:v>Banco Hipotecario</c:v>
                </c:pt>
              </c:strCache>
            </c:strRef>
          </c:tx>
          <c:spPr>
            <a:solidFill>
              <a:schemeClr val="accent6"/>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Sheet1!$G$2:$G$8</c:f>
              <c:numCache>
                <c:formatCode>General</c:formatCode>
                <c:ptCount val="7"/>
                <c:pt idx="0">
                  <c:v>0</c:v>
                </c:pt>
                <c:pt idx="1">
                  <c:v>0</c:v>
                </c:pt>
                <c:pt idx="2">
                  <c:v>6.0803343081877997E-3</c:v>
                </c:pt>
                <c:pt idx="3">
                  <c:v>0</c:v>
                </c:pt>
                <c:pt idx="4">
                  <c:v>8.2678429111905996E-2</c:v>
                </c:pt>
                <c:pt idx="5">
                  <c:v>0</c:v>
                </c:pt>
                <c:pt idx="6">
                  <c:v>0</c:v>
                </c:pt>
              </c:numCache>
            </c:numRef>
          </c:val>
          <c:extLst>
            <c:ext xmlns:c16="http://schemas.microsoft.com/office/drawing/2014/chart" uri="{C3380CC4-5D6E-409C-BE32-E72D297353CC}">
              <c16:uniqueId val="{00000005-9B81-4BE4-8CAF-A6EC65D57FE0}"/>
            </c:ext>
          </c:extLst>
        </c:ser>
        <c:ser>
          <c:idx val="6"/>
          <c:order val="6"/>
          <c:tx>
            <c:strRef>
              <c:f>Sheet1!$H$1</c:f>
              <c:strCache>
                <c:ptCount val="1"/>
                <c:pt idx="0">
                  <c:v>Banco Ciudad</c:v>
                </c:pt>
              </c:strCache>
            </c:strRef>
          </c:tx>
          <c:spPr>
            <a:solidFill>
              <a:schemeClr val="accent1">
                <a:lumMod val="60000"/>
              </a:schemeClr>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Sheet1!$H$2:$H$8</c:f>
              <c:numCache>
                <c:formatCode>General</c:formatCode>
                <c:ptCount val="7"/>
                <c:pt idx="0">
                  <c:v>3.6924013923095998E-3</c:v>
                </c:pt>
                <c:pt idx="1">
                  <c:v>5.3709033351142998E-3</c:v>
                </c:pt>
                <c:pt idx="2">
                  <c:v>1.1942666917544999E-2</c:v>
                </c:pt>
                <c:pt idx="3">
                  <c:v>0</c:v>
                </c:pt>
                <c:pt idx="4">
                  <c:v>9.2881266408093004E-3</c:v>
                </c:pt>
                <c:pt idx="5">
                  <c:v>0</c:v>
                </c:pt>
                <c:pt idx="6">
                  <c:v>0</c:v>
                </c:pt>
              </c:numCache>
            </c:numRef>
          </c:val>
          <c:extLst>
            <c:ext xmlns:c16="http://schemas.microsoft.com/office/drawing/2014/chart" uri="{C3380CC4-5D6E-409C-BE32-E72D297353CC}">
              <c16:uniqueId val="{00000006-9B81-4BE4-8CAF-A6EC65D57FE0}"/>
            </c:ext>
          </c:extLst>
        </c:ser>
        <c:ser>
          <c:idx val="7"/>
          <c:order val="7"/>
          <c:tx>
            <c:strRef>
              <c:f>Sheet1!$I$1</c:f>
              <c:strCache>
                <c:ptCount val="1"/>
                <c:pt idx="0">
                  <c:v>Banco Provincia</c:v>
                </c:pt>
              </c:strCache>
            </c:strRef>
          </c:tx>
          <c:spPr>
            <a:solidFill>
              <a:schemeClr val="accent2">
                <a:lumMod val="60000"/>
              </a:schemeClr>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Sheet1!$I$2:$I$8</c:f>
              <c:numCache>
                <c:formatCode>General</c:formatCode>
                <c:ptCount val="7"/>
                <c:pt idx="0">
                  <c:v>0</c:v>
                </c:pt>
                <c:pt idx="1">
                  <c:v>2.7249757976078</c:v>
                </c:pt>
                <c:pt idx="2">
                  <c:v>0.19643800016570001</c:v>
                </c:pt>
                <c:pt idx="3">
                  <c:v>0</c:v>
                </c:pt>
                <c:pt idx="4">
                  <c:v>1.2067930467124</c:v>
                </c:pt>
                <c:pt idx="5">
                  <c:v>0</c:v>
                </c:pt>
                <c:pt idx="6">
                  <c:v>0</c:v>
                </c:pt>
              </c:numCache>
            </c:numRef>
          </c:val>
          <c:extLst>
            <c:ext xmlns:c16="http://schemas.microsoft.com/office/drawing/2014/chart" uri="{C3380CC4-5D6E-409C-BE32-E72D297353CC}">
              <c16:uniqueId val="{00000007-9B81-4BE4-8CAF-A6EC65D57FE0}"/>
            </c:ext>
          </c:extLst>
        </c:ser>
        <c:ser>
          <c:idx val="8"/>
          <c:order val="8"/>
          <c:tx>
            <c:strRef>
              <c:f>Sheet1!$J$1</c:f>
              <c:strCache>
                <c:ptCount val="1"/>
                <c:pt idx="0">
                  <c:v>Banco Macro</c:v>
                </c:pt>
              </c:strCache>
            </c:strRef>
          </c:tx>
          <c:spPr>
            <a:solidFill>
              <a:schemeClr val="accent3">
                <a:lumMod val="60000"/>
              </a:schemeClr>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Sheet1!$J$2:$J$8</c:f>
              <c:numCache>
                <c:formatCode>General</c:formatCode>
                <c:ptCount val="7"/>
                <c:pt idx="0">
                  <c:v>0</c:v>
                </c:pt>
                <c:pt idx="1">
                  <c:v>7.1023300656328003E-2</c:v>
                </c:pt>
                <c:pt idx="2">
                  <c:v>0.12863109764548</c:v>
                </c:pt>
                <c:pt idx="3">
                  <c:v>0</c:v>
                </c:pt>
                <c:pt idx="4">
                  <c:v>1.2035784816656001E-2</c:v>
                </c:pt>
                <c:pt idx="5">
                  <c:v>0</c:v>
                </c:pt>
                <c:pt idx="6">
                  <c:v>0</c:v>
                </c:pt>
              </c:numCache>
            </c:numRef>
          </c:val>
          <c:extLst>
            <c:ext xmlns:c16="http://schemas.microsoft.com/office/drawing/2014/chart" uri="{C3380CC4-5D6E-409C-BE32-E72D297353CC}">
              <c16:uniqueId val="{00000008-9B81-4BE4-8CAF-A6EC65D57FE0}"/>
            </c:ext>
          </c:extLst>
        </c:ser>
        <c:ser>
          <c:idx val="9"/>
          <c:order val="9"/>
          <c:tx>
            <c:strRef>
              <c:f>Sheet1!$K$1</c:f>
              <c:strCache>
                <c:ptCount val="1"/>
                <c:pt idx="0">
                  <c:v>HSBC Argentina</c:v>
                </c:pt>
              </c:strCache>
            </c:strRef>
          </c:tx>
          <c:spPr>
            <a:solidFill>
              <a:schemeClr val="accent4">
                <a:lumMod val="60000"/>
              </a:schemeClr>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Sheet1!$K$2:$K$8</c:f>
              <c:numCache>
                <c:formatCode>General</c:formatCode>
                <c:ptCount val="7"/>
                <c:pt idx="0">
                  <c:v>0</c:v>
                </c:pt>
                <c:pt idx="1">
                  <c:v>2.797289188451E-2</c:v>
                </c:pt>
                <c:pt idx="2">
                  <c:v>6.9266270314052997E-2</c:v>
                </c:pt>
                <c:pt idx="3">
                  <c:v>0</c:v>
                </c:pt>
                <c:pt idx="4">
                  <c:v>3.1317305139395998E-2</c:v>
                </c:pt>
                <c:pt idx="5">
                  <c:v>0</c:v>
                </c:pt>
                <c:pt idx="6">
                  <c:v>0</c:v>
                </c:pt>
              </c:numCache>
            </c:numRef>
          </c:val>
          <c:extLst>
            <c:ext xmlns:c16="http://schemas.microsoft.com/office/drawing/2014/chart" uri="{C3380CC4-5D6E-409C-BE32-E72D297353CC}">
              <c16:uniqueId val="{00000009-9B81-4BE4-8CAF-A6EC65D57FE0}"/>
            </c:ext>
          </c:extLst>
        </c:ser>
        <c:ser>
          <c:idx val="10"/>
          <c:order val="10"/>
          <c:tx>
            <c:strRef>
              <c:f>Sheet1!$L$1</c:f>
              <c:strCache>
                <c:ptCount val="1"/>
                <c:pt idx="0">
                  <c:v>Banco Nación</c:v>
                </c:pt>
              </c:strCache>
            </c:strRef>
          </c:tx>
          <c:spPr>
            <a:solidFill>
              <a:schemeClr val="accent5">
                <a:lumMod val="60000"/>
              </a:schemeClr>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Sheet1!$L$2:$L$8</c:f>
              <c:numCache>
                <c:formatCode>General</c:formatCode>
                <c:ptCount val="7"/>
                <c:pt idx="0">
                  <c:v>0</c:v>
                </c:pt>
                <c:pt idx="1">
                  <c:v>0.14664020299984001</c:v>
                </c:pt>
                <c:pt idx="2">
                  <c:v>0.18007290008810001</c:v>
                </c:pt>
                <c:pt idx="3">
                  <c:v>0</c:v>
                </c:pt>
                <c:pt idx="4">
                  <c:v>0.18577342095836</c:v>
                </c:pt>
                <c:pt idx="5">
                  <c:v>0</c:v>
                </c:pt>
                <c:pt idx="6">
                  <c:v>0</c:v>
                </c:pt>
              </c:numCache>
            </c:numRef>
          </c:val>
          <c:extLst>
            <c:ext xmlns:c16="http://schemas.microsoft.com/office/drawing/2014/chart" uri="{C3380CC4-5D6E-409C-BE32-E72D297353CC}">
              <c16:uniqueId val="{0000000A-9B81-4BE4-8CAF-A6EC65D57FE0}"/>
            </c:ext>
          </c:extLst>
        </c:ser>
        <c:dLbls>
          <c:showLegendKey val="0"/>
          <c:showVal val="0"/>
          <c:showCatName val="0"/>
          <c:showSerName val="0"/>
          <c:showPercent val="0"/>
          <c:showBubbleSize val="0"/>
        </c:dLbls>
        <c:gapWidth val="219"/>
        <c:overlap val="-27"/>
        <c:axId val="446795808"/>
        <c:axId val="446791872"/>
      </c:barChart>
      <c:catAx>
        <c:axId val="4467958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6791872"/>
        <c:crosses val="autoZero"/>
        <c:auto val="1"/>
        <c:lblAlgn val="ctr"/>
        <c:lblOffset val="100"/>
        <c:noMultiLvlLbl val="0"/>
      </c:catAx>
      <c:valAx>
        <c:axId val="4467918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6795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Banco Supervielle</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0.21644428614482999</c:v>
                </c:pt>
                <c:pt idx="1">
                  <c:v>1.428610568587E-2</c:v>
                </c:pt>
                <c:pt idx="2">
                  <c:v>9.4718837698097007E-3</c:v>
                </c:pt>
                <c:pt idx="3">
                  <c:v>3.8455065305115999E-2</c:v>
                </c:pt>
                <c:pt idx="4">
                  <c:v>1.0045937331616E-2</c:v>
                </c:pt>
              </c:numCache>
            </c:numRef>
          </c:val>
          <c:extLst>
            <c:ext xmlns:c16="http://schemas.microsoft.com/office/drawing/2014/chart" uri="{C3380CC4-5D6E-409C-BE32-E72D297353CC}">
              <c16:uniqueId val="{00000000-9270-4E98-9788-668158AA9139}"/>
            </c:ext>
          </c:extLst>
        </c:ser>
        <c:ser>
          <c:idx val="1"/>
          <c:order val="1"/>
          <c:tx>
            <c:strRef>
              <c:f>Sheet1!$C$1</c:f>
              <c:strCache>
                <c:ptCount val="1"/>
                <c:pt idx="0">
                  <c:v>Banco Galicia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4.2296720458806003E-2</c:v>
                </c:pt>
                <c:pt idx="1">
                  <c:v>0.10984242904315999</c:v>
                </c:pt>
                <c:pt idx="2">
                  <c:v>0.18493563477842001</c:v>
                </c:pt>
                <c:pt idx="3">
                  <c:v>0.14299357567212001</c:v>
                </c:pt>
                <c:pt idx="4">
                  <c:v>0.23445394882660001</c:v>
                </c:pt>
              </c:numCache>
            </c:numRef>
          </c:val>
          <c:extLst>
            <c:ext xmlns:c16="http://schemas.microsoft.com/office/drawing/2014/chart" uri="{C3380CC4-5D6E-409C-BE32-E72D297353CC}">
              <c16:uniqueId val="{00000001-9270-4E98-9788-668158AA9139}"/>
            </c:ext>
          </c:extLst>
        </c:ser>
        <c:ser>
          <c:idx val="2"/>
          <c:order val="2"/>
          <c:tx>
            <c:strRef>
              <c:f>Sheet1!$D$1</c:f>
              <c:strCache>
                <c:ptCount val="1"/>
                <c:pt idx="0">
                  <c:v>BBVA Francés</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4.8870974015325997E-3</c:v>
                </c:pt>
                <c:pt idx="1">
                  <c:v>8.8068633678534999E-2</c:v>
                </c:pt>
                <c:pt idx="2">
                  <c:v>4.3389802847092998E-2</c:v>
                </c:pt>
                <c:pt idx="3">
                  <c:v>7.4256979049708002E-2</c:v>
                </c:pt>
                <c:pt idx="4">
                  <c:v>0.32350118831566999</c:v>
                </c:pt>
                <c:pt idx="5">
                  <c:v>6.0416181179496001E-3</c:v>
                </c:pt>
                <c:pt idx="6">
                  <c:v>0.83986338096795998</c:v>
                </c:pt>
              </c:numCache>
            </c:numRef>
          </c:val>
          <c:extLst>
            <c:ext xmlns:c16="http://schemas.microsoft.com/office/drawing/2014/chart" uri="{C3380CC4-5D6E-409C-BE32-E72D297353CC}">
              <c16:uniqueId val="{00000002-9270-4E98-9788-668158AA9139}"/>
            </c:ext>
          </c:extLst>
        </c:ser>
        <c:ser>
          <c:idx val="3"/>
          <c:order val="3"/>
          <c:tx>
            <c:strRef>
              <c:f>Sheet1!$E$1</c:f>
              <c:strCache>
                <c:ptCount val="1"/>
                <c:pt idx="0">
                  <c:v>Santander Río</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1.4776151291815001E-2</c:v>
                </c:pt>
                <c:pt idx="1">
                  <c:v>8.9305860341408999E-2</c:v>
                </c:pt>
                <c:pt idx="2">
                  <c:v>9.1785192033391E-2</c:v>
                </c:pt>
                <c:pt idx="3">
                  <c:v>4.1233449212970001E-2</c:v>
                </c:pt>
                <c:pt idx="4">
                  <c:v>7.3224672521408005E-2</c:v>
                </c:pt>
                <c:pt idx="5">
                  <c:v>5.6775031765396999E-2</c:v>
                </c:pt>
                <c:pt idx="6">
                  <c:v>0.28054719682432999</c:v>
                </c:pt>
              </c:numCache>
            </c:numRef>
          </c:val>
          <c:extLst>
            <c:ext xmlns:c16="http://schemas.microsoft.com/office/drawing/2014/chart" uri="{C3380CC4-5D6E-409C-BE32-E72D297353CC}">
              <c16:uniqueId val="{00000003-9270-4E98-9788-668158AA9139}"/>
            </c:ext>
          </c:extLst>
        </c:ser>
        <c:ser>
          <c:idx val="4"/>
          <c:order val="4"/>
          <c:tx>
            <c:strRef>
              <c:f>Sheet1!$F$1</c:f>
              <c:strCache>
                <c:ptCount val="1"/>
                <c:pt idx="0">
                  <c:v>ICBC 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1.7558199376380999E-2</c:v>
                </c:pt>
                <c:pt idx="1">
                  <c:v>0.42608906245270001</c:v>
                </c:pt>
                <c:pt idx="2">
                  <c:v>0.1059546514092</c:v>
                </c:pt>
                <c:pt idx="3">
                  <c:v>0.11874334694372</c:v>
                </c:pt>
                <c:pt idx="4">
                  <c:v>9.8232009178205997E-3</c:v>
                </c:pt>
              </c:numCache>
            </c:numRef>
          </c:val>
          <c:extLst>
            <c:ext xmlns:c16="http://schemas.microsoft.com/office/drawing/2014/chart" uri="{C3380CC4-5D6E-409C-BE32-E72D297353CC}">
              <c16:uniqueId val="{00000004-9270-4E98-9788-668158AA9139}"/>
            </c:ext>
          </c:extLst>
        </c:ser>
        <c:ser>
          <c:idx val="5"/>
          <c:order val="5"/>
          <c:tx>
            <c:strRef>
              <c:f>Sheet1!$G$1</c:f>
              <c:strCache>
                <c:ptCount val="1"/>
                <c:pt idx="0">
                  <c:v>Banco Hipotecario</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8.0261443554249991E-3</c:v>
                </c:pt>
                <c:pt idx="1">
                  <c:v>6.7664356000892998E-3</c:v>
                </c:pt>
                <c:pt idx="2">
                  <c:v>4.1030513745221996E-3</c:v>
                </c:pt>
                <c:pt idx="3">
                  <c:v>4.4269764830370999E-3</c:v>
                </c:pt>
                <c:pt idx="4">
                  <c:v>6.3885229734885002E-2</c:v>
                </c:pt>
                <c:pt idx="5">
                  <c:v>7.2703191022236002E-3</c:v>
                </c:pt>
              </c:numCache>
            </c:numRef>
          </c:val>
          <c:extLst>
            <c:ext xmlns:c16="http://schemas.microsoft.com/office/drawing/2014/chart" uri="{C3380CC4-5D6E-409C-BE32-E72D297353CC}">
              <c16:uniqueId val="{00000005-9270-4E98-9788-668158AA9139}"/>
            </c:ext>
          </c:extLst>
        </c:ser>
        <c:ser>
          <c:idx val="6"/>
          <c:order val="6"/>
          <c:tx>
            <c:strRef>
              <c:f>Sheet1!$H$1</c:f>
              <c:strCache>
                <c:ptCount val="1"/>
                <c:pt idx="0">
                  <c:v>Banco Ciudad</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1.2830698191393999E-2</c:v>
                </c:pt>
                <c:pt idx="1">
                  <c:v>1.3651266098982999E-2</c:v>
                </c:pt>
                <c:pt idx="2">
                  <c:v>8.7054795286955998E-3</c:v>
                </c:pt>
                <c:pt idx="3">
                  <c:v>1.0518188633643E-2</c:v>
                </c:pt>
                <c:pt idx="4">
                  <c:v>6.7137374257292999E-3</c:v>
                </c:pt>
                <c:pt idx="5">
                  <c:v>1.0368994468626E-2</c:v>
                </c:pt>
                <c:pt idx="6">
                  <c:v>7.1613199207779003E-3</c:v>
                </c:pt>
              </c:numCache>
            </c:numRef>
          </c:val>
          <c:extLst>
            <c:ext xmlns:c16="http://schemas.microsoft.com/office/drawing/2014/chart" uri="{C3380CC4-5D6E-409C-BE32-E72D297353CC}">
              <c16:uniqueId val="{00000006-9270-4E98-9788-668158AA9139}"/>
            </c:ext>
          </c:extLst>
        </c:ser>
        <c:ser>
          <c:idx val="7"/>
          <c:order val="7"/>
          <c:tx>
            <c:strRef>
              <c:f>Sheet1!$I$1</c:f>
              <c:strCache>
                <c:ptCount val="1"/>
                <c:pt idx="0">
                  <c:v>Banco Provincia</c:v>
                </c:pt>
              </c:strCache>
            </c:strRef>
          </c:tx>
          <c:spPr>
            <a:solidFill>
              <a:schemeClr val="accent2">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Sheet1!$I$2:$I$8</c:f>
              <c:numCache>
                <c:formatCode>General</c:formatCode>
                <c:ptCount val="7"/>
                <c:pt idx="0">
                  <c:v>0.44391566107003999</c:v>
                </c:pt>
                <c:pt idx="1">
                  <c:v>0.23916347277472</c:v>
                </c:pt>
                <c:pt idx="2">
                  <c:v>1.9262120138775001</c:v>
                </c:pt>
                <c:pt idx="3">
                  <c:v>2.2008661783061001</c:v>
                </c:pt>
                <c:pt idx="4">
                  <c:v>0.61102735343921</c:v>
                </c:pt>
                <c:pt idx="5">
                  <c:v>0.93727862241839999</c:v>
                </c:pt>
                <c:pt idx="6">
                  <c:v>0.31242620747279998</c:v>
                </c:pt>
              </c:numCache>
            </c:numRef>
          </c:val>
          <c:extLst>
            <c:ext xmlns:c16="http://schemas.microsoft.com/office/drawing/2014/chart" uri="{C3380CC4-5D6E-409C-BE32-E72D297353CC}">
              <c16:uniqueId val="{00000007-9270-4E98-9788-668158AA9139}"/>
            </c:ext>
          </c:extLst>
        </c:ser>
        <c:ser>
          <c:idx val="8"/>
          <c:order val="8"/>
          <c:tx>
            <c:strRef>
              <c:f>Sheet1!$J$1</c:f>
              <c:strCache>
                <c:ptCount val="1"/>
                <c:pt idx="0">
                  <c:v>Banco Macro</c:v>
                </c:pt>
              </c:strCache>
            </c:strRef>
          </c:tx>
          <c:spPr>
            <a:solidFill>
              <a:schemeClr val="accent3">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Sheet1!$J$2:$J$8</c:f>
              <c:numCache>
                <c:formatCode>General</c:formatCode>
                <c:ptCount val="7"/>
                <c:pt idx="0">
                  <c:v>0.12957533655823</c:v>
                </c:pt>
                <c:pt idx="1">
                  <c:v>1.6088269019258999E-2</c:v>
                </c:pt>
                <c:pt idx="2">
                  <c:v>5.3635363770388002E-2</c:v>
                </c:pt>
                <c:pt idx="3">
                  <c:v>1.3713055484052E-2</c:v>
                </c:pt>
                <c:pt idx="4">
                  <c:v>0.38128222529036998</c:v>
                </c:pt>
              </c:numCache>
            </c:numRef>
          </c:val>
          <c:extLst>
            <c:ext xmlns:c16="http://schemas.microsoft.com/office/drawing/2014/chart" uri="{C3380CC4-5D6E-409C-BE32-E72D297353CC}">
              <c16:uniqueId val="{00000008-9270-4E98-9788-668158AA9139}"/>
            </c:ext>
          </c:extLst>
        </c:ser>
        <c:ser>
          <c:idx val="9"/>
          <c:order val="9"/>
          <c:tx>
            <c:strRef>
              <c:f>Sheet1!$K$1</c:f>
              <c:strCache>
                <c:ptCount val="1"/>
                <c:pt idx="0">
                  <c:v>HSBC Argentina</c:v>
                </c:pt>
              </c:strCache>
            </c:strRef>
          </c:tx>
          <c:spPr>
            <a:solidFill>
              <a:schemeClr val="accent4">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Sheet1!$K$2:$K$8</c:f>
              <c:numCache>
                <c:formatCode>General</c:formatCode>
                <c:ptCount val="7"/>
                <c:pt idx="0">
                  <c:v>2.8285681751556001E-2</c:v>
                </c:pt>
                <c:pt idx="1">
                  <c:v>4.1241371958532003E-2</c:v>
                </c:pt>
                <c:pt idx="2">
                  <c:v>2.9381979052847999E-2</c:v>
                </c:pt>
                <c:pt idx="3">
                  <c:v>0.12374228654909999</c:v>
                </c:pt>
                <c:pt idx="4">
                  <c:v>3.2380140180689E-2</c:v>
                </c:pt>
              </c:numCache>
            </c:numRef>
          </c:val>
          <c:extLst>
            <c:ext xmlns:c16="http://schemas.microsoft.com/office/drawing/2014/chart" uri="{C3380CC4-5D6E-409C-BE32-E72D297353CC}">
              <c16:uniqueId val="{00000009-9270-4E98-9788-668158AA9139}"/>
            </c:ext>
          </c:extLst>
        </c:ser>
        <c:ser>
          <c:idx val="10"/>
          <c:order val="10"/>
          <c:tx>
            <c:strRef>
              <c:f>Sheet1!$L$1</c:f>
              <c:strCache>
                <c:ptCount val="1"/>
                <c:pt idx="0">
                  <c:v>Banco Nación</c:v>
                </c:pt>
              </c:strCache>
            </c:strRef>
          </c:tx>
          <c:spPr>
            <a:solidFill>
              <a:schemeClr val="accent5">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Sheet1!$L$2:$L$8</c:f>
              <c:numCache>
                <c:formatCode>General</c:formatCode>
                <c:ptCount val="7"/>
                <c:pt idx="0">
                  <c:v>7.925177005332E-2</c:v>
                </c:pt>
                <c:pt idx="1">
                  <c:v>9.0148888435651997E-2</c:v>
                </c:pt>
                <c:pt idx="2">
                  <c:v>0.12124096358239</c:v>
                </c:pt>
                <c:pt idx="3">
                  <c:v>7.4784145761099E-2</c:v>
                </c:pt>
                <c:pt idx="4">
                  <c:v>0.32361139438439002</c:v>
                </c:pt>
                <c:pt idx="6">
                  <c:v>1.0789312665715001</c:v>
                </c:pt>
              </c:numCache>
            </c:numRef>
          </c:val>
          <c:extLst>
            <c:ext xmlns:c16="http://schemas.microsoft.com/office/drawing/2014/chart" uri="{C3380CC4-5D6E-409C-BE32-E72D297353CC}">
              <c16:uniqueId val="{0000000A-9270-4E98-9788-668158AA9139}"/>
            </c:ext>
          </c:extLst>
        </c:ser>
        <c:dLbls>
          <c:showLegendKey val="0"/>
          <c:showVal val="0"/>
          <c:showCatName val="0"/>
          <c:showSerName val="0"/>
          <c:showPercent val="0"/>
          <c:showBubbleSize val="0"/>
        </c:dLbls>
        <c:gapWidth val="219"/>
        <c:overlap val="-27"/>
        <c:axId val="446798432"/>
        <c:axId val="446797120"/>
      </c:barChart>
      <c:catAx>
        <c:axId val="446798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6797120"/>
        <c:crosses val="autoZero"/>
        <c:auto val="1"/>
        <c:lblAlgn val="ctr"/>
        <c:lblOffset val="100"/>
        <c:noMultiLvlLbl val="0"/>
      </c:catAx>
      <c:valAx>
        <c:axId val="4467971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6798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4/18/2017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4/18/2017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4/18/2017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4/18/2017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4/18/2017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4/18/2017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4/18/2017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4/18/2017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4/18/2017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4/18/2017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FACEBOOK NUEVO</a:t>
            </a:r>
          </a:p>
        </p:txBody>
      </p:sp>
      <p:sp>
        <p:nvSpPr>
          <p:cNvPr id="3" name="Subtitle 2"/>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7273520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Key Metrics Table</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8926795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784931917"/>
                    </a:ext>
                  </a:extLst>
                </a:gridCol>
                <a:gridCol w="740664">
                  <a:extLst>
                    <a:ext uri="{9D8B030D-6E8A-4147-A177-3AD203B41FA5}">
                      <a16:colId xmlns:a16="http://schemas.microsoft.com/office/drawing/2014/main" val="882697210"/>
                    </a:ext>
                  </a:extLst>
                </a:gridCol>
                <a:gridCol w="740664">
                  <a:extLst>
                    <a:ext uri="{9D8B030D-6E8A-4147-A177-3AD203B41FA5}">
                      <a16:colId xmlns:a16="http://schemas.microsoft.com/office/drawing/2014/main" val="2967517503"/>
                    </a:ext>
                  </a:extLst>
                </a:gridCol>
                <a:gridCol w="740664">
                  <a:extLst>
                    <a:ext uri="{9D8B030D-6E8A-4147-A177-3AD203B41FA5}">
                      <a16:colId xmlns:a16="http://schemas.microsoft.com/office/drawing/2014/main" val="3598842416"/>
                    </a:ext>
                  </a:extLst>
                </a:gridCol>
                <a:gridCol w="740664">
                  <a:extLst>
                    <a:ext uri="{9D8B030D-6E8A-4147-A177-3AD203B41FA5}">
                      <a16:colId xmlns:a16="http://schemas.microsoft.com/office/drawing/2014/main" val="3385794778"/>
                    </a:ext>
                  </a:extLst>
                </a:gridCol>
                <a:gridCol w="740664">
                  <a:extLst>
                    <a:ext uri="{9D8B030D-6E8A-4147-A177-3AD203B41FA5}">
                      <a16:colId xmlns:a16="http://schemas.microsoft.com/office/drawing/2014/main" val="298997167"/>
                    </a:ext>
                  </a:extLst>
                </a:gridCol>
                <a:gridCol w="740664">
                  <a:extLst>
                    <a:ext uri="{9D8B030D-6E8A-4147-A177-3AD203B41FA5}">
                      <a16:colId xmlns:a16="http://schemas.microsoft.com/office/drawing/2014/main" val="2684715450"/>
                    </a:ext>
                  </a:extLst>
                </a:gridCol>
                <a:gridCol w="740664">
                  <a:extLst>
                    <a:ext uri="{9D8B030D-6E8A-4147-A177-3AD203B41FA5}">
                      <a16:colId xmlns:a16="http://schemas.microsoft.com/office/drawing/2014/main" val="3987572914"/>
                    </a:ext>
                  </a:extLst>
                </a:gridCol>
                <a:gridCol w="740664">
                  <a:extLst>
                    <a:ext uri="{9D8B030D-6E8A-4147-A177-3AD203B41FA5}">
                      <a16:colId xmlns:a16="http://schemas.microsoft.com/office/drawing/2014/main" val="609653052"/>
                    </a:ext>
                  </a:extLst>
                </a:gridCol>
                <a:gridCol w="740664">
                  <a:extLst>
                    <a:ext uri="{9D8B030D-6E8A-4147-A177-3AD203B41FA5}">
                      <a16:colId xmlns:a16="http://schemas.microsoft.com/office/drawing/2014/main" val="690497240"/>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799610480"/>
                  </a:ext>
                </a:extLst>
              </a:tr>
              <a:tr h="370840">
                <a:tc>
                  <a:txBody>
                    <a:bodyPr/>
                    <a:lstStyle/>
                    <a:p>
                      <a:r>
                        <a:rPr lang="en-US" sz="1000"/>
                        <a:t>Banco Supervielle</a:t>
                      </a:r>
                    </a:p>
                  </a:txBody>
                  <a:tcPr/>
                </a:tc>
                <a:tc>
                  <a:txBody>
                    <a:bodyPr/>
                    <a:lstStyle/>
                    <a:p>
                      <a:r>
                        <a:rPr lang="en-US" sz="1000"/>
                        <a:t>512177</a:t>
                      </a:r>
                    </a:p>
                  </a:txBody>
                  <a:tcPr/>
                </a:tc>
                <a:tc>
                  <a:txBody>
                    <a:bodyPr/>
                    <a:lstStyle/>
                    <a:p>
                      <a:r>
                        <a:rPr lang="en-US" sz="1000"/>
                        <a:t>2392</a:t>
                      </a:r>
                    </a:p>
                  </a:txBody>
                  <a:tcPr/>
                </a:tc>
                <a:tc>
                  <a:txBody>
                    <a:bodyPr/>
                    <a:lstStyle/>
                    <a:p>
                      <a:r>
                        <a:rPr lang="en-US" sz="1000"/>
                        <a:t>15</a:t>
                      </a:r>
                    </a:p>
                  </a:txBody>
                  <a:tcPr/>
                </a:tc>
                <a:tc>
                  <a:txBody>
                    <a:bodyPr/>
                    <a:lstStyle/>
                    <a:p>
                      <a:r>
                        <a:rPr lang="en-US" sz="1000"/>
                        <a:t>2647</a:t>
                      </a:r>
                    </a:p>
                  </a:txBody>
                  <a:tcPr/>
                </a:tc>
                <a:tc>
                  <a:txBody>
                    <a:bodyPr/>
                    <a:lstStyle/>
                    <a:p>
                      <a:r>
                        <a:rPr lang="en-US" sz="1000"/>
                        <a:t>442</a:t>
                      </a:r>
                    </a:p>
                  </a:txBody>
                  <a:tcPr/>
                </a:tc>
                <a:tc>
                  <a:txBody>
                    <a:bodyPr/>
                    <a:lstStyle/>
                    <a:p>
                      <a:r>
                        <a:rPr lang="en-US" sz="1000"/>
                        <a:t>378</a:t>
                      </a:r>
                    </a:p>
                  </a:txBody>
                  <a:tcPr/>
                </a:tc>
                <a:tc>
                  <a:txBody>
                    <a:bodyPr/>
                    <a:lstStyle/>
                    <a:p>
                      <a:r>
                        <a:rPr lang="en-US" sz="1000"/>
                        <a:t>0</a:t>
                      </a:r>
                    </a:p>
                  </a:txBody>
                  <a:tcPr/>
                </a:tc>
                <a:tc>
                  <a:txBody>
                    <a:bodyPr/>
                    <a:lstStyle/>
                    <a:p>
                      <a:r>
                        <a:rPr lang="en-US" sz="1000"/>
                        <a:t>0.0452%</a:t>
                      </a:r>
                    </a:p>
                  </a:txBody>
                  <a:tcPr/>
                </a:tc>
                <a:tc>
                  <a:txBody>
                    <a:bodyPr/>
                    <a:lstStyle/>
                    <a:p>
                      <a:r>
                        <a:rPr lang="en-US" sz="1000"/>
                        <a:t>0.0%</a:t>
                      </a:r>
                    </a:p>
                  </a:txBody>
                  <a:tcPr/>
                </a:tc>
                <a:extLst>
                  <a:ext uri="{0D108BD9-81ED-4DB2-BD59-A6C34878D82A}">
                    <a16:rowId xmlns:a16="http://schemas.microsoft.com/office/drawing/2014/main" val="1099483330"/>
                  </a:ext>
                </a:extLst>
              </a:tr>
              <a:tr h="370840">
                <a:tc>
                  <a:txBody>
                    <a:bodyPr/>
                    <a:lstStyle/>
                    <a:p>
                      <a:r>
                        <a:rPr lang="en-US" sz="1000"/>
                        <a:t>Banco Galicia</a:t>
                      </a:r>
                    </a:p>
                  </a:txBody>
                  <a:tcPr/>
                </a:tc>
                <a:tc>
                  <a:txBody>
                    <a:bodyPr/>
                    <a:lstStyle/>
                    <a:p>
                      <a:r>
                        <a:rPr lang="en-US" sz="1000"/>
                        <a:t>1069413</a:t>
                      </a:r>
                    </a:p>
                  </a:txBody>
                  <a:tcPr/>
                </a:tc>
                <a:tc>
                  <a:txBody>
                    <a:bodyPr/>
                    <a:lstStyle/>
                    <a:p>
                      <a:r>
                        <a:rPr lang="en-US" sz="1000"/>
                        <a:t>9489</a:t>
                      </a:r>
                    </a:p>
                  </a:txBody>
                  <a:tcPr/>
                </a:tc>
                <a:tc>
                  <a:txBody>
                    <a:bodyPr/>
                    <a:lstStyle/>
                    <a:p>
                      <a:r>
                        <a:rPr lang="en-US" sz="1000"/>
                        <a:t>39</a:t>
                      </a:r>
                    </a:p>
                  </a:txBody>
                  <a:tcPr/>
                </a:tc>
                <a:tc>
                  <a:txBody>
                    <a:bodyPr/>
                    <a:lstStyle/>
                    <a:p>
                      <a:r>
                        <a:rPr lang="en-US" sz="1000"/>
                        <a:t>48776</a:t>
                      </a:r>
                    </a:p>
                  </a:txBody>
                  <a:tcPr/>
                </a:tc>
                <a:tc>
                  <a:txBody>
                    <a:bodyPr/>
                    <a:lstStyle/>
                    <a:p>
                      <a:r>
                        <a:rPr lang="en-US" sz="1000"/>
                        <a:t>2939</a:t>
                      </a:r>
                    </a:p>
                  </a:txBody>
                  <a:tcPr/>
                </a:tc>
                <a:tc>
                  <a:txBody>
                    <a:bodyPr/>
                    <a:lstStyle/>
                    <a:p>
                      <a:r>
                        <a:rPr lang="en-US" sz="1000"/>
                        <a:t>1395</a:t>
                      </a:r>
                    </a:p>
                  </a:txBody>
                  <a:tcPr/>
                </a:tc>
                <a:tc>
                  <a:txBody>
                    <a:bodyPr/>
                    <a:lstStyle/>
                    <a:p>
                      <a:r>
                        <a:rPr lang="en-US" sz="1000"/>
                        <a:t>0</a:t>
                      </a:r>
                    </a:p>
                  </a:txBody>
                  <a:tcPr/>
                </a:tc>
                <a:tc>
                  <a:txBody>
                    <a:bodyPr/>
                    <a:lstStyle/>
                    <a:p>
                      <a:r>
                        <a:rPr lang="en-US" sz="1000"/>
                        <a:t>0.1279%</a:t>
                      </a:r>
                    </a:p>
                  </a:txBody>
                  <a:tcPr/>
                </a:tc>
                <a:tc>
                  <a:txBody>
                    <a:bodyPr/>
                    <a:lstStyle/>
                    <a:p>
                      <a:r>
                        <a:rPr lang="en-US" sz="1000"/>
                        <a:t>0.0%</a:t>
                      </a:r>
                    </a:p>
                  </a:txBody>
                  <a:tcPr/>
                </a:tc>
                <a:extLst>
                  <a:ext uri="{0D108BD9-81ED-4DB2-BD59-A6C34878D82A}">
                    <a16:rowId xmlns:a16="http://schemas.microsoft.com/office/drawing/2014/main" val="694139514"/>
                  </a:ext>
                </a:extLst>
              </a:tr>
              <a:tr h="370840">
                <a:tc>
                  <a:txBody>
                    <a:bodyPr/>
                    <a:lstStyle/>
                    <a:p>
                      <a:r>
                        <a:rPr lang="en-US" sz="1000"/>
                        <a:t>BBVA Francés</a:t>
                      </a:r>
                    </a:p>
                  </a:txBody>
                  <a:tcPr/>
                </a:tc>
                <a:tc>
                  <a:txBody>
                    <a:bodyPr/>
                    <a:lstStyle/>
                    <a:p>
                      <a:r>
                        <a:rPr lang="en-US" sz="1000"/>
                        <a:t>1281254</a:t>
                      </a:r>
                    </a:p>
                  </a:txBody>
                  <a:tcPr/>
                </a:tc>
                <a:tc>
                  <a:txBody>
                    <a:bodyPr/>
                    <a:lstStyle/>
                    <a:p>
                      <a:r>
                        <a:rPr lang="en-US" sz="1000"/>
                        <a:t>13719</a:t>
                      </a:r>
                    </a:p>
                  </a:txBody>
                  <a:tcPr/>
                </a:tc>
                <a:tc>
                  <a:txBody>
                    <a:bodyPr/>
                    <a:lstStyle/>
                    <a:p>
                      <a:r>
                        <a:rPr lang="en-US" sz="1000"/>
                        <a:t>39</a:t>
                      </a:r>
                    </a:p>
                  </a:txBody>
                  <a:tcPr/>
                </a:tc>
                <a:tc>
                  <a:txBody>
                    <a:bodyPr/>
                    <a:lstStyle/>
                    <a:p>
                      <a:r>
                        <a:rPr lang="en-US" sz="1000"/>
                        <a:t>56738</a:t>
                      </a:r>
                    </a:p>
                  </a:txBody>
                  <a:tcPr/>
                </a:tc>
                <a:tc>
                  <a:txBody>
                    <a:bodyPr/>
                    <a:lstStyle/>
                    <a:p>
                      <a:r>
                        <a:rPr lang="en-US" sz="1000"/>
                        <a:t>1949</a:t>
                      </a:r>
                    </a:p>
                  </a:txBody>
                  <a:tcPr/>
                </a:tc>
                <a:tc>
                  <a:txBody>
                    <a:bodyPr/>
                    <a:lstStyle/>
                    <a:p>
                      <a:r>
                        <a:rPr lang="en-US" sz="1000"/>
                        <a:t>3157</a:t>
                      </a:r>
                    </a:p>
                  </a:txBody>
                  <a:tcPr/>
                </a:tc>
                <a:tc>
                  <a:txBody>
                    <a:bodyPr/>
                    <a:lstStyle/>
                    <a:p>
                      <a:r>
                        <a:rPr lang="en-US" sz="1000"/>
                        <a:t>0</a:t>
                      </a:r>
                    </a:p>
                  </a:txBody>
                  <a:tcPr/>
                </a:tc>
                <a:tc>
                  <a:txBody>
                    <a:bodyPr/>
                    <a:lstStyle/>
                    <a:p>
                      <a:r>
                        <a:rPr lang="en-US" sz="1000"/>
                        <a:t>0.1244%</a:t>
                      </a:r>
                    </a:p>
                  </a:txBody>
                  <a:tcPr/>
                </a:tc>
                <a:tc>
                  <a:txBody>
                    <a:bodyPr/>
                    <a:lstStyle/>
                    <a:p>
                      <a:r>
                        <a:rPr lang="en-US" sz="1000"/>
                        <a:t>0.0%</a:t>
                      </a:r>
                    </a:p>
                  </a:txBody>
                  <a:tcPr/>
                </a:tc>
                <a:extLst>
                  <a:ext uri="{0D108BD9-81ED-4DB2-BD59-A6C34878D82A}">
                    <a16:rowId xmlns:a16="http://schemas.microsoft.com/office/drawing/2014/main" val="1673387407"/>
                  </a:ext>
                </a:extLst>
              </a:tr>
              <a:tr h="370840">
                <a:tc>
                  <a:txBody>
                    <a:bodyPr/>
                    <a:lstStyle/>
                    <a:p>
                      <a:r>
                        <a:rPr lang="en-US" sz="1000"/>
                        <a:t>Santander Río</a:t>
                      </a:r>
                    </a:p>
                  </a:txBody>
                  <a:tcPr/>
                </a:tc>
                <a:tc>
                  <a:txBody>
                    <a:bodyPr/>
                    <a:lstStyle/>
                    <a:p>
                      <a:r>
                        <a:rPr lang="en-US" sz="1000"/>
                        <a:t>503841</a:t>
                      </a:r>
                    </a:p>
                  </a:txBody>
                  <a:tcPr/>
                </a:tc>
                <a:tc>
                  <a:txBody>
                    <a:bodyPr/>
                    <a:lstStyle/>
                    <a:p>
                      <a:r>
                        <a:rPr lang="en-US" sz="1000"/>
                        <a:t>6138</a:t>
                      </a:r>
                    </a:p>
                  </a:txBody>
                  <a:tcPr/>
                </a:tc>
                <a:tc>
                  <a:txBody>
                    <a:bodyPr/>
                    <a:lstStyle/>
                    <a:p>
                      <a:r>
                        <a:rPr lang="en-US" sz="1000"/>
                        <a:t>30</a:t>
                      </a:r>
                    </a:p>
                  </a:txBody>
                  <a:tcPr/>
                </a:tc>
                <a:tc>
                  <a:txBody>
                    <a:bodyPr/>
                    <a:lstStyle/>
                    <a:p>
                      <a:r>
                        <a:rPr lang="en-US" sz="1000"/>
                        <a:t>9136</a:t>
                      </a:r>
                    </a:p>
                  </a:txBody>
                  <a:tcPr/>
                </a:tc>
                <a:tc>
                  <a:txBody>
                    <a:bodyPr/>
                    <a:lstStyle/>
                    <a:p>
                      <a:r>
                        <a:rPr lang="en-US" sz="1000"/>
                        <a:t>2517</a:t>
                      </a:r>
                    </a:p>
                  </a:txBody>
                  <a:tcPr/>
                </a:tc>
                <a:tc>
                  <a:txBody>
                    <a:bodyPr/>
                    <a:lstStyle/>
                    <a:p>
                      <a:r>
                        <a:rPr lang="en-US" sz="1000"/>
                        <a:t>685</a:t>
                      </a:r>
                    </a:p>
                  </a:txBody>
                  <a:tcPr/>
                </a:tc>
                <a:tc>
                  <a:txBody>
                    <a:bodyPr/>
                    <a:lstStyle/>
                    <a:p>
                      <a:r>
                        <a:rPr lang="en-US" sz="1000"/>
                        <a:t>218</a:t>
                      </a:r>
                    </a:p>
                  </a:txBody>
                  <a:tcPr/>
                </a:tc>
                <a:tc>
                  <a:txBody>
                    <a:bodyPr/>
                    <a:lstStyle/>
                    <a:p>
                      <a:r>
                        <a:rPr lang="en-US" sz="1000"/>
                        <a:t>0.0821%</a:t>
                      </a:r>
                    </a:p>
                  </a:txBody>
                  <a:tcPr/>
                </a:tc>
                <a:tc>
                  <a:txBody>
                    <a:bodyPr/>
                    <a:lstStyle/>
                    <a:p>
                      <a:r>
                        <a:rPr lang="en-US" sz="1000"/>
                        <a:t>90.4%</a:t>
                      </a:r>
                    </a:p>
                  </a:txBody>
                  <a:tcPr/>
                </a:tc>
                <a:extLst>
                  <a:ext uri="{0D108BD9-81ED-4DB2-BD59-A6C34878D82A}">
                    <a16:rowId xmlns:a16="http://schemas.microsoft.com/office/drawing/2014/main" val="4098795049"/>
                  </a:ext>
                </a:extLst>
              </a:tr>
              <a:tr h="370840">
                <a:tc>
                  <a:txBody>
                    <a:bodyPr/>
                    <a:lstStyle/>
                    <a:p>
                      <a:r>
                        <a:rPr lang="en-US" sz="1000"/>
                        <a:t>ICBC Argentina</a:t>
                      </a:r>
                    </a:p>
                  </a:txBody>
                  <a:tcPr/>
                </a:tc>
                <a:tc>
                  <a:txBody>
                    <a:bodyPr/>
                    <a:lstStyle/>
                    <a:p>
                      <a:r>
                        <a:rPr lang="en-US" sz="1000"/>
                        <a:t>231753</a:t>
                      </a:r>
                    </a:p>
                  </a:txBody>
                  <a:tcPr/>
                </a:tc>
                <a:tc>
                  <a:txBody>
                    <a:bodyPr/>
                    <a:lstStyle/>
                    <a:p>
                      <a:r>
                        <a:rPr lang="en-US" sz="1000"/>
                        <a:t>1061</a:t>
                      </a:r>
                    </a:p>
                  </a:txBody>
                  <a:tcPr/>
                </a:tc>
                <a:tc>
                  <a:txBody>
                    <a:bodyPr/>
                    <a:lstStyle/>
                    <a:p>
                      <a:r>
                        <a:rPr lang="en-US" sz="1000"/>
                        <a:t>33</a:t>
                      </a:r>
                    </a:p>
                  </a:txBody>
                  <a:tcPr/>
                </a:tc>
                <a:tc>
                  <a:txBody>
                    <a:bodyPr/>
                    <a:lstStyle/>
                    <a:p>
                      <a:r>
                        <a:rPr lang="en-US" sz="1000"/>
                        <a:t>7383</a:t>
                      </a:r>
                    </a:p>
                  </a:txBody>
                  <a:tcPr/>
                </a:tc>
                <a:tc>
                  <a:txBody>
                    <a:bodyPr/>
                    <a:lstStyle/>
                    <a:p>
                      <a:r>
                        <a:rPr lang="en-US" sz="1000"/>
                        <a:t>186</a:t>
                      </a:r>
                    </a:p>
                  </a:txBody>
                  <a:tcPr/>
                </a:tc>
                <a:tc>
                  <a:txBody>
                    <a:bodyPr/>
                    <a:lstStyle/>
                    <a:p>
                      <a:r>
                        <a:rPr lang="en-US" sz="1000"/>
                        <a:t>84</a:t>
                      </a:r>
                    </a:p>
                  </a:txBody>
                  <a:tcPr/>
                </a:tc>
                <a:tc>
                  <a:txBody>
                    <a:bodyPr/>
                    <a:lstStyle/>
                    <a:p>
                      <a:r>
                        <a:rPr lang="en-US" sz="1000"/>
                        <a:t>86</a:t>
                      </a:r>
                    </a:p>
                  </a:txBody>
                  <a:tcPr/>
                </a:tc>
                <a:tc>
                  <a:txBody>
                    <a:bodyPr/>
                    <a:lstStyle/>
                    <a:p>
                      <a:r>
                        <a:rPr lang="en-US" sz="1000"/>
                        <a:t>0.1003%</a:t>
                      </a:r>
                    </a:p>
                  </a:txBody>
                  <a:tcPr/>
                </a:tc>
                <a:tc>
                  <a:txBody>
                    <a:bodyPr/>
                    <a:lstStyle/>
                    <a:p>
                      <a:r>
                        <a:rPr lang="en-US" sz="1000"/>
                        <a:t>96.0%</a:t>
                      </a:r>
                    </a:p>
                  </a:txBody>
                  <a:tcPr/>
                </a:tc>
                <a:extLst>
                  <a:ext uri="{0D108BD9-81ED-4DB2-BD59-A6C34878D82A}">
                    <a16:rowId xmlns:a16="http://schemas.microsoft.com/office/drawing/2014/main" val="921417806"/>
                  </a:ext>
                </a:extLst>
              </a:tr>
              <a:tr h="370840">
                <a:tc>
                  <a:txBody>
                    <a:bodyPr/>
                    <a:lstStyle/>
                    <a:p>
                      <a:r>
                        <a:rPr lang="en-US" sz="1000"/>
                        <a:t>Banco Hipotecario</a:t>
                      </a:r>
                    </a:p>
                  </a:txBody>
                  <a:tcPr/>
                </a:tc>
                <a:tc>
                  <a:txBody>
                    <a:bodyPr/>
                    <a:lstStyle/>
                    <a:p>
                      <a:r>
                        <a:rPr lang="en-US" sz="1000"/>
                        <a:t>700600</a:t>
                      </a:r>
                    </a:p>
                  </a:txBody>
                  <a:tcPr/>
                </a:tc>
                <a:tc>
                  <a:txBody>
                    <a:bodyPr/>
                    <a:lstStyle/>
                    <a:p>
                      <a:r>
                        <a:rPr lang="en-US" sz="1000"/>
                        <a:t>12330</a:t>
                      </a:r>
                    </a:p>
                  </a:txBody>
                  <a:tcPr/>
                </a:tc>
                <a:tc>
                  <a:txBody>
                    <a:bodyPr/>
                    <a:lstStyle/>
                    <a:p>
                      <a:r>
                        <a:rPr lang="en-US" sz="1000"/>
                        <a:t>17</a:t>
                      </a:r>
                    </a:p>
                  </a:txBody>
                  <a:tcPr/>
                </a:tc>
                <a:tc>
                  <a:txBody>
                    <a:bodyPr/>
                    <a:lstStyle/>
                    <a:p>
                      <a:r>
                        <a:rPr lang="en-US" sz="1000"/>
                        <a:t>1812</a:t>
                      </a:r>
                    </a:p>
                  </a:txBody>
                  <a:tcPr/>
                </a:tc>
                <a:tc>
                  <a:txBody>
                    <a:bodyPr/>
                    <a:lstStyle/>
                    <a:p>
                      <a:r>
                        <a:rPr lang="en-US" sz="1000"/>
                        <a:t>287</a:t>
                      </a:r>
                    </a:p>
                  </a:txBody>
                  <a:tcPr/>
                </a:tc>
                <a:tc>
                  <a:txBody>
                    <a:bodyPr/>
                    <a:lstStyle/>
                    <a:p>
                      <a:r>
                        <a:rPr lang="en-US" sz="1000"/>
                        <a:t>227</a:t>
                      </a:r>
                    </a:p>
                  </a:txBody>
                  <a:tcPr/>
                </a:tc>
                <a:tc>
                  <a:txBody>
                    <a:bodyPr/>
                    <a:lstStyle/>
                    <a:p>
                      <a:r>
                        <a:rPr lang="en-US" sz="1000"/>
                        <a:t>79</a:t>
                      </a:r>
                    </a:p>
                  </a:txBody>
                  <a:tcPr/>
                </a:tc>
                <a:tc>
                  <a:txBody>
                    <a:bodyPr/>
                    <a:lstStyle/>
                    <a:p>
                      <a:r>
                        <a:rPr lang="en-US" sz="1000"/>
                        <a:t>0.0197%</a:t>
                      </a:r>
                    </a:p>
                  </a:txBody>
                  <a:tcPr/>
                </a:tc>
                <a:tc>
                  <a:txBody>
                    <a:bodyPr/>
                    <a:lstStyle/>
                    <a:p>
                      <a:r>
                        <a:rPr lang="en-US" sz="1000"/>
                        <a:t>100.0%</a:t>
                      </a:r>
                    </a:p>
                  </a:txBody>
                  <a:tcPr/>
                </a:tc>
                <a:extLst>
                  <a:ext uri="{0D108BD9-81ED-4DB2-BD59-A6C34878D82A}">
                    <a16:rowId xmlns:a16="http://schemas.microsoft.com/office/drawing/2014/main" val="3350858342"/>
                  </a:ext>
                </a:extLst>
              </a:tr>
              <a:tr h="370840">
                <a:tc>
                  <a:txBody>
                    <a:bodyPr/>
                    <a:lstStyle/>
                    <a:p>
                      <a:r>
                        <a:rPr lang="en-US" sz="1000"/>
                        <a:t>Banco Ciudad</a:t>
                      </a:r>
                    </a:p>
                  </a:txBody>
                  <a:tcPr/>
                </a:tc>
                <a:tc>
                  <a:txBody>
                    <a:bodyPr/>
                    <a:lstStyle/>
                    <a:p>
                      <a:r>
                        <a:rPr lang="en-US" sz="1000"/>
                        <a:t>446786</a:t>
                      </a:r>
                    </a:p>
                  </a:txBody>
                  <a:tcPr/>
                </a:tc>
                <a:tc>
                  <a:txBody>
                    <a:bodyPr/>
                    <a:lstStyle/>
                    <a:p>
                      <a:r>
                        <a:rPr lang="en-US" sz="1000"/>
                        <a:t>-129</a:t>
                      </a:r>
                    </a:p>
                  </a:txBody>
                  <a:tcPr/>
                </a:tc>
                <a:tc>
                  <a:txBody>
                    <a:bodyPr/>
                    <a:lstStyle/>
                    <a:p>
                      <a:r>
                        <a:rPr lang="en-US" sz="1000"/>
                        <a:t>45</a:t>
                      </a:r>
                    </a:p>
                  </a:txBody>
                  <a:tcPr/>
                </a:tc>
                <a:tc>
                  <a:txBody>
                    <a:bodyPr/>
                    <a:lstStyle/>
                    <a:p>
                      <a:r>
                        <a:rPr lang="en-US" sz="1000"/>
                        <a:t>1356</a:t>
                      </a:r>
                    </a:p>
                  </a:txBody>
                  <a:tcPr/>
                </a:tc>
                <a:tc>
                  <a:txBody>
                    <a:bodyPr/>
                    <a:lstStyle/>
                    <a:p>
                      <a:r>
                        <a:rPr lang="en-US" sz="1000"/>
                        <a:t>296</a:t>
                      </a:r>
                    </a:p>
                  </a:txBody>
                  <a:tcPr/>
                </a:tc>
                <a:tc>
                  <a:txBody>
                    <a:bodyPr/>
                    <a:lstStyle/>
                    <a:p>
                      <a:r>
                        <a:rPr lang="en-US" sz="1000"/>
                        <a:t>417</a:t>
                      </a:r>
                    </a:p>
                  </a:txBody>
                  <a:tcPr/>
                </a:tc>
                <a:tc>
                  <a:txBody>
                    <a:bodyPr/>
                    <a:lstStyle/>
                    <a:p>
                      <a:r>
                        <a:rPr lang="en-US" sz="1000"/>
                        <a:t>0</a:t>
                      </a:r>
                    </a:p>
                  </a:txBody>
                  <a:tcPr/>
                </a:tc>
                <a:tc>
                  <a:txBody>
                    <a:bodyPr/>
                    <a:lstStyle/>
                    <a:p>
                      <a:r>
                        <a:rPr lang="en-US" sz="1000"/>
                        <a:t>0.0103%</a:t>
                      </a:r>
                    </a:p>
                  </a:txBody>
                  <a:tcPr/>
                </a:tc>
                <a:tc>
                  <a:txBody>
                    <a:bodyPr/>
                    <a:lstStyle/>
                    <a:p>
                      <a:r>
                        <a:rPr lang="en-US" sz="1000"/>
                        <a:t>0.0%</a:t>
                      </a:r>
                    </a:p>
                  </a:txBody>
                  <a:tcPr/>
                </a:tc>
                <a:extLst>
                  <a:ext uri="{0D108BD9-81ED-4DB2-BD59-A6C34878D82A}">
                    <a16:rowId xmlns:a16="http://schemas.microsoft.com/office/drawing/2014/main" val="76488887"/>
                  </a:ext>
                </a:extLst>
              </a:tr>
              <a:tr h="370840">
                <a:tc>
                  <a:txBody>
                    <a:bodyPr/>
                    <a:lstStyle/>
                    <a:p>
                      <a:r>
                        <a:rPr lang="en-US" sz="1000"/>
                        <a:t>Banco Provincia</a:t>
                      </a:r>
                    </a:p>
                  </a:txBody>
                  <a:tcPr/>
                </a:tc>
                <a:tc>
                  <a:txBody>
                    <a:bodyPr/>
                    <a:lstStyle/>
                    <a:p>
                      <a:r>
                        <a:rPr lang="en-US" sz="1000"/>
                        <a:t>115613</a:t>
                      </a:r>
                    </a:p>
                  </a:txBody>
                  <a:tcPr/>
                </a:tc>
                <a:tc>
                  <a:txBody>
                    <a:bodyPr/>
                    <a:lstStyle/>
                    <a:p>
                      <a:r>
                        <a:rPr lang="en-US" sz="1000"/>
                        <a:t>11215</a:t>
                      </a:r>
                    </a:p>
                  </a:txBody>
                  <a:tcPr/>
                </a:tc>
                <a:tc>
                  <a:txBody>
                    <a:bodyPr/>
                    <a:lstStyle/>
                    <a:p>
                      <a:r>
                        <a:rPr lang="en-US" sz="1000"/>
                        <a:t>44</a:t>
                      </a:r>
                    </a:p>
                  </a:txBody>
                  <a:tcPr/>
                </a:tc>
                <a:tc>
                  <a:txBody>
                    <a:bodyPr/>
                    <a:lstStyle/>
                    <a:p>
                      <a:r>
                        <a:rPr lang="en-US" sz="1000"/>
                        <a:t>40386</a:t>
                      </a:r>
                    </a:p>
                  </a:txBody>
                  <a:tcPr/>
                </a:tc>
                <a:tc>
                  <a:txBody>
                    <a:bodyPr/>
                    <a:lstStyle/>
                    <a:p>
                      <a:r>
                        <a:rPr lang="en-US" sz="1000"/>
                        <a:t>3274</a:t>
                      </a:r>
                    </a:p>
                  </a:txBody>
                  <a:tcPr/>
                </a:tc>
                <a:tc>
                  <a:txBody>
                    <a:bodyPr/>
                    <a:lstStyle/>
                    <a:p>
                      <a:r>
                        <a:rPr lang="en-US" sz="1000"/>
                        <a:t>4470</a:t>
                      </a:r>
                    </a:p>
                  </a:txBody>
                  <a:tcPr/>
                </a:tc>
                <a:tc>
                  <a:txBody>
                    <a:bodyPr/>
                    <a:lstStyle/>
                    <a:p>
                      <a:r>
                        <a:rPr lang="en-US" sz="1000"/>
                        <a:t>0</a:t>
                      </a:r>
                    </a:p>
                  </a:txBody>
                  <a:tcPr/>
                </a:tc>
                <a:tc>
                  <a:txBody>
                    <a:bodyPr/>
                    <a:lstStyle/>
                    <a:p>
                      <a:r>
                        <a:rPr lang="en-US" sz="1000"/>
                        <a:t>0.9944%</a:t>
                      </a:r>
                    </a:p>
                  </a:txBody>
                  <a:tcPr/>
                </a:tc>
                <a:tc>
                  <a:txBody>
                    <a:bodyPr/>
                    <a:lstStyle/>
                    <a:p>
                      <a:r>
                        <a:rPr lang="en-US" sz="1000"/>
                        <a:t>0.0%</a:t>
                      </a:r>
                    </a:p>
                  </a:txBody>
                  <a:tcPr/>
                </a:tc>
                <a:extLst>
                  <a:ext uri="{0D108BD9-81ED-4DB2-BD59-A6C34878D82A}">
                    <a16:rowId xmlns:a16="http://schemas.microsoft.com/office/drawing/2014/main" val="3159646397"/>
                  </a:ext>
                </a:extLst>
              </a:tr>
              <a:tr h="370840">
                <a:tc>
                  <a:txBody>
                    <a:bodyPr/>
                    <a:lstStyle/>
                    <a:p>
                      <a:r>
                        <a:rPr lang="en-US" sz="1000"/>
                        <a:t>Banco Macro</a:t>
                      </a:r>
                    </a:p>
                  </a:txBody>
                  <a:tcPr/>
                </a:tc>
                <a:tc>
                  <a:txBody>
                    <a:bodyPr/>
                    <a:lstStyle/>
                    <a:p>
                      <a:r>
                        <a:rPr lang="en-US" sz="1000"/>
                        <a:t>427990</a:t>
                      </a:r>
                    </a:p>
                  </a:txBody>
                  <a:tcPr/>
                </a:tc>
                <a:tc>
                  <a:txBody>
                    <a:bodyPr/>
                    <a:lstStyle/>
                    <a:p>
                      <a:r>
                        <a:rPr lang="en-US" sz="1000"/>
                        <a:t>1367</a:t>
                      </a:r>
                    </a:p>
                  </a:txBody>
                  <a:tcPr/>
                </a:tc>
                <a:tc>
                  <a:txBody>
                    <a:bodyPr/>
                    <a:lstStyle/>
                    <a:p>
                      <a:r>
                        <a:rPr lang="en-US" sz="1000"/>
                        <a:t>24</a:t>
                      </a:r>
                    </a:p>
                  </a:txBody>
                  <a:tcPr/>
                </a:tc>
                <a:tc>
                  <a:txBody>
                    <a:bodyPr/>
                    <a:lstStyle/>
                    <a:p>
                      <a:r>
                        <a:rPr lang="en-US" sz="1000"/>
                        <a:t>9348</a:t>
                      </a:r>
                    </a:p>
                  </a:txBody>
                  <a:tcPr/>
                </a:tc>
                <a:tc>
                  <a:txBody>
                    <a:bodyPr/>
                    <a:lstStyle/>
                    <a:p>
                      <a:r>
                        <a:rPr lang="en-US" sz="1000"/>
                        <a:t>439</a:t>
                      </a:r>
                    </a:p>
                  </a:txBody>
                  <a:tcPr/>
                </a:tc>
                <a:tc>
                  <a:txBody>
                    <a:bodyPr/>
                    <a:lstStyle/>
                    <a:p>
                      <a:r>
                        <a:rPr lang="en-US" sz="1000"/>
                        <a:t>691</a:t>
                      </a:r>
                    </a:p>
                  </a:txBody>
                  <a:tcPr/>
                </a:tc>
                <a:tc>
                  <a:txBody>
                    <a:bodyPr/>
                    <a:lstStyle/>
                    <a:p>
                      <a:r>
                        <a:rPr lang="en-US" sz="1000"/>
                        <a:t>0</a:t>
                      </a:r>
                    </a:p>
                  </a:txBody>
                  <a:tcPr/>
                </a:tc>
                <a:tc>
                  <a:txBody>
                    <a:bodyPr/>
                    <a:lstStyle/>
                    <a:p>
                      <a:r>
                        <a:rPr lang="en-US" sz="1000"/>
                        <a:t>0.1022%</a:t>
                      </a:r>
                    </a:p>
                  </a:txBody>
                  <a:tcPr/>
                </a:tc>
                <a:tc>
                  <a:txBody>
                    <a:bodyPr/>
                    <a:lstStyle/>
                    <a:p>
                      <a:r>
                        <a:rPr lang="en-US" sz="1000"/>
                        <a:t>0.0%</a:t>
                      </a:r>
                    </a:p>
                  </a:txBody>
                  <a:tcPr/>
                </a:tc>
                <a:extLst>
                  <a:ext uri="{0D108BD9-81ED-4DB2-BD59-A6C34878D82A}">
                    <a16:rowId xmlns:a16="http://schemas.microsoft.com/office/drawing/2014/main" val="3839947506"/>
                  </a:ext>
                </a:extLst>
              </a:tr>
              <a:tr h="370840">
                <a:tc>
                  <a:txBody>
                    <a:bodyPr/>
                    <a:lstStyle/>
                    <a:p>
                      <a:r>
                        <a:rPr lang="en-US" sz="1000"/>
                        <a:t>HSBC Argentina</a:t>
                      </a:r>
                    </a:p>
                  </a:txBody>
                  <a:tcPr/>
                </a:tc>
                <a:tc>
                  <a:txBody>
                    <a:bodyPr/>
                    <a:lstStyle/>
                    <a:p>
                      <a:r>
                        <a:rPr lang="en-US" sz="1000"/>
                        <a:t>150457</a:t>
                      </a:r>
                    </a:p>
                  </a:txBody>
                  <a:tcPr/>
                </a:tc>
                <a:tc>
                  <a:txBody>
                    <a:bodyPr/>
                    <a:lstStyle/>
                    <a:p>
                      <a:r>
                        <a:rPr lang="en-US" sz="1000"/>
                        <a:t>749</a:t>
                      </a:r>
                    </a:p>
                  </a:txBody>
                  <a:tcPr/>
                </a:tc>
                <a:tc>
                  <a:txBody>
                    <a:bodyPr/>
                    <a:lstStyle/>
                    <a:p>
                      <a:r>
                        <a:rPr lang="en-US" sz="1000"/>
                        <a:t>52</a:t>
                      </a:r>
                    </a:p>
                  </a:txBody>
                  <a:tcPr/>
                </a:tc>
                <a:tc>
                  <a:txBody>
                    <a:bodyPr/>
                    <a:lstStyle/>
                    <a:p>
                      <a:r>
                        <a:rPr lang="en-US" sz="1000"/>
                        <a:t>3138</a:t>
                      </a:r>
                    </a:p>
                  </a:txBody>
                  <a:tcPr/>
                </a:tc>
                <a:tc>
                  <a:txBody>
                    <a:bodyPr/>
                    <a:lstStyle/>
                    <a:p>
                      <a:r>
                        <a:rPr lang="en-US" sz="1000"/>
                        <a:t>789</a:t>
                      </a:r>
                    </a:p>
                  </a:txBody>
                  <a:tcPr/>
                </a:tc>
                <a:tc>
                  <a:txBody>
                    <a:bodyPr/>
                    <a:lstStyle/>
                    <a:p>
                      <a:r>
                        <a:rPr lang="en-US" sz="1000"/>
                        <a:t>129</a:t>
                      </a:r>
                    </a:p>
                  </a:txBody>
                  <a:tcPr/>
                </a:tc>
                <a:tc>
                  <a:txBody>
                    <a:bodyPr/>
                    <a:lstStyle/>
                    <a:p>
                      <a:r>
                        <a:rPr lang="en-US" sz="1000"/>
                        <a:t>0</a:t>
                      </a:r>
                    </a:p>
                  </a:txBody>
                  <a:tcPr/>
                </a:tc>
                <a:tc>
                  <a:txBody>
                    <a:bodyPr/>
                    <a:lstStyle/>
                    <a:p>
                      <a:r>
                        <a:rPr lang="en-US" sz="1000"/>
                        <a:t>0.0520%</a:t>
                      </a:r>
                    </a:p>
                  </a:txBody>
                  <a:tcPr/>
                </a:tc>
                <a:tc>
                  <a:txBody>
                    <a:bodyPr/>
                    <a:lstStyle/>
                    <a:p>
                      <a:r>
                        <a:rPr lang="en-US" sz="1000"/>
                        <a:t>0.0%</a:t>
                      </a:r>
                    </a:p>
                  </a:txBody>
                  <a:tcPr/>
                </a:tc>
                <a:extLst>
                  <a:ext uri="{0D108BD9-81ED-4DB2-BD59-A6C34878D82A}">
                    <a16:rowId xmlns:a16="http://schemas.microsoft.com/office/drawing/2014/main" val="1142766864"/>
                  </a:ext>
                </a:extLst>
              </a:tr>
              <a:tr h="370840">
                <a:tc>
                  <a:txBody>
                    <a:bodyPr/>
                    <a:lstStyle/>
                    <a:p>
                      <a:r>
                        <a:rPr lang="en-US" sz="1000"/>
                        <a:t>Banco Nación</a:t>
                      </a:r>
                    </a:p>
                  </a:txBody>
                  <a:tcPr/>
                </a:tc>
                <a:tc>
                  <a:txBody>
                    <a:bodyPr/>
                    <a:lstStyle/>
                    <a:p>
                      <a:r>
                        <a:rPr lang="en-US" sz="1000"/>
                        <a:t>49996</a:t>
                      </a:r>
                    </a:p>
                  </a:txBody>
                  <a:tcPr/>
                </a:tc>
                <a:tc>
                  <a:txBody>
                    <a:bodyPr/>
                    <a:lstStyle/>
                    <a:p>
                      <a:r>
                        <a:rPr lang="en-US" sz="1000"/>
                        <a:t>2039</a:t>
                      </a:r>
                    </a:p>
                  </a:txBody>
                  <a:tcPr/>
                </a:tc>
                <a:tc>
                  <a:txBody>
                    <a:bodyPr/>
                    <a:lstStyle/>
                    <a:p>
                      <a:r>
                        <a:rPr lang="en-US" sz="1000"/>
                        <a:t>34</a:t>
                      </a:r>
                    </a:p>
                  </a:txBody>
                  <a:tcPr/>
                </a:tc>
                <a:tc>
                  <a:txBody>
                    <a:bodyPr/>
                    <a:lstStyle/>
                    <a:p>
                      <a:r>
                        <a:rPr lang="en-US" sz="1000"/>
                        <a:t>1794</a:t>
                      </a:r>
                    </a:p>
                  </a:txBody>
                  <a:tcPr/>
                </a:tc>
                <a:tc>
                  <a:txBody>
                    <a:bodyPr/>
                    <a:lstStyle/>
                    <a:p>
                      <a:r>
                        <a:rPr lang="en-US" sz="1000"/>
                        <a:t>284</a:t>
                      </a:r>
                    </a:p>
                  </a:txBody>
                  <a:tcPr/>
                </a:tc>
                <a:tc>
                  <a:txBody>
                    <a:bodyPr/>
                    <a:lstStyle/>
                    <a:p>
                      <a:r>
                        <a:rPr lang="en-US" sz="1000"/>
                        <a:t>651</a:t>
                      </a:r>
                    </a:p>
                  </a:txBody>
                  <a:tcPr/>
                </a:tc>
                <a:tc>
                  <a:txBody>
                    <a:bodyPr/>
                    <a:lstStyle/>
                    <a:p>
                      <a:r>
                        <a:rPr lang="en-US" sz="1000"/>
                        <a:t>0</a:t>
                      </a:r>
                    </a:p>
                  </a:txBody>
                  <a:tcPr/>
                </a:tc>
                <a:tc>
                  <a:txBody>
                    <a:bodyPr/>
                    <a:lstStyle/>
                    <a:p>
                      <a:r>
                        <a:rPr lang="en-US" sz="1000"/>
                        <a:t>0.1639%</a:t>
                      </a:r>
                    </a:p>
                  </a:txBody>
                  <a:tcPr/>
                </a:tc>
                <a:tc>
                  <a:txBody>
                    <a:bodyPr/>
                    <a:lstStyle/>
                    <a:p>
                      <a:r>
                        <a:rPr lang="en-US" sz="1000"/>
                        <a:t>0.0%</a:t>
                      </a:r>
                    </a:p>
                  </a:txBody>
                  <a:tcPr/>
                </a:tc>
                <a:extLst>
                  <a:ext uri="{0D108BD9-81ED-4DB2-BD59-A6C34878D82A}">
                    <a16:rowId xmlns:a16="http://schemas.microsoft.com/office/drawing/2014/main" val="1934165744"/>
                  </a:ext>
                </a:extLst>
              </a:tr>
            </a:tbl>
          </a:graphicData>
        </a:graphic>
      </p:graphicFrame>
      <p:sp>
        <p:nvSpPr>
          <p:cNvPr id="4" name="Text Placeholder 3"/>
          <p:cNvSpPr>
            <a:spLocks noGrp="1"/>
          </p:cNvSpPr>
          <p:nvPr>
            <p:ph type="body" sz="quarter" idx="14"/>
          </p:nvPr>
        </p:nvSpPr>
        <p:spPr/>
        <p:txBody>
          <a:bodyPr/>
          <a:lstStyle/>
          <a:p>
            <a:r>
              <a:rPr lang="en-US"/>
              <a:t>03/11/2017 - 04/10/2017</a:t>
            </a:r>
          </a:p>
        </p:txBody>
      </p:sp>
    </p:spTree>
    <p:extLst>
      <p:ext uri="{BB962C8B-B14F-4D97-AF65-F5344CB8AC3E}">
        <p14:creationId xmlns:p14="http://schemas.microsoft.com/office/powerpoint/2010/main" val="20790124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Fans Total</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41583658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03/11/2017 - 04/10/2017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683466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Fans Change</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31236399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03/11/2017 - 04/10/2017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055377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Key Metrics Radar</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49159322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03/11/2017 - 04/10/2017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486692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Fans Change Rate</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6972528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03/11/2017 - 04/10/2017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066423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Fans Change Per Weekday</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83372310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03/11/2017 - 04/10/2017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744182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Fan Distribution Development</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9099575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03/11/2017 - 04/10/2017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440840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51127896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03/11/2017 - 04/10/2017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66883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By Hour</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16689948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03/11/2017 - 04/10/2017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796602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with Reactions Table - 1 of 6</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514375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841195185"/>
                    </a:ext>
                  </a:extLst>
                </a:gridCol>
                <a:gridCol w="822960">
                  <a:extLst>
                    <a:ext uri="{9D8B030D-6E8A-4147-A177-3AD203B41FA5}">
                      <a16:colId xmlns:a16="http://schemas.microsoft.com/office/drawing/2014/main" val="2263547685"/>
                    </a:ext>
                  </a:extLst>
                </a:gridCol>
                <a:gridCol w="822960">
                  <a:extLst>
                    <a:ext uri="{9D8B030D-6E8A-4147-A177-3AD203B41FA5}">
                      <a16:colId xmlns:a16="http://schemas.microsoft.com/office/drawing/2014/main" val="1410032161"/>
                    </a:ext>
                  </a:extLst>
                </a:gridCol>
                <a:gridCol w="822960">
                  <a:extLst>
                    <a:ext uri="{9D8B030D-6E8A-4147-A177-3AD203B41FA5}">
                      <a16:colId xmlns:a16="http://schemas.microsoft.com/office/drawing/2014/main" val="2685499622"/>
                    </a:ext>
                  </a:extLst>
                </a:gridCol>
                <a:gridCol w="822960">
                  <a:extLst>
                    <a:ext uri="{9D8B030D-6E8A-4147-A177-3AD203B41FA5}">
                      <a16:colId xmlns:a16="http://schemas.microsoft.com/office/drawing/2014/main" val="2782359222"/>
                    </a:ext>
                  </a:extLst>
                </a:gridCol>
                <a:gridCol w="822960">
                  <a:extLst>
                    <a:ext uri="{9D8B030D-6E8A-4147-A177-3AD203B41FA5}">
                      <a16:colId xmlns:a16="http://schemas.microsoft.com/office/drawing/2014/main" val="947300650"/>
                    </a:ext>
                  </a:extLst>
                </a:gridCol>
                <a:gridCol w="822960">
                  <a:extLst>
                    <a:ext uri="{9D8B030D-6E8A-4147-A177-3AD203B41FA5}">
                      <a16:colId xmlns:a16="http://schemas.microsoft.com/office/drawing/2014/main" val="680944444"/>
                    </a:ext>
                  </a:extLst>
                </a:gridCol>
                <a:gridCol w="822960">
                  <a:extLst>
                    <a:ext uri="{9D8B030D-6E8A-4147-A177-3AD203B41FA5}">
                      <a16:colId xmlns:a16="http://schemas.microsoft.com/office/drawing/2014/main" val="17765873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9418291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BBVA Francés - 2017-03-17 17:57:08</a:t>
                      </a:r>
                      <a:r>
                        <a:rPr kumimoji="0" lang="es-ES" sz="1000" b="0" i="0" u="none" strike="noStrike" kern="1200" cap="none" spc="0" normalizeH="0" baseline="0" noProof="0">
                          <a:ln>
                            <a:noFill/>
                          </a:ln>
                          <a:solidFill>
                            <a:prstClr val="black"/>
                          </a:solidFill>
                          <a:effectLst/>
                          <a:uLnTx/>
                          <a:uFillTx/>
                          <a:latin typeface="+mn-lt"/>
                          <a:ea typeface="+mn-ea"/>
                          <a:cs typeface="+mn-cs"/>
                        </a:rPr>
                        <a:t>
¿Este domingo por qué equipo reacciona tu pasión?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extLst>
                  <a:ext uri="{0D108BD9-81ED-4DB2-BD59-A6C34878D82A}">
                    <a16:rowId xmlns:a16="http://schemas.microsoft.com/office/drawing/2014/main" val="16881982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Provincia - 2017-03-30 14:30:00</a:t>
                      </a:r>
                      <a:r>
                        <a:rPr kumimoji="0" lang="es-ES" sz="1000" b="0" i="0" u="none" strike="noStrike" kern="1200" cap="none" spc="0" normalizeH="0" baseline="0" noProof="0">
                          <a:ln>
                            <a:noFill/>
                          </a:ln>
                          <a:solidFill>
                            <a:prstClr val="black"/>
                          </a:solidFill>
                          <a:effectLst/>
                          <a:uLnTx/>
                          <a:uFillTx/>
                          <a:latin typeface="+mn-lt"/>
                          <a:ea typeface="+mn-ea"/>
                          <a:cs typeface="+mn-cs"/>
                        </a:rPr>
                        <a:t>
Ahora podés disfrutar de hasta 50 cuotas con las tarjetas de crédito Banco Provincia en comercios adheridos de empresas participantes.
Ingresá en https://goo.gl/4sKgIK y conocé las opciones de financiación hasta el 30/04/2017 en librerías, indumentaria, viajes y turismo, construcción, bicicletas y motos y electro.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extLst>
                  <a:ext uri="{0D108BD9-81ED-4DB2-BD59-A6C34878D82A}">
                    <a16:rowId xmlns:a16="http://schemas.microsoft.com/office/drawing/2014/main" val="13129749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BBVA Francés - 2017-04-02 10:00:00</a:t>
                      </a:r>
                      <a:r>
                        <a:rPr kumimoji="0" lang="es-ES" sz="1000" b="0" i="0" u="none" strike="noStrike" kern="1200" cap="none" spc="0" normalizeH="0" baseline="0" noProof="0">
                          <a:ln>
                            <a:noFill/>
                          </a:ln>
                          <a:solidFill>
                            <a:prstClr val="black"/>
                          </a:solidFill>
                          <a:effectLst/>
                          <a:uLnTx/>
                          <a:uFillTx/>
                          <a:latin typeface="+mn-lt"/>
                          <a:ea typeface="+mn-ea"/>
                          <a:cs typeface="+mn-cs"/>
                        </a:rPr>
                        <a:t>
Este domingo tenés algo más para celebrar ¿Desde dónde alentas al Millo?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11532221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Galicia - 2017-04-06 15:00:00</a:t>
                      </a:r>
                      <a:r>
                        <a:rPr kumimoji="0" lang="es-ES" sz="1000" b="0" i="0" u="none" strike="noStrike" kern="1200" cap="none" spc="0" normalizeH="0" baseline="0" noProof="0">
                          <a:ln>
                            <a:noFill/>
                          </a:ln>
                          <a:solidFill>
                            <a:prstClr val="black"/>
                          </a:solidFill>
                          <a:effectLst/>
                          <a:uLnTx/>
                          <a:uFillTx/>
                          <a:latin typeface="+mn-lt"/>
                          <a:ea typeface="+mn-ea"/>
                          <a:cs typeface="+mn-cs"/>
                        </a:rPr>
                        <a:t>
Hasta el 30.4 planificá tus salidas canjeando tus #PuntosQuiero! Mirá: http://bit.ly/2oaZPWi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extLst>
                  <a:ext uri="{0D108BD9-81ED-4DB2-BD59-A6C34878D82A}">
                    <a16:rowId xmlns:a16="http://schemas.microsoft.com/office/drawing/2014/main" val="1237160030"/>
                  </a:ext>
                </a:extLst>
              </a:tr>
            </a:tbl>
          </a:graphicData>
        </a:graphic>
      </p:graphicFrame>
      <p:sp>
        <p:nvSpPr>
          <p:cNvPr id="4" name="Text Placeholder 3"/>
          <p:cNvSpPr>
            <a:spLocks noGrp="1"/>
          </p:cNvSpPr>
          <p:nvPr>
            <p:ph type="body" sz="quarter" idx="14"/>
          </p:nvPr>
        </p:nvSpPr>
        <p:spPr/>
        <p:txBody>
          <a:bodyPr/>
          <a:lstStyle/>
          <a:p>
            <a:r>
              <a:rPr lang="en-US"/>
              <a:t>03/11/2017 - 04/10/2017</a:t>
            </a:r>
          </a:p>
        </p:txBody>
      </p:sp>
    </p:spTree>
    <p:extLst>
      <p:ext uri="{BB962C8B-B14F-4D97-AF65-F5344CB8AC3E}">
        <p14:creationId xmlns:p14="http://schemas.microsoft.com/office/powerpoint/2010/main" val="39574219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with Reactions Table - 2 of 6</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4484091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528222927"/>
                    </a:ext>
                  </a:extLst>
                </a:gridCol>
                <a:gridCol w="822960">
                  <a:extLst>
                    <a:ext uri="{9D8B030D-6E8A-4147-A177-3AD203B41FA5}">
                      <a16:colId xmlns:a16="http://schemas.microsoft.com/office/drawing/2014/main" val="163924563"/>
                    </a:ext>
                  </a:extLst>
                </a:gridCol>
                <a:gridCol w="822960">
                  <a:extLst>
                    <a:ext uri="{9D8B030D-6E8A-4147-A177-3AD203B41FA5}">
                      <a16:colId xmlns:a16="http://schemas.microsoft.com/office/drawing/2014/main" val="3679332603"/>
                    </a:ext>
                  </a:extLst>
                </a:gridCol>
                <a:gridCol w="822960">
                  <a:extLst>
                    <a:ext uri="{9D8B030D-6E8A-4147-A177-3AD203B41FA5}">
                      <a16:colId xmlns:a16="http://schemas.microsoft.com/office/drawing/2014/main" val="111332275"/>
                    </a:ext>
                  </a:extLst>
                </a:gridCol>
                <a:gridCol w="822960">
                  <a:extLst>
                    <a:ext uri="{9D8B030D-6E8A-4147-A177-3AD203B41FA5}">
                      <a16:colId xmlns:a16="http://schemas.microsoft.com/office/drawing/2014/main" val="1208962143"/>
                    </a:ext>
                  </a:extLst>
                </a:gridCol>
                <a:gridCol w="822960">
                  <a:extLst>
                    <a:ext uri="{9D8B030D-6E8A-4147-A177-3AD203B41FA5}">
                      <a16:colId xmlns:a16="http://schemas.microsoft.com/office/drawing/2014/main" val="2398491529"/>
                    </a:ext>
                  </a:extLst>
                </a:gridCol>
                <a:gridCol w="822960">
                  <a:extLst>
                    <a:ext uri="{9D8B030D-6E8A-4147-A177-3AD203B41FA5}">
                      <a16:colId xmlns:a16="http://schemas.microsoft.com/office/drawing/2014/main" val="3110214856"/>
                    </a:ext>
                  </a:extLst>
                </a:gridCol>
                <a:gridCol w="822960">
                  <a:extLst>
                    <a:ext uri="{9D8B030D-6E8A-4147-A177-3AD203B41FA5}">
                      <a16:colId xmlns:a16="http://schemas.microsoft.com/office/drawing/2014/main" val="21712156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3512962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BBVA Francés - 2017-03-21 10:46:11</a:t>
                      </a:r>
                      <a:r>
                        <a:rPr kumimoji="0" lang="es-ES" sz="1000" b="0" i="0" u="none" strike="noStrike" kern="1200" cap="none" spc="0" normalizeH="0" baseline="0" noProof="0">
                          <a:ln>
                            <a:noFill/>
                          </a:ln>
                          <a:solidFill>
                            <a:prstClr val="black"/>
                          </a:solidFill>
                          <a:effectLst/>
                          <a:uLnTx/>
                          <a:uFillTx/>
                          <a:latin typeface="+mn-lt"/>
                          <a:ea typeface="+mn-ea"/>
                          <a:cs typeface="+mn-cs"/>
                        </a:rPr>
                        <a:t>
Con el otoño llegan buenos momentos, como largas caminatas y lindos atardeceres. Comentanos qué es lo que más te gusta de esta estación🍁🍁  #ChauVerano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0690522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Provincia - 2017-04-05 09:30:11</a:t>
                      </a:r>
                      <a:r>
                        <a:rPr kumimoji="0" lang="es-ES" sz="1000" b="0" i="0" u="none" strike="noStrike" kern="1200" cap="none" spc="0" normalizeH="0" baseline="0" noProof="0">
                          <a:ln>
                            <a:noFill/>
                          </a:ln>
                          <a:solidFill>
                            <a:prstClr val="black"/>
                          </a:solidFill>
                          <a:effectLst/>
                          <a:uLnTx/>
                          <a:uFillTx/>
                          <a:latin typeface="+mn-lt"/>
                          <a:ea typeface="+mn-ea"/>
                          <a:cs typeface="+mn-cs"/>
                        </a:rPr>
                        <a:t>
¡Preparate para disfrutar la novena edición de #TandilAdventure! 
El próximo 23 vas a poder recorrer diferentes circuitos de montaña y calle y elegir diferentes distancias: 42k, 21k, 11k, o 7k. Inscribite en: https://goo.gl/C7Vdzx</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315804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Galicia - 2017-04-07 17:00:00</a:t>
                      </a:r>
                      <a:r>
                        <a:rPr kumimoji="0" lang="es-ES" sz="1000" b="0" i="0" u="none" strike="noStrike" kern="1200" cap="none" spc="0" normalizeH="0" baseline="0" noProof="0">
                          <a:ln>
                            <a:noFill/>
                          </a:ln>
                          <a:solidFill>
                            <a:prstClr val="black"/>
                          </a:solidFill>
                          <a:effectLst/>
                          <a:uLnTx/>
                          <a:uFillTx/>
                          <a:latin typeface="+mn-lt"/>
                          <a:ea typeface="+mn-ea"/>
                          <a:cs typeface="+mn-cs"/>
                        </a:rPr>
                        <a:t>
Ahora que tiene Netflix, Marcos está a full con las series originales. ¿A ver si adivinás cuál es esta? 
Pista: esta interpretación es muy berraca. 
Conocé la promo acá: http://bit.ly/2nUnHLW #DígaloConMarcos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32815457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Galicia - 2017-03-29 16:20:22</a:t>
                      </a:r>
                      <a:r>
                        <a:rPr kumimoji="0" lang="es-ES" sz="1000" b="0" i="0" u="none" strike="noStrike" kern="1200" cap="none" spc="0" normalizeH="0" baseline="0" noProof="0">
                          <a:ln>
                            <a:noFill/>
                          </a:ln>
                          <a:solidFill>
                            <a:prstClr val="black"/>
                          </a:solidFill>
                          <a:effectLst/>
                          <a:uLnTx/>
                          <a:uFillTx/>
                          <a:latin typeface="+mn-lt"/>
                          <a:ea typeface="+mn-ea"/>
                          <a:cs typeface="+mn-cs"/>
                        </a:rPr>
                        <a:t>
Te presentamos #PlazaGalicia, nuestro nuevo edificio corporativo en el corazón de Chacarita.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extLst>
                  <a:ext uri="{0D108BD9-81ED-4DB2-BD59-A6C34878D82A}">
                    <a16:rowId xmlns:a16="http://schemas.microsoft.com/office/drawing/2014/main" val="2476506506"/>
                  </a:ext>
                </a:extLst>
              </a:tr>
            </a:tbl>
          </a:graphicData>
        </a:graphic>
      </p:graphicFrame>
      <p:sp>
        <p:nvSpPr>
          <p:cNvPr id="4" name="Text Placeholder 3"/>
          <p:cNvSpPr>
            <a:spLocks noGrp="1"/>
          </p:cNvSpPr>
          <p:nvPr>
            <p:ph type="body" sz="quarter" idx="14"/>
          </p:nvPr>
        </p:nvSpPr>
        <p:spPr/>
        <p:txBody>
          <a:bodyPr/>
          <a:lstStyle/>
          <a:p>
            <a:r>
              <a:rPr lang="en-US"/>
              <a:t>03/11/2017 - 04/10/2017</a:t>
            </a:r>
          </a:p>
        </p:txBody>
      </p:sp>
    </p:spTree>
    <p:extLst>
      <p:ext uri="{BB962C8B-B14F-4D97-AF65-F5344CB8AC3E}">
        <p14:creationId xmlns:p14="http://schemas.microsoft.com/office/powerpoint/2010/main" val="36722524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with Reactions Table - 3 of 6</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7186672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61635294"/>
                    </a:ext>
                  </a:extLst>
                </a:gridCol>
                <a:gridCol w="822960">
                  <a:extLst>
                    <a:ext uri="{9D8B030D-6E8A-4147-A177-3AD203B41FA5}">
                      <a16:colId xmlns:a16="http://schemas.microsoft.com/office/drawing/2014/main" val="2261449092"/>
                    </a:ext>
                  </a:extLst>
                </a:gridCol>
                <a:gridCol w="822960">
                  <a:extLst>
                    <a:ext uri="{9D8B030D-6E8A-4147-A177-3AD203B41FA5}">
                      <a16:colId xmlns:a16="http://schemas.microsoft.com/office/drawing/2014/main" val="2028793429"/>
                    </a:ext>
                  </a:extLst>
                </a:gridCol>
                <a:gridCol w="822960">
                  <a:extLst>
                    <a:ext uri="{9D8B030D-6E8A-4147-A177-3AD203B41FA5}">
                      <a16:colId xmlns:a16="http://schemas.microsoft.com/office/drawing/2014/main" val="493524925"/>
                    </a:ext>
                  </a:extLst>
                </a:gridCol>
                <a:gridCol w="822960">
                  <a:extLst>
                    <a:ext uri="{9D8B030D-6E8A-4147-A177-3AD203B41FA5}">
                      <a16:colId xmlns:a16="http://schemas.microsoft.com/office/drawing/2014/main" val="1155622048"/>
                    </a:ext>
                  </a:extLst>
                </a:gridCol>
                <a:gridCol w="822960">
                  <a:extLst>
                    <a:ext uri="{9D8B030D-6E8A-4147-A177-3AD203B41FA5}">
                      <a16:colId xmlns:a16="http://schemas.microsoft.com/office/drawing/2014/main" val="4153514888"/>
                    </a:ext>
                  </a:extLst>
                </a:gridCol>
                <a:gridCol w="822960">
                  <a:extLst>
                    <a:ext uri="{9D8B030D-6E8A-4147-A177-3AD203B41FA5}">
                      <a16:colId xmlns:a16="http://schemas.microsoft.com/office/drawing/2014/main" val="2697077139"/>
                    </a:ext>
                  </a:extLst>
                </a:gridCol>
                <a:gridCol w="822960">
                  <a:extLst>
                    <a:ext uri="{9D8B030D-6E8A-4147-A177-3AD203B41FA5}">
                      <a16:colId xmlns:a16="http://schemas.microsoft.com/office/drawing/2014/main" val="36435970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437867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Galicia - 2017-03-22 15:07:53</a:t>
                      </a:r>
                      <a:r>
                        <a:rPr kumimoji="0" lang="es-ES" sz="1000" b="0" i="0" u="none" strike="noStrike" kern="1200" cap="none" spc="0" normalizeH="0" baseline="0" noProof="0">
                          <a:ln>
                            <a:noFill/>
                          </a:ln>
                          <a:solidFill>
                            <a:prstClr val="black"/>
                          </a:solidFill>
                          <a:effectLst/>
                          <a:uLnTx/>
                          <a:uFillTx/>
                          <a:latin typeface="+mn-lt"/>
                          <a:ea typeface="+mn-ea"/>
                          <a:cs typeface="+mn-cs"/>
                        </a:rPr>
                        <a:t>
¿Querés subirte a los rollers en el #10KFitness de Farmacity? Participá por 2 pares de entradas y 1 par de pases VIP para #ChicasEnRollers el 9 de abril, en Alcorta y Monroe (CABA). 
1⃣ ¡Etiquetá a tu amiga más fit usando el hashtag! 2⃣ Compartí en el post un consejo #fit. ¡Sorteamos el lunes 27/3! 💃🙆💪  Bases y condiciones: http://bit.ly/2nmN8XX.</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35642303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Galicia - 2017-03-31 18:03:53</a:t>
                      </a:r>
                      <a:r>
                        <a:rPr kumimoji="0" lang="es-ES" sz="1000" b="0" i="0" u="none" strike="noStrike" kern="1200" cap="none" spc="0" normalizeH="0" baseline="0" noProof="0">
                          <a:ln>
                            <a:noFill/>
                          </a:ln>
                          <a:solidFill>
                            <a:prstClr val="black"/>
                          </a:solidFill>
                          <a:effectLst/>
                          <a:uLnTx/>
                          <a:uFillTx/>
                          <a:latin typeface="+mn-lt"/>
                          <a:ea typeface="+mn-ea"/>
                          <a:cs typeface="+mn-cs"/>
                        </a:rPr>
                        <a:t>
Una semana para ponerte al día con la nueva temporada de Falabella 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9230827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Provincia - 2017-03-17 10:00:00</a:t>
                      </a:r>
                      <a:r>
                        <a:rPr kumimoji="0" lang="es-ES" sz="1000" b="0" i="0" u="none" strike="noStrike" kern="1200" cap="none" spc="0" normalizeH="0" baseline="0" noProof="0">
                          <a:ln>
                            <a:noFill/>
                          </a:ln>
                          <a:solidFill>
                            <a:prstClr val="black"/>
                          </a:solidFill>
                          <a:effectLst/>
                          <a:uLnTx/>
                          <a:uFillTx/>
                          <a:latin typeface="+mn-lt"/>
                          <a:ea typeface="+mn-ea"/>
                          <a:cs typeface="+mn-cs"/>
                        </a:rPr>
                        <a:t>
#VueltaAlCole ¿Ya tenés todo el equipo para entrenar?
Mañana, sábado 18, es el útlimo día para aprovechar nuestros beneficios en casas de deportes seleccionadas. Conocé más detalles en: https://goo.gl/ikVabK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3336828771"/>
                  </a:ext>
                </a:extLst>
              </a:tr>
            </a:tbl>
          </a:graphicData>
        </a:graphic>
      </p:graphicFrame>
      <p:sp>
        <p:nvSpPr>
          <p:cNvPr id="4" name="Text Placeholder 3"/>
          <p:cNvSpPr>
            <a:spLocks noGrp="1"/>
          </p:cNvSpPr>
          <p:nvPr>
            <p:ph type="body" sz="quarter" idx="14"/>
          </p:nvPr>
        </p:nvSpPr>
        <p:spPr/>
        <p:txBody>
          <a:bodyPr/>
          <a:lstStyle/>
          <a:p>
            <a:r>
              <a:rPr lang="en-US"/>
              <a:t>03/11/2017 - 04/10/2017</a:t>
            </a:r>
          </a:p>
        </p:txBody>
      </p:sp>
    </p:spTree>
    <p:extLst>
      <p:ext uri="{BB962C8B-B14F-4D97-AF65-F5344CB8AC3E}">
        <p14:creationId xmlns:p14="http://schemas.microsoft.com/office/powerpoint/2010/main" val="13931757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with Reactions Table - 4 of 6</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0697589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302467364"/>
                    </a:ext>
                  </a:extLst>
                </a:gridCol>
                <a:gridCol w="822960">
                  <a:extLst>
                    <a:ext uri="{9D8B030D-6E8A-4147-A177-3AD203B41FA5}">
                      <a16:colId xmlns:a16="http://schemas.microsoft.com/office/drawing/2014/main" val="1981638801"/>
                    </a:ext>
                  </a:extLst>
                </a:gridCol>
                <a:gridCol w="822960">
                  <a:extLst>
                    <a:ext uri="{9D8B030D-6E8A-4147-A177-3AD203B41FA5}">
                      <a16:colId xmlns:a16="http://schemas.microsoft.com/office/drawing/2014/main" val="2803973264"/>
                    </a:ext>
                  </a:extLst>
                </a:gridCol>
                <a:gridCol w="822960">
                  <a:extLst>
                    <a:ext uri="{9D8B030D-6E8A-4147-A177-3AD203B41FA5}">
                      <a16:colId xmlns:a16="http://schemas.microsoft.com/office/drawing/2014/main" val="2679375414"/>
                    </a:ext>
                  </a:extLst>
                </a:gridCol>
                <a:gridCol w="822960">
                  <a:extLst>
                    <a:ext uri="{9D8B030D-6E8A-4147-A177-3AD203B41FA5}">
                      <a16:colId xmlns:a16="http://schemas.microsoft.com/office/drawing/2014/main" val="2657587195"/>
                    </a:ext>
                  </a:extLst>
                </a:gridCol>
                <a:gridCol w="822960">
                  <a:extLst>
                    <a:ext uri="{9D8B030D-6E8A-4147-A177-3AD203B41FA5}">
                      <a16:colId xmlns:a16="http://schemas.microsoft.com/office/drawing/2014/main" val="807308747"/>
                    </a:ext>
                  </a:extLst>
                </a:gridCol>
                <a:gridCol w="822960">
                  <a:extLst>
                    <a:ext uri="{9D8B030D-6E8A-4147-A177-3AD203B41FA5}">
                      <a16:colId xmlns:a16="http://schemas.microsoft.com/office/drawing/2014/main" val="361475695"/>
                    </a:ext>
                  </a:extLst>
                </a:gridCol>
                <a:gridCol w="822960">
                  <a:extLst>
                    <a:ext uri="{9D8B030D-6E8A-4147-A177-3AD203B41FA5}">
                      <a16:colId xmlns:a16="http://schemas.microsoft.com/office/drawing/2014/main" val="42477815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5333802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BBVA Francés - 2017-03-23 10:00:00</a:t>
                      </a:r>
                      <a:r>
                        <a:rPr kumimoji="0" lang="es-ES" sz="1000" b="0" i="0" u="none" strike="noStrike" kern="1200" cap="none" spc="0" normalizeH="0" baseline="0" noProof="0">
                          <a:ln>
                            <a:noFill/>
                          </a:ln>
                          <a:solidFill>
                            <a:prstClr val="black"/>
                          </a:solidFill>
                          <a:effectLst/>
                          <a:uLnTx/>
                          <a:uFillTx/>
                          <a:latin typeface="+mn-lt"/>
                          <a:ea typeface="+mn-ea"/>
                          <a:cs typeface="+mn-cs"/>
                        </a:rPr>
                        <a:t>
¿Dónde vas a pasar este finde largo? En Rada Beach, Pinamar disfrutá un 15% off con tus Tarjetas de Crédito BBVA Francés y #FrancésGo.¿Todavía no tenés la app? Descargala y empezá a disfrutar: http://bbva.info/baja-fgo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5510147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Provincia - 2017-03-22 15:00:00</a:t>
                      </a:r>
                      <a:r>
                        <a:rPr kumimoji="0" lang="es-ES" sz="1000" b="0" i="0" u="none" strike="noStrike" kern="1200" cap="none" spc="0" normalizeH="0" baseline="0" noProof="0">
                          <a:ln>
                            <a:noFill/>
                          </a:ln>
                          <a:solidFill>
                            <a:prstClr val="black"/>
                          </a:solidFill>
                          <a:effectLst/>
                          <a:uLnTx/>
                          <a:uFillTx/>
                          <a:latin typeface="+mn-lt"/>
                          <a:ea typeface="+mn-ea"/>
                          <a:cs typeface="+mn-cs"/>
                        </a:rPr>
                        <a:t>
Los Préstamos Personales Banco Provincia te permiten concretar todo lo que te propongas. Conocé los términos y condiciones: https://goo.gl/Z9QvI6</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extLst>
                  <a:ext uri="{0D108BD9-81ED-4DB2-BD59-A6C34878D82A}">
                    <a16:rowId xmlns:a16="http://schemas.microsoft.com/office/drawing/2014/main" val="21032297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Galicia - 2017-03-21 17:56:48</a:t>
                      </a:r>
                      <a:r>
                        <a:rPr kumimoji="0" lang="es-ES" sz="1000" b="0" i="0" u="none" strike="noStrike" kern="1200" cap="none" spc="0" normalizeH="0" baseline="0" noProof="0">
                          <a:ln>
                            <a:noFill/>
                          </a:ln>
                          <a:solidFill>
                            <a:prstClr val="black"/>
                          </a:solidFill>
                          <a:effectLst/>
                          <a:uLnTx/>
                          <a:uFillTx/>
                          <a:latin typeface="+mn-lt"/>
                          <a:ea typeface="+mn-ea"/>
                          <a:cs typeface="+mn-cs"/>
                        </a:rPr>
                        <a:t>
¿Te encanta andar en rollers? Se viene #ChicasEnRollers de Farmacity, ¡preparate para participar por inscripciones sin cargo con una amiga!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42561015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Provincia - 2017-03-16 14:00:01</a:t>
                      </a:r>
                      <a:r>
                        <a:rPr kumimoji="0" lang="es-ES" sz="1000" b="0" i="0" u="none" strike="noStrike" kern="1200" cap="none" spc="0" normalizeH="0" baseline="0" noProof="0">
                          <a:ln>
                            <a:noFill/>
                          </a:ln>
                          <a:solidFill>
                            <a:prstClr val="black"/>
                          </a:solidFill>
                          <a:effectLst/>
                          <a:uLnTx/>
                          <a:uFillTx/>
                          <a:latin typeface="+mn-lt"/>
                          <a:ea typeface="+mn-ea"/>
                          <a:cs typeface="+mn-cs"/>
                        </a:rPr>
                        <a:t>
#VueltaAlCole 🎒📚 Mañana, viernes 17, es el último día para aprovechar nuestros beneficios en todas las librerías. Conocé más detalles en: https://goo.gl/ikVabK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3533621584"/>
                  </a:ext>
                </a:extLst>
              </a:tr>
            </a:tbl>
          </a:graphicData>
        </a:graphic>
      </p:graphicFrame>
      <p:sp>
        <p:nvSpPr>
          <p:cNvPr id="4" name="Text Placeholder 3"/>
          <p:cNvSpPr>
            <a:spLocks noGrp="1"/>
          </p:cNvSpPr>
          <p:nvPr>
            <p:ph type="body" sz="quarter" idx="14"/>
          </p:nvPr>
        </p:nvSpPr>
        <p:spPr/>
        <p:txBody>
          <a:bodyPr/>
          <a:lstStyle/>
          <a:p>
            <a:r>
              <a:rPr lang="en-US"/>
              <a:t>03/11/2017 - 04/10/2017</a:t>
            </a:r>
          </a:p>
        </p:txBody>
      </p:sp>
    </p:spTree>
    <p:extLst>
      <p:ext uri="{BB962C8B-B14F-4D97-AF65-F5344CB8AC3E}">
        <p14:creationId xmlns:p14="http://schemas.microsoft.com/office/powerpoint/2010/main" val="4374447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with Reactions Table - 5 of 6</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230491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730346542"/>
                    </a:ext>
                  </a:extLst>
                </a:gridCol>
                <a:gridCol w="822960">
                  <a:extLst>
                    <a:ext uri="{9D8B030D-6E8A-4147-A177-3AD203B41FA5}">
                      <a16:colId xmlns:a16="http://schemas.microsoft.com/office/drawing/2014/main" val="3120380620"/>
                    </a:ext>
                  </a:extLst>
                </a:gridCol>
                <a:gridCol w="822960">
                  <a:extLst>
                    <a:ext uri="{9D8B030D-6E8A-4147-A177-3AD203B41FA5}">
                      <a16:colId xmlns:a16="http://schemas.microsoft.com/office/drawing/2014/main" val="1559957908"/>
                    </a:ext>
                  </a:extLst>
                </a:gridCol>
                <a:gridCol w="822960">
                  <a:extLst>
                    <a:ext uri="{9D8B030D-6E8A-4147-A177-3AD203B41FA5}">
                      <a16:colId xmlns:a16="http://schemas.microsoft.com/office/drawing/2014/main" val="811798548"/>
                    </a:ext>
                  </a:extLst>
                </a:gridCol>
                <a:gridCol w="822960">
                  <a:extLst>
                    <a:ext uri="{9D8B030D-6E8A-4147-A177-3AD203B41FA5}">
                      <a16:colId xmlns:a16="http://schemas.microsoft.com/office/drawing/2014/main" val="2291974983"/>
                    </a:ext>
                  </a:extLst>
                </a:gridCol>
                <a:gridCol w="822960">
                  <a:extLst>
                    <a:ext uri="{9D8B030D-6E8A-4147-A177-3AD203B41FA5}">
                      <a16:colId xmlns:a16="http://schemas.microsoft.com/office/drawing/2014/main" val="1509178732"/>
                    </a:ext>
                  </a:extLst>
                </a:gridCol>
                <a:gridCol w="822960">
                  <a:extLst>
                    <a:ext uri="{9D8B030D-6E8A-4147-A177-3AD203B41FA5}">
                      <a16:colId xmlns:a16="http://schemas.microsoft.com/office/drawing/2014/main" val="1519237473"/>
                    </a:ext>
                  </a:extLst>
                </a:gridCol>
                <a:gridCol w="822960">
                  <a:extLst>
                    <a:ext uri="{9D8B030D-6E8A-4147-A177-3AD203B41FA5}">
                      <a16:colId xmlns:a16="http://schemas.microsoft.com/office/drawing/2014/main" val="9833091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9294593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BBVA Francés - 2017-03-22 12:00:08</a:t>
                      </a:r>
                      <a:r>
                        <a:rPr kumimoji="0" lang="es-ES" sz="1000" b="0" i="0" u="none" strike="noStrike" kern="1200" cap="none" spc="0" normalizeH="0" baseline="0" noProof="0">
                          <a:ln>
                            <a:noFill/>
                          </a:ln>
                          <a:solidFill>
                            <a:prstClr val="black"/>
                          </a:solidFill>
                          <a:effectLst/>
                          <a:uLnTx/>
                          <a:uFillTx/>
                          <a:latin typeface="+mn-lt"/>
                          <a:ea typeface="+mn-ea"/>
                          <a:cs typeface="+mn-cs"/>
                        </a:rPr>
                        <a:t>
El #DíaMundialDelAgua es un buen momento para incorporar #PequeñosHábitos que cuiden su consumo. ¿Cuál es el tuyo?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2543591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Santander Río - 2017-03-12 10:00:01</a:t>
                      </a:r>
                      <a:r>
                        <a:rPr kumimoji="0" lang="es-ES" sz="1000" b="0" i="0" u="none" strike="noStrike" kern="1200" cap="none" spc="0" normalizeH="0" baseline="0" noProof="0">
                          <a:ln>
                            <a:noFill/>
                          </a:ln>
                          <a:solidFill>
                            <a:prstClr val="black"/>
                          </a:solidFill>
                          <a:effectLst/>
                          <a:uLnTx/>
                          <a:uFillTx/>
                          <a:latin typeface="+mn-lt"/>
                          <a:ea typeface="+mn-ea"/>
                          <a:cs typeface="+mn-cs"/>
                        </a:rPr>
                        <a:t>
¡Llega una alianza de alto vuelo! Ahora con las Tarjetas Santander Río / AAdvantage® Visa y American Express sumá millas en todas tus compras para viajar a cerca de 1.000 destinos en todo el mundo con American Airlines y otras aerolíneas asociadas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extLst>
                  <a:ext uri="{0D108BD9-81ED-4DB2-BD59-A6C34878D82A}">
                    <a16:rowId xmlns:a16="http://schemas.microsoft.com/office/drawing/2014/main" val="42948091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BBVA Francés - 2017-03-17 13:08:25</a:t>
                      </a:r>
                      <a:r>
                        <a:rPr kumimoji="0" lang="es-ES" sz="1000" b="0" i="0" u="none" strike="noStrike" kern="1200" cap="none" spc="0" normalizeH="0" baseline="0" noProof="0">
                          <a:ln>
                            <a:noFill/>
                          </a:ln>
                          <a:solidFill>
                            <a:prstClr val="black"/>
                          </a:solidFill>
                          <a:effectLst/>
                          <a:uLnTx/>
                          <a:uFillTx/>
                          <a:latin typeface="+mn-lt"/>
                          <a:ea typeface="+mn-ea"/>
                          <a:cs typeface="+mn-cs"/>
                        </a:rPr>
                        <a:t>
La manera más segura de ingresar al sitio web de BBVA Francés siempre es tipeando manualmente la dirección y no a través de links o direcciones que te pasen por mail o servicios de mensajería.
Y, si en algún sitio que luce similar al nuestro te solicitan todos los datos de tu tarjeta de coordenadas en la misma pantalla, jamás los ingreses. Jamás te solicitaremos esta información toda junta.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772551173"/>
                  </a:ext>
                </a:extLst>
              </a:tr>
            </a:tbl>
          </a:graphicData>
        </a:graphic>
      </p:graphicFrame>
      <p:sp>
        <p:nvSpPr>
          <p:cNvPr id="4" name="Text Placeholder 3"/>
          <p:cNvSpPr>
            <a:spLocks noGrp="1"/>
          </p:cNvSpPr>
          <p:nvPr>
            <p:ph type="body" sz="quarter" idx="14"/>
          </p:nvPr>
        </p:nvSpPr>
        <p:spPr/>
        <p:txBody>
          <a:bodyPr/>
          <a:lstStyle/>
          <a:p>
            <a:r>
              <a:rPr lang="en-US"/>
              <a:t>03/11/2017 - 04/10/2017</a:t>
            </a:r>
          </a:p>
        </p:txBody>
      </p:sp>
    </p:spTree>
    <p:extLst>
      <p:ext uri="{BB962C8B-B14F-4D97-AF65-F5344CB8AC3E}">
        <p14:creationId xmlns:p14="http://schemas.microsoft.com/office/powerpoint/2010/main" val="5749958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with Reactions Table - 6 of 6</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904119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160488970"/>
                    </a:ext>
                  </a:extLst>
                </a:gridCol>
                <a:gridCol w="822960">
                  <a:extLst>
                    <a:ext uri="{9D8B030D-6E8A-4147-A177-3AD203B41FA5}">
                      <a16:colId xmlns:a16="http://schemas.microsoft.com/office/drawing/2014/main" val="2306710929"/>
                    </a:ext>
                  </a:extLst>
                </a:gridCol>
                <a:gridCol w="822960">
                  <a:extLst>
                    <a:ext uri="{9D8B030D-6E8A-4147-A177-3AD203B41FA5}">
                      <a16:colId xmlns:a16="http://schemas.microsoft.com/office/drawing/2014/main" val="3871140260"/>
                    </a:ext>
                  </a:extLst>
                </a:gridCol>
                <a:gridCol w="822960">
                  <a:extLst>
                    <a:ext uri="{9D8B030D-6E8A-4147-A177-3AD203B41FA5}">
                      <a16:colId xmlns:a16="http://schemas.microsoft.com/office/drawing/2014/main" val="616889844"/>
                    </a:ext>
                  </a:extLst>
                </a:gridCol>
                <a:gridCol w="822960">
                  <a:extLst>
                    <a:ext uri="{9D8B030D-6E8A-4147-A177-3AD203B41FA5}">
                      <a16:colId xmlns:a16="http://schemas.microsoft.com/office/drawing/2014/main" val="340301626"/>
                    </a:ext>
                  </a:extLst>
                </a:gridCol>
                <a:gridCol w="822960">
                  <a:extLst>
                    <a:ext uri="{9D8B030D-6E8A-4147-A177-3AD203B41FA5}">
                      <a16:colId xmlns:a16="http://schemas.microsoft.com/office/drawing/2014/main" val="1482429471"/>
                    </a:ext>
                  </a:extLst>
                </a:gridCol>
                <a:gridCol w="822960">
                  <a:extLst>
                    <a:ext uri="{9D8B030D-6E8A-4147-A177-3AD203B41FA5}">
                      <a16:colId xmlns:a16="http://schemas.microsoft.com/office/drawing/2014/main" val="258103723"/>
                    </a:ext>
                  </a:extLst>
                </a:gridCol>
                <a:gridCol w="822960">
                  <a:extLst>
                    <a:ext uri="{9D8B030D-6E8A-4147-A177-3AD203B41FA5}">
                      <a16:colId xmlns:a16="http://schemas.microsoft.com/office/drawing/2014/main" val="17053877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914191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Macro - 2017-03-31 13:00:00</a:t>
                      </a:r>
                      <a:r>
                        <a:rPr kumimoji="0" lang="es-ES" sz="1000" b="0" i="0" u="none" strike="noStrike" kern="1200" cap="none" spc="0" normalizeH="0" baseline="0" noProof="0">
                          <a:ln>
                            <a:noFill/>
                          </a:ln>
                          <a:solidFill>
                            <a:prstClr val="black"/>
                          </a:solidFill>
                          <a:effectLst/>
                          <a:uLnTx/>
                          <a:uFillTx/>
                          <a:latin typeface="+mn-lt"/>
                          <a:ea typeface="+mn-ea"/>
                          <a:cs typeface="+mn-cs"/>
                        </a:rPr>
                        <a:t>
Olas o nieve ¿vos cuál preferís? Visitá nuestra sección Seamos Viajeros y encontrá consejos útiles para tu viaje, reseñas, beneficios y mucho más. http://bit.ly/2dZEFFu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5277952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Provincia - 2017-03-29 13:30:00</a:t>
                      </a:r>
                      <a:r>
                        <a:rPr kumimoji="0" lang="es-ES" sz="1000" b="0" i="0" u="none" strike="noStrike" kern="1200" cap="none" spc="0" normalizeH="0" baseline="0" noProof="0">
                          <a:ln>
                            <a:noFill/>
                          </a:ln>
                          <a:solidFill>
                            <a:prstClr val="black"/>
                          </a:solidFill>
                          <a:effectLst/>
                          <a:uLnTx/>
                          <a:uFillTx/>
                          <a:latin typeface="+mn-lt"/>
                          <a:ea typeface="+mn-ea"/>
                          <a:cs typeface="+mn-cs"/>
                        </a:rPr>
                        <a:t>
Informate sobre los Préstamos Personales Banco Provincia y hacé realidad tus proyectos. Términos y condiciones: https://goo.gl/AcXzDV</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extLst>
                  <a:ext uri="{0D108BD9-81ED-4DB2-BD59-A6C34878D82A}">
                    <a16:rowId xmlns:a16="http://schemas.microsoft.com/office/drawing/2014/main" val="3441317648"/>
                  </a:ext>
                </a:extLst>
              </a:tr>
            </a:tbl>
          </a:graphicData>
        </a:graphic>
      </p:graphicFrame>
      <p:sp>
        <p:nvSpPr>
          <p:cNvPr id="4" name="Text Placeholder 3"/>
          <p:cNvSpPr>
            <a:spLocks noGrp="1"/>
          </p:cNvSpPr>
          <p:nvPr>
            <p:ph type="body" sz="quarter" idx="14"/>
          </p:nvPr>
        </p:nvSpPr>
        <p:spPr/>
        <p:txBody>
          <a:bodyPr/>
          <a:lstStyle/>
          <a:p>
            <a:r>
              <a:rPr lang="en-US"/>
              <a:t>03/11/2017 - 04/10/2017</a:t>
            </a:r>
          </a:p>
        </p:txBody>
      </p:sp>
    </p:spTree>
    <p:extLst>
      <p:ext uri="{BB962C8B-B14F-4D97-AF65-F5344CB8AC3E}">
        <p14:creationId xmlns:p14="http://schemas.microsoft.com/office/powerpoint/2010/main" val="25307201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By Weekday</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4287424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03/11/2017 - 04/10/2017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589620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Post Type Distribution</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0613930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03/11/2017 - 04/10/2017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362229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App Usage</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4123641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03/11/2017 - 04/10/2017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3855028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Hashtag Detection - 1 of 3</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40704159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866734544"/>
                    </a:ext>
                  </a:extLst>
                </a:gridCol>
                <a:gridCol w="1234440">
                  <a:extLst>
                    <a:ext uri="{9D8B030D-6E8A-4147-A177-3AD203B41FA5}">
                      <a16:colId xmlns:a16="http://schemas.microsoft.com/office/drawing/2014/main" val="1584226063"/>
                    </a:ext>
                  </a:extLst>
                </a:gridCol>
                <a:gridCol w="1234440">
                  <a:extLst>
                    <a:ext uri="{9D8B030D-6E8A-4147-A177-3AD203B41FA5}">
                      <a16:colId xmlns:a16="http://schemas.microsoft.com/office/drawing/2014/main" val="2310960937"/>
                    </a:ext>
                  </a:extLst>
                </a:gridCol>
                <a:gridCol w="1234440">
                  <a:extLst>
                    <a:ext uri="{9D8B030D-6E8A-4147-A177-3AD203B41FA5}">
                      <a16:colId xmlns:a16="http://schemas.microsoft.com/office/drawing/2014/main" val="325077976"/>
                    </a:ext>
                  </a:extLst>
                </a:gridCol>
                <a:gridCol w="1234440">
                  <a:extLst>
                    <a:ext uri="{9D8B030D-6E8A-4147-A177-3AD203B41FA5}">
                      <a16:colId xmlns:a16="http://schemas.microsoft.com/office/drawing/2014/main" val="3814915107"/>
                    </a:ext>
                  </a:extLst>
                </a:gridCol>
                <a:gridCol w="1234440">
                  <a:extLst>
                    <a:ext uri="{9D8B030D-6E8A-4147-A177-3AD203B41FA5}">
                      <a16:colId xmlns:a16="http://schemas.microsoft.com/office/drawing/2014/main" val="40627893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Post</a:t>
                      </a:r>
                    </a:p>
                  </a:txBody>
                  <a:tcPr/>
                </a:tc>
                <a:extLst>
                  <a:ext uri="{0D108BD9-81ED-4DB2-BD59-A6C34878D82A}">
                    <a16:rowId xmlns:a16="http://schemas.microsoft.com/office/drawing/2014/main" val="32348032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#CuotasAerolineas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extLst>
                  <a:ext uri="{0D108BD9-81ED-4DB2-BD59-A6C34878D82A}">
                    <a16:rowId xmlns:a16="http://schemas.microsoft.com/office/drawing/2014/main" val="6900587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#GMW2017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60.333333333333</a:t>
                      </a:r>
                    </a:p>
                  </a:txBody>
                  <a:tcPr/>
                </a:tc>
                <a:extLst>
                  <a:ext uri="{0D108BD9-81ED-4DB2-BD59-A6C34878D82A}">
                    <a16:rowId xmlns:a16="http://schemas.microsoft.com/office/drawing/2014/main" val="18228902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#GlobalMoneyWeek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60.333333333333</a:t>
                      </a:r>
                    </a:p>
                  </a:txBody>
                  <a:tcPr/>
                </a:tc>
                <a:extLst>
                  <a:ext uri="{0D108BD9-81ED-4DB2-BD59-A6C34878D82A}">
                    <a16:rowId xmlns:a16="http://schemas.microsoft.com/office/drawing/2014/main" val="10187633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#GMWArgentina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60.333333333333</a:t>
                      </a:r>
                    </a:p>
                  </a:txBody>
                  <a:tcPr/>
                </a:tc>
                <a:extLst>
                  <a:ext uri="{0D108BD9-81ED-4DB2-BD59-A6C34878D82A}">
                    <a16:rowId xmlns:a16="http://schemas.microsoft.com/office/drawing/2014/main" val="41834915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#LearnSaveEarn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60.333333333333</a:t>
                      </a:r>
                    </a:p>
                  </a:txBody>
                  <a:tcPr/>
                </a:tc>
                <a:extLst>
                  <a:ext uri="{0D108BD9-81ED-4DB2-BD59-A6C34878D82A}">
                    <a16:rowId xmlns:a16="http://schemas.microsoft.com/office/drawing/2014/main" val="42428548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#PrendéTuEstrella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extLst>
                  <a:ext uri="{0D108BD9-81ED-4DB2-BD59-A6C34878D82A}">
                    <a16:rowId xmlns:a16="http://schemas.microsoft.com/office/drawing/2014/main" val="17498546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#Celebrate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extLst>
                  <a:ext uri="{0D108BD9-81ED-4DB2-BD59-A6C34878D82A}">
                    <a16:rowId xmlns:a16="http://schemas.microsoft.com/office/drawing/2014/main" val="32912563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#MiHistoriaMiBanco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740</a:t>
                      </a:r>
                    </a:p>
                  </a:txBody>
                  <a:tcPr/>
                </a:tc>
                <a:extLst>
                  <a:ext uri="{0D108BD9-81ED-4DB2-BD59-A6C34878D82A}">
                    <a16:rowId xmlns:a16="http://schemas.microsoft.com/office/drawing/2014/main" val="4707232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#Expoagro2017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1651</a:t>
                      </a:r>
                    </a:p>
                  </a:txBody>
                  <a:tcPr/>
                </a:tc>
                <a:extLst>
                  <a:ext uri="{0D108BD9-81ED-4DB2-BD59-A6C34878D82A}">
                    <a16:rowId xmlns:a16="http://schemas.microsoft.com/office/drawing/2014/main" val="31895278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#HacéTuSueldoMásGrande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802</a:t>
                      </a:r>
                    </a:p>
                  </a:txBody>
                  <a:tcPr/>
                </a:tc>
                <a:extLst>
                  <a:ext uri="{0D108BD9-81ED-4DB2-BD59-A6C34878D82A}">
                    <a16:rowId xmlns:a16="http://schemas.microsoft.com/office/drawing/2014/main" val="162095794"/>
                  </a:ext>
                </a:extLst>
              </a:tr>
            </a:tbl>
          </a:graphicData>
        </a:graphic>
      </p:graphicFrame>
      <p:sp>
        <p:nvSpPr>
          <p:cNvPr id="4" name="Text Placeholder 3"/>
          <p:cNvSpPr>
            <a:spLocks noGrp="1"/>
          </p:cNvSpPr>
          <p:nvPr>
            <p:ph type="body" sz="quarter" idx="14"/>
          </p:nvPr>
        </p:nvSpPr>
        <p:spPr/>
        <p:txBody>
          <a:bodyPr/>
          <a:lstStyle/>
          <a:p>
            <a:r>
              <a:rPr lang="en-US"/>
              <a:t>03/11/2017 - 04/10/2017</a:t>
            </a:r>
          </a:p>
        </p:txBody>
      </p:sp>
    </p:spTree>
    <p:extLst>
      <p:ext uri="{BB962C8B-B14F-4D97-AF65-F5344CB8AC3E}">
        <p14:creationId xmlns:p14="http://schemas.microsoft.com/office/powerpoint/2010/main" val="172169684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Hashtag Detection - 2 of 3</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40950109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204982260"/>
                    </a:ext>
                  </a:extLst>
                </a:gridCol>
                <a:gridCol w="1234440">
                  <a:extLst>
                    <a:ext uri="{9D8B030D-6E8A-4147-A177-3AD203B41FA5}">
                      <a16:colId xmlns:a16="http://schemas.microsoft.com/office/drawing/2014/main" val="680088551"/>
                    </a:ext>
                  </a:extLst>
                </a:gridCol>
                <a:gridCol w="1234440">
                  <a:extLst>
                    <a:ext uri="{9D8B030D-6E8A-4147-A177-3AD203B41FA5}">
                      <a16:colId xmlns:a16="http://schemas.microsoft.com/office/drawing/2014/main" val="3464771233"/>
                    </a:ext>
                  </a:extLst>
                </a:gridCol>
                <a:gridCol w="1234440">
                  <a:extLst>
                    <a:ext uri="{9D8B030D-6E8A-4147-A177-3AD203B41FA5}">
                      <a16:colId xmlns:a16="http://schemas.microsoft.com/office/drawing/2014/main" val="1038352148"/>
                    </a:ext>
                  </a:extLst>
                </a:gridCol>
                <a:gridCol w="1234440">
                  <a:extLst>
                    <a:ext uri="{9D8B030D-6E8A-4147-A177-3AD203B41FA5}">
                      <a16:colId xmlns:a16="http://schemas.microsoft.com/office/drawing/2014/main" val="4002441086"/>
                    </a:ext>
                  </a:extLst>
                </a:gridCol>
                <a:gridCol w="1234440">
                  <a:extLst>
                    <a:ext uri="{9D8B030D-6E8A-4147-A177-3AD203B41FA5}">
                      <a16:colId xmlns:a16="http://schemas.microsoft.com/office/drawing/2014/main" val="21313990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Post</a:t>
                      </a:r>
                    </a:p>
                  </a:txBody>
                  <a:tcPr/>
                </a:tc>
                <a:extLst>
                  <a:ext uri="{0D108BD9-81ED-4DB2-BD59-A6C34878D82A}">
                    <a16:rowId xmlns:a16="http://schemas.microsoft.com/office/drawing/2014/main" val="11168437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#VueltaAlCole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2106.75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2173</a:t>
                      </a:r>
                    </a:p>
                  </a:txBody>
                  <a:tcPr/>
                </a:tc>
                <a:extLst>
                  <a:ext uri="{0D108BD9-81ED-4DB2-BD59-A6C34878D82A}">
                    <a16:rowId xmlns:a16="http://schemas.microsoft.com/office/drawing/2014/main" val="7099748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#ViernesDeBeneficios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a:t>
                      </a:r>
                    </a:p>
                  </a:txBody>
                  <a:tcPr/>
                </a:tc>
                <a:extLst>
                  <a:ext uri="{0D108BD9-81ED-4DB2-BD59-A6C34878D82A}">
                    <a16:rowId xmlns:a16="http://schemas.microsoft.com/office/drawing/2014/main" val="36063554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#PromoSorpresa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394.25</a:t>
                      </a:r>
                    </a:p>
                  </a:txBody>
                  <a:tcPr/>
                </a:tc>
                <a:extLst>
                  <a:ext uri="{0D108BD9-81ED-4DB2-BD59-A6C34878D82A}">
                    <a16:rowId xmlns:a16="http://schemas.microsoft.com/office/drawing/2014/main" val="40674503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#TUVIvienda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a:t>
                      </a:r>
                    </a:p>
                  </a:txBody>
                  <a:tcPr/>
                </a:tc>
                <a:extLst>
                  <a:ext uri="{0D108BD9-81ED-4DB2-BD59-A6C34878D82A}">
                    <a16:rowId xmlns:a16="http://schemas.microsoft.com/office/drawing/2014/main" val="5010864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#JuevesDeAmigos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extLst>
                  <a:ext uri="{0D108BD9-81ED-4DB2-BD59-A6C34878D82A}">
                    <a16:rowId xmlns:a16="http://schemas.microsoft.com/office/drawing/2014/main" val="41189992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#ExtraCash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48.333333333333</a:t>
                      </a:r>
                    </a:p>
                  </a:txBody>
                  <a:tcPr/>
                </a:tc>
                <a:extLst>
                  <a:ext uri="{0D108BD9-81ED-4DB2-BD59-A6C34878D82A}">
                    <a16:rowId xmlns:a16="http://schemas.microsoft.com/office/drawing/2014/main" val="23474200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#BilleteraVirtual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extLst>
                  <a:ext uri="{0D108BD9-81ED-4DB2-BD59-A6C34878D82A}">
                    <a16:rowId xmlns:a16="http://schemas.microsoft.com/office/drawing/2014/main" val="22357621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#MalvinasArgentinas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a:t>
                      </a:r>
                    </a:p>
                  </a:txBody>
                  <a:tcPr/>
                </a:tc>
                <a:extLst>
                  <a:ext uri="{0D108BD9-81ED-4DB2-BD59-A6C34878D82A}">
                    <a16:rowId xmlns:a16="http://schemas.microsoft.com/office/drawing/2014/main" val="7322089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#TandilAdventure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7034</a:t>
                      </a:r>
                    </a:p>
                  </a:txBody>
                  <a:tcPr/>
                </a:tc>
                <a:extLst>
                  <a:ext uri="{0D108BD9-81ED-4DB2-BD59-A6C34878D82A}">
                    <a16:rowId xmlns:a16="http://schemas.microsoft.com/office/drawing/2014/main" val="1750700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#PuntosRewards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89.8</a:t>
                      </a:r>
                    </a:p>
                  </a:txBody>
                  <a:tcPr/>
                </a:tc>
                <a:extLst>
                  <a:ext uri="{0D108BD9-81ED-4DB2-BD59-A6C34878D82A}">
                    <a16:rowId xmlns:a16="http://schemas.microsoft.com/office/drawing/2014/main" val="1680051864"/>
                  </a:ext>
                </a:extLst>
              </a:tr>
            </a:tbl>
          </a:graphicData>
        </a:graphic>
      </p:graphicFrame>
      <p:sp>
        <p:nvSpPr>
          <p:cNvPr id="4" name="Text Placeholder 3"/>
          <p:cNvSpPr>
            <a:spLocks noGrp="1"/>
          </p:cNvSpPr>
          <p:nvPr>
            <p:ph type="body" sz="quarter" idx="14"/>
          </p:nvPr>
        </p:nvSpPr>
        <p:spPr/>
        <p:txBody>
          <a:bodyPr/>
          <a:lstStyle/>
          <a:p>
            <a:r>
              <a:rPr lang="en-US"/>
              <a:t>03/11/2017 - 04/10/2017</a:t>
            </a:r>
          </a:p>
        </p:txBody>
      </p:sp>
    </p:spTree>
    <p:extLst>
      <p:ext uri="{BB962C8B-B14F-4D97-AF65-F5344CB8AC3E}">
        <p14:creationId xmlns:p14="http://schemas.microsoft.com/office/powerpoint/2010/main" val="196273591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Hashtag Detection - 3 of 3</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0437472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490479691"/>
                    </a:ext>
                  </a:extLst>
                </a:gridCol>
                <a:gridCol w="1234440">
                  <a:extLst>
                    <a:ext uri="{9D8B030D-6E8A-4147-A177-3AD203B41FA5}">
                      <a16:colId xmlns:a16="http://schemas.microsoft.com/office/drawing/2014/main" val="1503589019"/>
                    </a:ext>
                  </a:extLst>
                </a:gridCol>
                <a:gridCol w="1234440">
                  <a:extLst>
                    <a:ext uri="{9D8B030D-6E8A-4147-A177-3AD203B41FA5}">
                      <a16:colId xmlns:a16="http://schemas.microsoft.com/office/drawing/2014/main" val="4105396099"/>
                    </a:ext>
                  </a:extLst>
                </a:gridCol>
                <a:gridCol w="1234440">
                  <a:extLst>
                    <a:ext uri="{9D8B030D-6E8A-4147-A177-3AD203B41FA5}">
                      <a16:colId xmlns:a16="http://schemas.microsoft.com/office/drawing/2014/main" val="253487825"/>
                    </a:ext>
                  </a:extLst>
                </a:gridCol>
                <a:gridCol w="1234440">
                  <a:extLst>
                    <a:ext uri="{9D8B030D-6E8A-4147-A177-3AD203B41FA5}">
                      <a16:colId xmlns:a16="http://schemas.microsoft.com/office/drawing/2014/main" val="1338915484"/>
                    </a:ext>
                  </a:extLst>
                </a:gridCol>
                <a:gridCol w="1234440">
                  <a:extLst>
                    <a:ext uri="{9D8B030D-6E8A-4147-A177-3AD203B41FA5}">
                      <a16:colId xmlns:a16="http://schemas.microsoft.com/office/drawing/2014/main" val="41797593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Post</a:t>
                      </a:r>
                    </a:p>
                  </a:txBody>
                  <a:tcPr/>
                </a:tc>
                <a:extLst>
                  <a:ext uri="{0D108BD9-81ED-4DB2-BD59-A6C34878D82A}">
                    <a16:rowId xmlns:a16="http://schemas.microsoft.com/office/drawing/2014/main" val="37826217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#ElMomentoEsAhora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119.5</a:t>
                      </a:r>
                    </a:p>
                  </a:txBody>
                  <a:tcPr/>
                </a:tc>
                <a:extLst>
                  <a:ext uri="{0D108BD9-81ED-4DB2-BD59-A6C34878D82A}">
                    <a16:rowId xmlns:a16="http://schemas.microsoft.com/office/drawing/2014/main" val="4166411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#HappyWeekend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1617</a:t>
                      </a:r>
                    </a:p>
                  </a:txBody>
                  <a:tcPr/>
                </a:tc>
                <a:extLst>
                  <a:ext uri="{0D108BD9-81ED-4DB2-BD59-A6C34878D82A}">
                    <a16:rowId xmlns:a16="http://schemas.microsoft.com/office/drawing/2014/main" val="25272815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#MegaOfertas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extLst>
                  <a:ext uri="{0D108BD9-81ED-4DB2-BD59-A6C34878D82A}">
                    <a16:rowId xmlns:a16="http://schemas.microsoft.com/office/drawing/2014/main" val="28329434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#AlertaFrancésGo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44.7</a:t>
                      </a:r>
                    </a:p>
                  </a:txBody>
                  <a:tcPr/>
                </a:tc>
                <a:extLst>
                  <a:ext uri="{0D108BD9-81ED-4DB2-BD59-A6C34878D82A}">
                    <a16:rowId xmlns:a16="http://schemas.microsoft.com/office/drawing/2014/main" val="1724347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#SEP7IMODIA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a:t>
                      </a:r>
                    </a:p>
                  </a:txBody>
                  <a:tcPr/>
                </a:tc>
                <a:extLst>
                  <a:ext uri="{0D108BD9-81ED-4DB2-BD59-A6C34878D82A}">
                    <a16:rowId xmlns:a16="http://schemas.microsoft.com/office/drawing/2014/main" val="3758616332"/>
                  </a:ext>
                </a:extLst>
              </a:tr>
            </a:tbl>
          </a:graphicData>
        </a:graphic>
      </p:graphicFrame>
      <p:sp>
        <p:nvSpPr>
          <p:cNvPr id="4" name="Text Placeholder 3"/>
          <p:cNvSpPr>
            <a:spLocks noGrp="1"/>
          </p:cNvSpPr>
          <p:nvPr>
            <p:ph type="body" sz="quarter" idx="14"/>
          </p:nvPr>
        </p:nvSpPr>
        <p:spPr/>
        <p:txBody>
          <a:bodyPr/>
          <a:lstStyle/>
          <a:p>
            <a:r>
              <a:rPr lang="en-US"/>
              <a:t>03/11/2017 - 04/10/2017</a:t>
            </a:r>
          </a:p>
        </p:txBody>
      </p:sp>
    </p:spTree>
    <p:extLst>
      <p:ext uri="{BB962C8B-B14F-4D97-AF65-F5344CB8AC3E}">
        <p14:creationId xmlns:p14="http://schemas.microsoft.com/office/powerpoint/2010/main" val="202330499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Sponsored Posts Distribution</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6869281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03/11/2017 - 04/10/2017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9275468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User Posts Table - 1 of 8</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5837855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342731544"/>
                    </a:ext>
                  </a:extLst>
                </a:gridCol>
                <a:gridCol w="822960">
                  <a:extLst>
                    <a:ext uri="{9D8B030D-6E8A-4147-A177-3AD203B41FA5}">
                      <a16:colId xmlns:a16="http://schemas.microsoft.com/office/drawing/2014/main" val="3390571498"/>
                    </a:ext>
                  </a:extLst>
                </a:gridCol>
                <a:gridCol w="822960">
                  <a:extLst>
                    <a:ext uri="{9D8B030D-6E8A-4147-A177-3AD203B41FA5}">
                      <a16:colId xmlns:a16="http://schemas.microsoft.com/office/drawing/2014/main" val="1209899634"/>
                    </a:ext>
                  </a:extLst>
                </a:gridCol>
                <a:gridCol w="822960">
                  <a:extLst>
                    <a:ext uri="{9D8B030D-6E8A-4147-A177-3AD203B41FA5}">
                      <a16:colId xmlns:a16="http://schemas.microsoft.com/office/drawing/2014/main" val="2671661994"/>
                    </a:ext>
                  </a:extLst>
                </a:gridCol>
                <a:gridCol w="822960">
                  <a:extLst>
                    <a:ext uri="{9D8B030D-6E8A-4147-A177-3AD203B41FA5}">
                      <a16:colId xmlns:a16="http://schemas.microsoft.com/office/drawing/2014/main" val="1281873578"/>
                    </a:ext>
                  </a:extLst>
                </a:gridCol>
                <a:gridCol w="822960">
                  <a:extLst>
                    <a:ext uri="{9D8B030D-6E8A-4147-A177-3AD203B41FA5}">
                      <a16:colId xmlns:a16="http://schemas.microsoft.com/office/drawing/2014/main" val="41055693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5552045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Santander Río</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DF Entertainment - 2017-03-21 18:40:03</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7708214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Santander Río</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DossierNet - 2017-03-22 13:09:24</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0051119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Santander Río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Rodrigo Témpera - 2017-04-03 12:43:38</a:t>
                      </a:r>
                      <a:r>
                        <a:rPr kumimoji="0" lang="es-ES" sz="1000" b="0" i="0" u="none" strike="noStrike" kern="1200" cap="none" spc="0" normalizeH="0" baseline="0" noProof="0">
                          <a:ln>
                            <a:noFill/>
                          </a:ln>
                          <a:solidFill>
                            <a:prstClr val="black"/>
                          </a:solidFill>
                          <a:effectLst/>
                          <a:uLnTx/>
                          <a:uFillTx/>
                          <a:latin typeface="+mn-lt"/>
                          <a:ea typeface="+mn-ea"/>
                          <a:cs typeface="+mn-cs"/>
                        </a:rPr>
                        <a:t>
Acá ganando la remera del Lollapalooza en el pelotero de Santander rio 😜 #garroneros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8799665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ICBC Argentina</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Johanna Antonini - 2017-04-01 20:01:09</a:t>
                      </a:r>
                      <a:r>
                        <a:rPr kumimoji="0" lang="es-ES" sz="1000" b="0" i="0" u="none" strike="noStrike" kern="1200" cap="none" spc="0" normalizeH="0" baseline="0" noProof="0">
                          <a:ln>
                            <a:noFill/>
                          </a:ln>
                          <a:solidFill>
                            <a:prstClr val="black"/>
                          </a:solidFill>
                          <a:effectLst/>
                          <a:uLnTx/>
                          <a:uFillTx/>
                          <a:latin typeface="+mn-lt"/>
                          <a:ea typeface="+mn-ea"/>
                          <a:cs typeface="+mn-cs"/>
                        </a:rPr>
                        <a:t>
Buenas noches, soy una clienta en vias de dejar de serlo por el pesimo servicio que brindan y por la cantidad de dinero que le roban a los clientes con comisiones y cargos erroneos. Tengo un reclamo de devolucion de promocion de una compra de diciembre que aun no me devolvieron, tengo un pedido de caida de cuotas para cancelar la tarjeta y darla de baja desde enero que tampoco fue solucionado aun, ademas se me cobro una reimpresion de tarjeta porque como banco decidieron ponerle chip, y cobrarmela a mi. Todo eso sumado a que la cuenta del banco no es la principal, por lo cual no tiene fondos salvo cuando transfiero para pagar con la tarjeta, ocasionando que para todos estos gastos que comento tomen en descubierto de una cuenta corriente que me abrieron cuando saque el paquete y especificamente aclare que no queria. Cada vez que sacaron dinero en descubierto me robaron intereses de financiacion, que abone para poder finalizar el vinculo con ustedes.
Tenia un paquete bonificado hasta feb</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04/03/2017 15:44:39</a:t>
                      </a:r>
                    </a:p>
                  </a:txBody>
                  <a:tcPr/>
                </a:tc>
                <a:extLst>
                  <a:ext uri="{0D108BD9-81ED-4DB2-BD59-A6C34878D82A}">
                    <a16:rowId xmlns:a16="http://schemas.microsoft.com/office/drawing/2014/main" val="3689366378"/>
                  </a:ext>
                </a:extLst>
              </a:tr>
            </a:tbl>
          </a:graphicData>
        </a:graphic>
      </p:graphicFrame>
      <p:sp>
        <p:nvSpPr>
          <p:cNvPr id="4" name="Text Placeholder 3"/>
          <p:cNvSpPr>
            <a:spLocks noGrp="1"/>
          </p:cNvSpPr>
          <p:nvPr>
            <p:ph type="body" sz="quarter" idx="14"/>
          </p:nvPr>
        </p:nvSpPr>
        <p:spPr/>
        <p:txBody>
          <a:bodyPr/>
          <a:lstStyle/>
          <a:p>
            <a:r>
              <a:rPr lang="en-US"/>
              <a:t>03/11/2017 - 04/10/2017</a:t>
            </a:r>
          </a:p>
        </p:txBody>
      </p:sp>
    </p:spTree>
    <p:extLst>
      <p:ext uri="{BB962C8B-B14F-4D97-AF65-F5344CB8AC3E}">
        <p14:creationId xmlns:p14="http://schemas.microsoft.com/office/powerpoint/2010/main" val="400067107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User Posts Table - 2 of 8</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0220193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920739381"/>
                    </a:ext>
                  </a:extLst>
                </a:gridCol>
                <a:gridCol w="822960">
                  <a:extLst>
                    <a:ext uri="{9D8B030D-6E8A-4147-A177-3AD203B41FA5}">
                      <a16:colId xmlns:a16="http://schemas.microsoft.com/office/drawing/2014/main" val="2068210615"/>
                    </a:ext>
                  </a:extLst>
                </a:gridCol>
                <a:gridCol w="822960">
                  <a:extLst>
                    <a:ext uri="{9D8B030D-6E8A-4147-A177-3AD203B41FA5}">
                      <a16:colId xmlns:a16="http://schemas.microsoft.com/office/drawing/2014/main" val="3597874779"/>
                    </a:ext>
                  </a:extLst>
                </a:gridCol>
                <a:gridCol w="822960">
                  <a:extLst>
                    <a:ext uri="{9D8B030D-6E8A-4147-A177-3AD203B41FA5}">
                      <a16:colId xmlns:a16="http://schemas.microsoft.com/office/drawing/2014/main" val="1710472639"/>
                    </a:ext>
                  </a:extLst>
                </a:gridCol>
                <a:gridCol w="822960">
                  <a:extLst>
                    <a:ext uri="{9D8B030D-6E8A-4147-A177-3AD203B41FA5}">
                      <a16:colId xmlns:a16="http://schemas.microsoft.com/office/drawing/2014/main" val="3660219582"/>
                    </a:ext>
                  </a:extLst>
                </a:gridCol>
                <a:gridCol w="822960">
                  <a:extLst>
                    <a:ext uri="{9D8B030D-6E8A-4147-A177-3AD203B41FA5}">
                      <a16:colId xmlns:a16="http://schemas.microsoft.com/office/drawing/2014/main" val="21454006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9209530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ICBC Argentina</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Gustavo Dutschmann - 2017-03-13 07:27:49</a:t>
                      </a:r>
                      <a:r>
                        <a:rPr kumimoji="0" lang="es-ES" sz="1000" b="0" i="0" u="none" strike="noStrike" kern="1200" cap="none" spc="0" normalizeH="0" baseline="0" noProof="0">
                          <a:ln>
                            <a:noFill/>
                          </a:ln>
                          <a:solidFill>
                            <a:prstClr val="black"/>
                          </a:solidFill>
                          <a:effectLst/>
                          <a:uLnTx/>
                          <a:uFillTx/>
                          <a:latin typeface="+mn-lt"/>
                          <a:ea typeface="+mn-ea"/>
                          <a:cs typeface="+mn-cs"/>
                        </a:rPr>
                        <a:t>
ICBC Argentina es una verguenza que no devuelvan en tiempo y forma los reintegros que tanto promocionan. Tengo un reclamo abierto del 31/1, y otro posterior. No sera mucho?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03/13/2017 10:21:27</a:t>
                      </a:r>
                    </a:p>
                  </a:txBody>
                  <a:tcPr/>
                </a:tc>
                <a:extLst>
                  <a:ext uri="{0D108BD9-81ED-4DB2-BD59-A6C34878D82A}">
                    <a16:rowId xmlns:a16="http://schemas.microsoft.com/office/drawing/2014/main" val="20894999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Santander Río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Esteban Scabuzzo - 2017-03-27 15:37:05</a:t>
                      </a:r>
                      <a:r>
                        <a:rPr kumimoji="0" lang="es-ES" sz="1000" b="0" i="0" u="none" strike="noStrike" kern="1200" cap="none" spc="0" normalizeH="0" baseline="0" noProof="0">
                          <a:ln>
                            <a:noFill/>
                          </a:ln>
                          <a:solidFill>
                            <a:prstClr val="black"/>
                          </a:solidFill>
                          <a:effectLst/>
                          <a:uLnTx/>
                          <a:uFillTx/>
                          <a:latin typeface="+mn-lt"/>
                          <a:ea typeface="+mn-ea"/>
                          <a:cs typeface="+mn-cs"/>
                        </a:rPr>
                        <a:t>
Estoy indignado, mi tarjeta se venció, se realiza la renovación automática, pero ni el Banco, ni Andreani me avisan que ya la enviaron, de Andreani me dicen que pasaron por el domicilio, y que no había nadie, así que volvió, pero nunca dejaron nota de aviso de visita. Me dicen que el banco debería de haberme avisado que estaba en depósito y para retirarla, pero tampoco lo hizo, la cuestión es que consulto vía mail con el banco para ver qué pasa con mi tarjeta que no me llega, hace más de una semana, y recién me responden hoy lunes 27/03, tirándole la responsabilidad a Andreani, los llamo y me dicen que este sábado 25/03 la destruyeron porque nadie la fue a retirar! Alguien me puede explicar porqué nadie me avisó? Y quiero mi tarjeta Visa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03/28/2017 11:59:16</a:t>
                      </a:r>
                    </a:p>
                  </a:txBody>
                  <a:tcPr/>
                </a:tc>
                <a:extLst>
                  <a:ext uri="{0D108BD9-81ED-4DB2-BD59-A6C34878D82A}">
                    <a16:rowId xmlns:a16="http://schemas.microsoft.com/office/drawing/2014/main" val="19877883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Hipotecario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Waldemar Rafael Tessore - 2017-04-07 18:26:28</a:t>
                      </a:r>
                      <a:r>
                        <a:rPr kumimoji="0" lang="es-ES" sz="1000" b="0" i="0" u="none" strike="noStrike" kern="1200" cap="none" spc="0" normalizeH="0" baseline="0" noProof="0">
                          <a:ln>
                            <a:noFill/>
                          </a:ln>
                          <a:solidFill>
                            <a:prstClr val="black"/>
                          </a:solidFill>
                          <a:effectLst/>
                          <a:uLnTx/>
                          <a:uFillTx/>
                          <a:latin typeface="+mn-lt"/>
                          <a:ea typeface="+mn-ea"/>
                          <a:cs typeface="+mn-cs"/>
                        </a:rPr>
                        <a:t>
No me llegó resumen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04/07/2017 18:32:12</a:t>
                      </a:r>
                    </a:p>
                  </a:txBody>
                  <a:tcPr/>
                </a:tc>
                <a:extLst>
                  <a:ext uri="{0D108BD9-81ED-4DB2-BD59-A6C34878D82A}">
                    <a16:rowId xmlns:a16="http://schemas.microsoft.com/office/drawing/2014/main" val="34719008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Santander Río</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Santiago Vignoli - 2017-03-24 15:35:31</a:t>
                      </a:r>
                      <a:r>
                        <a:rPr kumimoji="0" lang="en-US" sz="1000" b="0" i="0" u="none" strike="noStrike" kern="1200" cap="none" spc="0" normalizeH="0" baseline="0" noProof="0">
                          <a:ln>
                            <a:noFill/>
                          </a:ln>
                          <a:solidFill>
                            <a:prstClr val="black"/>
                          </a:solidFill>
                          <a:effectLst/>
                          <a:uLnTx/>
                          <a:uFillTx/>
                          <a:latin typeface="+mn-lt"/>
                          <a:ea typeface="+mn-ea"/>
                          <a:cs typeface="+mn-cs"/>
                        </a:rPr>
                        <a:t>
no atienden el telefono??? la banca desatendida?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03/27/2017 12:58:07</a:t>
                      </a:r>
                    </a:p>
                  </a:txBody>
                  <a:tcPr/>
                </a:tc>
                <a:extLst>
                  <a:ext uri="{0D108BD9-81ED-4DB2-BD59-A6C34878D82A}">
                    <a16:rowId xmlns:a16="http://schemas.microsoft.com/office/drawing/2014/main" val="656987198"/>
                  </a:ext>
                </a:extLst>
              </a:tr>
            </a:tbl>
          </a:graphicData>
        </a:graphic>
      </p:graphicFrame>
      <p:sp>
        <p:nvSpPr>
          <p:cNvPr id="4" name="Text Placeholder 3"/>
          <p:cNvSpPr>
            <a:spLocks noGrp="1"/>
          </p:cNvSpPr>
          <p:nvPr>
            <p:ph type="body" sz="quarter" idx="14"/>
          </p:nvPr>
        </p:nvSpPr>
        <p:spPr/>
        <p:txBody>
          <a:bodyPr/>
          <a:lstStyle/>
          <a:p>
            <a:r>
              <a:rPr lang="en-US"/>
              <a:t>03/11/2017 - 04/10/2017</a:t>
            </a:r>
          </a:p>
        </p:txBody>
      </p:sp>
    </p:spTree>
    <p:extLst>
      <p:ext uri="{BB962C8B-B14F-4D97-AF65-F5344CB8AC3E}">
        <p14:creationId xmlns:p14="http://schemas.microsoft.com/office/powerpoint/2010/main" val="124571642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User Posts Table - 3 of 8</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8799027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454332953"/>
                    </a:ext>
                  </a:extLst>
                </a:gridCol>
                <a:gridCol w="822960">
                  <a:extLst>
                    <a:ext uri="{9D8B030D-6E8A-4147-A177-3AD203B41FA5}">
                      <a16:colId xmlns:a16="http://schemas.microsoft.com/office/drawing/2014/main" val="4090535590"/>
                    </a:ext>
                  </a:extLst>
                </a:gridCol>
                <a:gridCol w="822960">
                  <a:extLst>
                    <a:ext uri="{9D8B030D-6E8A-4147-A177-3AD203B41FA5}">
                      <a16:colId xmlns:a16="http://schemas.microsoft.com/office/drawing/2014/main" val="1630008291"/>
                    </a:ext>
                  </a:extLst>
                </a:gridCol>
                <a:gridCol w="822960">
                  <a:extLst>
                    <a:ext uri="{9D8B030D-6E8A-4147-A177-3AD203B41FA5}">
                      <a16:colId xmlns:a16="http://schemas.microsoft.com/office/drawing/2014/main" val="3911990929"/>
                    </a:ext>
                  </a:extLst>
                </a:gridCol>
                <a:gridCol w="822960">
                  <a:extLst>
                    <a:ext uri="{9D8B030D-6E8A-4147-A177-3AD203B41FA5}">
                      <a16:colId xmlns:a16="http://schemas.microsoft.com/office/drawing/2014/main" val="2903767239"/>
                    </a:ext>
                  </a:extLst>
                </a:gridCol>
                <a:gridCol w="822960">
                  <a:extLst>
                    <a:ext uri="{9D8B030D-6E8A-4147-A177-3AD203B41FA5}">
                      <a16:colId xmlns:a16="http://schemas.microsoft.com/office/drawing/2014/main" val="6784942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8129869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Santander Río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Iva Quintero - 2017-03-28 10:03:26</a:t>
                      </a:r>
                      <a:r>
                        <a:rPr kumimoji="0" lang="es-ES" sz="1000" b="0" i="0" u="none" strike="noStrike" kern="1200" cap="none" spc="0" normalizeH="0" baseline="0" noProof="0">
                          <a:ln>
                            <a:noFill/>
                          </a:ln>
                          <a:solidFill>
                            <a:prstClr val="black"/>
                          </a:solidFill>
                          <a:effectLst/>
                          <a:uLnTx/>
                          <a:uFillTx/>
                          <a:latin typeface="+mn-lt"/>
                          <a:ea typeface="+mn-ea"/>
                          <a:cs typeface="+mn-cs"/>
                        </a:rPr>
                        <a:t>
Hola que pasa con la gente que los eligió para el Procrear? 
Porque no avanza? Sé que hay muchos casos que enviaron la documentación
Y ni siquiera les confirman la recepción del mail, no puede ser que la única
manera de comunicarse sea por mail!!!! Dejen de jugar con el sueño de la casa
 propia, se vencen los plazos!!!!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03/28/2017 16:20:32</a:t>
                      </a:r>
                    </a:p>
                  </a:txBody>
                  <a:tcPr/>
                </a:tc>
                <a:extLst>
                  <a:ext uri="{0D108BD9-81ED-4DB2-BD59-A6C34878D82A}">
                    <a16:rowId xmlns:a16="http://schemas.microsoft.com/office/drawing/2014/main" val="5587775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ICBC Argentina</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Cristian Chiavón - 2017-03-23 13:59:39</a:t>
                      </a:r>
                      <a:r>
                        <a:rPr kumimoji="0" lang="es-ES" sz="1000" b="0" i="0" u="none" strike="noStrike" kern="1200" cap="none" spc="0" normalizeH="0" baseline="0" noProof="0">
                          <a:ln>
                            <a:noFill/>
                          </a:ln>
                          <a:solidFill>
                            <a:prstClr val="black"/>
                          </a:solidFill>
                          <a:effectLst/>
                          <a:uLnTx/>
                          <a:uFillTx/>
                          <a:latin typeface="+mn-lt"/>
                          <a:ea typeface="+mn-ea"/>
                          <a:cs typeface="+mn-cs"/>
                        </a:rPr>
                        <a:t>
La verdad que el servicio dejó mucho que desear en la compra que hice.
Al principio, compré el producto Notebook HP 14-am012la.
Tardaron 14 días en informarme que el proveedor NO tenía el producto que pedí, y que me ofrecían otro (Notebook HP 14-AC129LA ).
A los 2 días me llaman por teléfono diciéndome que tampoco tienen éste último, y me ofrecen una Lenovo Yoga 500. Les doy el OK y por mas de 5 días no recibo noticias de ustedes.
Cuando por fin envían el producto, resulta que no enviaron la Lenovo, sino la HP 14-AC129LA.
La verdad que el manoseo y la desprolijidad con la que manejaron el tema deja mucho que desear. Mas aun viniendo de una entidad bancaria.
Dudo mucho volver a usar el servicio de compra de ICBC Store.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164372841"/>
                  </a:ext>
                </a:extLst>
              </a:tr>
            </a:tbl>
          </a:graphicData>
        </a:graphic>
      </p:graphicFrame>
      <p:sp>
        <p:nvSpPr>
          <p:cNvPr id="4" name="Text Placeholder 3"/>
          <p:cNvSpPr>
            <a:spLocks noGrp="1"/>
          </p:cNvSpPr>
          <p:nvPr>
            <p:ph type="body" sz="quarter" idx="14"/>
          </p:nvPr>
        </p:nvSpPr>
        <p:spPr/>
        <p:txBody>
          <a:bodyPr/>
          <a:lstStyle/>
          <a:p>
            <a:r>
              <a:rPr lang="en-US"/>
              <a:t>03/11/2017 - 04/10/2017</a:t>
            </a:r>
          </a:p>
        </p:txBody>
      </p:sp>
    </p:spTree>
    <p:extLst>
      <p:ext uri="{BB962C8B-B14F-4D97-AF65-F5344CB8AC3E}">
        <p14:creationId xmlns:p14="http://schemas.microsoft.com/office/powerpoint/2010/main" val="156246519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User Posts Table - 4 of 8</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7964695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777204118"/>
                    </a:ext>
                  </a:extLst>
                </a:gridCol>
                <a:gridCol w="822960">
                  <a:extLst>
                    <a:ext uri="{9D8B030D-6E8A-4147-A177-3AD203B41FA5}">
                      <a16:colId xmlns:a16="http://schemas.microsoft.com/office/drawing/2014/main" val="3872091040"/>
                    </a:ext>
                  </a:extLst>
                </a:gridCol>
                <a:gridCol w="822960">
                  <a:extLst>
                    <a:ext uri="{9D8B030D-6E8A-4147-A177-3AD203B41FA5}">
                      <a16:colId xmlns:a16="http://schemas.microsoft.com/office/drawing/2014/main" val="2810383018"/>
                    </a:ext>
                  </a:extLst>
                </a:gridCol>
                <a:gridCol w="822960">
                  <a:extLst>
                    <a:ext uri="{9D8B030D-6E8A-4147-A177-3AD203B41FA5}">
                      <a16:colId xmlns:a16="http://schemas.microsoft.com/office/drawing/2014/main" val="1421822490"/>
                    </a:ext>
                  </a:extLst>
                </a:gridCol>
                <a:gridCol w="822960">
                  <a:extLst>
                    <a:ext uri="{9D8B030D-6E8A-4147-A177-3AD203B41FA5}">
                      <a16:colId xmlns:a16="http://schemas.microsoft.com/office/drawing/2014/main" val="13949360"/>
                    </a:ext>
                  </a:extLst>
                </a:gridCol>
                <a:gridCol w="822960">
                  <a:extLst>
                    <a:ext uri="{9D8B030D-6E8A-4147-A177-3AD203B41FA5}">
                      <a16:colId xmlns:a16="http://schemas.microsoft.com/office/drawing/2014/main" val="26564124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1380066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Santander Río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Lucía Daniela - 2017-04-07 12:44:09</a:t>
                      </a:r>
                      <a:r>
                        <a:rPr kumimoji="0" lang="es-ES" sz="1000" b="0" i="0" u="none" strike="noStrike" kern="1200" cap="none" spc="0" normalizeH="0" baseline="0" noProof="0">
                          <a:ln>
                            <a:noFill/>
                          </a:ln>
                          <a:solidFill>
                            <a:prstClr val="black"/>
                          </a:solidFill>
                          <a:effectLst/>
                          <a:uLnTx/>
                          <a:uFillTx/>
                          <a:latin typeface="+mn-lt"/>
                          <a:ea typeface="+mn-ea"/>
                          <a:cs typeface="+mn-cs"/>
                        </a:rPr>
                        <a:t>
Era cliente CITI y ahora de este nefasto banco (al igual que todos). Estoy llamando para cancelar mis cuentas y ( tras intentos consecutivos de que las lineas dejen de estar ''ocupadas'') cuando empiezo a hablar con un representante y explico los motivos ME CORTAN. No quiero tener esta bazofia de servicio, ni pienso pagar un centavo porque no quieran cerrarme las cuentas. Tengo que poner un abogado de por medio para que les haga llegar mi pedido y se haga efectivo?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04/07/2017 14:19:33</a:t>
                      </a:r>
                    </a:p>
                  </a:txBody>
                  <a:tcPr/>
                </a:tc>
                <a:extLst>
                  <a:ext uri="{0D108BD9-81ED-4DB2-BD59-A6C34878D82A}">
                    <a16:rowId xmlns:a16="http://schemas.microsoft.com/office/drawing/2014/main" val="4207248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Banco Hipotecario</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Cristian German Jowsa - 2017-03-25 15:54:49</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4744132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Santander Río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Natalia Caamaño - 2017-03-11 12:06:58</a:t>
                      </a:r>
                      <a:r>
                        <a:rPr kumimoji="0" lang="es-ES" sz="1000" b="0" i="0" u="none" strike="noStrike" kern="1200" cap="none" spc="0" normalizeH="0" baseline="0" noProof="0">
                          <a:ln>
                            <a:noFill/>
                          </a:ln>
                          <a:solidFill>
                            <a:prstClr val="black"/>
                          </a:solidFill>
                          <a:effectLst/>
                          <a:uLnTx/>
                          <a:uFillTx/>
                          <a:latin typeface="+mn-lt"/>
                          <a:ea typeface="+mn-ea"/>
                          <a:cs typeface="+mn-cs"/>
                        </a:rPr>
                        <a:t>
Estimados, en vuestra página figura q el horario de atención telefónica para select es de lunes a viernes y los sábados de 9 a 18; actualicen porque hoy sábado estoy llamando y la grabación dice q solo de lunes a viernes. Deberían actualizar la página.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03/13/2017 09:33:37</a:t>
                      </a:r>
                    </a:p>
                  </a:txBody>
                  <a:tcPr/>
                </a:tc>
                <a:extLst>
                  <a:ext uri="{0D108BD9-81ED-4DB2-BD59-A6C34878D82A}">
                    <a16:rowId xmlns:a16="http://schemas.microsoft.com/office/drawing/2014/main" val="38316632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ICBC Argentina</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Vale Garibaldi - 2017-03-13 08:11:59</a:t>
                      </a:r>
                      <a:r>
                        <a:rPr kumimoji="0" lang="es-ES" sz="1000" b="0" i="0" u="none" strike="noStrike" kern="1200" cap="none" spc="0" normalizeH="0" baseline="0" noProof="0">
                          <a:ln>
                            <a:noFill/>
                          </a:ln>
                          <a:solidFill>
                            <a:prstClr val="black"/>
                          </a:solidFill>
                          <a:effectLst/>
                          <a:uLnTx/>
                          <a:uFillTx/>
                          <a:latin typeface="+mn-lt"/>
                          <a:ea typeface="+mn-ea"/>
                          <a:cs typeface="+mn-cs"/>
                        </a:rPr>
                        <a:t>
Veo que hay muchísimos reclamos. Gente vamos a unirnos y hacer las correspondientes denuncias al ente regulador, a defensa del consumidor, a quien sea!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03/13/2017 10:22:19</a:t>
                      </a:r>
                    </a:p>
                  </a:txBody>
                  <a:tcPr/>
                </a:tc>
                <a:extLst>
                  <a:ext uri="{0D108BD9-81ED-4DB2-BD59-A6C34878D82A}">
                    <a16:rowId xmlns:a16="http://schemas.microsoft.com/office/drawing/2014/main" val="2892129648"/>
                  </a:ext>
                </a:extLst>
              </a:tr>
            </a:tbl>
          </a:graphicData>
        </a:graphic>
      </p:graphicFrame>
      <p:sp>
        <p:nvSpPr>
          <p:cNvPr id="4" name="Text Placeholder 3"/>
          <p:cNvSpPr>
            <a:spLocks noGrp="1"/>
          </p:cNvSpPr>
          <p:nvPr>
            <p:ph type="body" sz="quarter" idx="14"/>
          </p:nvPr>
        </p:nvSpPr>
        <p:spPr/>
        <p:txBody>
          <a:bodyPr/>
          <a:lstStyle/>
          <a:p>
            <a:r>
              <a:rPr lang="en-US"/>
              <a:t>03/11/2017 - 04/10/2017</a:t>
            </a:r>
          </a:p>
        </p:txBody>
      </p:sp>
    </p:spTree>
    <p:extLst>
      <p:ext uri="{BB962C8B-B14F-4D97-AF65-F5344CB8AC3E}">
        <p14:creationId xmlns:p14="http://schemas.microsoft.com/office/powerpoint/2010/main" val="350056132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User Posts Table - 5 of 8</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9556913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175314897"/>
                    </a:ext>
                  </a:extLst>
                </a:gridCol>
                <a:gridCol w="822960">
                  <a:extLst>
                    <a:ext uri="{9D8B030D-6E8A-4147-A177-3AD203B41FA5}">
                      <a16:colId xmlns:a16="http://schemas.microsoft.com/office/drawing/2014/main" val="1790752280"/>
                    </a:ext>
                  </a:extLst>
                </a:gridCol>
                <a:gridCol w="822960">
                  <a:extLst>
                    <a:ext uri="{9D8B030D-6E8A-4147-A177-3AD203B41FA5}">
                      <a16:colId xmlns:a16="http://schemas.microsoft.com/office/drawing/2014/main" val="1950828090"/>
                    </a:ext>
                  </a:extLst>
                </a:gridCol>
                <a:gridCol w="822960">
                  <a:extLst>
                    <a:ext uri="{9D8B030D-6E8A-4147-A177-3AD203B41FA5}">
                      <a16:colId xmlns:a16="http://schemas.microsoft.com/office/drawing/2014/main" val="805880204"/>
                    </a:ext>
                  </a:extLst>
                </a:gridCol>
                <a:gridCol w="822960">
                  <a:extLst>
                    <a:ext uri="{9D8B030D-6E8A-4147-A177-3AD203B41FA5}">
                      <a16:colId xmlns:a16="http://schemas.microsoft.com/office/drawing/2014/main" val="2972376237"/>
                    </a:ext>
                  </a:extLst>
                </a:gridCol>
                <a:gridCol w="822960">
                  <a:extLst>
                    <a:ext uri="{9D8B030D-6E8A-4147-A177-3AD203B41FA5}">
                      <a16:colId xmlns:a16="http://schemas.microsoft.com/office/drawing/2014/main" val="19282396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2585877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ICBC Argentina</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Adrian Hernandez - 2017-04-02 10:58:40</a:t>
                      </a:r>
                      <a:r>
                        <a:rPr kumimoji="0" lang="es-ES" sz="1000" b="0" i="0" u="none" strike="noStrike" kern="1200" cap="none" spc="0" normalizeH="0" baseline="0" noProof="0">
                          <a:ln>
                            <a:noFill/>
                          </a:ln>
                          <a:solidFill>
                            <a:prstClr val="black"/>
                          </a:solidFill>
                          <a:effectLst/>
                          <a:uLnTx/>
                          <a:uFillTx/>
                          <a:latin typeface="+mn-lt"/>
                          <a:ea typeface="+mn-ea"/>
                          <a:cs typeface="+mn-cs"/>
                        </a:rPr>
                        <a:t>
Bueno días, he realizado varias compras EB vea digital en enero, febrero y marzo pero no veo el reintegro y/o devolución del 30% de la promo, hice los reclamos completando el formulario pero en el resumen no hay reintegro. Por favor necesito una solución inmediatamente... Gracias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04/03/2017 15:45:08</a:t>
                      </a:r>
                    </a:p>
                  </a:txBody>
                  <a:tcPr/>
                </a:tc>
                <a:extLst>
                  <a:ext uri="{0D108BD9-81ED-4DB2-BD59-A6C34878D82A}">
                    <a16:rowId xmlns:a16="http://schemas.microsoft.com/office/drawing/2014/main" val="42337287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Santander Río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Jesus Cabrera - 2017-03-14 06:09:20</a:t>
                      </a:r>
                      <a:r>
                        <a:rPr kumimoji="0" lang="es-ES" sz="1000" b="0" i="0" u="none" strike="noStrike" kern="1200" cap="none" spc="0" normalizeH="0" baseline="0" noProof="0">
                          <a:ln>
                            <a:noFill/>
                          </a:ln>
                          <a:solidFill>
                            <a:prstClr val="black"/>
                          </a:solidFill>
                          <a:effectLst/>
                          <a:uLnTx/>
                          <a:uFillTx/>
                          <a:latin typeface="+mn-lt"/>
                          <a:ea typeface="+mn-ea"/>
                          <a:cs typeface="+mn-cs"/>
                        </a:rPr>
                        <a:t>
Hola,
He recibido una solicitud de validación de email a nombre de Angelica CAbrera Larrosa. 
Esta persona ha utilizado mi cuenta de correo electrónico en su banco y en otras aplicaciones online. Quiero que eliminen mi cuenta y por favor avisen a esta mujer que está utilizando una dirección de email que no es la suya. 
Gracias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03/14/2017 09:44:55</a:t>
                      </a:r>
                    </a:p>
                  </a:txBody>
                  <a:tcPr/>
                </a:tc>
                <a:extLst>
                  <a:ext uri="{0D108BD9-81ED-4DB2-BD59-A6C34878D82A}">
                    <a16:rowId xmlns:a16="http://schemas.microsoft.com/office/drawing/2014/main" val="23976888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Hipotecario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Juliana Fernandez Farro - 2017-03-28 11:07:42</a:t>
                      </a:r>
                      <a:r>
                        <a:rPr kumimoji="0" lang="es-ES" sz="1000" b="0" i="0" u="none" strike="noStrike" kern="1200" cap="none" spc="0" normalizeH="0" baseline="0" noProof="0">
                          <a:ln>
                            <a:noFill/>
                          </a:ln>
                          <a:solidFill>
                            <a:prstClr val="black"/>
                          </a:solidFill>
                          <a:effectLst/>
                          <a:uLnTx/>
                          <a:uFillTx/>
                          <a:latin typeface="+mn-lt"/>
                          <a:ea typeface="+mn-ea"/>
                          <a:cs typeface="+mn-cs"/>
                        </a:rPr>
                        <a:t>
Soy cliente del banco y hace exactamente una hora que estoy escuchando una cancion ochentosa sin que nadie me atienda al 0800. Es una consulta sencilla que tengo que realizar sobre mi renovacion de tarjeta... ME PUEDE ALGUIEN RESPONDER????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03/28/2017 11:21:55</a:t>
                      </a:r>
                    </a:p>
                  </a:txBody>
                  <a:tcPr/>
                </a:tc>
                <a:extLst>
                  <a:ext uri="{0D108BD9-81ED-4DB2-BD59-A6C34878D82A}">
                    <a16:rowId xmlns:a16="http://schemas.microsoft.com/office/drawing/2014/main" val="355049923"/>
                  </a:ext>
                </a:extLst>
              </a:tr>
            </a:tbl>
          </a:graphicData>
        </a:graphic>
      </p:graphicFrame>
      <p:sp>
        <p:nvSpPr>
          <p:cNvPr id="4" name="Text Placeholder 3"/>
          <p:cNvSpPr>
            <a:spLocks noGrp="1"/>
          </p:cNvSpPr>
          <p:nvPr>
            <p:ph type="body" sz="quarter" idx="14"/>
          </p:nvPr>
        </p:nvSpPr>
        <p:spPr/>
        <p:txBody>
          <a:bodyPr/>
          <a:lstStyle/>
          <a:p>
            <a:r>
              <a:rPr lang="en-US"/>
              <a:t>03/11/2017 - 04/10/2017</a:t>
            </a:r>
          </a:p>
        </p:txBody>
      </p:sp>
    </p:spTree>
    <p:extLst>
      <p:ext uri="{BB962C8B-B14F-4D97-AF65-F5344CB8AC3E}">
        <p14:creationId xmlns:p14="http://schemas.microsoft.com/office/powerpoint/2010/main" val="98419902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User Posts Table - 6 of 8</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8646793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85118184"/>
                    </a:ext>
                  </a:extLst>
                </a:gridCol>
                <a:gridCol w="822960">
                  <a:extLst>
                    <a:ext uri="{9D8B030D-6E8A-4147-A177-3AD203B41FA5}">
                      <a16:colId xmlns:a16="http://schemas.microsoft.com/office/drawing/2014/main" val="2188842039"/>
                    </a:ext>
                  </a:extLst>
                </a:gridCol>
                <a:gridCol w="822960">
                  <a:extLst>
                    <a:ext uri="{9D8B030D-6E8A-4147-A177-3AD203B41FA5}">
                      <a16:colId xmlns:a16="http://schemas.microsoft.com/office/drawing/2014/main" val="64683569"/>
                    </a:ext>
                  </a:extLst>
                </a:gridCol>
                <a:gridCol w="822960">
                  <a:extLst>
                    <a:ext uri="{9D8B030D-6E8A-4147-A177-3AD203B41FA5}">
                      <a16:colId xmlns:a16="http://schemas.microsoft.com/office/drawing/2014/main" val="219806959"/>
                    </a:ext>
                  </a:extLst>
                </a:gridCol>
                <a:gridCol w="822960">
                  <a:extLst>
                    <a:ext uri="{9D8B030D-6E8A-4147-A177-3AD203B41FA5}">
                      <a16:colId xmlns:a16="http://schemas.microsoft.com/office/drawing/2014/main" val="2112460077"/>
                    </a:ext>
                  </a:extLst>
                </a:gridCol>
                <a:gridCol w="822960">
                  <a:extLst>
                    <a:ext uri="{9D8B030D-6E8A-4147-A177-3AD203B41FA5}">
                      <a16:colId xmlns:a16="http://schemas.microsoft.com/office/drawing/2014/main" val="42195085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6158016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Santander Río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Veris Gallo - 2017-04-03 16:17:14</a:t>
                      </a:r>
                      <a:r>
                        <a:rPr kumimoji="0" lang="es-ES" sz="1000" b="0" i="0" u="none" strike="noStrike" kern="1200" cap="none" spc="0" normalizeH="0" baseline="0" noProof="0">
                          <a:ln>
                            <a:noFill/>
                          </a:ln>
                          <a:solidFill>
                            <a:prstClr val="black"/>
                          </a:solidFill>
                          <a:effectLst/>
                          <a:uLnTx/>
                          <a:uFillTx/>
                          <a:latin typeface="+mn-lt"/>
                          <a:ea typeface="+mn-ea"/>
                          <a:cs typeface="+mn-cs"/>
                        </a:rPr>
                        <a:t>
Estimados necesito realizar un desconocimiento de compra y no logro comunicación telefónica!!! 
Espero más de 20 minutos, y luego me cortan!!!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04/03/2017 18:20:04</a:t>
                      </a:r>
                    </a:p>
                  </a:txBody>
                  <a:tcPr/>
                </a:tc>
                <a:extLst>
                  <a:ext uri="{0D108BD9-81ED-4DB2-BD59-A6C34878D82A}">
                    <a16:rowId xmlns:a16="http://schemas.microsoft.com/office/drawing/2014/main" val="4900250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Santander Río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Valeria Rossano - 2017-03-30 19:06:16</a:t>
                      </a:r>
                      <a:r>
                        <a:rPr kumimoji="0" lang="es-ES" sz="1000" b="0" i="0" u="none" strike="noStrike" kern="1200" cap="none" spc="0" normalizeH="0" baseline="0" noProof="0">
                          <a:ln>
                            <a:noFill/>
                          </a:ln>
                          <a:solidFill>
                            <a:prstClr val="black"/>
                          </a:solidFill>
                          <a:effectLst/>
                          <a:uLnTx/>
                          <a:uFillTx/>
                          <a:latin typeface="+mn-lt"/>
                          <a:ea typeface="+mn-ea"/>
                          <a:cs typeface="+mn-cs"/>
                        </a:rPr>
                        <a:t>
Hola, me llego un mail que intentaron entregar una tarjeta y no pudieron. Les aviso que yo con ustedes tuve productos y los di de baja siguiendo todos los pasos que me indicaron, tengo los comprobantes de baja y num de tramites respectivos. Tenia cuentas y tarjetas TODO fue cancelado. Por lo que no entiendo que es lo intentan entregarme. Sea lo que sea no lo quiero!
Gracias! (de mas esta decir que no voy a abonar nada)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03/30/2017 19:09:23</a:t>
                      </a:r>
                    </a:p>
                  </a:txBody>
                  <a:tcPr/>
                </a:tc>
                <a:extLst>
                  <a:ext uri="{0D108BD9-81ED-4DB2-BD59-A6C34878D82A}">
                    <a16:rowId xmlns:a16="http://schemas.microsoft.com/office/drawing/2014/main" val="41898172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Hipotecario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Alvaro Esteban Coronel - 2017-03-30 11:06:26</a:t>
                      </a:r>
                      <a:r>
                        <a:rPr kumimoji="0" lang="es-ES" sz="1000" b="0" i="0" u="none" strike="noStrike" kern="1200" cap="none" spc="0" normalizeH="0" baseline="0" noProof="0">
                          <a:ln>
                            <a:noFill/>
                          </a:ln>
                          <a:solidFill>
                            <a:prstClr val="black"/>
                          </a:solidFill>
                          <a:effectLst/>
                          <a:uLnTx/>
                          <a:uFillTx/>
                          <a:latin typeface="+mn-lt"/>
                          <a:ea typeface="+mn-ea"/>
                          <a:cs typeface="+mn-cs"/>
                        </a:rPr>
                        <a:t>
hola ,ya es el colmo la tarjeta visa hipotecario LIBERTAD ya no se va poder pagar en las cajas de hiper libertad es como ir a pagar aguas de santiago en TUCUMAN ,,,,rapipago ,pagofacil tenes que pagarles de mas i se acredita tu PAGO 2 O 3 DIAS DESPUES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03/30/2017 12:01:45</a:t>
                      </a:r>
                    </a:p>
                  </a:txBody>
                  <a:tcPr/>
                </a:tc>
                <a:extLst>
                  <a:ext uri="{0D108BD9-81ED-4DB2-BD59-A6C34878D82A}">
                    <a16:rowId xmlns:a16="http://schemas.microsoft.com/office/drawing/2014/main" val="4182064507"/>
                  </a:ext>
                </a:extLst>
              </a:tr>
            </a:tbl>
          </a:graphicData>
        </a:graphic>
      </p:graphicFrame>
      <p:sp>
        <p:nvSpPr>
          <p:cNvPr id="4" name="Text Placeholder 3"/>
          <p:cNvSpPr>
            <a:spLocks noGrp="1"/>
          </p:cNvSpPr>
          <p:nvPr>
            <p:ph type="body" sz="quarter" idx="14"/>
          </p:nvPr>
        </p:nvSpPr>
        <p:spPr/>
        <p:txBody>
          <a:bodyPr/>
          <a:lstStyle/>
          <a:p>
            <a:r>
              <a:rPr lang="en-US"/>
              <a:t>03/11/2017 - 04/10/2017</a:t>
            </a:r>
          </a:p>
        </p:txBody>
      </p:sp>
    </p:spTree>
    <p:extLst>
      <p:ext uri="{BB962C8B-B14F-4D97-AF65-F5344CB8AC3E}">
        <p14:creationId xmlns:p14="http://schemas.microsoft.com/office/powerpoint/2010/main" val="131281354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User Posts Table - 7 of 8</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6985963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47429888"/>
                    </a:ext>
                  </a:extLst>
                </a:gridCol>
                <a:gridCol w="822960">
                  <a:extLst>
                    <a:ext uri="{9D8B030D-6E8A-4147-A177-3AD203B41FA5}">
                      <a16:colId xmlns:a16="http://schemas.microsoft.com/office/drawing/2014/main" val="4106901847"/>
                    </a:ext>
                  </a:extLst>
                </a:gridCol>
                <a:gridCol w="822960">
                  <a:extLst>
                    <a:ext uri="{9D8B030D-6E8A-4147-A177-3AD203B41FA5}">
                      <a16:colId xmlns:a16="http://schemas.microsoft.com/office/drawing/2014/main" val="4156764879"/>
                    </a:ext>
                  </a:extLst>
                </a:gridCol>
                <a:gridCol w="822960">
                  <a:extLst>
                    <a:ext uri="{9D8B030D-6E8A-4147-A177-3AD203B41FA5}">
                      <a16:colId xmlns:a16="http://schemas.microsoft.com/office/drawing/2014/main" val="6572877"/>
                    </a:ext>
                  </a:extLst>
                </a:gridCol>
                <a:gridCol w="822960">
                  <a:extLst>
                    <a:ext uri="{9D8B030D-6E8A-4147-A177-3AD203B41FA5}">
                      <a16:colId xmlns:a16="http://schemas.microsoft.com/office/drawing/2014/main" val="550251288"/>
                    </a:ext>
                  </a:extLst>
                </a:gridCol>
                <a:gridCol w="822960">
                  <a:extLst>
                    <a:ext uri="{9D8B030D-6E8A-4147-A177-3AD203B41FA5}">
                      <a16:colId xmlns:a16="http://schemas.microsoft.com/office/drawing/2014/main" val="3331522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42271168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Santander Río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Federico Negri - 2017-04-04 12:58:50</a:t>
                      </a:r>
                      <a:r>
                        <a:rPr kumimoji="0" lang="es-ES" sz="1000" b="0" i="0" u="none" strike="noStrike" kern="1200" cap="none" spc="0" normalizeH="0" baseline="0" noProof="0">
                          <a:ln>
                            <a:noFill/>
                          </a:ln>
                          <a:solidFill>
                            <a:prstClr val="black"/>
                          </a:solidFill>
                          <a:effectLst/>
                          <a:uLnTx/>
                          <a:uFillTx/>
                          <a:latin typeface="+mn-lt"/>
                          <a:ea typeface="+mn-ea"/>
                          <a:cs typeface="+mn-cs"/>
                        </a:rPr>
                        <a:t>
La estupidez no tiene límites
Estoy en la Sucursal del Banco Río de Uriburu y Santa Fe. Necesito extraer más de lo que puedo hacer normalmente por cajero. Me anuncio por la máquina que toma el documento, y tomo la opción “Extracción de más de $3.000”. Me da un boletito con el número M023. 
Voy abajo, espero…. Espero…. Hay paneles de seguridad para que no veas para las cajas. Hay cámaras por todos lados. No te dejan usar el celular. Se desocupa un asiento… me siento. Sigo esperando. Llevo 35 minutos esperando.
Saco la compu, empiezo a escribir este comentario.
No se cuanto tiempo más tengo que esperar porque alternativamente van llamando número con diferentes letras delante, pasan de la J a la Q, sin un criterio ordenado. El tiempo pasa… sigo esperando.
A los 50 minutos de haber entrado, finalmente me llaman, hago la extracción. Cuando salgo, me doy cuenta que todo el mundo sabe que yo hice una extracción de más de $3.000. Claro, todos los que tienen la letra M hacen extracciones de má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04/04/2017 13:15:52</a:t>
                      </a:r>
                    </a:p>
                  </a:txBody>
                  <a:tcPr/>
                </a:tc>
                <a:extLst>
                  <a:ext uri="{0D108BD9-81ED-4DB2-BD59-A6C34878D82A}">
                    <a16:rowId xmlns:a16="http://schemas.microsoft.com/office/drawing/2014/main" val="19053848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Santander Río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Maria Belen Spesot - 2017-04-01 23:50:32</a:t>
                      </a:r>
                      <a:r>
                        <a:rPr kumimoji="0" lang="es-ES" sz="1000" b="0" i="0" u="none" strike="noStrike" kern="1200" cap="none" spc="0" normalizeH="0" baseline="0" noProof="0">
                          <a:ln>
                            <a:noFill/>
                          </a:ln>
                          <a:solidFill>
                            <a:prstClr val="black"/>
                          </a:solidFill>
                          <a:effectLst/>
                          <a:uLnTx/>
                          <a:uFillTx/>
                          <a:latin typeface="+mn-lt"/>
                          <a:ea typeface="+mn-ea"/>
                          <a:cs typeface="+mn-cs"/>
                        </a:rPr>
                        <a:t>
Acaban de comprar mi banco, Citi me acredito el sueldo ayer y udsssss no me lo dejan sacar ni usar el homebaking, QUE GRAN BIENVENIDA A LOS EMPLEADOOOOOOOOOOOOOOOOS!!!!!! GRACIAS RIO.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04/03/2017 14:21:34</a:t>
                      </a:r>
                    </a:p>
                  </a:txBody>
                  <a:tcPr/>
                </a:tc>
                <a:extLst>
                  <a:ext uri="{0D108BD9-81ED-4DB2-BD59-A6C34878D82A}">
                    <a16:rowId xmlns:a16="http://schemas.microsoft.com/office/drawing/2014/main" val="2064817444"/>
                  </a:ext>
                </a:extLst>
              </a:tr>
            </a:tbl>
          </a:graphicData>
        </a:graphic>
      </p:graphicFrame>
      <p:sp>
        <p:nvSpPr>
          <p:cNvPr id="4" name="Text Placeholder 3"/>
          <p:cNvSpPr>
            <a:spLocks noGrp="1"/>
          </p:cNvSpPr>
          <p:nvPr>
            <p:ph type="body" sz="quarter" idx="14"/>
          </p:nvPr>
        </p:nvSpPr>
        <p:spPr/>
        <p:txBody>
          <a:bodyPr/>
          <a:lstStyle/>
          <a:p>
            <a:r>
              <a:rPr lang="en-US"/>
              <a:t>03/11/2017 - 04/10/2017</a:t>
            </a:r>
          </a:p>
        </p:txBody>
      </p:sp>
    </p:spTree>
    <p:extLst>
      <p:ext uri="{BB962C8B-B14F-4D97-AF65-F5344CB8AC3E}">
        <p14:creationId xmlns:p14="http://schemas.microsoft.com/office/powerpoint/2010/main" val="146716908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User Posts Table - 8 of 8</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4807819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803251284"/>
                    </a:ext>
                  </a:extLst>
                </a:gridCol>
                <a:gridCol w="822960">
                  <a:extLst>
                    <a:ext uri="{9D8B030D-6E8A-4147-A177-3AD203B41FA5}">
                      <a16:colId xmlns:a16="http://schemas.microsoft.com/office/drawing/2014/main" val="2440174816"/>
                    </a:ext>
                  </a:extLst>
                </a:gridCol>
                <a:gridCol w="822960">
                  <a:extLst>
                    <a:ext uri="{9D8B030D-6E8A-4147-A177-3AD203B41FA5}">
                      <a16:colId xmlns:a16="http://schemas.microsoft.com/office/drawing/2014/main" val="1043355762"/>
                    </a:ext>
                  </a:extLst>
                </a:gridCol>
                <a:gridCol w="822960">
                  <a:extLst>
                    <a:ext uri="{9D8B030D-6E8A-4147-A177-3AD203B41FA5}">
                      <a16:colId xmlns:a16="http://schemas.microsoft.com/office/drawing/2014/main" val="23012702"/>
                    </a:ext>
                  </a:extLst>
                </a:gridCol>
                <a:gridCol w="822960">
                  <a:extLst>
                    <a:ext uri="{9D8B030D-6E8A-4147-A177-3AD203B41FA5}">
                      <a16:colId xmlns:a16="http://schemas.microsoft.com/office/drawing/2014/main" val="1696554113"/>
                    </a:ext>
                  </a:extLst>
                </a:gridCol>
                <a:gridCol w="822960">
                  <a:extLst>
                    <a:ext uri="{9D8B030D-6E8A-4147-A177-3AD203B41FA5}">
                      <a16:colId xmlns:a16="http://schemas.microsoft.com/office/drawing/2014/main" val="32084956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841787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Santander Río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Ruth Natalia Alarcon - 2017-04-01 20:31:40</a:t>
                      </a:r>
                      <a:r>
                        <a:rPr kumimoji="0" lang="es-ES" sz="1000" b="0" i="0" u="none" strike="noStrike" kern="1200" cap="none" spc="0" normalizeH="0" baseline="0" noProof="0">
                          <a:ln>
                            <a:noFill/>
                          </a:ln>
                          <a:solidFill>
                            <a:prstClr val="black"/>
                          </a:solidFill>
                          <a:effectLst/>
                          <a:uLnTx/>
                          <a:uFillTx/>
                          <a:latin typeface="+mn-lt"/>
                          <a:ea typeface="+mn-ea"/>
                          <a:cs typeface="+mn-cs"/>
                        </a:rPr>
                        <a:t>
Hola yo soy  del Citi consulta tengo máster Platinium como hacemos con las millas siguen vigentes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04/03/2017 13:05:47</a:t>
                      </a:r>
                    </a:p>
                  </a:txBody>
                  <a:tcPr/>
                </a:tc>
                <a:extLst>
                  <a:ext uri="{0D108BD9-81ED-4DB2-BD59-A6C34878D82A}">
                    <a16:rowId xmlns:a16="http://schemas.microsoft.com/office/drawing/2014/main" val="5279115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ICBC Argentina</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Emiliano Penedo - 2017-04-03 16:32:30</a:t>
                      </a:r>
                      <a:r>
                        <a:rPr kumimoji="0" lang="es-ES" sz="1000" b="0" i="0" u="none" strike="noStrike" kern="1200" cap="none" spc="0" normalizeH="0" baseline="0" noProof="0">
                          <a:ln>
                            <a:noFill/>
                          </a:ln>
                          <a:solidFill>
                            <a:prstClr val="black"/>
                          </a:solidFill>
                          <a:effectLst/>
                          <a:uLnTx/>
                          <a:uFillTx/>
                          <a:latin typeface="+mn-lt"/>
                          <a:ea typeface="+mn-ea"/>
                          <a:cs typeface="+mn-cs"/>
                        </a:rPr>
                        <a:t>
Hola, no me estoy pudiendo comunicar por teléfono para solicitar la baja a ICBC Club, cómo hago?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04/04/2017 16:35:53</a:t>
                      </a:r>
                    </a:p>
                  </a:txBody>
                  <a:tcPr/>
                </a:tc>
                <a:extLst>
                  <a:ext uri="{0D108BD9-81ED-4DB2-BD59-A6C34878D82A}">
                    <a16:rowId xmlns:a16="http://schemas.microsoft.com/office/drawing/2014/main" val="32289705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Santander Río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Graciela Sobrado - 2017-03-30 21:49:32</a:t>
                      </a:r>
                      <a:r>
                        <a:rPr kumimoji="0" lang="es-ES" sz="1000" b="0" i="0" u="none" strike="noStrike" kern="1200" cap="none" spc="0" normalizeH="0" baseline="0" noProof="0">
                          <a:ln>
                            <a:noFill/>
                          </a:ln>
                          <a:solidFill>
                            <a:prstClr val="black"/>
                          </a:solidFill>
                          <a:effectLst/>
                          <a:uLnTx/>
                          <a:uFillTx/>
                          <a:latin typeface="+mn-lt"/>
                          <a:ea typeface="+mn-ea"/>
                          <a:cs typeface="+mn-cs"/>
                        </a:rPr>
                        <a:t>
Hace mas de un mes hago reclamos y nadie me responde!!!!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03/31/2017 08:02:47</a:t>
                      </a:r>
                    </a:p>
                  </a:txBody>
                  <a:tcPr/>
                </a:tc>
                <a:extLst>
                  <a:ext uri="{0D108BD9-81ED-4DB2-BD59-A6C34878D82A}">
                    <a16:rowId xmlns:a16="http://schemas.microsoft.com/office/drawing/2014/main" val="1597652436"/>
                  </a:ext>
                </a:extLst>
              </a:tr>
            </a:tbl>
          </a:graphicData>
        </a:graphic>
      </p:graphicFrame>
      <p:sp>
        <p:nvSpPr>
          <p:cNvPr id="4" name="Text Placeholder 3"/>
          <p:cNvSpPr>
            <a:spLocks noGrp="1"/>
          </p:cNvSpPr>
          <p:nvPr>
            <p:ph type="body" sz="quarter" idx="14"/>
          </p:nvPr>
        </p:nvSpPr>
        <p:spPr/>
        <p:txBody>
          <a:bodyPr/>
          <a:lstStyle/>
          <a:p>
            <a:r>
              <a:rPr lang="en-US"/>
              <a:t>03/11/2017 - 04/10/2017</a:t>
            </a:r>
          </a:p>
        </p:txBody>
      </p:sp>
    </p:spTree>
    <p:extLst>
      <p:ext uri="{BB962C8B-B14F-4D97-AF65-F5344CB8AC3E}">
        <p14:creationId xmlns:p14="http://schemas.microsoft.com/office/powerpoint/2010/main" val="241438577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User Posts</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83119813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03/11/2017 - 04/10/2017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6401624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Interaction Rate</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562676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03/11/2017 - 04/10/2017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7148417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Interactions Distribution</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3647258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03/11/2017 - 04/10/2017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3850208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Interaction Rate By Hour</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86480123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03/11/2017 - 04/10/2017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882300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Interaction Rate By Post Type</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7820751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03/11/2017 - 04/10/2017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9262103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Interaction Rate By Weekday</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97735032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03/11/2017 - 04/10/2017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8862586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Key Influencers - 1 of 3</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5651311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779545882"/>
                    </a:ext>
                  </a:extLst>
                </a:gridCol>
                <a:gridCol w="2468880">
                  <a:extLst>
                    <a:ext uri="{9D8B030D-6E8A-4147-A177-3AD203B41FA5}">
                      <a16:colId xmlns:a16="http://schemas.microsoft.com/office/drawing/2014/main" val="2258418104"/>
                    </a:ext>
                  </a:extLst>
                </a:gridCol>
                <a:gridCol w="822960">
                  <a:extLst>
                    <a:ext uri="{9D8B030D-6E8A-4147-A177-3AD203B41FA5}">
                      <a16:colId xmlns:a16="http://schemas.microsoft.com/office/drawing/2014/main" val="3261632248"/>
                    </a:ext>
                  </a:extLst>
                </a:gridCol>
                <a:gridCol w="822960">
                  <a:extLst>
                    <a:ext uri="{9D8B030D-6E8A-4147-A177-3AD203B41FA5}">
                      <a16:colId xmlns:a16="http://schemas.microsoft.com/office/drawing/2014/main" val="1592546157"/>
                    </a:ext>
                  </a:extLst>
                </a:gridCol>
                <a:gridCol w="822960">
                  <a:extLst>
                    <a:ext uri="{9D8B030D-6E8A-4147-A177-3AD203B41FA5}">
                      <a16:colId xmlns:a16="http://schemas.microsoft.com/office/drawing/2014/main" val="2435234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23953168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Marta Fabrizio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Santander Río (28)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extLst>
                  <a:ext uri="{0D108BD9-81ED-4DB2-BD59-A6C34878D82A}">
                    <a16:rowId xmlns:a16="http://schemas.microsoft.com/office/drawing/2014/main" val="17031340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Liliana Rao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HSBC Argentina (21)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extLst>
                  <a:ext uri="{0D108BD9-81ED-4DB2-BD59-A6C34878D82A}">
                    <a16:rowId xmlns:a16="http://schemas.microsoft.com/office/drawing/2014/main" val="13658758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Aguila Madryn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Banco Hipotecario (17)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extLst>
                  <a:ext uri="{0D108BD9-81ED-4DB2-BD59-A6C34878D82A}">
                    <a16:rowId xmlns:a16="http://schemas.microsoft.com/office/drawing/2014/main" val="19674939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Ayelen Carolina Lobos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ICBC Argentina (16)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extLst>
                  <a:ext uri="{0D108BD9-81ED-4DB2-BD59-A6C34878D82A}">
                    <a16:rowId xmlns:a16="http://schemas.microsoft.com/office/drawing/2014/main" val="42851503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Pau Pérrima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ICBC Argentina (16)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extLst>
                  <a:ext uri="{0D108BD9-81ED-4DB2-BD59-A6C34878D82A}">
                    <a16:rowId xmlns:a16="http://schemas.microsoft.com/office/drawing/2014/main" val="237919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Angel Alarcon Vicharra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BBVA Francés (16)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extLst>
                  <a:ext uri="{0D108BD9-81ED-4DB2-BD59-A6C34878D82A}">
                    <a16:rowId xmlns:a16="http://schemas.microsoft.com/office/drawing/2014/main" val="30346398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Sergio Leiva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Santander Río (14)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extLst>
                  <a:ext uri="{0D108BD9-81ED-4DB2-BD59-A6C34878D82A}">
                    <a16:rowId xmlns:a16="http://schemas.microsoft.com/office/drawing/2014/main" val="42070580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Fernanda Diaz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Banco Galicia (13)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extLst>
                  <a:ext uri="{0D108BD9-81ED-4DB2-BD59-A6C34878D82A}">
                    <a16:rowId xmlns:a16="http://schemas.microsoft.com/office/drawing/2014/main" val="40876608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Fede Frances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Banco Galicia (13)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extLst>
                  <a:ext uri="{0D108BD9-81ED-4DB2-BD59-A6C34878D82A}">
                    <a16:rowId xmlns:a16="http://schemas.microsoft.com/office/drawing/2014/main" val="28590128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Sofia Deliodoukas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Banco Galicia (12)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extLst>
                  <a:ext uri="{0D108BD9-81ED-4DB2-BD59-A6C34878D82A}">
                    <a16:rowId xmlns:a16="http://schemas.microsoft.com/office/drawing/2014/main" val="2412200983"/>
                  </a:ext>
                </a:extLst>
              </a:tr>
            </a:tbl>
          </a:graphicData>
        </a:graphic>
      </p:graphicFrame>
      <p:sp>
        <p:nvSpPr>
          <p:cNvPr id="4" name="Text Placeholder 3"/>
          <p:cNvSpPr>
            <a:spLocks noGrp="1"/>
          </p:cNvSpPr>
          <p:nvPr>
            <p:ph type="body" sz="quarter" idx="14"/>
          </p:nvPr>
        </p:nvSpPr>
        <p:spPr/>
        <p:txBody>
          <a:bodyPr/>
          <a:lstStyle/>
          <a:p>
            <a:r>
              <a:rPr lang="en-US"/>
              <a:t>03/11/2017 - 04/10/2017</a:t>
            </a:r>
          </a:p>
        </p:txBody>
      </p:sp>
    </p:spTree>
    <p:extLst>
      <p:ext uri="{BB962C8B-B14F-4D97-AF65-F5344CB8AC3E}">
        <p14:creationId xmlns:p14="http://schemas.microsoft.com/office/powerpoint/2010/main" val="322740902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Key Influencers - 2 of 3</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5886139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348444306"/>
                    </a:ext>
                  </a:extLst>
                </a:gridCol>
                <a:gridCol w="2468880">
                  <a:extLst>
                    <a:ext uri="{9D8B030D-6E8A-4147-A177-3AD203B41FA5}">
                      <a16:colId xmlns:a16="http://schemas.microsoft.com/office/drawing/2014/main" val="2970582074"/>
                    </a:ext>
                  </a:extLst>
                </a:gridCol>
                <a:gridCol w="822960">
                  <a:extLst>
                    <a:ext uri="{9D8B030D-6E8A-4147-A177-3AD203B41FA5}">
                      <a16:colId xmlns:a16="http://schemas.microsoft.com/office/drawing/2014/main" val="2073822058"/>
                    </a:ext>
                  </a:extLst>
                </a:gridCol>
                <a:gridCol w="822960">
                  <a:extLst>
                    <a:ext uri="{9D8B030D-6E8A-4147-A177-3AD203B41FA5}">
                      <a16:colId xmlns:a16="http://schemas.microsoft.com/office/drawing/2014/main" val="3491884047"/>
                    </a:ext>
                  </a:extLst>
                </a:gridCol>
                <a:gridCol w="822960">
                  <a:extLst>
                    <a:ext uri="{9D8B030D-6E8A-4147-A177-3AD203B41FA5}">
                      <a16:colId xmlns:a16="http://schemas.microsoft.com/office/drawing/2014/main" val="39412024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31839776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Néstor Klain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BBVA Francés (12)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extLst>
                  <a:ext uri="{0D108BD9-81ED-4DB2-BD59-A6C34878D82A}">
                    <a16:rowId xmlns:a16="http://schemas.microsoft.com/office/drawing/2014/main" val="39016267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Chiara Diaz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HSBC Argentina (11)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extLst>
                  <a:ext uri="{0D108BD9-81ED-4DB2-BD59-A6C34878D82A}">
                    <a16:rowId xmlns:a16="http://schemas.microsoft.com/office/drawing/2014/main" val="40721018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Barbara Veròn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Banco Galicia (11)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extLst>
                  <a:ext uri="{0D108BD9-81ED-4DB2-BD59-A6C34878D82A}">
                    <a16:rowId xmlns:a16="http://schemas.microsoft.com/office/drawing/2014/main" val="16097591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Vicky de la Torre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BBVA Francés (11)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extLst>
                  <a:ext uri="{0D108BD9-81ED-4DB2-BD59-A6C34878D82A}">
                    <a16:rowId xmlns:a16="http://schemas.microsoft.com/office/drawing/2014/main" val="29884940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Esteban Scabuzzo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Santander Río (11)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extLst>
                  <a:ext uri="{0D108BD9-81ED-4DB2-BD59-A6C34878D82A}">
                    <a16:rowId xmlns:a16="http://schemas.microsoft.com/office/drawing/2014/main" val="20834529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Adrian Hernandez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ICBC Argentina (10)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extLst>
                  <a:ext uri="{0D108BD9-81ED-4DB2-BD59-A6C34878D82A}">
                    <a16:rowId xmlns:a16="http://schemas.microsoft.com/office/drawing/2014/main" val="9458268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Patricia Feruglio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BBVA Francés (10)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extLst>
                  <a:ext uri="{0D108BD9-81ED-4DB2-BD59-A6C34878D82A}">
                    <a16:rowId xmlns:a16="http://schemas.microsoft.com/office/drawing/2014/main" val="32938793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Florencia Ponce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Santander Río (10)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extLst>
                  <a:ext uri="{0D108BD9-81ED-4DB2-BD59-A6C34878D82A}">
                    <a16:rowId xmlns:a16="http://schemas.microsoft.com/office/drawing/2014/main" val="23032866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Claudio Assad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Banco Provincia (10)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extLst>
                  <a:ext uri="{0D108BD9-81ED-4DB2-BD59-A6C34878D82A}">
                    <a16:rowId xmlns:a16="http://schemas.microsoft.com/office/drawing/2014/main" val="7780718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Ana Bunevcevic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Banco Hipotecario (10)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extLst>
                  <a:ext uri="{0D108BD9-81ED-4DB2-BD59-A6C34878D82A}">
                    <a16:rowId xmlns:a16="http://schemas.microsoft.com/office/drawing/2014/main" val="2971461188"/>
                  </a:ext>
                </a:extLst>
              </a:tr>
            </a:tbl>
          </a:graphicData>
        </a:graphic>
      </p:graphicFrame>
      <p:sp>
        <p:nvSpPr>
          <p:cNvPr id="4" name="Text Placeholder 3"/>
          <p:cNvSpPr>
            <a:spLocks noGrp="1"/>
          </p:cNvSpPr>
          <p:nvPr>
            <p:ph type="body" sz="quarter" idx="14"/>
          </p:nvPr>
        </p:nvSpPr>
        <p:spPr/>
        <p:txBody>
          <a:bodyPr/>
          <a:lstStyle/>
          <a:p>
            <a:r>
              <a:rPr lang="en-US"/>
              <a:t>03/11/2017 - 04/10/2017</a:t>
            </a:r>
          </a:p>
        </p:txBody>
      </p:sp>
    </p:spTree>
    <p:extLst>
      <p:ext uri="{BB962C8B-B14F-4D97-AF65-F5344CB8AC3E}">
        <p14:creationId xmlns:p14="http://schemas.microsoft.com/office/powerpoint/2010/main" val="112448135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Key Influencers - 3 of 3</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9013712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486142439"/>
                    </a:ext>
                  </a:extLst>
                </a:gridCol>
                <a:gridCol w="2468880">
                  <a:extLst>
                    <a:ext uri="{9D8B030D-6E8A-4147-A177-3AD203B41FA5}">
                      <a16:colId xmlns:a16="http://schemas.microsoft.com/office/drawing/2014/main" val="2523677955"/>
                    </a:ext>
                  </a:extLst>
                </a:gridCol>
                <a:gridCol w="822960">
                  <a:extLst>
                    <a:ext uri="{9D8B030D-6E8A-4147-A177-3AD203B41FA5}">
                      <a16:colId xmlns:a16="http://schemas.microsoft.com/office/drawing/2014/main" val="564049862"/>
                    </a:ext>
                  </a:extLst>
                </a:gridCol>
                <a:gridCol w="822960">
                  <a:extLst>
                    <a:ext uri="{9D8B030D-6E8A-4147-A177-3AD203B41FA5}">
                      <a16:colId xmlns:a16="http://schemas.microsoft.com/office/drawing/2014/main" val="4210601049"/>
                    </a:ext>
                  </a:extLst>
                </a:gridCol>
                <a:gridCol w="822960">
                  <a:extLst>
                    <a:ext uri="{9D8B030D-6E8A-4147-A177-3AD203B41FA5}">
                      <a16:colId xmlns:a16="http://schemas.microsoft.com/office/drawing/2014/main" val="2311801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41360737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Rodrigo Grunebaum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Banco Provincia (9)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extLst>
                  <a:ext uri="{0D108BD9-81ED-4DB2-BD59-A6C34878D82A}">
                    <a16:rowId xmlns:a16="http://schemas.microsoft.com/office/drawing/2014/main" val="8514132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Raul Correa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Banco Provincia (9)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extLst>
                  <a:ext uri="{0D108BD9-81ED-4DB2-BD59-A6C34878D82A}">
                    <a16:rowId xmlns:a16="http://schemas.microsoft.com/office/drawing/2014/main" val="22598525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Bongiovanni Ana María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Banco Galicia (9)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extLst>
                  <a:ext uri="{0D108BD9-81ED-4DB2-BD59-A6C34878D82A}">
                    <a16:rowId xmlns:a16="http://schemas.microsoft.com/office/drawing/2014/main" val="4455036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Mercedes Sanchez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Banco Supervielle (8), Banco Macro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extLst>
                  <a:ext uri="{0D108BD9-81ED-4DB2-BD59-A6C34878D82A}">
                    <a16:rowId xmlns:a16="http://schemas.microsoft.com/office/drawing/2014/main" val="10302602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Juan Antonio Carcavallo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Santander Río (2), Banco Macro (7)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extLst>
                  <a:ext uri="{0D108BD9-81ED-4DB2-BD59-A6C34878D82A}">
                    <a16:rowId xmlns:a16="http://schemas.microsoft.com/office/drawing/2014/main" val="3591432063"/>
                  </a:ext>
                </a:extLst>
              </a:tr>
            </a:tbl>
          </a:graphicData>
        </a:graphic>
      </p:graphicFrame>
      <p:sp>
        <p:nvSpPr>
          <p:cNvPr id="4" name="Text Placeholder 3"/>
          <p:cNvSpPr>
            <a:spLocks noGrp="1"/>
          </p:cNvSpPr>
          <p:nvPr>
            <p:ph type="body" sz="quarter" idx="14"/>
          </p:nvPr>
        </p:nvSpPr>
        <p:spPr/>
        <p:txBody>
          <a:bodyPr/>
          <a:lstStyle/>
          <a:p>
            <a:r>
              <a:rPr lang="en-US"/>
              <a:t>03/11/2017 - 04/10/2017</a:t>
            </a:r>
          </a:p>
        </p:txBody>
      </p:sp>
    </p:spTree>
    <p:extLst>
      <p:ext uri="{BB962C8B-B14F-4D97-AF65-F5344CB8AC3E}">
        <p14:creationId xmlns:p14="http://schemas.microsoft.com/office/powerpoint/2010/main" val="342490104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Questions Table - 1 of 7</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3653833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087565888"/>
                    </a:ext>
                  </a:extLst>
                </a:gridCol>
                <a:gridCol w="1645920">
                  <a:extLst>
                    <a:ext uri="{9D8B030D-6E8A-4147-A177-3AD203B41FA5}">
                      <a16:colId xmlns:a16="http://schemas.microsoft.com/office/drawing/2014/main" val="3220002306"/>
                    </a:ext>
                  </a:extLst>
                </a:gridCol>
                <a:gridCol w="822960">
                  <a:extLst>
                    <a:ext uri="{9D8B030D-6E8A-4147-A177-3AD203B41FA5}">
                      <a16:colId xmlns:a16="http://schemas.microsoft.com/office/drawing/2014/main" val="1468022930"/>
                    </a:ext>
                  </a:extLst>
                </a:gridCol>
                <a:gridCol w="822960">
                  <a:extLst>
                    <a:ext uri="{9D8B030D-6E8A-4147-A177-3AD203B41FA5}">
                      <a16:colId xmlns:a16="http://schemas.microsoft.com/office/drawing/2014/main" val="1379233861"/>
                    </a:ext>
                  </a:extLst>
                </a:gridCol>
                <a:gridCol w="822960">
                  <a:extLst>
                    <a:ext uri="{9D8B030D-6E8A-4147-A177-3AD203B41FA5}">
                      <a16:colId xmlns:a16="http://schemas.microsoft.com/office/drawing/2014/main" val="16400891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Question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1884117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Hipotecario</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Lorena Fernandez - 2017-04-10 20:57:52</a:t>
                      </a:r>
                      <a:r>
                        <a:rPr kumimoji="0" lang="es-ES" sz="1000" b="0" i="0" u="none" strike="noStrike" kern="1200" cap="none" spc="0" normalizeH="0" baseline="0" noProof="0">
                          <a:ln>
                            <a:noFill/>
                          </a:ln>
                          <a:solidFill>
                            <a:prstClr val="black"/>
                          </a:solidFill>
                          <a:effectLst/>
                          <a:uLnTx/>
                          <a:uFillTx/>
                          <a:latin typeface="+mn-lt"/>
                          <a:ea typeface="+mn-ea"/>
                          <a:cs typeface="+mn-cs"/>
                        </a:rPr>
                        <a:t>
No se puede consultar el limite de compra en la tarjeta de credito desde Home Banking, no se puede ingresar a visa home desde HB. Alguna vez van a hacer en pos de mejorar el servicio al cliente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04/11/2017 08:24:33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246243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ICBC Argentina</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Marce Miro - 2017-04-10 19:20:32</a:t>
                      </a:r>
                      <a:r>
                        <a:rPr kumimoji="0" lang="es-ES" sz="1000" b="0" i="0" u="none" strike="noStrike" kern="1200" cap="none" spc="0" normalizeH="0" baseline="0" noProof="0">
                          <a:ln>
                            <a:noFill/>
                          </a:ln>
                          <a:solidFill>
                            <a:prstClr val="black"/>
                          </a:solidFill>
                          <a:effectLst/>
                          <a:uLnTx/>
                          <a:uFillTx/>
                          <a:latin typeface="+mn-lt"/>
                          <a:ea typeface="+mn-ea"/>
                          <a:cs typeface="+mn-cs"/>
                        </a:rPr>
                        <a:t>
Hola. Hace meses y meses que recibo la insoportable llamada de ICBC " por la importante deuda que tengo" bla bla bla. Me indican que llame a reclamos xq no hay deuda pero no puedo hacerlo porque no tengo clave y sin ello no me atienden.-
NO SOY CLIENTE DEL BCO  No pueden molestar hasta el cansancio-No hay manera, es tal la ineptitud que te no saben que contestar y cuando lo hacen te responden MAL-
Tanta publicidad de excelencia, x fvr, son patèticos- Creo que hay una ley que me ampara...no?
Me dijeron que era el 3er Bco del mundo pero me mintieron
Marcela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04/11/2017 12:58:11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6700131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ICBC Argentina</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Enrique Tonelli - 2017-04-10 11:41:34</a:t>
                      </a:r>
                      <a:r>
                        <a:rPr kumimoji="0" lang="es-ES" sz="1000" b="0" i="0" u="none" strike="noStrike" kern="1200" cap="none" spc="0" normalizeH="0" baseline="0" noProof="0">
                          <a:ln>
                            <a:noFill/>
                          </a:ln>
                          <a:solidFill>
                            <a:prstClr val="black"/>
                          </a:solidFill>
                          <a:effectLst/>
                          <a:uLnTx/>
                          <a:uFillTx/>
                          <a:latin typeface="+mn-lt"/>
                          <a:ea typeface="+mn-ea"/>
                          <a:cs typeface="+mn-cs"/>
                        </a:rPr>
                        <a:t>
Hace tres horas que el centro HOLA no me atiende!!!!! que tengo que hacer?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04/10/2017 13:14:07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0658365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Santander Río</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Mariano Alejandro Cabral - 2017-04-10 08:14:54</a:t>
                      </a:r>
                      <a:r>
                        <a:rPr kumimoji="0" lang="es-ES" sz="1000" b="0" i="0" u="none" strike="noStrike" kern="1200" cap="none" spc="0" normalizeH="0" baseline="0" noProof="0">
                          <a:ln>
                            <a:noFill/>
                          </a:ln>
                          <a:solidFill>
                            <a:prstClr val="black"/>
                          </a:solidFill>
                          <a:effectLst/>
                          <a:uLnTx/>
                          <a:uFillTx/>
                          <a:latin typeface="+mn-lt"/>
                          <a:ea typeface="+mn-ea"/>
                          <a:cs typeface="+mn-cs"/>
                        </a:rPr>
                        <a:t>
Buen día tengo la tarjeta inhabilitada y no tengo clave de Home banking, que hago??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04/10/2017 16:42:48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530248197"/>
                  </a:ext>
                </a:extLst>
              </a:tr>
            </a:tbl>
          </a:graphicData>
        </a:graphic>
      </p:graphicFrame>
      <p:sp>
        <p:nvSpPr>
          <p:cNvPr id="4" name="Text Placeholder 3"/>
          <p:cNvSpPr>
            <a:spLocks noGrp="1"/>
          </p:cNvSpPr>
          <p:nvPr>
            <p:ph type="body" sz="quarter" idx="14"/>
          </p:nvPr>
        </p:nvSpPr>
        <p:spPr/>
        <p:txBody>
          <a:bodyPr/>
          <a:lstStyle/>
          <a:p>
            <a:r>
              <a:rPr lang="en-US"/>
              <a:t>03/11/2017 - 04/10/2017</a:t>
            </a:r>
          </a:p>
        </p:txBody>
      </p:sp>
    </p:spTree>
    <p:extLst>
      <p:ext uri="{BB962C8B-B14F-4D97-AF65-F5344CB8AC3E}">
        <p14:creationId xmlns:p14="http://schemas.microsoft.com/office/powerpoint/2010/main" val="111938361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Questions Table - 2 of 7</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2074795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198722484"/>
                    </a:ext>
                  </a:extLst>
                </a:gridCol>
                <a:gridCol w="1645920">
                  <a:extLst>
                    <a:ext uri="{9D8B030D-6E8A-4147-A177-3AD203B41FA5}">
                      <a16:colId xmlns:a16="http://schemas.microsoft.com/office/drawing/2014/main" val="4203433751"/>
                    </a:ext>
                  </a:extLst>
                </a:gridCol>
                <a:gridCol w="822960">
                  <a:extLst>
                    <a:ext uri="{9D8B030D-6E8A-4147-A177-3AD203B41FA5}">
                      <a16:colId xmlns:a16="http://schemas.microsoft.com/office/drawing/2014/main" val="1589796141"/>
                    </a:ext>
                  </a:extLst>
                </a:gridCol>
                <a:gridCol w="822960">
                  <a:extLst>
                    <a:ext uri="{9D8B030D-6E8A-4147-A177-3AD203B41FA5}">
                      <a16:colId xmlns:a16="http://schemas.microsoft.com/office/drawing/2014/main" val="4206057309"/>
                    </a:ext>
                  </a:extLst>
                </a:gridCol>
                <a:gridCol w="822960">
                  <a:extLst>
                    <a:ext uri="{9D8B030D-6E8A-4147-A177-3AD203B41FA5}">
                      <a16:colId xmlns:a16="http://schemas.microsoft.com/office/drawing/2014/main" val="32287065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Question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13377313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Santander Río</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Miguel Angel Romero - 2017-04-09 10:56:57</a:t>
                      </a:r>
                      <a:r>
                        <a:rPr kumimoji="0" lang="es-ES" sz="1000" b="0" i="0" u="none" strike="noStrike" kern="1200" cap="none" spc="0" normalizeH="0" baseline="0" noProof="0">
                          <a:ln>
                            <a:noFill/>
                          </a:ln>
                          <a:solidFill>
                            <a:prstClr val="black"/>
                          </a:solidFill>
                          <a:effectLst/>
                          <a:uLnTx/>
                          <a:uFillTx/>
                          <a:latin typeface="+mn-lt"/>
                          <a:ea typeface="+mn-ea"/>
                          <a:cs typeface="+mn-cs"/>
                        </a:rPr>
                        <a:t>
Buen dia en febrero cancele una compra de netshoes..ellos me mandaron el comprobante de reintegro..pero en mi resumen de mi visa veo q me debitaron las 3 cuotas de la compra q había sido cancelada..alguien me puede ayudar ???gracias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04/10/2017 11:37:34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6042219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Santander Río</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Roxana Castillo - 2017-04-08 20:31:41</a:t>
                      </a:r>
                      <a:r>
                        <a:rPr kumimoji="0" lang="es-ES" sz="1000" b="0" i="0" u="none" strike="noStrike" kern="1200" cap="none" spc="0" normalizeH="0" baseline="0" noProof="0">
                          <a:ln>
                            <a:noFill/>
                          </a:ln>
                          <a:solidFill>
                            <a:prstClr val="black"/>
                          </a:solidFill>
                          <a:effectLst/>
                          <a:uLnTx/>
                          <a:uFillTx/>
                          <a:latin typeface="+mn-lt"/>
                          <a:ea typeface="+mn-ea"/>
                          <a:cs typeface="+mn-cs"/>
                        </a:rPr>
                        <a:t>
CUIDEN MAS A LOS CLIENTES. En el año 2012 me tocó ser víctima de vaciamiento de mí cuenta, es horrible, te sentís ultrajada. Todo tu sueldo y ahorros que depositas en el banco confiando, de pronto, desaparecen. Hoy le tocó a una compañera de trabajo esa misma situación. Me llamó llorando pidiéndome "asesoramiento". Podrían humanizarse un poco? NO QUIERO asesorar en estas situaciones, no quiero que sucedan. Me podrían informar sugerencias para ella? Deben devolverle esos gastos que ella no hizo. Recuerden que nosotros, los clientes, confiamos en ustedes. Protejannos!!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04/10/2017 11:46:05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0035195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Santander Río</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Vero Nica - 2017-04-08 12:52:11</a:t>
                      </a:r>
                      <a:r>
                        <a:rPr kumimoji="0" lang="es-ES" sz="1000" b="0" i="0" u="none" strike="noStrike" kern="1200" cap="none" spc="0" normalizeH="0" baseline="0" noProof="0">
                          <a:ln>
                            <a:noFill/>
                          </a:ln>
                          <a:solidFill>
                            <a:prstClr val="black"/>
                          </a:solidFill>
                          <a:effectLst/>
                          <a:uLnTx/>
                          <a:uFillTx/>
                          <a:latin typeface="+mn-lt"/>
                          <a:ea typeface="+mn-ea"/>
                          <a:cs typeface="+mn-cs"/>
                        </a:rPr>
                        <a:t>
Hola! lei que Santander adquirió Citibank. Podrán informarme donde debo dirigirme para presentar un cheque emitido por cuentas del Citibank? gracias.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04/10/2017 09:47:17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4616187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Santander Río</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Agustina Rey - 2017-04-07 18:38:39</a:t>
                      </a:r>
                      <a:r>
                        <a:rPr kumimoji="0" lang="es-ES" sz="1000" b="0" i="0" u="none" strike="noStrike" kern="1200" cap="none" spc="0" normalizeH="0" baseline="0" noProof="0">
                          <a:ln>
                            <a:noFill/>
                          </a:ln>
                          <a:solidFill>
                            <a:prstClr val="black"/>
                          </a:solidFill>
                          <a:effectLst/>
                          <a:uLnTx/>
                          <a:uFillTx/>
                          <a:latin typeface="+mn-lt"/>
                          <a:ea typeface="+mn-ea"/>
                          <a:cs typeface="+mn-cs"/>
                        </a:rPr>
                        <a:t>
No funciona el online banking.. fui al banco me dicen una cosa.. sigue sin funcionar.. llamo al 0800 y lo unico que escucho es una maquina y una musica.. soluciones????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04/07/2017 18:57:57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593036477"/>
                  </a:ext>
                </a:extLst>
              </a:tr>
            </a:tbl>
          </a:graphicData>
        </a:graphic>
      </p:graphicFrame>
      <p:sp>
        <p:nvSpPr>
          <p:cNvPr id="4" name="Text Placeholder 3"/>
          <p:cNvSpPr>
            <a:spLocks noGrp="1"/>
          </p:cNvSpPr>
          <p:nvPr>
            <p:ph type="body" sz="quarter" idx="14"/>
          </p:nvPr>
        </p:nvSpPr>
        <p:spPr/>
        <p:txBody>
          <a:bodyPr/>
          <a:lstStyle/>
          <a:p>
            <a:r>
              <a:rPr lang="en-US"/>
              <a:t>03/11/2017 - 04/10/2017</a:t>
            </a:r>
          </a:p>
        </p:txBody>
      </p:sp>
    </p:spTree>
    <p:extLst>
      <p:ext uri="{BB962C8B-B14F-4D97-AF65-F5344CB8AC3E}">
        <p14:creationId xmlns:p14="http://schemas.microsoft.com/office/powerpoint/2010/main" val="102194814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Questions Table - 3 of 7</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2650447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784219225"/>
                    </a:ext>
                  </a:extLst>
                </a:gridCol>
                <a:gridCol w="1645920">
                  <a:extLst>
                    <a:ext uri="{9D8B030D-6E8A-4147-A177-3AD203B41FA5}">
                      <a16:colId xmlns:a16="http://schemas.microsoft.com/office/drawing/2014/main" val="430246226"/>
                    </a:ext>
                  </a:extLst>
                </a:gridCol>
                <a:gridCol w="822960">
                  <a:extLst>
                    <a:ext uri="{9D8B030D-6E8A-4147-A177-3AD203B41FA5}">
                      <a16:colId xmlns:a16="http://schemas.microsoft.com/office/drawing/2014/main" val="1233790921"/>
                    </a:ext>
                  </a:extLst>
                </a:gridCol>
                <a:gridCol w="822960">
                  <a:extLst>
                    <a:ext uri="{9D8B030D-6E8A-4147-A177-3AD203B41FA5}">
                      <a16:colId xmlns:a16="http://schemas.microsoft.com/office/drawing/2014/main" val="1940364994"/>
                    </a:ext>
                  </a:extLst>
                </a:gridCol>
                <a:gridCol w="822960">
                  <a:extLst>
                    <a:ext uri="{9D8B030D-6E8A-4147-A177-3AD203B41FA5}">
                      <a16:colId xmlns:a16="http://schemas.microsoft.com/office/drawing/2014/main" val="33410073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Question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17218577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ICBC Argentina</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Pau Pérrima - 2017-04-07 14:00:43</a:t>
                      </a:r>
                      <a:r>
                        <a:rPr kumimoji="0" lang="es-ES" sz="1000" b="0" i="0" u="none" strike="noStrike" kern="1200" cap="none" spc="0" normalizeH="0" baseline="0" noProof="0">
                          <a:ln>
                            <a:noFill/>
                          </a:ln>
                          <a:solidFill>
                            <a:prstClr val="black"/>
                          </a:solidFill>
                          <a:effectLst/>
                          <a:uLnTx/>
                          <a:uFillTx/>
                          <a:latin typeface="+mn-lt"/>
                          <a:ea typeface="+mn-ea"/>
                          <a:cs typeface="+mn-cs"/>
                        </a:rPr>
                        <a:t>
No les da una pizca de vergüenza?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04/10/2017 12:49:45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3098341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ICBC Argentina</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Pau Pérrima - 2017-04-07 13:10:59</a:t>
                      </a:r>
                      <a:r>
                        <a:rPr kumimoji="0" lang="es-ES" sz="1000" b="0" i="0" u="none" strike="noStrike" kern="1200" cap="none" spc="0" normalizeH="0" baseline="0" noProof="0">
                          <a:ln>
                            <a:noFill/>
                          </a:ln>
                          <a:solidFill>
                            <a:prstClr val="black"/>
                          </a:solidFill>
                          <a:effectLst/>
                          <a:uLnTx/>
                          <a:uFillTx/>
                          <a:latin typeface="+mn-lt"/>
                          <a:ea typeface="+mn-ea"/>
                          <a:cs typeface="+mn-cs"/>
                        </a:rPr>
                        <a:t>
Es la segunda vez que me dejan.plantada por las tarjetas de débito!!!pero que clase de banco son?¡?!me podes contestar??.es posible que alguien digno se haga cargo de esto y de la car???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04/10/2017 12:49:40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9255084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Santander Río</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Lucía Daniela - 2017-04-07 12:44:09</a:t>
                      </a:r>
                      <a:r>
                        <a:rPr kumimoji="0" lang="es-ES" sz="1000" b="0" i="0" u="none" strike="noStrike" kern="1200" cap="none" spc="0" normalizeH="0" baseline="0" noProof="0">
                          <a:ln>
                            <a:noFill/>
                          </a:ln>
                          <a:solidFill>
                            <a:prstClr val="black"/>
                          </a:solidFill>
                          <a:effectLst/>
                          <a:uLnTx/>
                          <a:uFillTx/>
                          <a:latin typeface="+mn-lt"/>
                          <a:ea typeface="+mn-ea"/>
                          <a:cs typeface="+mn-cs"/>
                        </a:rPr>
                        <a:t>
Era cliente CITI y ahora de este nefasto banco (al igual que todos). Estoy llamando para cancelar mis cuentas y ( tras intentos consecutivos de que las lineas dejen de estar ''ocupadas'') cuando empiezo a hablar con un representante y explico los motivos ME CORTAN. No quiero tener esta bazofia de servicio, ni pienso pagar un centavo porque no quieran cerrarme las cuentas. Tengo que poner un abogado de por medio para que les haga llegar mi pedido y se haga efectivo?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04/07/2017 14:19:33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3918989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Santander Río</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Mitsue Marquez - 2017-04-07 12:35:13</a:t>
                      </a:r>
                      <a:r>
                        <a:rPr kumimoji="0" lang="es-ES" sz="1000" b="0" i="0" u="none" strike="noStrike" kern="1200" cap="none" spc="0" normalizeH="0" baseline="0" noProof="0">
                          <a:ln>
                            <a:noFill/>
                          </a:ln>
                          <a:solidFill>
                            <a:prstClr val="black"/>
                          </a:solidFill>
                          <a:effectLst/>
                          <a:uLnTx/>
                          <a:uFillTx/>
                          <a:latin typeface="+mn-lt"/>
                          <a:ea typeface="+mn-ea"/>
                          <a:cs typeface="+mn-cs"/>
                        </a:rPr>
                        <a:t>
hola una consulta, soy cliente citi y ahora santander rio, me llego un mail con un descuento para el dia de hoy en prune...mi pregunta es si yo pago con mi visa citi women el descuento y las 3 cuotas sin intereses las tango igual? o no porque no tengo el plastico de ustedes aun a pesar de ser su clienta?
porque dice 35% y 3 cuotas para sus clientes sorpresa??'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04/07/2017 12:53:00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648160631"/>
                  </a:ext>
                </a:extLst>
              </a:tr>
            </a:tbl>
          </a:graphicData>
        </a:graphic>
      </p:graphicFrame>
      <p:sp>
        <p:nvSpPr>
          <p:cNvPr id="4" name="Text Placeholder 3"/>
          <p:cNvSpPr>
            <a:spLocks noGrp="1"/>
          </p:cNvSpPr>
          <p:nvPr>
            <p:ph type="body" sz="quarter" idx="14"/>
          </p:nvPr>
        </p:nvSpPr>
        <p:spPr/>
        <p:txBody>
          <a:bodyPr/>
          <a:lstStyle/>
          <a:p>
            <a:r>
              <a:rPr lang="en-US"/>
              <a:t>03/11/2017 - 04/10/2017</a:t>
            </a:r>
          </a:p>
        </p:txBody>
      </p:sp>
    </p:spTree>
    <p:extLst>
      <p:ext uri="{BB962C8B-B14F-4D97-AF65-F5344CB8AC3E}">
        <p14:creationId xmlns:p14="http://schemas.microsoft.com/office/powerpoint/2010/main" val="31909082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Questions Table - 4 of 7</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8229371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157599095"/>
                    </a:ext>
                  </a:extLst>
                </a:gridCol>
                <a:gridCol w="1645920">
                  <a:extLst>
                    <a:ext uri="{9D8B030D-6E8A-4147-A177-3AD203B41FA5}">
                      <a16:colId xmlns:a16="http://schemas.microsoft.com/office/drawing/2014/main" val="1452103481"/>
                    </a:ext>
                  </a:extLst>
                </a:gridCol>
                <a:gridCol w="822960">
                  <a:extLst>
                    <a:ext uri="{9D8B030D-6E8A-4147-A177-3AD203B41FA5}">
                      <a16:colId xmlns:a16="http://schemas.microsoft.com/office/drawing/2014/main" val="3283963079"/>
                    </a:ext>
                  </a:extLst>
                </a:gridCol>
                <a:gridCol w="822960">
                  <a:extLst>
                    <a:ext uri="{9D8B030D-6E8A-4147-A177-3AD203B41FA5}">
                      <a16:colId xmlns:a16="http://schemas.microsoft.com/office/drawing/2014/main" val="2020348316"/>
                    </a:ext>
                  </a:extLst>
                </a:gridCol>
                <a:gridCol w="822960">
                  <a:extLst>
                    <a:ext uri="{9D8B030D-6E8A-4147-A177-3AD203B41FA5}">
                      <a16:colId xmlns:a16="http://schemas.microsoft.com/office/drawing/2014/main" val="39645866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Question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32763958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Santander Río</a:t>
                      </a:r>
                      <a:r>
                        <a:rPr kumimoji="0" lang="en-US" sz="1000" b="0" i="0" u="none" strike="noStrike" kern="1200" cap="none" spc="0" normalizeH="0" baseline="0" noProof="0">
                          <a:ln>
                            <a:noFill/>
                          </a:ln>
                          <a:solidFill>
                            <a:prstClr val="black"/>
                          </a:solidFill>
                          <a:effectLst/>
                          <a:uLnTx/>
                          <a:uFillTx/>
                          <a:latin typeface="+mn-lt"/>
                          <a:ea typeface="+mn-ea"/>
                          <a:cs typeface="+mn-cs"/>
                        </a:rPr>
                        <a:t> was asked by </a:t>
                      </a:r>
                      <a:r>
                        <a:rPr kumimoji="0" lang="en-US" sz="1000" b="1" i="0" u="none" strike="noStrike" kern="1200" cap="none" spc="0" normalizeH="0" baseline="0" noProof="0">
                          <a:ln>
                            <a:noFill/>
                          </a:ln>
                          <a:solidFill>
                            <a:prstClr val="black"/>
                          </a:solidFill>
                          <a:effectLst/>
                          <a:uLnTx/>
                          <a:uFillTx/>
                          <a:latin typeface="+mn-lt"/>
                          <a:ea typeface="+mn-ea"/>
                          <a:cs typeface="+mn-cs"/>
                        </a:rPr>
                        <a:t>Jorge Raff - 2017-04-07 12:33:34</a:t>
                      </a:r>
                      <a:r>
                        <a:rPr kumimoji="0" lang="en-US" sz="1000" b="0" i="0" u="none" strike="noStrike" kern="1200" cap="none" spc="0" normalizeH="0" baseline="0" noProof="0">
                          <a:ln>
                            <a:noFill/>
                          </a:ln>
                          <a:solidFill>
                            <a:prstClr val="black"/>
                          </a:solidFill>
                          <a:effectLst/>
                          <a:uLnTx/>
                          <a:uFillTx/>
                          <a:latin typeface="+mn-lt"/>
                          <a:ea typeface="+mn-ea"/>
                          <a:cs typeface="+mn-cs"/>
                        </a:rPr>
                        <a:t>
El dominio santanderrio.com.ar/bienvenidos  NUNCA FUNCIONO !!! Asi empiezan una nueva etapa ???gracias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04/07/2017 13:11:54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4526703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ICBC Argentina</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Agustin Carmona - 2017-04-07 10:38:26</a:t>
                      </a:r>
                      <a:r>
                        <a:rPr kumimoji="0" lang="es-ES" sz="1000" b="0" i="0" u="none" strike="noStrike" kern="1200" cap="none" spc="0" normalizeH="0" baseline="0" noProof="0">
                          <a:ln>
                            <a:noFill/>
                          </a:ln>
                          <a:solidFill>
                            <a:prstClr val="black"/>
                          </a:solidFill>
                          <a:effectLst/>
                          <a:uLnTx/>
                          <a:uFillTx/>
                          <a:latin typeface="+mn-lt"/>
                          <a:ea typeface="+mn-ea"/>
                          <a:cs typeface="+mn-cs"/>
                        </a:rPr>
                        <a:t>
Podrían contestar en el centro Hola? 15 minutos esperando y no atienden.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04/07/2017 12:32:59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7347773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Santander Río</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Ana Julia Hoban - 2017-04-06 17:18:30</a:t>
                      </a:r>
                      <a:r>
                        <a:rPr kumimoji="0" lang="es-ES" sz="1000" b="0" i="0" u="none" strike="noStrike" kern="1200" cap="none" spc="0" normalizeH="0" baseline="0" noProof="0">
                          <a:ln>
                            <a:noFill/>
                          </a:ln>
                          <a:solidFill>
                            <a:prstClr val="black"/>
                          </a:solidFill>
                          <a:effectLst/>
                          <a:uLnTx/>
                          <a:uFillTx/>
                          <a:latin typeface="+mn-lt"/>
                          <a:ea typeface="+mn-ea"/>
                          <a:cs typeface="+mn-cs"/>
                        </a:rPr>
                        <a:t>
Buenos tardes. Hace algunos días me entere que han comprado/mergeado/unido con Citibank, por ende mis servicios ahora pasan a ser vuestros. Me acerce a la sucursal mas cercana (que solía ser de Citibank) y me indica un gran cartel en la puerta que solo se atienden clientes de esa sucursal. NI la tarjeta es aceptada en el cajero. Luego me acerco a otra sucursal y si bien me acepta la tarjeta, no puedo seguir operando. Intento comunicarme a los teléfonos con los que solía comunicarme, y ademas a los teléfonos de contacto de banco río y no me reconoce los datos que ingreso telefónicamente. Llamé unas 6 veces, marqué todas las opciones posibles y no hay manera de que me responda una persona. No me reconoce la clave telefónica, entonces intento generar una nueva, con mis tarjetas (débito y crédito) en la mano, me dice que los datos son incorrectos. NECESITO OPERAR con mi banco y no puedo. Podría por favor alguien darme una solución? Idealmente me gustaría poder conversar aunque sea telefóni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04/06/2017 19:40:36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102739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Santander Río</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Lube Rec - 2017-04-06 15:23:17</a:t>
                      </a:r>
                      <a:r>
                        <a:rPr kumimoji="0" lang="es-ES" sz="1000" b="0" i="0" u="none" strike="noStrike" kern="1200" cap="none" spc="0" normalizeH="0" baseline="0" noProof="0">
                          <a:ln>
                            <a:noFill/>
                          </a:ln>
                          <a:solidFill>
                            <a:prstClr val="black"/>
                          </a:solidFill>
                          <a:effectLst/>
                          <a:uLnTx/>
                          <a:uFillTx/>
                          <a:latin typeface="+mn-lt"/>
                          <a:ea typeface="+mn-ea"/>
                          <a:cs typeface="+mn-cs"/>
                        </a:rPr>
                        <a:t>
Hola! Mi ejecutiva de cuenta no me responde los mails, me pueden ayudar por favor?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04/06/2017 19:17:44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502358072"/>
                  </a:ext>
                </a:extLst>
              </a:tr>
            </a:tbl>
          </a:graphicData>
        </a:graphic>
      </p:graphicFrame>
      <p:sp>
        <p:nvSpPr>
          <p:cNvPr id="4" name="Text Placeholder 3"/>
          <p:cNvSpPr>
            <a:spLocks noGrp="1"/>
          </p:cNvSpPr>
          <p:nvPr>
            <p:ph type="body" sz="quarter" idx="14"/>
          </p:nvPr>
        </p:nvSpPr>
        <p:spPr/>
        <p:txBody>
          <a:bodyPr/>
          <a:lstStyle/>
          <a:p>
            <a:r>
              <a:rPr lang="en-US"/>
              <a:t>03/11/2017 - 04/10/2017</a:t>
            </a:r>
          </a:p>
        </p:txBody>
      </p:sp>
    </p:spTree>
    <p:extLst>
      <p:ext uri="{BB962C8B-B14F-4D97-AF65-F5344CB8AC3E}">
        <p14:creationId xmlns:p14="http://schemas.microsoft.com/office/powerpoint/2010/main" val="62125075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Questions Table - 5 of 7</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9470960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09950875"/>
                    </a:ext>
                  </a:extLst>
                </a:gridCol>
                <a:gridCol w="1645920">
                  <a:extLst>
                    <a:ext uri="{9D8B030D-6E8A-4147-A177-3AD203B41FA5}">
                      <a16:colId xmlns:a16="http://schemas.microsoft.com/office/drawing/2014/main" val="2599632253"/>
                    </a:ext>
                  </a:extLst>
                </a:gridCol>
                <a:gridCol w="822960">
                  <a:extLst>
                    <a:ext uri="{9D8B030D-6E8A-4147-A177-3AD203B41FA5}">
                      <a16:colId xmlns:a16="http://schemas.microsoft.com/office/drawing/2014/main" val="1612186666"/>
                    </a:ext>
                  </a:extLst>
                </a:gridCol>
                <a:gridCol w="822960">
                  <a:extLst>
                    <a:ext uri="{9D8B030D-6E8A-4147-A177-3AD203B41FA5}">
                      <a16:colId xmlns:a16="http://schemas.microsoft.com/office/drawing/2014/main" val="302079594"/>
                    </a:ext>
                  </a:extLst>
                </a:gridCol>
                <a:gridCol w="822960">
                  <a:extLst>
                    <a:ext uri="{9D8B030D-6E8A-4147-A177-3AD203B41FA5}">
                      <a16:colId xmlns:a16="http://schemas.microsoft.com/office/drawing/2014/main" val="16009212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Question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1500262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Santander Río</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De Angelis Hernan - 2017-04-06 12:13:07</a:t>
                      </a:r>
                      <a:r>
                        <a:rPr kumimoji="0" lang="es-ES" sz="1000" b="0" i="0" u="none" strike="noStrike" kern="1200" cap="none" spc="0" normalizeH="0" baseline="0" noProof="0">
                          <a:ln>
                            <a:noFill/>
                          </a:ln>
                          <a:solidFill>
                            <a:prstClr val="black"/>
                          </a:solidFill>
                          <a:effectLst/>
                          <a:uLnTx/>
                          <a:uFillTx/>
                          <a:latin typeface="+mn-lt"/>
                          <a:ea typeface="+mn-ea"/>
                          <a:cs typeface="+mn-cs"/>
                        </a:rPr>
                        <a:t>
Buenos Dias, en el resumen de mi tarjeta aparece una supcripcion de Amazon, como puede hacer para anularlo? jamas lo gestione. me dan una mano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04/06/2017 13:01:52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5779894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Santander Río</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Agus Ippolito - 2017-04-06 11:43:42</a:t>
                      </a:r>
                      <a:r>
                        <a:rPr kumimoji="0" lang="es-ES" sz="1000" b="0" i="0" u="none" strike="noStrike" kern="1200" cap="none" spc="0" normalizeH="0" baseline="0" noProof="0">
                          <a:ln>
                            <a:noFill/>
                          </a:ln>
                          <a:solidFill>
                            <a:prstClr val="black"/>
                          </a:solidFill>
                          <a:effectLst/>
                          <a:uLnTx/>
                          <a:uFillTx/>
                          <a:latin typeface="+mn-lt"/>
                          <a:ea typeface="+mn-ea"/>
                          <a:cs typeface="+mn-cs"/>
                        </a:rPr>
                        <a:t>
Hicimos un canje de puntos de Superclub por una maquina de pastas y la usamos, literal, 3 veces y se rompió. Es una maquina genérica y no trajo garantía ni nada. Donde podemos pedir arreglo de la máquina? Se supone que tienen que dar garantía. Gracias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04/06/2017 12:50:50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3621724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Hipotecario</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Fernando Ar - 2017-04-06 09:24:10</a:t>
                      </a:r>
                      <a:r>
                        <a:rPr kumimoji="0" lang="es-ES" sz="1000" b="0" i="0" u="none" strike="noStrike" kern="1200" cap="none" spc="0" normalizeH="0" baseline="0" noProof="0">
                          <a:ln>
                            <a:noFill/>
                          </a:ln>
                          <a:solidFill>
                            <a:prstClr val="black"/>
                          </a:solidFill>
                          <a:effectLst/>
                          <a:uLnTx/>
                          <a:uFillTx/>
                          <a:latin typeface="+mn-lt"/>
                          <a:ea typeface="+mn-ea"/>
                          <a:cs typeface="+mn-cs"/>
                        </a:rPr>
                        <a:t>
Hola. Hoy se atenderá en San Juan?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04/07/2017 08:27:00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4373094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Santander Río</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Yamila Ayelén Centurión - 2017-04-06 00:17:22</a:t>
                      </a:r>
                      <a:r>
                        <a:rPr kumimoji="0" lang="es-ES" sz="1000" b="0" i="0" u="none" strike="noStrike" kern="1200" cap="none" spc="0" normalizeH="0" baseline="0" noProof="0">
                          <a:ln>
                            <a:noFill/>
                          </a:ln>
                          <a:solidFill>
                            <a:prstClr val="black"/>
                          </a:solidFill>
                          <a:effectLst/>
                          <a:uLnTx/>
                          <a:uFillTx/>
                          <a:latin typeface="+mn-lt"/>
                          <a:ea typeface="+mn-ea"/>
                          <a:cs typeface="+mn-cs"/>
                        </a:rPr>
                        <a:t>
Están bloqueados los cajeros automáticos?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04/06/2017 09:27:15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168190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Santander Río</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José Altopilluelo - 2017-04-05 18:16:45</a:t>
                      </a:r>
                      <a:r>
                        <a:rPr kumimoji="0" lang="es-ES" sz="1000" b="0" i="0" u="none" strike="noStrike" kern="1200" cap="none" spc="0" normalizeH="0" baseline="0" noProof="0">
                          <a:ln>
                            <a:noFill/>
                          </a:ln>
                          <a:solidFill>
                            <a:prstClr val="black"/>
                          </a:solidFill>
                          <a:effectLst/>
                          <a:uLnTx/>
                          <a:uFillTx/>
                          <a:latin typeface="+mn-lt"/>
                          <a:ea typeface="+mn-ea"/>
                          <a:cs typeface="+mn-cs"/>
                        </a:rPr>
                        <a:t>
Buenas, alguien sabe como generar clave ALFABETICA nueva ?(olvidé la generada)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04/05/2017 18:17:40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957803481"/>
                  </a:ext>
                </a:extLst>
              </a:tr>
            </a:tbl>
          </a:graphicData>
        </a:graphic>
      </p:graphicFrame>
      <p:sp>
        <p:nvSpPr>
          <p:cNvPr id="4" name="Text Placeholder 3"/>
          <p:cNvSpPr>
            <a:spLocks noGrp="1"/>
          </p:cNvSpPr>
          <p:nvPr>
            <p:ph type="body" sz="quarter" idx="14"/>
          </p:nvPr>
        </p:nvSpPr>
        <p:spPr/>
        <p:txBody>
          <a:bodyPr/>
          <a:lstStyle/>
          <a:p>
            <a:r>
              <a:rPr lang="en-US"/>
              <a:t>03/11/2017 - 04/10/2017</a:t>
            </a:r>
          </a:p>
        </p:txBody>
      </p:sp>
    </p:spTree>
    <p:extLst>
      <p:ext uri="{BB962C8B-B14F-4D97-AF65-F5344CB8AC3E}">
        <p14:creationId xmlns:p14="http://schemas.microsoft.com/office/powerpoint/2010/main" val="341646406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Questions Table - 6 of 7</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4739800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254053579"/>
                    </a:ext>
                  </a:extLst>
                </a:gridCol>
                <a:gridCol w="1645920">
                  <a:extLst>
                    <a:ext uri="{9D8B030D-6E8A-4147-A177-3AD203B41FA5}">
                      <a16:colId xmlns:a16="http://schemas.microsoft.com/office/drawing/2014/main" val="2028230782"/>
                    </a:ext>
                  </a:extLst>
                </a:gridCol>
                <a:gridCol w="822960">
                  <a:extLst>
                    <a:ext uri="{9D8B030D-6E8A-4147-A177-3AD203B41FA5}">
                      <a16:colId xmlns:a16="http://schemas.microsoft.com/office/drawing/2014/main" val="3275383985"/>
                    </a:ext>
                  </a:extLst>
                </a:gridCol>
                <a:gridCol w="822960">
                  <a:extLst>
                    <a:ext uri="{9D8B030D-6E8A-4147-A177-3AD203B41FA5}">
                      <a16:colId xmlns:a16="http://schemas.microsoft.com/office/drawing/2014/main" val="2304395813"/>
                    </a:ext>
                  </a:extLst>
                </a:gridCol>
                <a:gridCol w="822960">
                  <a:extLst>
                    <a:ext uri="{9D8B030D-6E8A-4147-A177-3AD203B41FA5}">
                      <a16:colId xmlns:a16="http://schemas.microsoft.com/office/drawing/2014/main" val="23407323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Question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29658855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Hipotecario</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Ana Lía - 2017-04-05 17:45:40</a:t>
                      </a:r>
                      <a:r>
                        <a:rPr kumimoji="0" lang="es-ES" sz="1000" b="0" i="0" u="none" strike="noStrike" kern="1200" cap="none" spc="0" normalizeH="0" baseline="0" noProof="0">
                          <a:ln>
                            <a:noFill/>
                          </a:ln>
                          <a:solidFill>
                            <a:prstClr val="black"/>
                          </a:solidFill>
                          <a:effectLst/>
                          <a:uLnTx/>
                          <a:uFillTx/>
                          <a:latin typeface="+mn-lt"/>
                          <a:ea typeface="+mn-ea"/>
                          <a:cs typeface="+mn-cs"/>
                        </a:rPr>
                        <a:t>
Buenas tardes, tengo mi tarjeta VISA vencida y no recibo la nueva, vigente desde Abril. Hace una semana pedí que me la envíen al domicilio laboral, me llamaron del correo para avisar que la iba a recibir el viernes pero nunca llegó. Hoy llamé al teléfono de consultas del banco y no me dan ninguna solución a corto plazo, informan que está "en proceso" en el correo y no tienen manera de intervenir o de brindarme un contacto del correo. Necesito la tarjeta antes del martes que viene porque viajo y la quiero utilizar. Cómo se puede solucionar? Gracias!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04/05/2017 17:49:26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5335698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Hipotecario</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Vivi Dinaro - 2017-04-05 17:38:46</a:t>
                      </a:r>
                      <a:r>
                        <a:rPr kumimoji="0" lang="es-ES" sz="1000" b="0" i="0" u="none" strike="noStrike" kern="1200" cap="none" spc="0" normalizeH="0" baseline="0" noProof="0">
                          <a:ln>
                            <a:noFill/>
                          </a:ln>
                          <a:solidFill>
                            <a:prstClr val="black"/>
                          </a:solidFill>
                          <a:effectLst/>
                          <a:uLnTx/>
                          <a:uFillTx/>
                          <a:latin typeface="+mn-lt"/>
                          <a:ea typeface="+mn-ea"/>
                          <a:cs typeface="+mn-cs"/>
                        </a:rPr>
                        <a:t>
Estamos tratando de comunicarnos al 0800 del banco y no atienden Por qué?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04/05/2017 17:48:56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3544425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ICBC Argentina</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Patricia M. Pisani - 2017-04-04 19:16:55</a:t>
                      </a:r>
                      <a:r>
                        <a:rPr kumimoji="0" lang="es-ES" sz="1000" b="0" i="0" u="none" strike="noStrike" kern="1200" cap="none" spc="0" normalizeH="0" baseline="0" noProof="0">
                          <a:ln>
                            <a:noFill/>
                          </a:ln>
                          <a:solidFill>
                            <a:prstClr val="black"/>
                          </a:solidFill>
                          <a:effectLst/>
                          <a:uLnTx/>
                          <a:uFillTx/>
                          <a:latin typeface="+mn-lt"/>
                          <a:ea typeface="+mn-ea"/>
                          <a:cs typeface="+mn-cs"/>
                        </a:rPr>
                        <a:t>
Hace mas de una semana que estoy intentando comunicarme con centro Hola. Me tienen mas de 15 minutos y no atienden. saqué las claves por cajero y tampoco me las toma en la pagina. Me llamaron hace mas de un mes para ofrecerme una tarjeta que nunca llego, y estoy dudando de que sea fraude. Como me puedo comunicar sin tener que ir a la sucursal? sigue existiendo el centro HOLA? gracias, espero respuesta.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04/06/2017 12:02:03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646521389"/>
                  </a:ext>
                </a:extLst>
              </a:tr>
            </a:tbl>
          </a:graphicData>
        </a:graphic>
      </p:graphicFrame>
      <p:sp>
        <p:nvSpPr>
          <p:cNvPr id="4" name="Text Placeholder 3"/>
          <p:cNvSpPr>
            <a:spLocks noGrp="1"/>
          </p:cNvSpPr>
          <p:nvPr>
            <p:ph type="body" sz="quarter" idx="14"/>
          </p:nvPr>
        </p:nvSpPr>
        <p:spPr/>
        <p:txBody>
          <a:bodyPr/>
          <a:lstStyle/>
          <a:p>
            <a:r>
              <a:rPr lang="en-US"/>
              <a:t>03/11/2017 - 04/10/2017</a:t>
            </a:r>
          </a:p>
        </p:txBody>
      </p:sp>
    </p:spTree>
    <p:extLst>
      <p:ext uri="{BB962C8B-B14F-4D97-AF65-F5344CB8AC3E}">
        <p14:creationId xmlns:p14="http://schemas.microsoft.com/office/powerpoint/2010/main" val="428662134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Questions Table - 7 of 7</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4633298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503806011"/>
                    </a:ext>
                  </a:extLst>
                </a:gridCol>
                <a:gridCol w="1645920">
                  <a:extLst>
                    <a:ext uri="{9D8B030D-6E8A-4147-A177-3AD203B41FA5}">
                      <a16:colId xmlns:a16="http://schemas.microsoft.com/office/drawing/2014/main" val="1712800851"/>
                    </a:ext>
                  </a:extLst>
                </a:gridCol>
                <a:gridCol w="822960">
                  <a:extLst>
                    <a:ext uri="{9D8B030D-6E8A-4147-A177-3AD203B41FA5}">
                      <a16:colId xmlns:a16="http://schemas.microsoft.com/office/drawing/2014/main" val="3594243718"/>
                    </a:ext>
                  </a:extLst>
                </a:gridCol>
                <a:gridCol w="822960">
                  <a:extLst>
                    <a:ext uri="{9D8B030D-6E8A-4147-A177-3AD203B41FA5}">
                      <a16:colId xmlns:a16="http://schemas.microsoft.com/office/drawing/2014/main" val="86880463"/>
                    </a:ext>
                  </a:extLst>
                </a:gridCol>
                <a:gridCol w="822960">
                  <a:extLst>
                    <a:ext uri="{9D8B030D-6E8A-4147-A177-3AD203B41FA5}">
                      <a16:colId xmlns:a16="http://schemas.microsoft.com/office/drawing/2014/main" val="23531902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Question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14574366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Santander Río</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Mario Piatigorsky - 2017-04-04 10:48:11</a:t>
                      </a:r>
                      <a:r>
                        <a:rPr kumimoji="0" lang="es-ES" sz="1000" b="0" i="0" u="none" strike="noStrike" kern="1200" cap="none" spc="0" normalizeH="0" baseline="0" noProof="0">
                          <a:ln>
                            <a:noFill/>
                          </a:ln>
                          <a:solidFill>
                            <a:prstClr val="black"/>
                          </a:solidFill>
                          <a:effectLst/>
                          <a:uLnTx/>
                          <a:uFillTx/>
                          <a:latin typeface="+mn-lt"/>
                          <a:ea typeface="+mn-ea"/>
                          <a:cs typeface="+mn-cs"/>
                        </a:rPr>
                        <a:t>
NUNCA TUVE CUENTA EN EL BANCO CITY Y NO ME INTERESA EN ESTE MOMENTO TENER UNA CUENTA EN EL BANCO SANTANDER RIO,DESEO ANULEN LA PUBLICIDAD EN MI MAIL ,HACE UN RATO RECIBI CONTESTACION DE USTEDES PARA MANDAR MIS DATOS POR PRIVADO,NO LO PUDE HACER ,¿LES MANDO MI MAIL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04/04/2017 10:52:51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116073787"/>
                  </a:ext>
                </a:extLst>
              </a:tr>
            </a:tbl>
          </a:graphicData>
        </a:graphic>
      </p:graphicFrame>
      <p:sp>
        <p:nvSpPr>
          <p:cNvPr id="4" name="Text Placeholder 3"/>
          <p:cNvSpPr>
            <a:spLocks noGrp="1"/>
          </p:cNvSpPr>
          <p:nvPr>
            <p:ph type="body" sz="quarter" idx="14"/>
          </p:nvPr>
        </p:nvSpPr>
        <p:spPr/>
        <p:txBody>
          <a:bodyPr/>
          <a:lstStyle/>
          <a:p>
            <a:r>
              <a:rPr lang="en-US"/>
              <a:t>03/11/2017 - 04/10/2017</a:t>
            </a:r>
          </a:p>
        </p:txBody>
      </p:sp>
    </p:spTree>
    <p:extLst>
      <p:ext uri="{BB962C8B-B14F-4D97-AF65-F5344CB8AC3E}">
        <p14:creationId xmlns:p14="http://schemas.microsoft.com/office/powerpoint/2010/main" val="69360979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2351</Words>
  <Application>Microsoft Office PowerPoint</Application>
  <PresentationFormat>On-screen Show (4:3)</PresentationFormat>
  <Paragraphs>1106</Paragraphs>
  <Slides>47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47</vt:i4>
      </vt:variant>
    </vt:vector>
  </HeadingPairs>
  <TitlesOfParts>
    <vt:vector size="50" baseType="lpstr">
      <vt:lpstr>Calibri</vt:lpstr>
      <vt:lpstr>Arial</vt:lpstr>
      <vt:lpstr>quintly_template</vt:lpstr>
      <vt:lpstr>FACEBOOK NUEVO</vt:lpstr>
      <vt:lpstr>Facebook Key Metrics Table</vt:lpstr>
      <vt:lpstr>Facebook Fans Total</vt:lpstr>
      <vt:lpstr>Facebook Fans Change</vt:lpstr>
      <vt:lpstr>Facebook Key Metrics Radar</vt:lpstr>
      <vt:lpstr>Facebook Fans Change Rate</vt:lpstr>
      <vt:lpstr>Facebook Fans Change Per Weekday</vt:lpstr>
      <vt:lpstr>Facebook Fan Distribution Development</vt:lpstr>
      <vt:lpstr>Facebook Own Posts</vt:lpstr>
      <vt:lpstr>Facebook Own Posts By Hour</vt:lpstr>
      <vt:lpstr>Facebook Own Posts with Reactions Table - 1 of 6</vt:lpstr>
      <vt:lpstr>Facebook Own Posts with Reactions Table - 2 of 6</vt:lpstr>
      <vt:lpstr>Facebook Own Posts with Reactions Table - 3 of 6</vt:lpstr>
      <vt:lpstr>Facebook Own Posts with Reactions Table - 4 of 6</vt:lpstr>
      <vt:lpstr>Facebook Own Posts with Reactions Table - 5 of 6</vt:lpstr>
      <vt:lpstr>Facebook Own Posts with Reactions Table - 6 of 6</vt:lpstr>
      <vt:lpstr>Facebook Own Posts By Weekday</vt:lpstr>
      <vt:lpstr>Facebook Post Type Distribution</vt:lpstr>
      <vt:lpstr>Facebook Own Posts App Usage</vt:lpstr>
      <vt:lpstr>Facebook Hashtag Detection - 1 of 3</vt:lpstr>
      <vt:lpstr>Facebook Hashtag Detection - 2 of 3</vt:lpstr>
      <vt:lpstr>Facebook Hashtag Detection - 3 of 3</vt:lpstr>
      <vt:lpstr>Facebook Sponsored Posts Distribution</vt:lpstr>
      <vt:lpstr>Facebook User Posts Table - 1 of 8</vt:lpstr>
      <vt:lpstr>Facebook User Posts Table - 2 of 8</vt:lpstr>
      <vt:lpstr>Facebook User Posts Table - 3 of 8</vt:lpstr>
      <vt:lpstr>Facebook User Posts Table - 4 of 8</vt:lpstr>
      <vt:lpstr>Facebook User Posts Table - 5 of 8</vt:lpstr>
      <vt:lpstr>Facebook User Posts Table - 6 of 8</vt:lpstr>
      <vt:lpstr>Facebook User Posts Table - 7 of 8</vt:lpstr>
      <vt:lpstr>Facebook User Posts Table - 8 of 8</vt:lpstr>
      <vt:lpstr>Facebook User Posts</vt:lpstr>
      <vt:lpstr>Facebook Interaction Rate</vt:lpstr>
      <vt:lpstr>Facebook Interactions Distribution</vt:lpstr>
      <vt:lpstr>Facebook Interaction Rate By Hour</vt:lpstr>
      <vt:lpstr>Facebook Interaction Rate By Post Type</vt:lpstr>
      <vt:lpstr>Facebook Interaction Rate By Weekday</vt:lpstr>
      <vt:lpstr>Facebook Key Influencers - 1 of 3</vt:lpstr>
      <vt:lpstr>Facebook Key Influencers - 2 of 3</vt:lpstr>
      <vt:lpstr>Facebook Key Influencers - 3 of 3</vt:lpstr>
      <vt:lpstr>Facebook Questions Table - 1 of 7</vt:lpstr>
      <vt:lpstr>Facebook Questions Table - 2 of 7</vt:lpstr>
      <vt:lpstr>Facebook Questions Table - 3 of 7</vt:lpstr>
      <vt:lpstr>Facebook Questions Table - 4 of 7</vt:lpstr>
      <vt:lpstr>Facebook Questions Table - 5 of 7</vt:lpstr>
      <vt:lpstr>Facebook Questions Table - 6 of 7</vt:lpstr>
      <vt:lpstr>Facebook Questions Table - 7 of 7</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NUEVO</dc:title>
  <dc:creator>Administrator</dc:creator>
  <cp:lastModifiedBy>Administrator</cp:lastModifiedBy>
  <cp:revision>1</cp:revision>
  <dcterms:created xsi:type="dcterms:W3CDTF">2017-04-18T13:40:15Z</dcterms:created>
  <dcterms:modified xsi:type="dcterms:W3CDTF">2017-04-18T13:41:58Z</dcterms:modified>
</cp:coreProperties>
</file>