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5" r:id="rId29"/>
    <p:sldId id="286" r:id="rId30"/>
    <p:sldId id="288" r:id="rId31"/>
    <p:sldId id="289" r:id="rId32"/>
    <p:sldId id="290"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RD Sin Corrupción</c:v>
                </c:pt>
              </c:strCache>
            </c:strRef>
          </c:tx>
          <c:spPr>
            <a:ln w="28575" cap="rnd">
              <a:solidFill>
                <a:schemeClr val="accent1"/>
              </a:solidFill>
              <a:round/>
            </a:ln>
            <a:effectLst/>
          </c:spPr>
          <c:marker>
            <c:symbol val="none"/>
          </c:marker>
          <c:cat>
            <c:strRef>
              <c:f>Sheet1!$A$2:$A$108</c:f>
              <c:strCache>
                <c:ptCount val="107"/>
                <c:pt idx="0">
                  <c:v>1/1/2017</c:v>
                </c:pt>
                <c:pt idx="1">
                  <c:v>2/1/2017</c:v>
                </c:pt>
                <c:pt idx="2">
                  <c:v>3/1/2017</c:v>
                </c:pt>
                <c:pt idx="3">
                  <c:v>4/1/2017</c:v>
                </c:pt>
                <c:pt idx="4">
                  <c:v>5/1/2017</c:v>
                </c:pt>
                <c:pt idx="5">
                  <c:v>6/1/2017</c:v>
                </c:pt>
                <c:pt idx="6">
                  <c:v>7/1/2017</c:v>
                </c:pt>
                <c:pt idx="7">
                  <c:v>8/1/2017</c:v>
                </c:pt>
                <c:pt idx="8">
                  <c:v>9/1/2017</c:v>
                </c:pt>
                <c:pt idx="9">
                  <c:v>10/1/2017</c:v>
                </c:pt>
                <c:pt idx="10">
                  <c:v>11/1/2017</c:v>
                </c:pt>
                <c:pt idx="11">
                  <c:v>12/1/2017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1/2/2017</c:v>
                </c:pt>
                <c:pt idx="32">
                  <c:v>2/2/2017</c:v>
                </c:pt>
                <c:pt idx="33">
                  <c:v>3/2/2017</c:v>
                </c:pt>
                <c:pt idx="34">
                  <c:v>4/2/2017</c:v>
                </c:pt>
                <c:pt idx="35">
                  <c:v>5/2/2017</c:v>
                </c:pt>
                <c:pt idx="36">
                  <c:v>6/2/2017</c:v>
                </c:pt>
                <c:pt idx="37">
                  <c:v>7/2/2017</c:v>
                </c:pt>
                <c:pt idx="38">
                  <c:v>8/2/2017</c:v>
                </c:pt>
                <c:pt idx="39">
                  <c:v>9/2/2017</c:v>
                </c:pt>
                <c:pt idx="40">
                  <c:v>10/2/2017</c:v>
                </c:pt>
                <c:pt idx="41">
                  <c:v>11/2/2017</c:v>
                </c:pt>
                <c:pt idx="42">
                  <c:v>12/2/2017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1/3/2017</c:v>
                </c:pt>
                <c:pt idx="60">
                  <c:v>2/3/2017</c:v>
                </c:pt>
                <c:pt idx="61">
                  <c:v>3/3/2017</c:v>
                </c:pt>
                <c:pt idx="62">
                  <c:v>4/3/2017</c:v>
                </c:pt>
                <c:pt idx="63">
                  <c:v>5/3/2017</c:v>
                </c:pt>
                <c:pt idx="64">
                  <c:v>6/3/2017</c:v>
                </c:pt>
                <c:pt idx="65">
                  <c:v>7/3/2017</c:v>
                </c:pt>
                <c:pt idx="66">
                  <c:v>8/3/2017</c:v>
                </c:pt>
                <c:pt idx="67">
                  <c:v>9/3/2017</c:v>
                </c:pt>
                <c:pt idx="68">
                  <c:v>10/3/2017</c:v>
                </c:pt>
                <c:pt idx="69">
                  <c:v>11/3/2017</c:v>
                </c:pt>
                <c:pt idx="70">
                  <c:v>12/3/2017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1/4/2017</c:v>
                </c:pt>
                <c:pt idx="91">
                  <c:v>2/4/2017</c:v>
                </c:pt>
                <c:pt idx="92">
                  <c:v>3/4/2017</c:v>
                </c:pt>
                <c:pt idx="93">
                  <c:v>4/4/2017</c:v>
                </c:pt>
                <c:pt idx="94">
                  <c:v>5/4/2017</c:v>
                </c:pt>
                <c:pt idx="95">
                  <c:v>6/4/2017</c:v>
                </c:pt>
                <c:pt idx="96">
                  <c:v>7/4/2017</c:v>
                </c:pt>
                <c:pt idx="97">
                  <c:v>8/4/2017</c:v>
                </c:pt>
                <c:pt idx="98">
                  <c:v>9/4/2017</c:v>
                </c:pt>
                <c:pt idx="99">
                  <c:v>10/4/2017</c:v>
                </c:pt>
                <c:pt idx="100">
                  <c:v>11/4/2017</c:v>
                </c:pt>
                <c:pt idx="101">
                  <c:v>12/4/2017</c:v>
                </c:pt>
                <c:pt idx="102">
                  <c:v>13/04/2017</c:v>
                </c:pt>
                <c:pt idx="103">
                  <c:v>14/04/2017</c:v>
                </c:pt>
                <c:pt idx="104">
                  <c:v>15/04/2017</c:v>
                </c:pt>
                <c:pt idx="105">
                  <c:v>16/04/2017</c:v>
                </c:pt>
                <c:pt idx="106">
                  <c:v>17/04/2017</c:v>
                </c:pt>
              </c:strCache>
            </c:strRef>
          </c:cat>
          <c:val>
            <c:numRef>
              <c:f>Sheet1!$B$2:$B$108</c:f>
              <c:numCache>
                <c:formatCode>General</c:formatCode>
                <c:ptCount val="107"/>
                <c:pt idx="0">
                  <c:v>21585</c:v>
                </c:pt>
                <c:pt idx="1">
                  <c:v>21632</c:v>
                </c:pt>
                <c:pt idx="2">
                  <c:v>21690</c:v>
                </c:pt>
                <c:pt idx="3">
                  <c:v>21751</c:v>
                </c:pt>
                <c:pt idx="4">
                  <c:v>21831</c:v>
                </c:pt>
                <c:pt idx="5">
                  <c:v>21898</c:v>
                </c:pt>
                <c:pt idx="6">
                  <c:v>21943</c:v>
                </c:pt>
                <c:pt idx="7">
                  <c:v>21977</c:v>
                </c:pt>
                <c:pt idx="8">
                  <c:v>22014</c:v>
                </c:pt>
                <c:pt idx="9">
                  <c:v>22062</c:v>
                </c:pt>
                <c:pt idx="10">
                  <c:v>22101</c:v>
                </c:pt>
                <c:pt idx="11">
                  <c:v>22174</c:v>
                </c:pt>
                <c:pt idx="12">
                  <c:v>22262</c:v>
                </c:pt>
                <c:pt idx="13">
                  <c:v>22341</c:v>
                </c:pt>
                <c:pt idx="14">
                  <c:v>22442</c:v>
                </c:pt>
                <c:pt idx="15">
                  <c:v>22512</c:v>
                </c:pt>
                <c:pt idx="16">
                  <c:v>22601</c:v>
                </c:pt>
                <c:pt idx="17">
                  <c:v>22688</c:v>
                </c:pt>
                <c:pt idx="18">
                  <c:v>22753</c:v>
                </c:pt>
                <c:pt idx="19">
                  <c:v>22923</c:v>
                </c:pt>
                <c:pt idx="20">
                  <c:v>23014</c:v>
                </c:pt>
                <c:pt idx="21">
                  <c:v>23106</c:v>
                </c:pt>
                <c:pt idx="22">
                  <c:v>23173</c:v>
                </c:pt>
                <c:pt idx="23">
                  <c:v>23238</c:v>
                </c:pt>
                <c:pt idx="24">
                  <c:v>23292</c:v>
                </c:pt>
                <c:pt idx="25">
                  <c:v>23345</c:v>
                </c:pt>
                <c:pt idx="26">
                  <c:v>23421</c:v>
                </c:pt>
                <c:pt idx="27">
                  <c:v>23495</c:v>
                </c:pt>
                <c:pt idx="28">
                  <c:v>23528</c:v>
                </c:pt>
                <c:pt idx="29">
                  <c:v>23547</c:v>
                </c:pt>
                <c:pt idx="30">
                  <c:v>23585</c:v>
                </c:pt>
                <c:pt idx="31">
                  <c:v>23651</c:v>
                </c:pt>
                <c:pt idx="32">
                  <c:v>23693</c:v>
                </c:pt>
                <c:pt idx="33">
                  <c:v>23725</c:v>
                </c:pt>
                <c:pt idx="34">
                  <c:v>23748</c:v>
                </c:pt>
                <c:pt idx="35">
                  <c:v>23774</c:v>
                </c:pt>
                <c:pt idx="36">
                  <c:v>23818</c:v>
                </c:pt>
                <c:pt idx="37">
                  <c:v>24027</c:v>
                </c:pt>
                <c:pt idx="38">
                  <c:v>24355</c:v>
                </c:pt>
                <c:pt idx="39">
                  <c:v>24537</c:v>
                </c:pt>
                <c:pt idx="40">
                  <c:v>24740</c:v>
                </c:pt>
                <c:pt idx="41">
                  <c:v>24940</c:v>
                </c:pt>
                <c:pt idx="42">
                  <c:v>25074</c:v>
                </c:pt>
                <c:pt idx="43">
                  <c:v>25274</c:v>
                </c:pt>
                <c:pt idx="44">
                  <c:v>25424</c:v>
                </c:pt>
                <c:pt idx="45">
                  <c:v>25495</c:v>
                </c:pt>
                <c:pt idx="46">
                  <c:v>25570</c:v>
                </c:pt>
                <c:pt idx="47">
                  <c:v>25649</c:v>
                </c:pt>
                <c:pt idx="48">
                  <c:v>25735</c:v>
                </c:pt>
                <c:pt idx="49">
                  <c:v>25800</c:v>
                </c:pt>
                <c:pt idx="50">
                  <c:v>25881</c:v>
                </c:pt>
                <c:pt idx="51">
                  <c:v>25968</c:v>
                </c:pt>
                <c:pt idx="52">
                  <c:v>26069</c:v>
                </c:pt>
                <c:pt idx="53">
                  <c:v>26207</c:v>
                </c:pt>
                <c:pt idx="54">
                  <c:v>26347</c:v>
                </c:pt>
                <c:pt idx="55">
                  <c:v>26471</c:v>
                </c:pt>
                <c:pt idx="56">
                  <c:v>26572</c:v>
                </c:pt>
                <c:pt idx="57">
                  <c:v>26670</c:v>
                </c:pt>
                <c:pt idx="58">
                  <c:v>26816</c:v>
                </c:pt>
                <c:pt idx="59">
                  <c:v>26968</c:v>
                </c:pt>
                <c:pt idx="60">
                  <c:v>27127</c:v>
                </c:pt>
                <c:pt idx="61">
                  <c:v>27267</c:v>
                </c:pt>
                <c:pt idx="62">
                  <c:v>27411</c:v>
                </c:pt>
                <c:pt idx="63">
                  <c:v>27534</c:v>
                </c:pt>
                <c:pt idx="64">
                  <c:v>27607</c:v>
                </c:pt>
                <c:pt idx="65">
                  <c:v>27768</c:v>
                </c:pt>
                <c:pt idx="66">
                  <c:v>27942</c:v>
                </c:pt>
                <c:pt idx="67">
                  <c:v>28084</c:v>
                </c:pt>
                <c:pt idx="68">
                  <c:v>28254</c:v>
                </c:pt>
                <c:pt idx="69">
                  <c:v>28400</c:v>
                </c:pt>
                <c:pt idx="70">
                  <c:v>28532</c:v>
                </c:pt>
                <c:pt idx="71">
                  <c:v>28687</c:v>
                </c:pt>
                <c:pt idx="72">
                  <c:v>28902</c:v>
                </c:pt>
                <c:pt idx="73">
                  <c:v>29073</c:v>
                </c:pt>
                <c:pt idx="74">
                  <c:v>29215</c:v>
                </c:pt>
                <c:pt idx="75">
                  <c:v>29325</c:v>
                </c:pt>
                <c:pt idx="76">
                  <c:v>29396</c:v>
                </c:pt>
                <c:pt idx="77">
                  <c:v>29461</c:v>
                </c:pt>
                <c:pt idx="78">
                  <c:v>29562</c:v>
                </c:pt>
                <c:pt idx="79">
                  <c:v>29772</c:v>
                </c:pt>
                <c:pt idx="80">
                  <c:v>30107</c:v>
                </c:pt>
                <c:pt idx="81">
                  <c:v>30573</c:v>
                </c:pt>
                <c:pt idx="82">
                  <c:v>30892</c:v>
                </c:pt>
                <c:pt idx="83">
                  <c:v>31201</c:v>
                </c:pt>
                <c:pt idx="84">
                  <c:v>31512</c:v>
                </c:pt>
                <c:pt idx="85">
                  <c:v>31894</c:v>
                </c:pt>
                <c:pt idx="86">
                  <c:v>32171</c:v>
                </c:pt>
                <c:pt idx="87">
                  <c:v>32473</c:v>
                </c:pt>
                <c:pt idx="88">
                  <c:v>32900</c:v>
                </c:pt>
                <c:pt idx="89">
                  <c:v>33474</c:v>
                </c:pt>
                <c:pt idx="90">
                  <c:v>33866</c:v>
                </c:pt>
                <c:pt idx="91">
                  <c:v>34098</c:v>
                </c:pt>
                <c:pt idx="92">
                  <c:v>34328</c:v>
                </c:pt>
                <c:pt idx="93">
                  <c:v>34738</c:v>
                </c:pt>
                <c:pt idx="94">
                  <c:v>34922</c:v>
                </c:pt>
                <c:pt idx="95">
                  <c:v>35074</c:v>
                </c:pt>
                <c:pt idx="96">
                  <c:v>35180</c:v>
                </c:pt>
                <c:pt idx="97">
                  <c:v>35252</c:v>
                </c:pt>
                <c:pt idx="98">
                  <c:v>35332</c:v>
                </c:pt>
                <c:pt idx="99">
                  <c:v>35402</c:v>
                </c:pt>
                <c:pt idx="100">
                  <c:v>35477</c:v>
                </c:pt>
                <c:pt idx="101">
                  <c:v>36023</c:v>
                </c:pt>
                <c:pt idx="102">
                  <c:v>37009</c:v>
                </c:pt>
                <c:pt idx="103">
                  <c:v>37334</c:v>
                </c:pt>
                <c:pt idx="104">
                  <c:v>37736</c:v>
                </c:pt>
                <c:pt idx="105">
                  <c:v>37951</c:v>
                </c:pt>
                <c:pt idx="106">
                  <c:v>37952</c:v>
                </c:pt>
              </c:numCache>
            </c:numRef>
          </c:val>
          <c:smooth val="0"/>
          <c:extLst>
            <c:ext xmlns:c16="http://schemas.microsoft.com/office/drawing/2014/chart" uri="{C3380CC4-5D6E-409C-BE32-E72D297353CC}">
              <c16:uniqueId val="{00000000-8067-477A-AEC6-1ADABF6AD104}"/>
            </c:ext>
          </c:extLst>
        </c:ser>
        <c:dLbls>
          <c:showLegendKey val="0"/>
          <c:showVal val="0"/>
          <c:showCatName val="0"/>
          <c:showSerName val="0"/>
          <c:showPercent val="0"/>
          <c:showBubbleSize val="0"/>
        </c:dLbls>
        <c:smooth val="0"/>
        <c:axId val="162283280"/>
        <c:axId val="238811280"/>
      </c:lineChart>
      <c:catAx>
        <c:axId val="162283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811280"/>
        <c:crosses val="autoZero"/>
        <c:auto val="1"/>
        <c:lblAlgn val="ctr"/>
        <c:lblOffset val="100"/>
        <c:noMultiLvlLbl val="0"/>
      </c:catAx>
      <c:valAx>
        <c:axId val="238811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2283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RD Sin Corrupción</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BBEE-4E91-818D-F7C290CAA3C8}"/>
            </c:ext>
          </c:extLst>
        </c:ser>
        <c:dLbls>
          <c:showLegendKey val="0"/>
          <c:showVal val="0"/>
          <c:showCatName val="0"/>
          <c:showSerName val="0"/>
          <c:showPercent val="0"/>
          <c:showBubbleSize val="0"/>
        </c:dLbls>
        <c:axId val="267713112"/>
        <c:axId val="267715080"/>
      </c:radarChart>
      <c:catAx>
        <c:axId val="267713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715080"/>
        <c:crosses val="autoZero"/>
        <c:auto val="1"/>
        <c:lblAlgn val="ctr"/>
        <c:lblOffset val="100"/>
        <c:noMultiLvlLbl val="0"/>
      </c:catAx>
      <c:valAx>
        <c:axId val="267715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713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RD Sin Corrupción</c:v>
                </c:pt>
              </c:strCache>
            </c:strRef>
          </c:tx>
          <c:spPr>
            <a:ln w="28575" cap="rnd">
              <a:solidFill>
                <a:schemeClr val="accent1"/>
              </a:solidFill>
              <a:round/>
            </a:ln>
            <a:effectLst/>
          </c:spPr>
          <c:marker>
            <c:symbol val="none"/>
          </c:marker>
          <c:cat>
            <c:strRef>
              <c:f>Sheet1!$A$2:$A$108</c:f>
              <c:strCache>
                <c:ptCount val="107"/>
                <c:pt idx="0">
                  <c:v>1/1/2017</c:v>
                </c:pt>
                <c:pt idx="1">
                  <c:v>2/1/2017</c:v>
                </c:pt>
                <c:pt idx="2">
                  <c:v>3/1/2017</c:v>
                </c:pt>
                <c:pt idx="3">
                  <c:v>4/1/2017</c:v>
                </c:pt>
                <c:pt idx="4">
                  <c:v>5/1/2017</c:v>
                </c:pt>
                <c:pt idx="5">
                  <c:v>6/1/2017</c:v>
                </c:pt>
                <c:pt idx="6">
                  <c:v>7/1/2017</c:v>
                </c:pt>
                <c:pt idx="7">
                  <c:v>8/1/2017</c:v>
                </c:pt>
                <c:pt idx="8">
                  <c:v>9/1/2017</c:v>
                </c:pt>
                <c:pt idx="9">
                  <c:v>10/1/2017</c:v>
                </c:pt>
                <c:pt idx="10">
                  <c:v>11/1/2017</c:v>
                </c:pt>
                <c:pt idx="11">
                  <c:v>12/1/2017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1/2/2017</c:v>
                </c:pt>
                <c:pt idx="32">
                  <c:v>2/2/2017</c:v>
                </c:pt>
                <c:pt idx="33">
                  <c:v>3/2/2017</c:v>
                </c:pt>
                <c:pt idx="34">
                  <c:v>4/2/2017</c:v>
                </c:pt>
                <c:pt idx="35">
                  <c:v>5/2/2017</c:v>
                </c:pt>
                <c:pt idx="36">
                  <c:v>6/2/2017</c:v>
                </c:pt>
                <c:pt idx="37">
                  <c:v>7/2/2017</c:v>
                </c:pt>
                <c:pt idx="38">
                  <c:v>8/2/2017</c:v>
                </c:pt>
                <c:pt idx="39">
                  <c:v>9/2/2017</c:v>
                </c:pt>
                <c:pt idx="40">
                  <c:v>10/2/2017</c:v>
                </c:pt>
                <c:pt idx="41">
                  <c:v>11/2/2017</c:v>
                </c:pt>
                <c:pt idx="42">
                  <c:v>12/2/2017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1/3/2017</c:v>
                </c:pt>
                <c:pt idx="60">
                  <c:v>2/3/2017</c:v>
                </c:pt>
                <c:pt idx="61">
                  <c:v>3/3/2017</c:v>
                </c:pt>
                <c:pt idx="62">
                  <c:v>4/3/2017</c:v>
                </c:pt>
                <c:pt idx="63">
                  <c:v>5/3/2017</c:v>
                </c:pt>
                <c:pt idx="64">
                  <c:v>6/3/2017</c:v>
                </c:pt>
                <c:pt idx="65">
                  <c:v>7/3/2017</c:v>
                </c:pt>
                <c:pt idx="66">
                  <c:v>8/3/2017</c:v>
                </c:pt>
                <c:pt idx="67">
                  <c:v>9/3/2017</c:v>
                </c:pt>
                <c:pt idx="68">
                  <c:v>10/3/2017</c:v>
                </c:pt>
                <c:pt idx="69">
                  <c:v>11/3/2017</c:v>
                </c:pt>
                <c:pt idx="70">
                  <c:v>12/3/2017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1/4/2017</c:v>
                </c:pt>
                <c:pt idx="91">
                  <c:v>2/4/2017</c:v>
                </c:pt>
                <c:pt idx="92">
                  <c:v>3/4/2017</c:v>
                </c:pt>
                <c:pt idx="93">
                  <c:v>4/4/2017</c:v>
                </c:pt>
                <c:pt idx="94">
                  <c:v>5/4/2017</c:v>
                </c:pt>
                <c:pt idx="95">
                  <c:v>6/4/2017</c:v>
                </c:pt>
                <c:pt idx="96">
                  <c:v>7/4/2017</c:v>
                </c:pt>
                <c:pt idx="97">
                  <c:v>8/4/2017</c:v>
                </c:pt>
                <c:pt idx="98">
                  <c:v>9/4/2017</c:v>
                </c:pt>
                <c:pt idx="99">
                  <c:v>10/4/2017</c:v>
                </c:pt>
                <c:pt idx="100">
                  <c:v>11/4/2017</c:v>
                </c:pt>
                <c:pt idx="101">
                  <c:v>12/4/2017</c:v>
                </c:pt>
                <c:pt idx="102">
                  <c:v>13/04/2017</c:v>
                </c:pt>
                <c:pt idx="103">
                  <c:v>14/04/2017</c:v>
                </c:pt>
                <c:pt idx="104">
                  <c:v>15/04/2017</c:v>
                </c:pt>
                <c:pt idx="105">
                  <c:v>16/04/2017</c:v>
                </c:pt>
                <c:pt idx="106">
                  <c:v>17/04/2017</c:v>
                </c:pt>
              </c:strCache>
            </c:strRef>
          </c:cat>
          <c:val>
            <c:numRef>
              <c:f>Sheet1!$B$2:$B$108</c:f>
              <c:numCache>
                <c:formatCode>General</c:formatCode>
                <c:ptCount val="107"/>
                <c:pt idx="0">
                  <c:v>63</c:v>
                </c:pt>
                <c:pt idx="1">
                  <c:v>47</c:v>
                </c:pt>
                <c:pt idx="2">
                  <c:v>58</c:v>
                </c:pt>
                <c:pt idx="3">
                  <c:v>61</c:v>
                </c:pt>
                <c:pt idx="4">
                  <c:v>80</c:v>
                </c:pt>
                <c:pt idx="5">
                  <c:v>67</c:v>
                </c:pt>
                <c:pt idx="6">
                  <c:v>45</c:v>
                </c:pt>
                <c:pt idx="7">
                  <c:v>34</c:v>
                </c:pt>
                <c:pt idx="8">
                  <c:v>37</c:v>
                </c:pt>
                <c:pt idx="9">
                  <c:v>48</c:v>
                </c:pt>
                <c:pt idx="10">
                  <c:v>39</c:v>
                </c:pt>
                <c:pt idx="11">
                  <c:v>73</c:v>
                </c:pt>
                <c:pt idx="12">
                  <c:v>88</c:v>
                </c:pt>
                <c:pt idx="13">
                  <c:v>79</c:v>
                </c:pt>
                <c:pt idx="14">
                  <c:v>101</c:v>
                </c:pt>
                <c:pt idx="15">
                  <c:v>70</c:v>
                </c:pt>
                <c:pt idx="16">
                  <c:v>89</c:v>
                </c:pt>
                <c:pt idx="17">
                  <c:v>87</c:v>
                </c:pt>
                <c:pt idx="18">
                  <c:v>65</c:v>
                </c:pt>
                <c:pt idx="19">
                  <c:v>170</c:v>
                </c:pt>
                <c:pt idx="20">
                  <c:v>91</c:v>
                </c:pt>
                <c:pt idx="21">
                  <c:v>92</c:v>
                </c:pt>
                <c:pt idx="22">
                  <c:v>67</c:v>
                </c:pt>
                <c:pt idx="23">
                  <c:v>65</c:v>
                </c:pt>
                <c:pt idx="24">
                  <c:v>54</c:v>
                </c:pt>
                <c:pt idx="25">
                  <c:v>53</c:v>
                </c:pt>
                <c:pt idx="26">
                  <c:v>76</c:v>
                </c:pt>
                <c:pt idx="27">
                  <c:v>74</c:v>
                </c:pt>
                <c:pt idx="28">
                  <c:v>33</c:v>
                </c:pt>
                <c:pt idx="29">
                  <c:v>19</c:v>
                </c:pt>
                <c:pt idx="30">
                  <c:v>38</c:v>
                </c:pt>
                <c:pt idx="31">
                  <c:v>66</c:v>
                </c:pt>
                <c:pt idx="32">
                  <c:v>42</c:v>
                </c:pt>
                <c:pt idx="33">
                  <c:v>32</c:v>
                </c:pt>
                <c:pt idx="34">
                  <c:v>23</c:v>
                </c:pt>
                <c:pt idx="35">
                  <c:v>26</c:v>
                </c:pt>
                <c:pt idx="36">
                  <c:v>44</c:v>
                </c:pt>
                <c:pt idx="37">
                  <c:v>209</c:v>
                </c:pt>
                <c:pt idx="38">
                  <c:v>328</c:v>
                </c:pt>
                <c:pt idx="39">
                  <c:v>182</c:v>
                </c:pt>
                <c:pt idx="40">
                  <c:v>203</c:v>
                </c:pt>
                <c:pt idx="41">
                  <c:v>200</c:v>
                </c:pt>
                <c:pt idx="42">
                  <c:v>134</c:v>
                </c:pt>
                <c:pt idx="43">
                  <c:v>200</c:v>
                </c:pt>
                <c:pt idx="44">
                  <c:v>150</c:v>
                </c:pt>
                <c:pt idx="45">
                  <c:v>71</c:v>
                </c:pt>
                <c:pt idx="46">
                  <c:v>75</c:v>
                </c:pt>
                <c:pt idx="47">
                  <c:v>79</c:v>
                </c:pt>
                <c:pt idx="48">
                  <c:v>86</c:v>
                </c:pt>
                <c:pt idx="49">
                  <c:v>65</c:v>
                </c:pt>
                <c:pt idx="50">
                  <c:v>81</c:v>
                </c:pt>
                <c:pt idx="51">
                  <c:v>87</c:v>
                </c:pt>
                <c:pt idx="52">
                  <c:v>101</c:v>
                </c:pt>
                <c:pt idx="53">
                  <c:v>138</c:v>
                </c:pt>
                <c:pt idx="54">
                  <c:v>140</c:v>
                </c:pt>
                <c:pt idx="55">
                  <c:v>124</c:v>
                </c:pt>
                <c:pt idx="56">
                  <c:v>101</c:v>
                </c:pt>
                <c:pt idx="57">
                  <c:v>98</c:v>
                </c:pt>
                <c:pt idx="58">
                  <c:v>146</c:v>
                </c:pt>
                <c:pt idx="59">
                  <c:v>152</c:v>
                </c:pt>
                <c:pt idx="60">
                  <c:v>159</c:v>
                </c:pt>
                <c:pt idx="61">
                  <c:v>140</c:v>
                </c:pt>
                <c:pt idx="62">
                  <c:v>144</c:v>
                </c:pt>
                <c:pt idx="63">
                  <c:v>123</c:v>
                </c:pt>
                <c:pt idx="64">
                  <c:v>73</c:v>
                </c:pt>
                <c:pt idx="65">
                  <c:v>161</c:v>
                </c:pt>
                <c:pt idx="66">
                  <c:v>174</c:v>
                </c:pt>
                <c:pt idx="67">
                  <c:v>142</c:v>
                </c:pt>
                <c:pt idx="68">
                  <c:v>170</c:v>
                </c:pt>
                <c:pt idx="69">
                  <c:v>146</c:v>
                </c:pt>
                <c:pt idx="70">
                  <c:v>132</c:v>
                </c:pt>
                <c:pt idx="71">
                  <c:v>155</c:v>
                </c:pt>
                <c:pt idx="72">
                  <c:v>215</c:v>
                </c:pt>
                <c:pt idx="73">
                  <c:v>171</c:v>
                </c:pt>
                <c:pt idx="74">
                  <c:v>142</c:v>
                </c:pt>
                <c:pt idx="75">
                  <c:v>110</c:v>
                </c:pt>
                <c:pt idx="76">
                  <c:v>71</c:v>
                </c:pt>
                <c:pt idx="77">
                  <c:v>65</c:v>
                </c:pt>
                <c:pt idx="78">
                  <c:v>101</c:v>
                </c:pt>
                <c:pt idx="79">
                  <c:v>210</c:v>
                </c:pt>
                <c:pt idx="80">
                  <c:v>335</c:v>
                </c:pt>
                <c:pt idx="81">
                  <c:v>466</c:v>
                </c:pt>
                <c:pt idx="82">
                  <c:v>319</c:v>
                </c:pt>
                <c:pt idx="83">
                  <c:v>309</c:v>
                </c:pt>
                <c:pt idx="84">
                  <c:v>311</c:v>
                </c:pt>
                <c:pt idx="85">
                  <c:v>382</c:v>
                </c:pt>
                <c:pt idx="86">
                  <c:v>277</c:v>
                </c:pt>
                <c:pt idx="87">
                  <c:v>302</c:v>
                </c:pt>
                <c:pt idx="88">
                  <c:v>427</c:v>
                </c:pt>
                <c:pt idx="89">
                  <c:v>574</c:v>
                </c:pt>
                <c:pt idx="90">
                  <c:v>392</c:v>
                </c:pt>
                <c:pt idx="91">
                  <c:v>232</c:v>
                </c:pt>
                <c:pt idx="92">
                  <c:v>230</c:v>
                </c:pt>
                <c:pt idx="93">
                  <c:v>410</c:v>
                </c:pt>
                <c:pt idx="94">
                  <c:v>184</c:v>
                </c:pt>
                <c:pt idx="95">
                  <c:v>152</c:v>
                </c:pt>
                <c:pt idx="96">
                  <c:v>106</c:v>
                </c:pt>
                <c:pt idx="97">
                  <c:v>72</c:v>
                </c:pt>
                <c:pt idx="98">
                  <c:v>80</c:v>
                </c:pt>
                <c:pt idx="99">
                  <c:v>70</c:v>
                </c:pt>
                <c:pt idx="100">
                  <c:v>75</c:v>
                </c:pt>
                <c:pt idx="101">
                  <c:v>546</c:v>
                </c:pt>
                <c:pt idx="102">
                  <c:v>986</c:v>
                </c:pt>
                <c:pt idx="103">
                  <c:v>325</c:v>
                </c:pt>
                <c:pt idx="104">
                  <c:v>402</c:v>
                </c:pt>
                <c:pt idx="105">
                  <c:v>215</c:v>
                </c:pt>
                <c:pt idx="106">
                  <c:v>1</c:v>
                </c:pt>
              </c:numCache>
            </c:numRef>
          </c:val>
          <c:smooth val="0"/>
          <c:extLst>
            <c:ext xmlns:c16="http://schemas.microsoft.com/office/drawing/2014/chart" uri="{C3380CC4-5D6E-409C-BE32-E72D297353CC}">
              <c16:uniqueId val="{00000000-EAD8-4534-96A8-26EB815308B1}"/>
            </c:ext>
          </c:extLst>
        </c:ser>
        <c:dLbls>
          <c:showLegendKey val="0"/>
          <c:showVal val="0"/>
          <c:showCatName val="0"/>
          <c:showSerName val="0"/>
          <c:showPercent val="0"/>
          <c:showBubbleSize val="0"/>
        </c:dLbls>
        <c:smooth val="0"/>
        <c:axId val="269896712"/>
        <c:axId val="269895728"/>
      </c:lineChart>
      <c:catAx>
        <c:axId val="269896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895728"/>
        <c:crosses val="autoZero"/>
        <c:auto val="1"/>
        <c:lblAlgn val="ctr"/>
        <c:lblOffset val="100"/>
        <c:noMultiLvlLbl val="0"/>
      </c:catAx>
      <c:valAx>
        <c:axId val="269895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896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RD Sin Corrupción</c:v>
                </c:pt>
              </c:strCache>
            </c:strRef>
          </c:tx>
          <c:spPr>
            <a:ln w="28575" cap="rnd">
              <a:solidFill>
                <a:schemeClr val="accent1"/>
              </a:solidFill>
              <a:round/>
            </a:ln>
            <a:effectLst/>
          </c:spPr>
          <c:marker>
            <c:symbol val="none"/>
          </c:marker>
          <c:cat>
            <c:strRef>
              <c:f>Sheet1!$A$2:$A$108</c:f>
              <c:strCache>
                <c:ptCount val="107"/>
                <c:pt idx="0">
                  <c:v>1/1/2017</c:v>
                </c:pt>
                <c:pt idx="1">
                  <c:v>2/1/2017</c:v>
                </c:pt>
                <c:pt idx="2">
                  <c:v>3/1/2017</c:v>
                </c:pt>
                <c:pt idx="3">
                  <c:v>4/1/2017</c:v>
                </c:pt>
                <c:pt idx="4">
                  <c:v>5/1/2017</c:v>
                </c:pt>
                <c:pt idx="5">
                  <c:v>6/1/2017</c:v>
                </c:pt>
                <c:pt idx="6">
                  <c:v>7/1/2017</c:v>
                </c:pt>
                <c:pt idx="7">
                  <c:v>8/1/2017</c:v>
                </c:pt>
                <c:pt idx="8">
                  <c:v>9/1/2017</c:v>
                </c:pt>
                <c:pt idx="9">
                  <c:v>10/1/2017</c:v>
                </c:pt>
                <c:pt idx="10">
                  <c:v>11/1/2017</c:v>
                </c:pt>
                <c:pt idx="11">
                  <c:v>12/1/2017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1/2/2017</c:v>
                </c:pt>
                <c:pt idx="32">
                  <c:v>2/2/2017</c:v>
                </c:pt>
                <c:pt idx="33">
                  <c:v>3/2/2017</c:v>
                </c:pt>
                <c:pt idx="34">
                  <c:v>4/2/2017</c:v>
                </c:pt>
                <c:pt idx="35">
                  <c:v>5/2/2017</c:v>
                </c:pt>
                <c:pt idx="36">
                  <c:v>6/2/2017</c:v>
                </c:pt>
                <c:pt idx="37">
                  <c:v>7/2/2017</c:v>
                </c:pt>
                <c:pt idx="38">
                  <c:v>8/2/2017</c:v>
                </c:pt>
                <c:pt idx="39">
                  <c:v>9/2/2017</c:v>
                </c:pt>
                <c:pt idx="40">
                  <c:v>10/2/2017</c:v>
                </c:pt>
                <c:pt idx="41">
                  <c:v>11/2/2017</c:v>
                </c:pt>
                <c:pt idx="42">
                  <c:v>12/2/2017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1/3/2017</c:v>
                </c:pt>
                <c:pt idx="60">
                  <c:v>2/3/2017</c:v>
                </c:pt>
                <c:pt idx="61">
                  <c:v>3/3/2017</c:v>
                </c:pt>
                <c:pt idx="62">
                  <c:v>4/3/2017</c:v>
                </c:pt>
                <c:pt idx="63">
                  <c:v>5/3/2017</c:v>
                </c:pt>
                <c:pt idx="64">
                  <c:v>6/3/2017</c:v>
                </c:pt>
                <c:pt idx="65">
                  <c:v>7/3/2017</c:v>
                </c:pt>
                <c:pt idx="66">
                  <c:v>8/3/2017</c:v>
                </c:pt>
                <c:pt idx="67">
                  <c:v>9/3/2017</c:v>
                </c:pt>
                <c:pt idx="68">
                  <c:v>10/3/2017</c:v>
                </c:pt>
                <c:pt idx="69">
                  <c:v>11/3/2017</c:v>
                </c:pt>
                <c:pt idx="70">
                  <c:v>12/3/2017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1/4/2017</c:v>
                </c:pt>
                <c:pt idx="91">
                  <c:v>2/4/2017</c:v>
                </c:pt>
                <c:pt idx="92">
                  <c:v>3/4/2017</c:v>
                </c:pt>
                <c:pt idx="93">
                  <c:v>4/4/2017</c:v>
                </c:pt>
                <c:pt idx="94">
                  <c:v>5/4/2017</c:v>
                </c:pt>
                <c:pt idx="95">
                  <c:v>6/4/2017</c:v>
                </c:pt>
                <c:pt idx="96">
                  <c:v>7/4/2017</c:v>
                </c:pt>
                <c:pt idx="97">
                  <c:v>8/4/2017</c:v>
                </c:pt>
                <c:pt idx="98">
                  <c:v>9/4/2017</c:v>
                </c:pt>
                <c:pt idx="99">
                  <c:v>10/4/2017</c:v>
                </c:pt>
                <c:pt idx="100">
                  <c:v>11/4/2017</c:v>
                </c:pt>
                <c:pt idx="101">
                  <c:v>12/4/2017</c:v>
                </c:pt>
                <c:pt idx="102">
                  <c:v>13/04/2017</c:v>
                </c:pt>
                <c:pt idx="103">
                  <c:v>14/04/2017</c:v>
                </c:pt>
                <c:pt idx="104">
                  <c:v>15/04/2017</c:v>
                </c:pt>
                <c:pt idx="105">
                  <c:v>16/04/2017</c:v>
                </c:pt>
                <c:pt idx="106">
                  <c:v>17/04/2017</c:v>
                </c:pt>
              </c:strCache>
            </c:strRef>
          </c:cat>
          <c:val>
            <c:numRef>
              <c:f>Sheet1!$B$2:$B$108</c:f>
              <c:numCache>
                <c:formatCode>General</c:formatCode>
                <c:ptCount val="107"/>
                <c:pt idx="0">
                  <c:v>0.29272372456091</c:v>
                </c:pt>
                <c:pt idx="1">
                  <c:v>0.21774380356729001</c:v>
                </c:pt>
                <c:pt idx="2">
                  <c:v>0.26812130177514998</c:v>
                </c:pt>
                <c:pt idx="3">
                  <c:v>0.28123559243891</c:v>
                </c:pt>
                <c:pt idx="4">
                  <c:v>0.36779918164682002</c:v>
                </c:pt>
                <c:pt idx="5">
                  <c:v>0.30690302780450002</c:v>
                </c:pt>
                <c:pt idx="6">
                  <c:v>0.20549821901543999</c:v>
                </c:pt>
                <c:pt idx="7">
                  <c:v>0.15494690789773999</c:v>
                </c:pt>
                <c:pt idx="8">
                  <c:v>0.16835782863903001</c:v>
                </c:pt>
                <c:pt idx="9">
                  <c:v>0.21804306350503999</c:v>
                </c:pt>
                <c:pt idx="10">
                  <c:v>0.17677454446560001</c:v>
                </c:pt>
                <c:pt idx="11">
                  <c:v>0.33030179629881001</c:v>
                </c:pt>
                <c:pt idx="12">
                  <c:v>0.39686118877964999</c:v>
                </c:pt>
                <c:pt idx="13">
                  <c:v>0.35486479202228</c:v>
                </c:pt>
                <c:pt idx="14">
                  <c:v>0.45208361308804001</c:v>
                </c:pt>
                <c:pt idx="15">
                  <c:v>0.31191515907673001</c:v>
                </c:pt>
                <c:pt idx="16">
                  <c:v>0.39534470504620001</c:v>
                </c:pt>
                <c:pt idx="17">
                  <c:v>0.38493871952567998</c:v>
                </c:pt>
                <c:pt idx="18">
                  <c:v>0.28649506346968001</c:v>
                </c:pt>
                <c:pt idx="19">
                  <c:v>0.74715422142135002</c:v>
                </c:pt>
                <c:pt idx="20">
                  <c:v>0.39698119792348002</c:v>
                </c:pt>
                <c:pt idx="21">
                  <c:v>0.39975666985313002</c:v>
                </c:pt>
                <c:pt idx="22">
                  <c:v>0.28996797368649002</c:v>
                </c:pt>
                <c:pt idx="23">
                  <c:v>0.28049885642773997</c:v>
                </c:pt>
                <c:pt idx="24">
                  <c:v>0.23237800154919</c:v>
                </c:pt>
                <c:pt idx="25">
                  <c:v>0.22754593851966001</c:v>
                </c:pt>
                <c:pt idx="26">
                  <c:v>0.32555150995930998</c:v>
                </c:pt>
                <c:pt idx="27">
                  <c:v>0.31595576619273003</c:v>
                </c:pt>
                <c:pt idx="28">
                  <c:v>0.14045541604597001</c:v>
                </c:pt>
                <c:pt idx="29">
                  <c:v>8.0754845290716998E-2</c:v>
                </c:pt>
                <c:pt idx="30">
                  <c:v>0.16137936892172999</c:v>
                </c:pt>
                <c:pt idx="31">
                  <c:v>0.27983888064447998</c:v>
                </c:pt>
                <c:pt idx="32">
                  <c:v>0.17758234324130001</c:v>
                </c:pt>
                <c:pt idx="33">
                  <c:v>0.13506098847761</c:v>
                </c:pt>
                <c:pt idx="34">
                  <c:v>9.6944151738672005E-2</c:v>
                </c:pt>
                <c:pt idx="35">
                  <c:v>0.10948290382348</c:v>
                </c:pt>
                <c:pt idx="36">
                  <c:v>0.18507613359132</c:v>
                </c:pt>
                <c:pt idx="37">
                  <c:v>0.87748761440927003</c:v>
                </c:pt>
                <c:pt idx="38">
                  <c:v>1.3651308944105001</c:v>
                </c:pt>
                <c:pt idx="39">
                  <c:v>0.74727981933894005</c:v>
                </c:pt>
                <c:pt idx="40">
                  <c:v>0.82732200350491003</c:v>
                </c:pt>
                <c:pt idx="41">
                  <c:v>0.80840743734842002</c:v>
                </c:pt>
                <c:pt idx="42">
                  <c:v>0.53728949478749</c:v>
                </c:pt>
                <c:pt idx="43">
                  <c:v>0.79763898859376003</c:v>
                </c:pt>
                <c:pt idx="44">
                  <c:v>0.59349529160402004</c:v>
                </c:pt>
                <c:pt idx="45">
                  <c:v>0.27926368785400002</c:v>
                </c:pt>
                <c:pt idx="46">
                  <c:v>0.29417532849577999</c:v>
                </c:pt>
                <c:pt idx="47">
                  <c:v>0.30895580758702001</c:v>
                </c:pt>
                <c:pt idx="48">
                  <c:v>0.33529572303013999</c:v>
                </c:pt>
                <c:pt idx="49">
                  <c:v>0.25257431513502998</c:v>
                </c:pt>
                <c:pt idx="50">
                  <c:v>0.31395348837208997</c:v>
                </c:pt>
                <c:pt idx="51">
                  <c:v>0.33615393531935001</c:v>
                </c:pt>
                <c:pt idx="52">
                  <c:v>0.38894023413432</c:v>
                </c:pt>
                <c:pt idx="53">
                  <c:v>0.52936437914765</c:v>
                </c:pt>
                <c:pt idx="54">
                  <c:v>0.53420841759835003</c:v>
                </c:pt>
                <c:pt idx="55">
                  <c:v>0.47064181880290001</c:v>
                </c:pt>
                <c:pt idx="56">
                  <c:v>0.38154962033924</c:v>
                </c:pt>
                <c:pt idx="57">
                  <c:v>0.36880927291886001</c:v>
                </c:pt>
                <c:pt idx="58">
                  <c:v>0.54743157105361995</c:v>
                </c:pt>
                <c:pt idx="59">
                  <c:v>0.56682577565631997</c:v>
                </c:pt>
                <c:pt idx="60">
                  <c:v>0.58958765944822999</c:v>
                </c:pt>
                <c:pt idx="61">
                  <c:v>0.51609097946695004</c:v>
                </c:pt>
                <c:pt idx="62">
                  <c:v>0.52811090328969001</c:v>
                </c:pt>
                <c:pt idx="63">
                  <c:v>0.44872496443033999</c:v>
                </c:pt>
                <c:pt idx="64">
                  <c:v>0.26512675237888</c:v>
                </c:pt>
                <c:pt idx="65">
                  <c:v>0.58318542398666995</c:v>
                </c:pt>
                <c:pt idx="66">
                  <c:v>0.6266205704408</c:v>
                </c:pt>
                <c:pt idx="67">
                  <c:v>0.50819554792068999</c:v>
                </c:pt>
                <c:pt idx="68">
                  <c:v>0.60532687651331996</c:v>
                </c:pt>
                <c:pt idx="69">
                  <c:v>0.51674099242585003</c:v>
                </c:pt>
                <c:pt idx="70">
                  <c:v>0.46478873239437002</c:v>
                </c:pt>
                <c:pt idx="71">
                  <c:v>0.54324968456470002</c:v>
                </c:pt>
                <c:pt idx="72">
                  <c:v>0.74946840032069995</c:v>
                </c:pt>
                <c:pt idx="73">
                  <c:v>0.59165455677807999</c:v>
                </c:pt>
                <c:pt idx="74">
                  <c:v>0.48842568706360001</c:v>
                </c:pt>
                <c:pt idx="75">
                  <c:v>0.37651891151806</c:v>
                </c:pt>
                <c:pt idx="76">
                  <c:v>0.24211423699915</c:v>
                </c:pt>
                <c:pt idx="77">
                  <c:v>0.22111851952646999</c:v>
                </c:pt>
                <c:pt idx="78">
                  <c:v>0.34282610909338002</c:v>
                </c:pt>
                <c:pt idx="79">
                  <c:v>0.71037142277248</c:v>
                </c:pt>
                <c:pt idx="80">
                  <c:v>1.1252183259438</c:v>
                </c:pt>
                <c:pt idx="81">
                  <c:v>1.5478128010097001</c:v>
                </c:pt>
                <c:pt idx="82">
                  <c:v>1.0434043109933999</c:v>
                </c:pt>
                <c:pt idx="83">
                  <c:v>1.0002589667227999</c:v>
                </c:pt>
                <c:pt idx="84">
                  <c:v>0.99676292426525004</c:v>
                </c:pt>
                <c:pt idx="85">
                  <c:v>1.2122366082761999</c:v>
                </c:pt>
                <c:pt idx="86">
                  <c:v>0.86850191258543996</c:v>
                </c:pt>
                <c:pt idx="87">
                  <c:v>0.93873364210002996</c:v>
                </c:pt>
                <c:pt idx="88">
                  <c:v>1.3149385643458</c:v>
                </c:pt>
                <c:pt idx="89">
                  <c:v>1.7446808510638001</c:v>
                </c:pt>
                <c:pt idx="90">
                  <c:v>1.1710581346716999</c:v>
                </c:pt>
                <c:pt idx="91">
                  <c:v>0.68505285537117</c:v>
                </c:pt>
                <c:pt idx="92">
                  <c:v>0.67452636518271003</c:v>
                </c:pt>
                <c:pt idx="93">
                  <c:v>1.1943602889769001</c:v>
                </c:pt>
                <c:pt idx="94">
                  <c:v>0.52967931371985</c:v>
                </c:pt>
                <c:pt idx="95">
                  <c:v>0.43525571273122998</c:v>
                </c:pt>
                <c:pt idx="96">
                  <c:v>0.30221816730341999</c:v>
                </c:pt>
                <c:pt idx="97">
                  <c:v>0.20466173962479001</c:v>
                </c:pt>
                <c:pt idx="98">
                  <c:v>0.22693747872461001</c:v>
                </c:pt>
                <c:pt idx="99">
                  <c:v>0.19812068379938999</c:v>
                </c:pt>
                <c:pt idx="100">
                  <c:v>0.21185243771538001</c:v>
                </c:pt>
                <c:pt idx="101">
                  <c:v>1.5390252839867999</c:v>
                </c:pt>
                <c:pt idx="102">
                  <c:v>2.7371401604529999</c:v>
                </c:pt>
                <c:pt idx="103">
                  <c:v>0.87816477073143995</c:v>
                </c:pt>
                <c:pt idx="104">
                  <c:v>1.0767664863127</c:v>
                </c:pt>
                <c:pt idx="105">
                  <c:v>0.56974772100911997</c:v>
                </c:pt>
                <c:pt idx="106">
                  <c:v>2.6349766804563998E-3</c:v>
                </c:pt>
              </c:numCache>
            </c:numRef>
          </c:val>
          <c:smooth val="0"/>
          <c:extLst>
            <c:ext xmlns:c16="http://schemas.microsoft.com/office/drawing/2014/chart" uri="{C3380CC4-5D6E-409C-BE32-E72D297353CC}">
              <c16:uniqueId val="{00000000-0D67-47B9-80F7-7E02704F995F}"/>
            </c:ext>
          </c:extLst>
        </c:ser>
        <c:dLbls>
          <c:showLegendKey val="0"/>
          <c:showVal val="0"/>
          <c:showCatName val="0"/>
          <c:showSerName val="0"/>
          <c:showPercent val="0"/>
          <c:showBubbleSize val="0"/>
        </c:dLbls>
        <c:smooth val="0"/>
        <c:axId val="268970976"/>
        <c:axId val="268970320"/>
      </c:lineChart>
      <c:catAx>
        <c:axId val="268970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970320"/>
        <c:crosses val="autoZero"/>
        <c:auto val="1"/>
        <c:lblAlgn val="ctr"/>
        <c:lblOffset val="100"/>
        <c:noMultiLvlLbl val="0"/>
      </c:catAx>
      <c:valAx>
        <c:axId val="268970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970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RD Sin Corrupción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105</c:v>
                </c:pt>
                <c:pt idx="1">
                  <c:v>149</c:v>
                </c:pt>
                <c:pt idx="2">
                  <c:v>178</c:v>
                </c:pt>
                <c:pt idx="3">
                  <c:v>212</c:v>
                </c:pt>
                <c:pt idx="4">
                  <c:v>173</c:v>
                </c:pt>
                <c:pt idx="5">
                  <c:v>151</c:v>
                </c:pt>
                <c:pt idx="6">
                  <c:v>113</c:v>
                </c:pt>
              </c:numCache>
            </c:numRef>
          </c:val>
          <c:extLst>
            <c:ext xmlns:c16="http://schemas.microsoft.com/office/drawing/2014/chart" uri="{C3380CC4-5D6E-409C-BE32-E72D297353CC}">
              <c16:uniqueId val="{00000000-CF6D-44EB-995D-8A0F29E6C7EA}"/>
            </c:ext>
          </c:extLst>
        </c:ser>
        <c:dLbls>
          <c:showLegendKey val="0"/>
          <c:showVal val="0"/>
          <c:showCatName val="0"/>
          <c:showSerName val="0"/>
          <c:showPercent val="0"/>
          <c:showBubbleSize val="0"/>
        </c:dLbls>
        <c:gapWidth val="219"/>
        <c:overlap val="-27"/>
        <c:axId val="268967368"/>
        <c:axId val="268964744"/>
      </c:barChart>
      <c:catAx>
        <c:axId val="268967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964744"/>
        <c:crosses val="autoZero"/>
        <c:auto val="1"/>
        <c:lblAlgn val="ctr"/>
        <c:lblOffset val="100"/>
        <c:noMultiLvlLbl val="0"/>
      </c:catAx>
      <c:valAx>
        <c:axId val="268964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967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RD Sin Corrupción</c:v>
                </c:pt>
              </c:strCache>
            </c:strRef>
          </c:tx>
          <c:spPr>
            <a:solidFill>
              <a:schemeClr val="accent1"/>
            </a:solidFill>
            <a:ln>
              <a:noFill/>
            </a:ln>
            <a:effectLst/>
          </c:spPr>
          <c:cat>
            <c:strRef>
              <c:f>Sheet1!$A$2:$A$108</c:f>
              <c:strCache>
                <c:ptCount val="107"/>
                <c:pt idx="0">
                  <c:v>1/1/2017</c:v>
                </c:pt>
                <c:pt idx="1">
                  <c:v>2/1/2017</c:v>
                </c:pt>
                <c:pt idx="2">
                  <c:v>3/1/2017</c:v>
                </c:pt>
                <c:pt idx="3">
                  <c:v>4/1/2017</c:v>
                </c:pt>
                <c:pt idx="4">
                  <c:v>5/1/2017</c:v>
                </c:pt>
                <c:pt idx="5">
                  <c:v>6/1/2017</c:v>
                </c:pt>
                <c:pt idx="6">
                  <c:v>7/1/2017</c:v>
                </c:pt>
                <c:pt idx="7">
                  <c:v>8/1/2017</c:v>
                </c:pt>
                <c:pt idx="8">
                  <c:v>9/1/2017</c:v>
                </c:pt>
                <c:pt idx="9">
                  <c:v>10/1/2017</c:v>
                </c:pt>
                <c:pt idx="10">
                  <c:v>11/1/2017</c:v>
                </c:pt>
                <c:pt idx="11">
                  <c:v>12/1/2017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1/2/2017</c:v>
                </c:pt>
                <c:pt idx="32">
                  <c:v>2/2/2017</c:v>
                </c:pt>
                <c:pt idx="33">
                  <c:v>3/2/2017</c:v>
                </c:pt>
                <c:pt idx="34">
                  <c:v>4/2/2017</c:v>
                </c:pt>
                <c:pt idx="35">
                  <c:v>5/2/2017</c:v>
                </c:pt>
                <c:pt idx="36">
                  <c:v>6/2/2017</c:v>
                </c:pt>
                <c:pt idx="37">
                  <c:v>7/2/2017</c:v>
                </c:pt>
                <c:pt idx="38">
                  <c:v>8/2/2017</c:v>
                </c:pt>
                <c:pt idx="39">
                  <c:v>9/2/2017</c:v>
                </c:pt>
                <c:pt idx="40">
                  <c:v>10/2/2017</c:v>
                </c:pt>
                <c:pt idx="41">
                  <c:v>11/2/2017</c:v>
                </c:pt>
                <c:pt idx="42">
                  <c:v>12/2/2017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1/3/2017</c:v>
                </c:pt>
                <c:pt idx="60">
                  <c:v>2/3/2017</c:v>
                </c:pt>
                <c:pt idx="61">
                  <c:v>3/3/2017</c:v>
                </c:pt>
                <c:pt idx="62">
                  <c:v>4/3/2017</c:v>
                </c:pt>
                <c:pt idx="63">
                  <c:v>5/3/2017</c:v>
                </c:pt>
                <c:pt idx="64">
                  <c:v>6/3/2017</c:v>
                </c:pt>
                <c:pt idx="65">
                  <c:v>7/3/2017</c:v>
                </c:pt>
                <c:pt idx="66">
                  <c:v>8/3/2017</c:v>
                </c:pt>
                <c:pt idx="67">
                  <c:v>9/3/2017</c:v>
                </c:pt>
                <c:pt idx="68">
                  <c:v>10/3/2017</c:v>
                </c:pt>
                <c:pt idx="69">
                  <c:v>11/3/2017</c:v>
                </c:pt>
                <c:pt idx="70">
                  <c:v>12/3/2017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1/4/2017</c:v>
                </c:pt>
                <c:pt idx="91">
                  <c:v>2/4/2017</c:v>
                </c:pt>
                <c:pt idx="92">
                  <c:v>3/4/2017</c:v>
                </c:pt>
                <c:pt idx="93">
                  <c:v>4/4/2017</c:v>
                </c:pt>
                <c:pt idx="94">
                  <c:v>5/4/2017</c:v>
                </c:pt>
                <c:pt idx="95">
                  <c:v>6/4/2017</c:v>
                </c:pt>
                <c:pt idx="96">
                  <c:v>7/4/2017</c:v>
                </c:pt>
                <c:pt idx="97">
                  <c:v>8/4/2017</c:v>
                </c:pt>
                <c:pt idx="98">
                  <c:v>9/4/2017</c:v>
                </c:pt>
                <c:pt idx="99">
                  <c:v>10/4/2017</c:v>
                </c:pt>
                <c:pt idx="100">
                  <c:v>11/4/2017</c:v>
                </c:pt>
                <c:pt idx="101">
                  <c:v>12/4/2017</c:v>
                </c:pt>
                <c:pt idx="102">
                  <c:v>13/04/2017</c:v>
                </c:pt>
                <c:pt idx="103">
                  <c:v>14/04/2017</c:v>
                </c:pt>
                <c:pt idx="104">
                  <c:v>15/04/2017</c:v>
                </c:pt>
                <c:pt idx="105">
                  <c:v>16/04/2017</c:v>
                </c:pt>
                <c:pt idx="106">
                  <c:v>17/04/2017</c:v>
                </c:pt>
              </c:strCache>
            </c:strRef>
          </c:cat>
          <c:val>
            <c:numRef>
              <c:f>Sheet1!$B$2:$B$108</c:f>
              <c:numCache>
                <c:formatCode>General</c:formatCode>
                <c:ptCount val="107"/>
                <c:pt idx="0">
                  <c:v>21585</c:v>
                </c:pt>
                <c:pt idx="1">
                  <c:v>21632</c:v>
                </c:pt>
                <c:pt idx="2">
                  <c:v>21690</c:v>
                </c:pt>
                <c:pt idx="3">
                  <c:v>21751</c:v>
                </c:pt>
                <c:pt idx="4">
                  <c:v>21831</c:v>
                </c:pt>
                <c:pt idx="5">
                  <c:v>21898</c:v>
                </c:pt>
                <c:pt idx="6">
                  <c:v>21943</c:v>
                </c:pt>
                <c:pt idx="7">
                  <c:v>21977</c:v>
                </c:pt>
                <c:pt idx="8">
                  <c:v>22014</c:v>
                </c:pt>
                <c:pt idx="9">
                  <c:v>22062</c:v>
                </c:pt>
                <c:pt idx="10">
                  <c:v>22101</c:v>
                </c:pt>
                <c:pt idx="11">
                  <c:v>22174</c:v>
                </c:pt>
                <c:pt idx="12">
                  <c:v>22262</c:v>
                </c:pt>
                <c:pt idx="13">
                  <c:v>22341</c:v>
                </c:pt>
                <c:pt idx="14">
                  <c:v>22442</c:v>
                </c:pt>
                <c:pt idx="15">
                  <c:v>22512</c:v>
                </c:pt>
                <c:pt idx="16">
                  <c:v>22601</c:v>
                </c:pt>
                <c:pt idx="17">
                  <c:v>22688</c:v>
                </c:pt>
                <c:pt idx="18">
                  <c:v>22753</c:v>
                </c:pt>
                <c:pt idx="19">
                  <c:v>22923</c:v>
                </c:pt>
                <c:pt idx="20">
                  <c:v>23014</c:v>
                </c:pt>
                <c:pt idx="21">
                  <c:v>23106</c:v>
                </c:pt>
                <c:pt idx="22">
                  <c:v>23173</c:v>
                </c:pt>
                <c:pt idx="23">
                  <c:v>23238</c:v>
                </c:pt>
                <c:pt idx="24">
                  <c:v>23292</c:v>
                </c:pt>
                <c:pt idx="25">
                  <c:v>23345</c:v>
                </c:pt>
                <c:pt idx="26">
                  <c:v>23421</c:v>
                </c:pt>
                <c:pt idx="27">
                  <c:v>23495</c:v>
                </c:pt>
                <c:pt idx="28">
                  <c:v>23528</c:v>
                </c:pt>
                <c:pt idx="29">
                  <c:v>23547</c:v>
                </c:pt>
                <c:pt idx="30">
                  <c:v>23585</c:v>
                </c:pt>
                <c:pt idx="31">
                  <c:v>23651</c:v>
                </c:pt>
                <c:pt idx="32">
                  <c:v>23693</c:v>
                </c:pt>
                <c:pt idx="33">
                  <c:v>23725</c:v>
                </c:pt>
                <c:pt idx="34">
                  <c:v>23748</c:v>
                </c:pt>
                <c:pt idx="35">
                  <c:v>23774</c:v>
                </c:pt>
                <c:pt idx="36">
                  <c:v>23818</c:v>
                </c:pt>
                <c:pt idx="37">
                  <c:v>24027</c:v>
                </c:pt>
                <c:pt idx="38">
                  <c:v>24355</c:v>
                </c:pt>
                <c:pt idx="39">
                  <c:v>24537</c:v>
                </c:pt>
                <c:pt idx="40">
                  <c:v>24740</c:v>
                </c:pt>
                <c:pt idx="41">
                  <c:v>24940</c:v>
                </c:pt>
                <c:pt idx="42">
                  <c:v>25074</c:v>
                </c:pt>
                <c:pt idx="43">
                  <c:v>25274</c:v>
                </c:pt>
                <c:pt idx="44">
                  <c:v>25424</c:v>
                </c:pt>
                <c:pt idx="45">
                  <c:v>25495</c:v>
                </c:pt>
                <c:pt idx="46">
                  <c:v>25570</c:v>
                </c:pt>
                <c:pt idx="47">
                  <c:v>25649</c:v>
                </c:pt>
                <c:pt idx="48">
                  <c:v>25735</c:v>
                </c:pt>
                <c:pt idx="49">
                  <c:v>25800</c:v>
                </c:pt>
                <c:pt idx="50">
                  <c:v>25881</c:v>
                </c:pt>
                <c:pt idx="51">
                  <c:v>25968</c:v>
                </c:pt>
                <c:pt idx="52">
                  <c:v>26069</c:v>
                </c:pt>
                <c:pt idx="53">
                  <c:v>26207</c:v>
                </c:pt>
                <c:pt idx="54">
                  <c:v>26347</c:v>
                </c:pt>
                <c:pt idx="55">
                  <c:v>26471</c:v>
                </c:pt>
                <c:pt idx="56">
                  <c:v>26572</c:v>
                </c:pt>
                <c:pt idx="57">
                  <c:v>26670</c:v>
                </c:pt>
                <c:pt idx="58">
                  <c:v>26816</c:v>
                </c:pt>
                <c:pt idx="59">
                  <c:v>26968</c:v>
                </c:pt>
                <c:pt idx="60">
                  <c:v>27127</c:v>
                </c:pt>
                <c:pt idx="61">
                  <c:v>27267</c:v>
                </c:pt>
                <c:pt idx="62">
                  <c:v>27411</c:v>
                </c:pt>
                <c:pt idx="63">
                  <c:v>27534</c:v>
                </c:pt>
                <c:pt idx="64">
                  <c:v>27607</c:v>
                </c:pt>
                <c:pt idx="65">
                  <c:v>27768</c:v>
                </c:pt>
                <c:pt idx="66">
                  <c:v>27942</c:v>
                </c:pt>
                <c:pt idx="67">
                  <c:v>28084</c:v>
                </c:pt>
                <c:pt idx="68">
                  <c:v>28254</c:v>
                </c:pt>
                <c:pt idx="69">
                  <c:v>28400</c:v>
                </c:pt>
                <c:pt idx="70">
                  <c:v>28532</c:v>
                </c:pt>
                <c:pt idx="71">
                  <c:v>28687</c:v>
                </c:pt>
                <c:pt idx="72">
                  <c:v>28902</c:v>
                </c:pt>
                <c:pt idx="73">
                  <c:v>29073</c:v>
                </c:pt>
                <c:pt idx="74">
                  <c:v>29215</c:v>
                </c:pt>
                <c:pt idx="75">
                  <c:v>29325</c:v>
                </c:pt>
                <c:pt idx="76">
                  <c:v>29396</c:v>
                </c:pt>
                <c:pt idx="77">
                  <c:v>29461</c:v>
                </c:pt>
                <c:pt idx="78">
                  <c:v>29562</c:v>
                </c:pt>
                <c:pt idx="79">
                  <c:v>29772</c:v>
                </c:pt>
                <c:pt idx="80">
                  <c:v>30107</c:v>
                </c:pt>
                <c:pt idx="81">
                  <c:v>30573</c:v>
                </c:pt>
                <c:pt idx="82">
                  <c:v>30892</c:v>
                </c:pt>
                <c:pt idx="83">
                  <c:v>31201</c:v>
                </c:pt>
                <c:pt idx="84">
                  <c:v>31512</c:v>
                </c:pt>
                <c:pt idx="85">
                  <c:v>31894</c:v>
                </c:pt>
                <c:pt idx="86">
                  <c:v>32171</c:v>
                </c:pt>
                <c:pt idx="87">
                  <c:v>32473</c:v>
                </c:pt>
                <c:pt idx="88">
                  <c:v>32900</c:v>
                </c:pt>
                <c:pt idx="89">
                  <c:v>33474</c:v>
                </c:pt>
                <c:pt idx="90">
                  <c:v>33866</c:v>
                </c:pt>
                <c:pt idx="91">
                  <c:v>34098</c:v>
                </c:pt>
                <c:pt idx="92">
                  <c:v>34328</c:v>
                </c:pt>
                <c:pt idx="93">
                  <c:v>34738</c:v>
                </c:pt>
                <c:pt idx="94">
                  <c:v>34922</c:v>
                </c:pt>
                <c:pt idx="95">
                  <c:v>35074</c:v>
                </c:pt>
                <c:pt idx="96">
                  <c:v>35180</c:v>
                </c:pt>
                <c:pt idx="97">
                  <c:v>35252</c:v>
                </c:pt>
                <c:pt idx="98">
                  <c:v>35332</c:v>
                </c:pt>
                <c:pt idx="99">
                  <c:v>35402</c:v>
                </c:pt>
                <c:pt idx="100">
                  <c:v>35477</c:v>
                </c:pt>
                <c:pt idx="101">
                  <c:v>36023</c:v>
                </c:pt>
                <c:pt idx="102">
                  <c:v>37009</c:v>
                </c:pt>
                <c:pt idx="103">
                  <c:v>37334</c:v>
                </c:pt>
                <c:pt idx="104">
                  <c:v>37736</c:v>
                </c:pt>
                <c:pt idx="105">
                  <c:v>37951</c:v>
                </c:pt>
                <c:pt idx="106">
                  <c:v>37952</c:v>
                </c:pt>
              </c:numCache>
            </c:numRef>
          </c:val>
          <c:extLst>
            <c:ext xmlns:c16="http://schemas.microsoft.com/office/drawing/2014/chart" uri="{C3380CC4-5D6E-409C-BE32-E72D297353CC}">
              <c16:uniqueId val="{00000000-3666-44E6-B428-91C99730BCAE}"/>
            </c:ext>
          </c:extLst>
        </c:ser>
        <c:dLbls>
          <c:showLegendKey val="0"/>
          <c:showVal val="0"/>
          <c:showCatName val="0"/>
          <c:showSerName val="0"/>
          <c:showPercent val="0"/>
          <c:showBubbleSize val="0"/>
        </c:dLbls>
        <c:axId val="268964088"/>
        <c:axId val="267716064"/>
      </c:areaChart>
      <c:catAx>
        <c:axId val="26896408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716064"/>
        <c:crosses val="autoZero"/>
        <c:auto val="1"/>
        <c:lblAlgn val="ctr"/>
        <c:lblOffset val="100"/>
        <c:noMultiLvlLbl val="0"/>
      </c:catAx>
      <c:valAx>
        <c:axId val="2677160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964088"/>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RD Sin Corrupción</c:v>
                </c:pt>
              </c:strCache>
            </c:strRef>
          </c:tx>
          <c:spPr>
            <a:ln w="28575" cap="rnd">
              <a:solidFill>
                <a:schemeClr val="accent1"/>
              </a:solidFill>
              <a:round/>
            </a:ln>
            <a:effectLst/>
          </c:spPr>
          <c:marker>
            <c:symbol val="none"/>
          </c:marker>
          <c:cat>
            <c:strRef>
              <c:f>Sheet1!$A$2:$A$108</c:f>
              <c:strCache>
                <c:ptCount val="107"/>
                <c:pt idx="0">
                  <c:v>1/1/2017</c:v>
                </c:pt>
                <c:pt idx="1">
                  <c:v>2/1/2017</c:v>
                </c:pt>
                <c:pt idx="2">
                  <c:v>3/1/2017</c:v>
                </c:pt>
                <c:pt idx="3">
                  <c:v>4/1/2017</c:v>
                </c:pt>
                <c:pt idx="4">
                  <c:v>5/1/2017</c:v>
                </c:pt>
                <c:pt idx="5">
                  <c:v>6/1/2017</c:v>
                </c:pt>
                <c:pt idx="6">
                  <c:v>7/1/2017</c:v>
                </c:pt>
                <c:pt idx="7">
                  <c:v>8/1/2017</c:v>
                </c:pt>
                <c:pt idx="8">
                  <c:v>9/1/2017</c:v>
                </c:pt>
                <c:pt idx="9">
                  <c:v>10/1/2017</c:v>
                </c:pt>
                <c:pt idx="10">
                  <c:v>11/1/2017</c:v>
                </c:pt>
                <c:pt idx="11">
                  <c:v>12/1/2017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1/2/2017</c:v>
                </c:pt>
                <c:pt idx="32">
                  <c:v>2/2/2017</c:v>
                </c:pt>
                <c:pt idx="33">
                  <c:v>3/2/2017</c:v>
                </c:pt>
                <c:pt idx="34">
                  <c:v>4/2/2017</c:v>
                </c:pt>
                <c:pt idx="35">
                  <c:v>5/2/2017</c:v>
                </c:pt>
                <c:pt idx="36">
                  <c:v>6/2/2017</c:v>
                </c:pt>
                <c:pt idx="37">
                  <c:v>7/2/2017</c:v>
                </c:pt>
                <c:pt idx="38">
                  <c:v>8/2/2017</c:v>
                </c:pt>
                <c:pt idx="39">
                  <c:v>9/2/2017</c:v>
                </c:pt>
                <c:pt idx="40">
                  <c:v>10/2/2017</c:v>
                </c:pt>
                <c:pt idx="41">
                  <c:v>11/2/2017</c:v>
                </c:pt>
                <c:pt idx="42">
                  <c:v>12/2/2017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1/3/2017</c:v>
                </c:pt>
                <c:pt idx="60">
                  <c:v>2/3/2017</c:v>
                </c:pt>
                <c:pt idx="61">
                  <c:v>3/3/2017</c:v>
                </c:pt>
                <c:pt idx="62">
                  <c:v>4/3/2017</c:v>
                </c:pt>
                <c:pt idx="63">
                  <c:v>5/3/2017</c:v>
                </c:pt>
                <c:pt idx="64">
                  <c:v>6/3/2017</c:v>
                </c:pt>
                <c:pt idx="65">
                  <c:v>7/3/2017</c:v>
                </c:pt>
                <c:pt idx="66">
                  <c:v>8/3/2017</c:v>
                </c:pt>
                <c:pt idx="67">
                  <c:v>9/3/2017</c:v>
                </c:pt>
                <c:pt idx="68">
                  <c:v>10/3/2017</c:v>
                </c:pt>
                <c:pt idx="69">
                  <c:v>11/3/2017</c:v>
                </c:pt>
                <c:pt idx="70">
                  <c:v>12/3/2017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1/4/2017</c:v>
                </c:pt>
                <c:pt idx="91">
                  <c:v>2/4/2017</c:v>
                </c:pt>
                <c:pt idx="92">
                  <c:v>3/4/2017</c:v>
                </c:pt>
                <c:pt idx="93">
                  <c:v>4/4/2017</c:v>
                </c:pt>
                <c:pt idx="94">
                  <c:v>5/4/2017</c:v>
                </c:pt>
                <c:pt idx="95">
                  <c:v>6/4/2017</c:v>
                </c:pt>
                <c:pt idx="96">
                  <c:v>7/4/2017</c:v>
                </c:pt>
                <c:pt idx="97">
                  <c:v>8/4/2017</c:v>
                </c:pt>
                <c:pt idx="98">
                  <c:v>9/4/2017</c:v>
                </c:pt>
                <c:pt idx="99">
                  <c:v>10/4/2017</c:v>
                </c:pt>
                <c:pt idx="100">
                  <c:v>11/4/2017</c:v>
                </c:pt>
                <c:pt idx="101">
                  <c:v>12/4/2017</c:v>
                </c:pt>
                <c:pt idx="102">
                  <c:v>13/04/2017</c:v>
                </c:pt>
                <c:pt idx="103">
                  <c:v>14/04/2017</c:v>
                </c:pt>
                <c:pt idx="104">
                  <c:v>15/04/2017</c:v>
                </c:pt>
                <c:pt idx="105">
                  <c:v>16/04/2017</c:v>
                </c:pt>
                <c:pt idx="106">
                  <c:v>17/04/2017</c:v>
                </c:pt>
              </c:strCache>
            </c:strRef>
          </c:cat>
          <c:val>
            <c:numRef>
              <c:f>Sheet1!$B$2:$B$108</c:f>
              <c:numCache>
                <c:formatCode>General</c:formatCode>
                <c:ptCount val="107"/>
                <c:pt idx="0">
                  <c:v>1</c:v>
                </c:pt>
                <c:pt idx="1">
                  <c:v>1</c:v>
                </c:pt>
                <c:pt idx="2">
                  <c:v>2</c:v>
                </c:pt>
                <c:pt idx="3">
                  <c:v>1</c:v>
                </c:pt>
                <c:pt idx="4">
                  <c:v>0</c:v>
                </c:pt>
                <c:pt idx="5">
                  <c:v>1</c:v>
                </c:pt>
                <c:pt idx="6">
                  <c:v>1</c:v>
                </c:pt>
                <c:pt idx="7">
                  <c:v>0</c:v>
                </c:pt>
                <c:pt idx="8">
                  <c:v>2</c:v>
                </c:pt>
                <c:pt idx="9">
                  <c:v>1</c:v>
                </c:pt>
                <c:pt idx="10">
                  <c:v>2</c:v>
                </c:pt>
                <c:pt idx="11">
                  <c:v>0</c:v>
                </c:pt>
                <c:pt idx="12">
                  <c:v>1</c:v>
                </c:pt>
                <c:pt idx="13">
                  <c:v>0</c:v>
                </c:pt>
                <c:pt idx="14">
                  <c:v>1</c:v>
                </c:pt>
                <c:pt idx="15">
                  <c:v>2</c:v>
                </c:pt>
                <c:pt idx="16">
                  <c:v>1</c:v>
                </c:pt>
                <c:pt idx="17">
                  <c:v>1</c:v>
                </c:pt>
                <c:pt idx="18">
                  <c:v>0</c:v>
                </c:pt>
                <c:pt idx="19">
                  <c:v>1</c:v>
                </c:pt>
                <c:pt idx="20">
                  <c:v>1</c:v>
                </c:pt>
                <c:pt idx="21">
                  <c:v>2</c:v>
                </c:pt>
                <c:pt idx="22">
                  <c:v>1</c:v>
                </c:pt>
                <c:pt idx="23">
                  <c:v>2</c:v>
                </c:pt>
                <c:pt idx="24">
                  <c:v>2</c:v>
                </c:pt>
                <c:pt idx="25">
                  <c:v>1</c:v>
                </c:pt>
                <c:pt idx="26">
                  <c:v>1</c:v>
                </c:pt>
                <c:pt idx="27">
                  <c:v>2</c:v>
                </c:pt>
                <c:pt idx="28">
                  <c:v>3</c:v>
                </c:pt>
                <c:pt idx="29">
                  <c:v>2</c:v>
                </c:pt>
                <c:pt idx="30">
                  <c:v>3</c:v>
                </c:pt>
                <c:pt idx="31">
                  <c:v>1</c:v>
                </c:pt>
                <c:pt idx="32">
                  <c:v>2</c:v>
                </c:pt>
                <c:pt idx="33">
                  <c:v>2</c:v>
                </c:pt>
                <c:pt idx="34">
                  <c:v>2</c:v>
                </c:pt>
                <c:pt idx="35">
                  <c:v>2</c:v>
                </c:pt>
                <c:pt idx="36">
                  <c:v>0</c:v>
                </c:pt>
                <c:pt idx="37">
                  <c:v>0</c:v>
                </c:pt>
                <c:pt idx="38">
                  <c:v>3</c:v>
                </c:pt>
                <c:pt idx="39">
                  <c:v>0</c:v>
                </c:pt>
                <c:pt idx="40">
                  <c:v>1</c:v>
                </c:pt>
                <c:pt idx="41">
                  <c:v>2</c:v>
                </c:pt>
                <c:pt idx="42">
                  <c:v>1</c:v>
                </c:pt>
                <c:pt idx="43">
                  <c:v>1</c:v>
                </c:pt>
                <c:pt idx="44">
                  <c:v>0</c:v>
                </c:pt>
                <c:pt idx="45">
                  <c:v>0</c:v>
                </c:pt>
                <c:pt idx="46">
                  <c:v>1</c:v>
                </c:pt>
                <c:pt idx="47">
                  <c:v>2</c:v>
                </c:pt>
                <c:pt idx="48">
                  <c:v>0</c:v>
                </c:pt>
                <c:pt idx="49">
                  <c:v>0</c:v>
                </c:pt>
                <c:pt idx="50">
                  <c:v>0</c:v>
                </c:pt>
                <c:pt idx="51">
                  <c:v>1</c:v>
                </c:pt>
                <c:pt idx="52">
                  <c:v>1</c:v>
                </c:pt>
                <c:pt idx="53">
                  <c:v>1</c:v>
                </c:pt>
                <c:pt idx="54">
                  <c:v>1</c:v>
                </c:pt>
                <c:pt idx="55">
                  <c:v>1</c:v>
                </c:pt>
                <c:pt idx="56">
                  <c:v>1</c:v>
                </c:pt>
                <c:pt idx="57">
                  <c:v>5</c:v>
                </c:pt>
                <c:pt idx="58">
                  <c:v>1</c:v>
                </c:pt>
                <c:pt idx="59">
                  <c:v>1</c:v>
                </c:pt>
                <c:pt idx="60">
                  <c:v>1</c:v>
                </c:pt>
                <c:pt idx="61">
                  <c:v>0</c:v>
                </c:pt>
                <c:pt idx="62">
                  <c:v>2</c:v>
                </c:pt>
                <c:pt idx="63">
                  <c:v>2</c:v>
                </c:pt>
                <c:pt idx="64">
                  <c:v>0</c:v>
                </c:pt>
                <c:pt idx="65">
                  <c:v>0</c:v>
                </c:pt>
                <c:pt idx="66">
                  <c:v>1</c:v>
                </c:pt>
                <c:pt idx="67">
                  <c:v>3</c:v>
                </c:pt>
                <c:pt idx="68">
                  <c:v>2</c:v>
                </c:pt>
                <c:pt idx="69">
                  <c:v>0</c:v>
                </c:pt>
                <c:pt idx="70">
                  <c:v>3</c:v>
                </c:pt>
                <c:pt idx="71">
                  <c:v>4</c:v>
                </c:pt>
                <c:pt idx="72">
                  <c:v>2</c:v>
                </c:pt>
                <c:pt idx="73">
                  <c:v>2</c:v>
                </c:pt>
                <c:pt idx="74">
                  <c:v>0</c:v>
                </c:pt>
                <c:pt idx="75">
                  <c:v>2</c:v>
                </c:pt>
                <c:pt idx="76">
                  <c:v>2</c:v>
                </c:pt>
                <c:pt idx="77">
                  <c:v>2</c:v>
                </c:pt>
                <c:pt idx="78">
                  <c:v>6</c:v>
                </c:pt>
                <c:pt idx="79">
                  <c:v>3</c:v>
                </c:pt>
                <c:pt idx="80">
                  <c:v>3</c:v>
                </c:pt>
                <c:pt idx="81">
                  <c:v>3</c:v>
                </c:pt>
                <c:pt idx="82">
                  <c:v>4</c:v>
                </c:pt>
                <c:pt idx="83">
                  <c:v>4</c:v>
                </c:pt>
                <c:pt idx="84">
                  <c:v>3</c:v>
                </c:pt>
                <c:pt idx="85">
                  <c:v>3</c:v>
                </c:pt>
                <c:pt idx="86">
                  <c:v>1</c:v>
                </c:pt>
                <c:pt idx="87">
                  <c:v>4</c:v>
                </c:pt>
                <c:pt idx="88">
                  <c:v>4</c:v>
                </c:pt>
                <c:pt idx="89">
                  <c:v>1</c:v>
                </c:pt>
                <c:pt idx="90">
                  <c:v>5</c:v>
                </c:pt>
                <c:pt idx="91">
                  <c:v>2</c:v>
                </c:pt>
                <c:pt idx="92">
                  <c:v>2</c:v>
                </c:pt>
                <c:pt idx="93">
                  <c:v>5</c:v>
                </c:pt>
                <c:pt idx="94">
                  <c:v>2</c:v>
                </c:pt>
                <c:pt idx="95">
                  <c:v>2</c:v>
                </c:pt>
                <c:pt idx="96">
                  <c:v>3</c:v>
                </c:pt>
                <c:pt idx="97">
                  <c:v>2</c:v>
                </c:pt>
                <c:pt idx="98">
                  <c:v>4</c:v>
                </c:pt>
                <c:pt idx="99">
                  <c:v>2</c:v>
                </c:pt>
                <c:pt idx="100">
                  <c:v>5</c:v>
                </c:pt>
                <c:pt idx="101">
                  <c:v>1</c:v>
                </c:pt>
                <c:pt idx="102">
                  <c:v>2</c:v>
                </c:pt>
                <c:pt idx="103">
                  <c:v>0</c:v>
                </c:pt>
                <c:pt idx="104">
                  <c:v>0</c:v>
                </c:pt>
                <c:pt idx="105">
                  <c:v>4</c:v>
                </c:pt>
                <c:pt idx="106">
                  <c:v>4</c:v>
                </c:pt>
              </c:numCache>
            </c:numRef>
          </c:val>
          <c:smooth val="0"/>
          <c:extLst>
            <c:ext xmlns:c16="http://schemas.microsoft.com/office/drawing/2014/chart" uri="{C3380CC4-5D6E-409C-BE32-E72D297353CC}">
              <c16:uniqueId val="{00000000-7825-488D-9D17-C6ABB5B21AEA}"/>
            </c:ext>
          </c:extLst>
        </c:ser>
        <c:dLbls>
          <c:showLegendKey val="0"/>
          <c:showVal val="0"/>
          <c:showCatName val="0"/>
          <c:showSerName val="0"/>
          <c:showPercent val="0"/>
          <c:showBubbleSize val="0"/>
        </c:dLbls>
        <c:smooth val="0"/>
        <c:axId val="237860296"/>
        <c:axId val="237862592"/>
      </c:lineChart>
      <c:catAx>
        <c:axId val="237860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862592"/>
        <c:crosses val="autoZero"/>
        <c:auto val="1"/>
        <c:lblAlgn val="ctr"/>
        <c:lblOffset val="100"/>
        <c:noMultiLvlLbl val="0"/>
      </c:catAx>
      <c:valAx>
        <c:axId val="237862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860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RD Sin Corrupción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1</c:v>
                </c:pt>
                <c:pt idx="2">
                  <c:v>0</c:v>
                </c:pt>
                <c:pt idx="3">
                  <c:v>0</c:v>
                </c:pt>
                <c:pt idx="4">
                  <c:v>0</c:v>
                </c:pt>
                <c:pt idx="5">
                  <c:v>0</c:v>
                </c:pt>
                <c:pt idx="6">
                  <c:v>0</c:v>
                </c:pt>
                <c:pt idx="7">
                  <c:v>0</c:v>
                </c:pt>
                <c:pt idx="8">
                  <c:v>1</c:v>
                </c:pt>
                <c:pt idx="9">
                  <c:v>0</c:v>
                </c:pt>
                <c:pt idx="10">
                  <c:v>2</c:v>
                </c:pt>
                <c:pt idx="11">
                  <c:v>11</c:v>
                </c:pt>
                <c:pt idx="12">
                  <c:v>27</c:v>
                </c:pt>
                <c:pt idx="13">
                  <c:v>27</c:v>
                </c:pt>
                <c:pt idx="14">
                  <c:v>10</c:v>
                </c:pt>
                <c:pt idx="15">
                  <c:v>5</c:v>
                </c:pt>
                <c:pt idx="16">
                  <c:v>3</c:v>
                </c:pt>
                <c:pt idx="17">
                  <c:v>2</c:v>
                </c:pt>
                <c:pt idx="18">
                  <c:v>4</c:v>
                </c:pt>
                <c:pt idx="19">
                  <c:v>11</c:v>
                </c:pt>
                <c:pt idx="20">
                  <c:v>24</c:v>
                </c:pt>
                <c:pt idx="21">
                  <c:v>27</c:v>
                </c:pt>
                <c:pt idx="22">
                  <c:v>27</c:v>
                </c:pt>
                <c:pt idx="23">
                  <c:v>2</c:v>
                </c:pt>
              </c:numCache>
            </c:numRef>
          </c:val>
          <c:smooth val="0"/>
          <c:extLst>
            <c:ext xmlns:c16="http://schemas.microsoft.com/office/drawing/2014/chart" uri="{C3380CC4-5D6E-409C-BE32-E72D297353CC}">
              <c16:uniqueId val="{00000000-B55E-437D-AD1D-AB73208FD7DA}"/>
            </c:ext>
          </c:extLst>
        </c:ser>
        <c:dLbls>
          <c:showLegendKey val="0"/>
          <c:showVal val="0"/>
          <c:showCatName val="0"/>
          <c:showSerName val="0"/>
          <c:showPercent val="0"/>
          <c:showBubbleSize val="0"/>
        </c:dLbls>
        <c:smooth val="0"/>
        <c:axId val="339536816"/>
        <c:axId val="339537144"/>
      </c:lineChart>
      <c:catAx>
        <c:axId val="339536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37144"/>
        <c:crosses val="autoZero"/>
        <c:auto val="1"/>
        <c:lblAlgn val="ctr"/>
        <c:lblOffset val="100"/>
        <c:noMultiLvlLbl val="0"/>
      </c:catAx>
      <c:valAx>
        <c:axId val="339537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36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RD Sin Corrupción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35</c:v>
                </c:pt>
                <c:pt idx="1">
                  <c:v>27</c:v>
                </c:pt>
                <c:pt idx="2">
                  <c:v>25</c:v>
                </c:pt>
                <c:pt idx="3">
                  <c:v>20</c:v>
                </c:pt>
                <c:pt idx="4">
                  <c:v>22</c:v>
                </c:pt>
                <c:pt idx="5">
                  <c:v>24</c:v>
                </c:pt>
                <c:pt idx="6">
                  <c:v>31</c:v>
                </c:pt>
              </c:numCache>
            </c:numRef>
          </c:val>
          <c:extLst>
            <c:ext xmlns:c16="http://schemas.microsoft.com/office/drawing/2014/chart" uri="{C3380CC4-5D6E-409C-BE32-E72D297353CC}">
              <c16:uniqueId val="{00000000-FD20-43BD-92FB-B196C5BE92FC}"/>
            </c:ext>
          </c:extLst>
        </c:ser>
        <c:dLbls>
          <c:showLegendKey val="0"/>
          <c:showVal val="0"/>
          <c:showCatName val="0"/>
          <c:showSerName val="0"/>
          <c:showPercent val="0"/>
          <c:showBubbleSize val="0"/>
        </c:dLbls>
        <c:gapWidth val="219"/>
        <c:overlap val="-27"/>
        <c:axId val="346643808"/>
        <c:axId val="346640856"/>
      </c:barChart>
      <c:catAx>
        <c:axId val="346643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640856"/>
        <c:crosses val="autoZero"/>
        <c:auto val="1"/>
        <c:lblAlgn val="ctr"/>
        <c:lblOffset val="100"/>
        <c:noMultiLvlLbl val="0"/>
      </c:catAx>
      <c:valAx>
        <c:axId val="346640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643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c:f>
              <c:strCache>
                <c:ptCount val="1"/>
                <c:pt idx="0">
                  <c:v>RD Sin Corrupción</c:v>
                </c:pt>
              </c:strCache>
            </c:strRef>
          </c:cat>
          <c:val>
            <c:numRef>
              <c:f>Sheet1!$B$2</c:f>
              <c:numCache>
                <c:formatCode>General</c:formatCode>
                <c:ptCount val="1"/>
                <c:pt idx="0">
                  <c:v>184</c:v>
                </c:pt>
              </c:numCache>
            </c:numRef>
          </c:val>
          <c:extLst>
            <c:ext xmlns:c16="http://schemas.microsoft.com/office/drawing/2014/chart" uri="{C3380CC4-5D6E-409C-BE32-E72D297353CC}">
              <c16:uniqueId val="{00000000-D371-47E9-AA8E-7989A87C6C6E}"/>
            </c:ext>
          </c:extLst>
        </c:ser>
        <c:dLbls>
          <c:showLegendKey val="0"/>
          <c:showVal val="0"/>
          <c:showCatName val="0"/>
          <c:showSerName val="0"/>
          <c:showPercent val="0"/>
          <c:showBubbleSize val="0"/>
        </c:dLbls>
        <c:gapWidth val="150"/>
        <c:overlap val="100"/>
        <c:axId val="346642168"/>
        <c:axId val="346638232"/>
      </c:barChart>
      <c:catAx>
        <c:axId val="346642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638232"/>
        <c:crosses val="autoZero"/>
        <c:auto val="1"/>
        <c:lblAlgn val="ctr"/>
        <c:lblOffset val="100"/>
        <c:noMultiLvlLbl val="0"/>
      </c:catAx>
      <c:valAx>
        <c:axId val="3466382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642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RD Sin Corrupción</c:v>
                </c:pt>
              </c:strCache>
            </c:strRef>
          </c:cat>
          <c:val>
            <c:numRef>
              <c:f>Sheet1!$B$2</c:f>
              <c:numCache>
                <c:formatCode>General</c:formatCode>
                <c:ptCount val="1"/>
                <c:pt idx="0">
                  <c:v>77</c:v>
                </c:pt>
              </c:numCache>
            </c:numRef>
          </c:val>
          <c:extLst>
            <c:ext xmlns:c16="http://schemas.microsoft.com/office/drawing/2014/chart" uri="{C3380CC4-5D6E-409C-BE32-E72D297353CC}">
              <c16:uniqueId val="{00000000-7845-4FCB-ACB0-5DC94250ACE2}"/>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RD Sin Corrupción</c:v>
                </c:pt>
              </c:strCache>
            </c:strRef>
          </c:cat>
          <c:val>
            <c:numRef>
              <c:f>Sheet1!$C$2</c:f>
              <c:numCache>
                <c:formatCode>General</c:formatCode>
                <c:ptCount val="1"/>
                <c:pt idx="0">
                  <c:v>22</c:v>
                </c:pt>
              </c:numCache>
            </c:numRef>
          </c:val>
          <c:extLst>
            <c:ext xmlns:c16="http://schemas.microsoft.com/office/drawing/2014/chart" uri="{C3380CC4-5D6E-409C-BE32-E72D297353CC}">
              <c16:uniqueId val="{00000001-7845-4FCB-ACB0-5DC94250ACE2}"/>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RD Sin Corrupción</c:v>
                </c:pt>
              </c:strCache>
            </c:strRef>
          </c:cat>
          <c:val>
            <c:numRef>
              <c:f>Sheet1!$D$2</c:f>
              <c:numCache>
                <c:formatCode>General</c:formatCode>
                <c:ptCount val="1"/>
                <c:pt idx="0">
                  <c:v>1</c:v>
                </c:pt>
              </c:numCache>
            </c:numRef>
          </c:val>
          <c:extLst>
            <c:ext xmlns:c16="http://schemas.microsoft.com/office/drawing/2014/chart" uri="{C3380CC4-5D6E-409C-BE32-E72D297353CC}">
              <c16:uniqueId val="{00000002-7845-4FCB-ACB0-5DC94250ACE2}"/>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RD Sin Corrupción</c:v>
                </c:pt>
              </c:strCache>
            </c:strRef>
          </c:cat>
          <c:val>
            <c:numRef>
              <c:f>Sheet1!$E$2</c:f>
              <c:numCache>
                <c:formatCode>General</c:formatCode>
                <c:ptCount val="1"/>
                <c:pt idx="0">
                  <c:v>84</c:v>
                </c:pt>
              </c:numCache>
            </c:numRef>
          </c:val>
          <c:extLst>
            <c:ext xmlns:c16="http://schemas.microsoft.com/office/drawing/2014/chart" uri="{C3380CC4-5D6E-409C-BE32-E72D297353CC}">
              <c16:uniqueId val="{00000003-7845-4FCB-ACB0-5DC94250ACE2}"/>
            </c:ext>
          </c:extLst>
        </c:ser>
        <c:dLbls>
          <c:showLegendKey val="0"/>
          <c:showVal val="0"/>
          <c:showCatName val="0"/>
          <c:showSerName val="0"/>
          <c:showPercent val="0"/>
          <c:showBubbleSize val="0"/>
        </c:dLbls>
        <c:gapWidth val="150"/>
        <c:overlap val="100"/>
        <c:axId val="346645776"/>
        <c:axId val="346638888"/>
      </c:barChart>
      <c:catAx>
        <c:axId val="346645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638888"/>
        <c:crosses val="autoZero"/>
        <c:auto val="1"/>
        <c:lblAlgn val="ctr"/>
        <c:lblOffset val="100"/>
        <c:noMultiLvlLbl val="0"/>
      </c:catAx>
      <c:valAx>
        <c:axId val="3466388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645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c:f>
              <c:strCache>
                <c:ptCount val="1"/>
                <c:pt idx="0">
                  <c:v>RD Sin Corrupción</c:v>
                </c:pt>
              </c:strCache>
            </c:strRef>
          </c:cat>
          <c:val>
            <c:numRef>
              <c:f>Sheet1!$B$2</c:f>
              <c:numCache>
                <c:formatCode>General</c:formatCode>
                <c:ptCount val="1"/>
                <c:pt idx="0">
                  <c:v>180</c:v>
                </c:pt>
              </c:numCache>
            </c:numRef>
          </c:val>
          <c:extLst>
            <c:ext xmlns:c16="http://schemas.microsoft.com/office/drawing/2014/chart" uri="{C3380CC4-5D6E-409C-BE32-E72D297353CC}">
              <c16:uniqueId val="{00000000-FFDD-4BC1-9F51-6AD40A1E9765}"/>
            </c:ext>
          </c:extLst>
        </c:ser>
        <c:ser>
          <c:idx val="1"/>
          <c:order val="1"/>
          <c:tx>
            <c:strRef>
              <c:f>Sheet1!$C$1</c:f>
              <c:strCache>
                <c:ptCount val="1"/>
                <c:pt idx="0">
                  <c:v>Sponsored Posts</c:v>
                </c:pt>
              </c:strCache>
            </c:strRef>
          </c:tx>
          <c:spPr>
            <a:solidFill>
              <a:schemeClr val="accent2"/>
            </a:solidFill>
            <a:ln>
              <a:noFill/>
            </a:ln>
            <a:effectLst/>
          </c:spPr>
          <c:invertIfNegative val="0"/>
          <c:cat>
            <c:strRef>
              <c:f>Sheet1!$A$2</c:f>
              <c:strCache>
                <c:ptCount val="1"/>
                <c:pt idx="0">
                  <c:v>RD Sin Corrupción</c:v>
                </c:pt>
              </c:strCache>
            </c:strRef>
          </c:cat>
          <c:val>
            <c:numRef>
              <c:f>Sheet1!$C$2</c:f>
              <c:numCache>
                <c:formatCode>General</c:formatCode>
                <c:ptCount val="1"/>
                <c:pt idx="0">
                  <c:v>0</c:v>
                </c:pt>
              </c:numCache>
            </c:numRef>
          </c:val>
          <c:extLst>
            <c:ext xmlns:c16="http://schemas.microsoft.com/office/drawing/2014/chart" uri="{C3380CC4-5D6E-409C-BE32-E72D297353CC}">
              <c16:uniqueId val="{00000001-FFDD-4BC1-9F51-6AD40A1E9765}"/>
            </c:ext>
          </c:extLst>
        </c:ser>
        <c:ser>
          <c:idx val="2"/>
          <c:order val="2"/>
          <c:tx>
            <c:strRef>
              <c:f>Sheet1!$D$1</c:f>
              <c:strCache>
                <c:ptCount val="1"/>
                <c:pt idx="0">
                  <c:v>Not yet tagged</c:v>
                </c:pt>
              </c:strCache>
            </c:strRef>
          </c:tx>
          <c:spPr>
            <a:solidFill>
              <a:schemeClr val="accent3"/>
            </a:solidFill>
            <a:ln>
              <a:noFill/>
            </a:ln>
            <a:effectLst/>
          </c:spPr>
          <c:invertIfNegative val="0"/>
          <c:cat>
            <c:strRef>
              <c:f>Sheet1!$A$2</c:f>
              <c:strCache>
                <c:ptCount val="1"/>
                <c:pt idx="0">
                  <c:v>RD Sin Corrupción</c:v>
                </c:pt>
              </c:strCache>
            </c:strRef>
          </c:cat>
          <c:val>
            <c:numRef>
              <c:f>Sheet1!$D$2</c:f>
              <c:numCache>
                <c:formatCode>General</c:formatCode>
                <c:ptCount val="1"/>
                <c:pt idx="0">
                  <c:v>4</c:v>
                </c:pt>
              </c:numCache>
            </c:numRef>
          </c:val>
          <c:extLst>
            <c:ext xmlns:c16="http://schemas.microsoft.com/office/drawing/2014/chart" uri="{C3380CC4-5D6E-409C-BE32-E72D297353CC}">
              <c16:uniqueId val="{00000002-FFDD-4BC1-9F51-6AD40A1E9765}"/>
            </c:ext>
          </c:extLst>
        </c:ser>
        <c:dLbls>
          <c:showLegendKey val="0"/>
          <c:showVal val="0"/>
          <c:showCatName val="0"/>
          <c:showSerName val="0"/>
          <c:showPercent val="0"/>
          <c:showBubbleSize val="0"/>
        </c:dLbls>
        <c:gapWidth val="150"/>
        <c:overlap val="100"/>
        <c:axId val="346647416"/>
        <c:axId val="346652664"/>
      </c:barChart>
      <c:catAx>
        <c:axId val="346647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652664"/>
        <c:crosses val="autoZero"/>
        <c:auto val="1"/>
        <c:lblAlgn val="ctr"/>
        <c:lblOffset val="100"/>
        <c:noMultiLvlLbl val="0"/>
      </c:catAx>
      <c:valAx>
        <c:axId val="346652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647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RD Sin Corrupción</c:v>
                </c:pt>
              </c:strCache>
            </c:strRef>
          </c:tx>
          <c:spPr>
            <a:ln w="28575" cap="rnd">
              <a:solidFill>
                <a:schemeClr val="accent1"/>
              </a:solidFill>
              <a:round/>
            </a:ln>
            <a:effectLst/>
          </c:spPr>
          <c:marker>
            <c:symbol val="none"/>
          </c:marker>
          <c:cat>
            <c:strRef>
              <c:f>Sheet1!$A$2:$A$108</c:f>
              <c:strCache>
                <c:ptCount val="107"/>
                <c:pt idx="0">
                  <c:v>1/1/2017</c:v>
                </c:pt>
                <c:pt idx="1">
                  <c:v>2/1/2017</c:v>
                </c:pt>
                <c:pt idx="2">
                  <c:v>3/1/2017</c:v>
                </c:pt>
                <c:pt idx="3">
                  <c:v>4/1/2017</c:v>
                </c:pt>
                <c:pt idx="4">
                  <c:v>5/1/2017</c:v>
                </c:pt>
                <c:pt idx="5">
                  <c:v>6/1/2017</c:v>
                </c:pt>
                <c:pt idx="6">
                  <c:v>7/1/2017</c:v>
                </c:pt>
                <c:pt idx="7">
                  <c:v>8/1/2017</c:v>
                </c:pt>
                <c:pt idx="8">
                  <c:v>9/1/2017</c:v>
                </c:pt>
                <c:pt idx="9">
                  <c:v>10/1/2017</c:v>
                </c:pt>
                <c:pt idx="10">
                  <c:v>11/1/2017</c:v>
                </c:pt>
                <c:pt idx="11">
                  <c:v>12/1/2017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1/2/2017</c:v>
                </c:pt>
                <c:pt idx="32">
                  <c:v>2/2/2017</c:v>
                </c:pt>
                <c:pt idx="33">
                  <c:v>3/2/2017</c:v>
                </c:pt>
                <c:pt idx="34">
                  <c:v>4/2/2017</c:v>
                </c:pt>
                <c:pt idx="35">
                  <c:v>5/2/2017</c:v>
                </c:pt>
                <c:pt idx="36">
                  <c:v>6/2/2017</c:v>
                </c:pt>
                <c:pt idx="37">
                  <c:v>7/2/2017</c:v>
                </c:pt>
                <c:pt idx="38">
                  <c:v>8/2/2017</c:v>
                </c:pt>
                <c:pt idx="39">
                  <c:v>9/2/2017</c:v>
                </c:pt>
                <c:pt idx="40">
                  <c:v>10/2/2017</c:v>
                </c:pt>
                <c:pt idx="41">
                  <c:v>11/2/2017</c:v>
                </c:pt>
                <c:pt idx="42">
                  <c:v>12/2/2017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1/3/2017</c:v>
                </c:pt>
                <c:pt idx="60">
                  <c:v>2/3/2017</c:v>
                </c:pt>
                <c:pt idx="61">
                  <c:v>3/3/2017</c:v>
                </c:pt>
                <c:pt idx="62">
                  <c:v>4/3/2017</c:v>
                </c:pt>
                <c:pt idx="63">
                  <c:v>5/3/2017</c:v>
                </c:pt>
                <c:pt idx="64">
                  <c:v>6/3/2017</c:v>
                </c:pt>
                <c:pt idx="65">
                  <c:v>7/3/2017</c:v>
                </c:pt>
                <c:pt idx="66">
                  <c:v>8/3/2017</c:v>
                </c:pt>
                <c:pt idx="67">
                  <c:v>9/3/2017</c:v>
                </c:pt>
                <c:pt idx="68">
                  <c:v>10/3/2017</c:v>
                </c:pt>
                <c:pt idx="69">
                  <c:v>11/3/2017</c:v>
                </c:pt>
                <c:pt idx="70">
                  <c:v>12/3/2017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1/4/2017</c:v>
                </c:pt>
                <c:pt idx="91">
                  <c:v>2/4/2017</c:v>
                </c:pt>
                <c:pt idx="92">
                  <c:v>3/4/2017</c:v>
                </c:pt>
                <c:pt idx="93">
                  <c:v>4/4/2017</c:v>
                </c:pt>
                <c:pt idx="94">
                  <c:v>5/4/2017</c:v>
                </c:pt>
                <c:pt idx="95">
                  <c:v>6/4/2017</c:v>
                </c:pt>
                <c:pt idx="96">
                  <c:v>7/4/2017</c:v>
                </c:pt>
                <c:pt idx="97">
                  <c:v>8/4/2017</c:v>
                </c:pt>
                <c:pt idx="98">
                  <c:v>9/4/2017</c:v>
                </c:pt>
                <c:pt idx="99">
                  <c:v>10/4/2017</c:v>
                </c:pt>
                <c:pt idx="100">
                  <c:v>11/4/2017</c:v>
                </c:pt>
                <c:pt idx="101">
                  <c:v>12/4/2017</c:v>
                </c:pt>
                <c:pt idx="102">
                  <c:v>13/04/2017</c:v>
                </c:pt>
                <c:pt idx="103">
                  <c:v>14/04/2017</c:v>
                </c:pt>
                <c:pt idx="104">
                  <c:v>15/04/2017</c:v>
                </c:pt>
                <c:pt idx="105">
                  <c:v>16/04/2017</c:v>
                </c:pt>
                <c:pt idx="106">
                  <c:v>17/04/2017</c:v>
                </c:pt>
              </c:strCache>
            </c:strRef>
          </c:cat>
          <c:val>
            <c:numRef>
              <c:f>Sheet1!$B$2:$B$108</c:f>
              <c:numCache>
                <c:formatCode>General</c:formatCode>
                <c:ptCount val="107"/>
                <c:pt idx="0">
                  <c:v>0</c:v>
                </c:pt>
                <c:pt idx="1">
                  <c:v>0</c:v>
                </c:pt>
                <c:pt idx="2">
                  <c:v>0</c:v>
                </c:pt>
                <c:pt idx="3">
                  <c:v>0</c:v>
                </c:pt>
                <c:pt idx="4">
                  <c:v>0</c:v>
                </c:pt>
                <c:pt idx="5">
                  <c:v>0</c:v>
                </c:pt>
                <c:pt idx="6">
                  <c:v>0</c:v>
                </c:pt>
                <c:pt idx="7">
                  <c:v>0</c:v>
                </c:pt>
                <c:pt idx="8">
                  <c:v>1</c:v>
                </c:pt>
                <c:pt idx="9">
                  <c:v>0</c:v>
                </c:pt>
                <c:pt idx="10">
                  <c:v>0</c:v>
                </c:pt>
                <c:pt idx="11">
                  <c:v>0</c:v>
                </c:pt>
                <c:pt idx="12">
                  <c:v>0</c:v>
                </c:pt>
                <c:pt idx="13">
                  <c:v>1</c:v>
                </c:pt>
                <c:pt idx="14">
                  <c:v>0</c:v>
                </c:pt>
                <c:pt idx="15">
                  <c:v>2</c:v>
                </c:pt>
                <c:pt idx="16">
                  <c:v>0</c:v>
                </c:pt>
                <c:pt idx="17">
                  <c:v>0</c:v>
                </c:pt>
                <c:pt idx="18">
                  <c:v>0</c:v>
                </c:pt>
                <c:pt idx="19">
                  <c:v>1</c:v>
                </c:pt>
                <c:pt idx="20">
                  <c:v>0</c:v>
                </c:pt>
                <c:pt idx="21">
                  <c:v>0</c:v>
                </c:pt>
                <c:pt idx="22">
                  <c:v>0</c:v>
                </c:pt>
                <c:pt idx="23">
                  <c:v>0</c:v>
                </c:pt>
                <c:pt idx="24">
                  <c:v>0</c:v>
                </c:pt>
                <c:pt idx="25">
                  <c:v>1</c:v>
                </c:pt>
                <c:pt idx="26">
                  <c:v>0</c:v>
                </c:pt>
                <c:pt idx="27">
                  <c:v>0</c:v>
                </c:pt>
                <c:pt idx="28">
                  <c:v>0</c:v>
                </c:pt>
                <c:pt idx="29">
                  <c:v>0</c:v>
                </c:pt>
                <c:pt idx="30">
                  <c:v>0</c:v>
                </c:pt>
                <c:pt idx="31">
                  <c:v>0</c:v>
                </c:pt>
                <c:pt idx="32">
                  <c:v>0</c:v>
                </c:pt>
                <c:pt idx="33">
                  <c:v>0</c:v>
                </c:pt>
                <c:pt idx="34">
                  <c:v>0</c:v>
                </c:pt>
                <c:pt idx="35">
                  <c:v>4</c:v>
                </c:pt>
                <c:pt idx="36">
                  <c:v>2</c:v>
                </c:pt>
                <c:pt idx="37">
                  <c:v>1</c:v>
                </c:pt>
                <c:pt idx="38">
                  <c:v>0</c:v>
                </c:pt>
                <c:pt idx="39">
                  <c:v>0</c:v>
                </c:pt>
                <c:pt idx="40">
                  <c:v>1</c:v>
                </c:pt>
                <c:pt idx="41">
                  <c:v>0</c:v>
                </c:pt>
                <c:pt idx="42">
                  <c:v>1</c:v>
                </c:pt>
                <c:pt idx="43">
                  <c:v>1</c:v>
                </c:pt>
                <c:pt idx="44">
                  <c:v>1</c:v>
                </c:pt>
                <c:pt idx="45">
                  <c:v>0</c:v>
                </c:pt>
                <c:pt idx="46">
                  <c:v>0</c:v>
                </c:pt>
                <c:pt idx="47">
                  <c:v>0</c:v>
                </c:pt>
                <c:pt idx="48">
                  <c:v>0</c:v>
                </c:pt>
                <c:pt idx="49">
                  <c:v>0</c:v>
                </c:pt>
                <c:pt idx="50">
                  <c:v>0</c:v>
                </c:pt>
                <c:pt idx="51">
                  <c:v>0</c:v>
                </c:pt>
                <c:pt idx="52">
                  <c:v>1</c:v>
                </c:pt>
                <c:pt idx="53">
                  <c:v>0</c:v>
                </c:pt>
                <c:pt idx="54">
                  <c:v>0</c:v>
                </c:pt>
                <c:pt idx="55">
                  <c:v>0</c:v>
                </c:pt>
                <c:pt idx="56">
                  <c:v>2</c:v>
                </c:pt>
                <c:pt idx="57">
                  <c:v>2</c:v>
                </c:pt>
                <c:pt idx="58">
                  <c:v>1</c:v>
                </c:pt>
                <c:pt idx="59">
                  <c:v>0</c:v>
                </c:pt>
                <c:pt idx="60">
                  <c:v>0</c:v>
                </c:pt>
                <c:pt idx="61">
                  <c:v>1</c:v>
                </c:pt>
                <c:pt idx="62">
                  <c:v>0</c:v>
                </c:pt>
                <c:pt idx="63">
                  <c:v>1</c:v>
                </c:pt>
                <c:pt idx="64">
                  <c:v>0</c:v>
                </c:pt>
                <c:pt idx="65">
                  <c:v>0</c:v>
                </c:pt>
                <c:pt idx="66">
                  <c:v>0</c:v>
                </c:pt>
                <c:pt idx="67">
                  <c:v>0</c:v>
                </c:pt>
                <c:pt idx="68">
                  <c:v>1</c:v>
                </c:pt>
                <c:pt idx="69">
                  <c:v>0</c:v>
                </c:pt>
                <c:pt idx="70">
                  <c:v>1</c:v>
                </c:pt>
                <c:pt idx="71">
                  <c:v>0</c:v>
                </c:pt>
                <c:pt idx="72">
                  <c:v>2</c:v>
                </c:pt>
                <c:pt idx="73">
                  <c:v>1</c:v>
                </c:pt>
                <c:pt idx="74">
                  <c:v>0</c:v>
                </c:pt>
                <c:pt idx="75">
                  <c:v>0</c:v>
                </c:pt>
                <c:pt idx="76">
                  <c:v>1</c:v>
                </c:pt>
                <c:pt idx="77">
                  <c:v>1</c:v>
                </c:pt>
                <c:pt idx="78">
                  <c:v>0</c:v>
                </c:pt>
                <c:pt idx="79">
                  <c:v>0</c:v>
                </c:pt>
                <c:pt idx="80">
                  <c:v>0</c:v>
                </c:pt>
                <c:pt idx="81">
                  <c:v>1</c:v>
                </c:pt>
                <c:pt idx="82">
                  <c:v>0</c:v>
                </c:pt>
                <c:pt idx="83">
                  <c:v>0</c:v>
                </c:pt>
                <c:pt idx="84">
                  <c:v>0</c:v>
                </c:pt>
                <c:pt idx="85">
                  <c:v>1</c:v>
                </c:pt>
                <c:pt idx="86">
                  <c:v>1</c:v>
                </c:pt>
                <c:pt idx="87">
                  <c:v>0</c:v>
                </c:pt>
                <c:pt idx="88">
                  <c:v>4</c:v>
                </c:pt>
                <c:pt idx="89">
                  <c:v>2</c:v>
                </c:pt>
                <c:pt idx="90">
                  <c:v>1</c:v>
                </c:pt>
                <c:pt idx="91">
                  <c:v>1</c:v>
                </c:pt>
                <c:pt idx="92">
                  <c:v>0</c:v>
                </c:pt>
                <c:pt idx="93">
                  <c:v>0</c:v>
                </c:pt>
                <c:pt idx="94">
                  <c:v>0</c:v>
                </c:pt>
                <c:pt idx="95">
                  <c:v>0</c:v>
                </c:pt>
                <c:pt idx="96">
                  <c:v>0</c:v>
                </c:pt>
                <c:pt idx="97">
                  <c:v>0</c:v>
                </c:pt>
                <c:pt idx="98">
                  <c:v>1</c:v>
                </c:pt>
                <c:pt idx="99">
                  <c:v>2</c:v>
                </c:pt>
                <c:pt idx="100">
                  <c:v>1</c:v>
                </c:pt>
                <c:pt idx="101">
                  <c:v>0</c:v>
                </c:pt>
                <c:pt idx="102">
                  <c:v>2</c:v>
                </c:pt>
                <c:pt idx="103">
                  <c:v>0</c:v>
                </c:pt>
                <c:pt idx="104">
                  <c:v>0</c:v>
                </c:pt>
                <c:pt idx="105">
                  <c:v>0</c:v>
                </c:pt>
                <c:pt idx="106">
                  <c:v>1</c:v>
                </c:pt>
              </c:numCache>
            </c:numRef>
          </c:val>
          <c:smooth val="0"/>
          <c:extLst>
            <c:ext xmlns:c16="http://schemas.microsoft.com/office/drawing/2014/chart" uri="{C3380CC4-5D6E-409C-BE32-E72D297353CC}">
              <c16:uniqueId val="{00000000-93B6-4226-822A-6C03EE156C44}"/>
            </c:ext>
          </c:extLst>
        </c:ser>
        <c:dLbls>
          <c:showLegendKey val="0"/>
          <c:showVal val="0"/>
          <c:showCatName val="0"/>
          <c:showSerName val="0"/>
          <c:showPercent val="0"/>
          <c:showBubbleSize val="0"/>
        </c:dLbls>
        <c:smooth val="0"/>
        <c:axId val="346649056"/>
        <c:axId val="346647088"/>
      </c:lineChart>
      <c:catAx>
        <c:axId val="346649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647088"/>
        <c:crosses val="autoZero"/>
        <c:auto val="1"/>
        <c:lblAlgn val="ctr"/>
        <c:lblOffset val="100"/>
        <c:noMultiLvlLbl val="0"/>
      </c:catAx>
      <c:valAx>
        <c:axId val="346647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649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RD Sin Corrupción</c:v>
                </c:pt>
              </c:strCache>
            </c:strRef>
          </c:cat>
          <c:val>
            <c:numRef>
              <c:f>Sheet1!$B$2</c:f>
              <c:numCache>
                <c:formatCode>General</c:formatCode>
                <c:ptCount val="1"/>
                <c:pt idx="0">
                  <c:v>26963</c:v>
                </c:pt>
              </c:numCache>
            </c:numRef>
          </c:val>
          <c:extLst>
            <c:ext xmlns:c16="http://schemas.microsoft.com/office/drawing/2014/chart" uri="{C3380CC4-5D6E-409C-BE32-E72D297353CC}">
              <c16:uniqueId val="{00000000-C39E-472B-8D8B-3D56C80854AB}"/>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RD Sin Corrupción</c:v>
                </c:pt>
              </c:strCache>
            </c:strRef>
          </c:cat>
          <c:val>
            <c:numRef>
              <c:f>Sheet1!$C$2</c:f>
              <c:numCache>
                <c:formatCode>General</c:formatCode>
                <c:ptCount val="1"/>
                <c:pt idx="0">
                  <c:v>722</c:v>
                </c:pt>
              </c:numCache>
            </c:numRef>
          </c:val>
          <c:extLst>
            <c:ext xmlns:c16="http://schemas.microsoft.com/office/drawing/2014/chart" uri="{C3380CC4-5D6E-409C-BE32-E72D297353CC}">
              <c16:uniqueId val="{00000001-C39E-472B-8D8B-3D56C80854AB}"/>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RD Sin Corrupción</c:v>
                </c:pt>
              </c:strCache>
            </c:strRef>
          </c:cat>
          <c:val>
            <c:numRef>
              <c:f>Sheet1!$D$2</c:f>
              <c:numCache>
                <c:formatCode>General</c:formatCode>
                <c:ptCount val="1"/>
                <c:pt idx="0">
                  <c:v>3594</c:v>
                </c:pt>
              </c:numCache>
            </c:numRef>
          </c:val>
          <c:extLst>
            <c:ext xmlns:c16="http://schemas.microsoft.com/office/drawing/2014/chart" uri="{C3380CC4-5D6E-409C-BE32-E72D297353CC}">
              <c16:uniqueId val="{00000002-C39E-472B-8D8B-3D56C80854AB}"/>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RD Sin Corrupción</c:v>
                </c:pt>
              </c:strCache>
            </c:strRef>
          </c:cat>
          <c:val>
            <c:numRef>
              <c:f>Sheet1!$E$2</c:f>
              <c:numCache>
                <c:formatCode>General</c:formatCode>
                <c:ptCount val="1"/>
                <c:pt idx="0">
                  <c:v>1389</c:v>
                </c:pt>
              </c:numCache>
            </c:numRef>
          </c:val>
          <c:extLst>
            <c:ext xmlns:c16="http://schemas.microsoft.com/office/drawing/2014/chart" uri="{C3380CC4-5D6E-409C-BE32-E72D297353CC}">
              <c16:uniqueId val="{00000003-C39E-472B-8D8B-3D56C80854AB}"/>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RD Sin Corrupción</c:v>
                </c:pt>
              </c:strCache>
            </c:strRef>
          </c:cat>
          <c:val>
            <c:numRef>
              <c:f>Sheet1!$F$2</c:f>
              <c:numCache>
                <c:formatCode>General</c:formatCode>
                <c:ptCount val="1"/>
                <c:pt idx="0">
                  <c:v>487</c:v>
                </c:pt>
              </c:numCache>
            </c:numRef>
          </c:val>
          <c:extLst>
            <c:ext xmlns:c16="http://schemas.microsoft.com/office/drawing/2014/chart" uri="{C3380CC4-5D6E-409C-BE32-E72D297353CC}">
              <c16:uniqueId val="{00000004-C39E-472B-8D8B-3D56C80854AB}"/>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RD Sin Corrupción</c:v>
                </c:pt>
              </c:strCache>
            </c:strRef>
          </c:cat>
          <c:val>
            <c:numRef>
              <c:f>Sheet1!$G$2</c:f>
              <c:numCache>
                <c:formatCode>General</c:formatCode>
                <c:ptCount val="1"/>
                <c:pt idx="0">
                  <c:v>2275</c:v>
                </c:pt>
              </c:numCache>
            </c:numRef>
          </c:val>
          <c:extLst>
            <c:ext xmlns:c16="http://schemas.microsoft.com/office/drawing/2014/chart" uri="{C3380CC4-5D6E-409C-BE32-E72D297353CC}">
              <c16:uniqueId val="{00000005-C39E-472B-8D8B-3D56C80854A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RD Sin Corrupción</c:v>
                </c:pt>
              </c:strCache>
            </c:strRef>
          </c:cat>
          <c:val>
            <c:numRef>
              <c:f>Sheet1!$H$2</c:f>
              <c:numCache>
                <c:formatCode>General</c:formatCode>
                <c:ptCount val="1"/>
                <c:pt idx="0">
                  <c:v>12179</c:v>
                </c:pt>
              </c:numCache>
            </c:numRef>
          </c:val>
          <c:extLst>
            <c:ext xmlns:c16="http://schemas.microsoft.com/office/drawing/2014/chart" uri="{C3380CC4-5D6E-409C-BE32-E72D297353CC}">
              <c16:uniqueId val="{00000006-C39E-472B-8D8B-3D56C80854A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RD Sin Corrupción</c:v>
                </c:pt>
              </c:strCache>
            </c:strRef>
          </c:cat>
          <c:val>
            <c:numRef>
              <c:f>Sheet1!$I$2</c:f>
              <c:numCache>
                <c:formatCode>General</c:formatCode>
                <c:ptCount val="1"/>
                <c:pt idx="0">
                  <c:v>70597</c:v>
                </c:pt>
              </c:numCache>
            </c:numRef>
          </c:val>
          <c:extLst>
            <c:ext xmlns:c16="http://schemas.microsoft.com/office/drawing/2014/chart" uri="{C3380CC4-5D6E-409C-BE32-E72D297353CC}">
              <c16:uniqueId val="{00000007-C39E-472B-8D8B-3D56C80854AB}"/>
            </c:ext>
          </c:extLst>
        </c:ser>
        <c:dLbls>
          <c:showLegendKey val="0"/>
          <c:showVal val="0"/>
          <c:showCatName val="0"/>
          <c:showSerName val="0"/>
          <c:showPercent val="0"/>
          <c:showBubbleSize val="0"/>
        </c:dLbls>
        <c:gapWidth val="150"/>
        <c:overlap val="100"/>
        <c:axId val="386202768"/>
        <c:axId val="386212280"/>
      </c:barChart>
      <c:catAx>
        <c:axId val="386202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12280"/>
        <c:crosses val="autoZero"/>
        <c:auto val="1"/>
        <c:lblAlgn val="ctr"/>
        <c:lblOffset val="100"/>
        <c:noMultiLvlLbl val="0"/>
      </c:catAx>
      <c:valAx>
        <c:axId val="3862122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02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RD Sin Corrupción</c:v>
                </c:pt>
              </c:strCache>
            </c:strRef>
          </c:tx>
          <c:spPr>
            <a:ln w="28575" cap="rnd">
              <a:solidFill>
                <a:schemeClr val="accent1"/>
              </a:solidFill>
              <a:round/>
            </a:ln>
            <a:effectLst/>
          </c:spPr>
          <c:marker>
            <c:symbol val="none"/>
          </c:marker>
          <c:cat>
            <c:strRef>
              <c:f>Sheet1!$A$2:$A$108</c:f>
              <c:strCache>
                <c:ptCount val="107"/>
                <c:pt idx="0">
                  <c:v>1/1/2017</c:v>
                </c:pt>
                <c:pt idx="1">
                  <c:v>2/1/2017</c:v>
                </c:pt>
                <c:pt idx="2">
                  <c:v>3/1/2017</c:v>
                </c:pt>
                <c:pt idx="3">
                  <c:v>4/1/2017</c:v>
                </c:pt>
                <c:pt idx="4">
                  <c:v>5/1/2017</c:v>
                </c:pt>
                <c:pt idx="5">
                  <c:v>6/1/2017</c:v>
                </c:pt>
                <c:pt idx="6">
                  <c:v>7/1/2017</c:v>
                </c:pt>
                <c:pt idx="7">
                  <c:v>8/1/2017</c:v>
                </c:pt>
                <c:pt idx="8">
                  <c:v>9/1/2017</c:v>
                </c:pt>
                <c:pt idx="9">
                  <c:v>10/1/2017</c:v>
                </c:pt>
                <c:pt idx="10">
                  <c:v>11/1/2017</c:v>
                </c:pt>
                <c:pt idx="11">
                  <c:v>12/1/2017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1/2/2017</c:v>
                </c:pt>
                <c:pt idx="32">
                  <c:v>2/2/2017</c:v>
                </c:pt>
                <c:pt idx="33">
                  <c:v>3/2/2017</c:v>
                </c:pt>
                <c:pt idx="34">
                  <c:v>4/2/2017</c:v>
                </c:pt>
                <c:pt idx="35">
                  <c:v>5/2/2017</c:v>
                </c:pt>
                <c:pt idx="36">
                  <c:v>6/2/2017</c:v>
                </c:pt>
                <c:pt idx="37">
                  <c:v>7/2/2017</c:v>
                </c:pt>
                <c:pt idx="38">
                  <c:v>8/2/2017</c:v>
                </c:pt>
                <c:pt idx="39">
                  <c:v>9/2/2017</c:v>
                </c:pt>
                <c:pt idx="40">
                  <c:v>10/2/2017</c:v>
                </c:pt>
                <c:pt idx="41">
                  <c:v>11/2/2017</c:v>
                </c:pt>
                <c:pt idx="42">
                  <c:v>12/2/2017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1/3/2017</c:v>
                </c:pt>
                <c:pt idx="60">
                  <c:v>2/3/2017</c:v>
                </c:pt>
                <c:pt idx="61">
                  <c:v>3/3/2017</c:v>
                </c:pt>
                <c:pt idx="62">
                  <c:v>4/3/2017</c:v>
                </c:pt>
                <c:pt idx="63">
                  <c:v>5/3/2017</c:v>
                </c:pt>
                <c:pt idx="64">
                  <c:v>6/3/2017</c:v>
                </c:pt>
                <c:pt idx="65">
                  <c:v>7/3/2017</c:v>
                </c:pt>
                <c:pt idx="66">
                  <c:v>8/3/2017</c:v>
                </c:pt>
                <c:pt idx="67">
                  <c:v>9/3/2017</c:v>
                </c:pt>
                <c:pt idx="68">
                  <c:v>10/3/2017</c:v>
                </c:pt>
                <c:pt idx="69">
                  <c:v>11/3/2017</c:v>
                </c:pt>
                <c:pt idx="70">
                  <c:v>12/3/2017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1/4/2017</c:v>
                </c:pt>
                <c:pt idx="91">
                  <c:v>2/4/2017</c:v>
                </c:pt>
                <c:pt idx="92">
                  <c:v>3/4/2017</c:v>
                </c:pt>
                <c:pt idx="93">
                  <c:v>4/4/2017</c:v>
                </c:pt>
                <c:pt idx="94">
                  <c:v>5/4/2017</c:v>
                </c:pt>
                <c:pt idx="95">
                  <c:v>6/4/2017</c:v>
                </c:pt>
                <c:pt idx="96">
                  <c:v>7/4/2017</c:v>
                </c:pt>
                <c:pt idx="97">
                  <c:v>8/4/2017</c:v>
                </c:pt>
                <c:pt idx="98">
                  <c:v>9/4/2017</c:v>
                </c:pt>
                <c:pt idx="99">
                  <c:v>10/4/2017</c:v>
                </c:pt>
                <c:pt idx="100">
                  <c:v>11/4/2017</c:v>
                </c:pt>
                <c:pt idx="101">
                  <c:v>12/4/2017</c:v>
                </c:pt>
                <c:pt idx="102">
                  <c:v>13/04/2017</c:v>
                </c:pt>
                <c:pt idx="103">
                  <c:v>14/04/2017</c:v>
                </c:pt>
                <c:pt idx="104">
                  <c:v>15/04/2017</c:v>
                </c:pt>
                <c:pt idx="105">
                  <c:v>16/04/2017</c:v>
                </c:pt>
                <c:pt idx="106">
                  <c:v>17/04/2017</c:v>
                </c:pt>
              </c:strCache>
            </c:strRef>
          </c:cat>
          <c:val>
            <c:numRef>
              <c:f>Sheet1!$B$2:$B$108</c:f>
              <c:numCache>
                <c:formatCode>General</c:formatCode>
                <c:ptCount val="107"/>
                <c:pt idx="0">
                  <c:v>0.47325198348258002</c:v>
                </c:pt>
                <c:pt idx="1">
                  <c:v>0.19437245464642999</c:v>
                </c:pt>
                <c:pt idx="2">
                  <c:v>0.23082960158811</c:v>
                </c:pt>
                <c:pt idx="3">
                  <c:v>4.9309392265192997</c:v>
                </c:pt>
                <c:pt idx="4">
                  <c:v>0</c:v>
                </c:pt>
                <c:pt idx="5">
                  <c:v>0.25155506769118002</c:v>
                </c:pt>
                <c:pt idx="6">
                  <c:v>1.7107664233577</c:v>
                </c:pt>
                <c:pt idx="7">
                  <c:v>0</c:v>
                </c:pt>
                <c:pt idx="8">
                  <c:v>0.32507388042737001</c:v>
                </c:pt>
                <c:pt idx="9">
                  <c:v>1.1071785098466</c:v>
                </c:pt>
                <c:pt idx="10">
                  <c:v>1.0189755898735999</c:v>
                </c:pt>
                <c:pt idx="11">
                  <c:v>0</c:v>
                </c:pt>
                <c:pt idx="12">
                  <c:v>1.8363489062922</c:v>
                </c:pt>
                <c:pt idx="13">
                  <c:v>0</c:v>
                </c:pt>
                <c:pt idx="14">
                  <c:v>0.32602384886785002</c:v>
                </c:pt>
                <c:pt idx="15">
                  <c:v>0.58949148017973996</c:v>
                </c:pt>
                <c:pt idx="16">
                  <c:v>0.22167050895549001</c:v>
                </c:pt>
                <c:pt idx="17">
                  <c:v>0.30030030030030003</c:v>
                </c:pt>
                <c:pt idx="18">
                  <c:v>0</c:v>
                </c:pt>
                <c:pt idx="19">
                  <c:v>0.91076276381469001</c:v>
                </c:pt>
                <c:pt idx="20">
                  <c:v>1.9505398815743999</c:v>
                </c:pt>
                <c:pt idx="21">
                  <c:v>1.7324371205550999</c:v>
                </c:pt>
                <c:pt idx="22">
                  <c:v>0.53157007649423005</c:v>
                </c:pt>
                <c:pt idx="23">
                  <c:v>0.57961646196939998</c:v>
                </c:pt>
                <c:pt idx="24">
                  <c:v>1.0810229959166</c:v>
                </c:pt>
                <c:pt idx="25">
                  <c:v>1.3294450638991</c:v>
                </c:pt>
                <c:pt idx="26">
                  <c:v>0.51746995680622998</c:v>
                </c:pt>
                <c:pt idx="27">
                  <c:v>0.42629380168811998</c:v>
                </c:pt>
                <c:pt idx="28">
                  <c:v>0.43383947939262002</c:v>
                </c:pt>
                <c:pt idx="29">
                  <c:v>17.285550409993</c:v>
                </c:pt>
                <c:pt idx="30">
                  <c:v>0.71854932247022996</c:v>
                </c:pt>
                <c:pt idx="31">
                  <c:v>6.7744940299771003E-2</c:v>
                </c:pt>
                <c:pt idx="32">
                  <c:v>0.79629942548157995</c:v>
                </c:pt>
                <c:pt idx="33">
                  <c:v>2.4210215529968</c:v>
                </c:pt>
                <c:pt idx="34">
                  <c:v>0.25067408156387</c:v>
                </c:pt>
                <c:pt idx="35">
                  <c:v>29.157022010858</c:v>
                </c:pt>
                <c:pt idx="36">
                  <c:v>0</c:v>
                </c:pt>
                <c:pt idx="37">
                  <c:v>0</c:v>
                </c:pt>
                <c:pt idx="38">
                  <c:v>9.1990134071899998</c:v>
                </c:pt>
                <c:pt idx="39">
                  <c:v>0</c:v>
                </c:pt>
                <c:pt idx="40">
                  <c:v>0.17452715317802001</c:v>
                </c:pt>
                <c:pt idx="41">
                  <c:v>16.038647342994999</c:v>
                </c:pt>
                <c:pt idx="42">
                  <c:v>3.7269564521934</c:v>
                </c:pt>
                <c:pt idx="43">
                  <c:v>0.86200047668228996</c:v>
                </c:pt>
                <c:pt idx="44">
                  <c:v>0</c:v>
                </c:pt>
                <c:pt idx="45">
                  <c:v>0</c:v>
                </c:pt>
                <c:pt idx="46">
                  <c:v>0.52483158389471996</c:v>
                </c:pt>
                <c:pt idx="47">
                  <c:v>0.25381701745480001</c:v>
                </c:pt>
                <c:pt idx="48">
                  <c:v>0</c:v>
                </c:pt>
                <c:pt idx="49">
                  <c:v>0</c:v>
                </c:pt>
                <c:pt idx="50">
                  <c:v>0</c:v>
                </c:pt>
                <c:pt idx="51">
                  <c:v>3.4678290387285999</c:v>
                </c:pt>
                <c:pt idx="52">
                  <c:v>0.69951571988622996</c:v>
                </c:pt>
                <c:pt idx="53">
                  <c:v>1.4576478690029999</c:v>
                </c:pt>
                <c:pt idx="54">
                  <c:v>1.6782737755452</c:v>
                </c:pt>
                <c:pt idx="55">
                  <c:v>0.69294558673179996</c:v>
                </c:pt>
                <c:pt idx="56">
                  <c:v>3.0353304928170002</c:v>
                </c:pt>
                <c:pt idx="57">
                  <c:v>1.5206040344089</c:v>
                </c:pt>
                <c:pt idx="58">
                  <c:v>0.50106569943537005</c:v>
                </c:pt>
                <c:pt idx="59">
                  <c:v>0.13758738658337</c:v>
                </c:pt>
                <c:pt idx="60">
                  <c:v>1.4456316781898</c:v>
                </c:pt>
                <c:pt idx="61">
                  <c:v>0</c:v>
                </c:pt>
                <c:pt idx="62">
                  <c:v>2.0209224916786002</c:v>
                </c:pt>
                <c:pt idx="63">
                  <c:v>0.42406814210832999</c:v>
                </c:pt>
                <c:pt idx="64">
                  <c:v>0</c:v>
                </c:pt>
                <c:pt idx="65">
                  <c:v>0</c:v>
                </c:pt>
                <c:pt idx="66">
                  <c:v>0.15078082929455999</c:v>
                </c:pt>
                <c:pt idx="67">
                  <c:v>0.92100096383822005</c:v>
                </c:pt>
                <c:pt idx="68">
                  <c:v>0.7863253931627</c:v>
                </c:pt>
                <c:pt idx="69">
                  <c:v>0</c:v>
                </c:pt>
                <c:pt idx="70">
                  <c:v>0.81500737722195005</c:v>
                </c:pt>
                <c:pt idx="71">
                  <c:v>0.40284525848509001</c:v>
                </c:pt>
                <c:pt idx="72">
                  <c:v>0.45495589358894001</c:v>
                </c:pt>
                <c:pt idx="73">
                  <c:v>0.37430572325525002</c:v>
                </c:pt>
                <c:pt idx="74">
                  <c:v>0</c:v>
                </c:pt>
                <c:pt idx="75">
                  <c:v>19.731807311240001</c:v>
                </c:pt>
                <c:pt idx="76">
                  <c:v>0.39168937329699999</c:v>
                </c:pt>
                <c:pt idx="77">
                  <c:v>0.3075302433057</c:v>
                </c:pt>
                <c:pt idx="78">
                  <c:v>0.36370618865282001</c:v>
                </c:pt>
                <c:pt idx="79">
                  <c:v>0.42134358040920999</c:v>
                </c:pt>
                <c:pt idx="80">
                  <c:v>0.79383635614639003</c:v>
                </c:pt>
                <c:pt idx="81">
                  <c:v>0.24500109865964001</c:v>
                </c:pt>
                <c:pt idx="82">
                  <c:v>0.47426135624104998</c:v>
                </c:pt>
                <c:pt idx="83">
                  <c:v>0.61763190105004995</c:v>
                </c:pt>
                <c:pt idx="84">
                  <c:v>0.71225071225071002</c:v>
                </c:pt>
                <c:pt idx="85">
                  <c:v>0.79592888159900999</c:v>
                </c:pt>
                <c:pt idx="86">
                  <c:v>0.51510989010988995</c:v>
                </c:pt>
                <c:pt idx="87">
                  <c:v>5.5418909720932996</c:v>
                </c:pt>
                <c:pt idx="88">
                  <c:v>0.70748944502233002</c:v>
                </c:pt>
                <c:pt idx="89">
                  <c:v>0.18983336848766</c:v>
                </c:pt>
                <c:pt idx="90">
                  <c:v>0.13008613008612999</c:v>
                </c:pt>
                <c:pt idx="91">
                  <c:v>0.72832676122652995</c:v>
                </c:pt>
                <c:pt idx="92">
                  <c:v>0.34343670534592002</c:v>
                </c:pt>
                <c:pt idx="93">
                  <c:v>0.39324703906407998</c:v>
                </c:pt>
                <c:pt idx="94">
                  <c:v>0.55986218776915997</c:v>
                </c:pt>
                <c:pt idx="95">
                  <c:v>0.74861420652609001</c:v>
                </c:pt>
                <c:pt idx="96">
                  <c:v>0.42417513593532002</c:v>
                </c:pt>
                <c:pt idx="97">
                  <c:v>0.46853702862335</c:v>
                </c:pt>
                <c:pt idx="98">
                  <c:v>0.92230533832030004</c:v>
                </c:pt>
                <c:pt idx="99">
                  <c:v>0.26154324652924998</c:v>
                </c:pt>
                <c:pt idx="100">
                  <c:v>3.0593414035384998</c:v>
                </c:pt>
                <c:pt idx="101">
                  <c:v>60.601398601398998</c:v>
                </c:pt>
                <c:pt idx="102">
                  <c:v>3.0438711797567999</c:v>
                </c:pt>
                <c:pt idx="103">
                  <c:v>0</c:v>
                </c:pt>
                <c:pt idx="104">
                  <c:v>0</c:v>
                </c:pt>
                <c:pt idx="105">
                  <c:v>0.36004016594879001</c:v>
                </c:pt>
                <c:pt idx="106">
                  <c:v>1.2055018313088</c:v>
                </c:pt>
              </c:numCache>
            </c:numRef>
          </c:val>
          <c:smooth val="0"/>
          <c:extLst>
            <c:ext xmlns:c16="http://schemas.microsoft.com/office/drawing/2014/chart" uri="{C3380CC4-5D6E-409C-BE32-E72D297353CC}">
              <c16:uniqueId val="{00000000-6077-45F0-B36D-FF3FE4F280E6}"/>
            </c:ext>
          </c:extLst>
        </c:ser>
        <c:dLbls>
          <c:showLegendKey val="0"/>
          <c:showVal val="0"/>
          <c:showCatName val="0"/>
          <c:showSerName val="0"/>
          <c:showPercent val="0"/>
          <c:showBubbleSize val="0"/>
        </c:dLbls>
        <c:smooth val="0"/>
        <c:axId val="386203752"/>
        <c:axId val="386208344"/>
      </c:lineChart>
      <c:catAx>
        <c:axId val="386203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08344"/>
        <c:crosses val="autoZero"/>
        <c:auto val="1"/>
        <c:lblAlgn val="ctr"/>
        <c:lblOffset val="100"/>
        <c:noMultiLvlLbl val="0"/>
      </c:catAx>
      <c:valAx>
        <c:axId val="386208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03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RD Sin Corrupción</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0.14248218972627999</c:v>
                </c:pt>
                <c:pt idx="1">
                  <c:v>0.42659004281191998</c:v>
                </c:pt>
                <c:pt idx="2">
                  <c:v>0.81717968048311995</c:v>
                </c:pt>
                <c:pt idx="3">
                  <c:v>0</c:v>
                </c:pt>
                <c:pt idx="4">
                  <c:v>4.3440503540330999</c:v>
                </c:pt>
                <c:pt idx="5">
                  <c:v>0</c:v>
                </c:pt>
                <c:pt idx="6">
                  <c:v>0</c:v>
                </c:pt>
              </c:numCache>
            </c:numRef>
          </c:val>
          <c:extLst>
            <c:ext xmlns:c16="http://schemas.microsoft.com/office/drawing/2014/chart" uri="{C3380CC4-5D6E-409C-BE32-E72D297353CC}">
              <c16:uniqueId val="{00000000-A505-46C2-9CC9-154B569D8E68}"/>
            </c:ext>
          </c:extLst>
        </c:ser>
        <c:dLbls>
          <c:showLegendKey val="0"/>
          <c:showVal val="0"/>
          <c:showCatName val="0"/>
          <c:showSerName val="0"/>
          <c:showPercent val="0"/>
          <c:showBubbleSize val="0"/>
        </c:dLbls>
        <c:gapWidth val="219"/>
        <c:overlap val="-27"/>
        <c:axId val="386210312"/>
        <c:axId val="386210640"/>
      </c:barChart>
      <c:catAx>
        <c:axId val="386210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10640"/>
        <c:crosses val="autoZero"/>
        <c:auto val="1"/>
        <c:lblAlgn val="ctr"/>
        <c:lblOffset val="100"/>
        <c:noMultiLvlLbl val="0"/>
      </c:catAx>
      <c:valAx>
        <c:axId val="386210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10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RD Sin Corrupción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5.9056705186778</c:v>
                </c:pt>
                <c:pt idx="2">
                  <c:v>0</c:v>
                </c:pt>
                <c:pt idx="3">
                  <c:v>0</c:v>
                </c:pt>
                <c:pt idx="4">
                  <c:v>0</c:v>
                </c:pt>
                <c:pt idx="5">
                  <c:v>0</c:v>
                </c:pt>
                <c:pt idx="6">
                  <c:v>0</c:v>
                </c:pt>
                <c:pt idx="7">
                  <c:v>0</c:v>
                </c:pt>
                <c:pt idx="8">
                  <c:v>8.0623488309593996E-2</c:v>
                </c:pt>
                <c:pt idx="9">
                  <c:v>0</c:v>
                </c:pt>
                <c:pt idx="10">
                  <c:v>0.35272776135446998</c:v>
                </c:pt>
                <c:pt idx="11">
                  <c:v>0.57505313820820003</c:v>
                </c:pt>
                <c:pt idx="12">
                  <c:v>0.52455034986613003</c:v>
                </c:pt>
                <c:pt idx="13">
                  <c:v>5.0459354813023003</c:v>
                </c:pt>
                <c:pt idx="14">
                  <c:v>0.75550927170116</c:v>
                </c:pt>
                <c:pt idx="15">
                  <c:v>5.5200214995968997</c:v>
                </c:pt>
                <c:pt idx="16">
                  <c:v>0.59011914359938999</c:v>
                </c:pt>
                <c:pt idx="17">
                  <c:v>1.2295081967213</c:v>
                </c:pt>
                <c:pt idx="18">
                  <c:v>0.68278016662188001</c:v>
                </c:pt>
                <c:pt idx="19">
                  <c:v>0.57871784222227995</c:v>
                </c:pt>
                <c:pt idx="20">
                  <c:v>3.5484132849591998</c:v>
                </c:pt>
                <c:pt idx="21">
                  <c:v>1.3467108602825</c:v>
                </c:pt>
                <c:pt idx="22">
                  <c:v>2.2818437895030002</c:v>
                </c:pt>
                <c:pt idx="23">
                  <c:v>1.0279494759473</c:v>
                </c:pt>
              </c:numCache>
            </c:numRef>
          </c:val>
          <c:smooth val="0"/>
          <c:extLst>
            <c:ext xmlns:c16="http://schemas.microsoft.com/office/drawing/2014/chart" uri="{C3380CC4-5D6E-409C-BE32-E72D297353CC}">
              <c16:uniqueId val="{00000000-3E04-44AE-9A39-A3017E54C86E}"/>
            </c:ext>
          </c:extLst>
        </c:ser>
        <c:dLbls>
          <c:showLegendKey val="0"/>
          <c:showVal val="0"/>
          <c:showCatName val="0"/>
          <c:showSerName val="0"/>
          <c:showPercent val="0"/>
          <c:showBubbleSize val="0"/>
        </c:dLbls>
        <c:smooth val="0"/>
        <c:axId val="386222776"/>
        <c:axId val="386219824"/>
      </c:lineChart>
      <c:catAx>
        <c:axId val="386222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19824"/>
        <c:crosses val="autoZero"/>
        <c:auto val="1"/>
        <c:lblAlgn val="ctr"/>
        <c:lblOffset val="100"/>
        <c:noMultiLvlLbl val="0"/>
      </c:catAx>
      <c:valAx>
        <c:axId val="386219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22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RD Sin Corrupción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1.4457519100088001</c:v>
                </c:pt>
                <c:pt idx="1">
                  <c:v>1.1329590810912999</c:v>
                </c:pt>
                <c:pt idx="2">
                  <c:v>5.2667293738241998</c:v>
                </c:pt>
                <c:pt idx="3">
                  <c:v>1.0518005912388999</c:v>
                </c:pt>
                <c:pt idx="4">
                  <c:v>2.3883181451711</c:v>
                </c:pt>
                <c:pt idx="5">
                  <c:v>1.6718176117531001</c:v>
                </c:pt>
                <c:pt idx="6">
                  <c:v>2.2751211519623</c:v>
                </c:pt>
              </c:numCache>
            </c:numRef>
          </c:val>
          <c:extLst>
            <c:ext xmlns:c16="http://schemas.microsoft.com/office/drawing/2014/chart" uri="{C3380CC4-5D6E-409C-BE32-E72D297353CC}">
              <c16:uniqueId val="{00000000-E195-4851-B73D-0CCE24845256}"/>
            </c:ext>
          </c:extLst>
        </c:ser>
        <c:dLbls>
          <c:showLegendKey val="0"/>
          <c:showVal val="0"/>
          <c:showCatName val="0"/>
          <c:showSerName val="0"/>
          <c:showPercent val="0"/>
          <c:showBubbleSize val="0"/>
        </c:dLbls>
        <c:gapWidth val="219"/>
        <c:overlap val="-27"/>
        <c:axId val="386213264"/>
        <c:axId val="386218840"/>
      </c:barChart>
      <c:catAx>
        <c:axId val="386213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18840"/>
        <c:crosses val="autoZero"/>
        <c:auto val="1"/>
        <c:lblAlgn val="ctr"/>
        <c:lblOffset val="100"/>
        <c:noMultiLvlLbl val="0"/>
      </c:catAx>
      <c:valAx>
        <c:axId val="386218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13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My Dashboard</a:t>
            </a:r>
          </a:p>
        </p:txBody>
      </p:sp>
      <p:sp>
        <p:nvSpPr>
          <p:cNvPr id="3" name="Subtitle 2"/>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981119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Total</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619022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01/01/2017 - 17/04/2017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25539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13118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30873248"/>
                    </a:ext>
                  </a:extLst>
                </a:gridCol>
                <a:gridCol w="740664">
                  <a:extLst>
                    <a:ext uri="{9D8B030D-6E8A-4147-A177-3AD203B41FA5}">
                      <a16:colId xmlns:a16="http://schemas.microsoft.com/office/drawing/2014/main" val="2077165258"/>
                    </a:ext>
                  </a:extLst>
                </a:gridCol>
                <a:gridCol w="740664">
                  <a:extLst>
                    <a:ext uri="{9D8B030D-6E8A-4147-A177-3AD203B41FA5}">
                      <a16:colId xmlns:a16="http://schemas.microsoft.com/office/drawing/2014/main" val="313214301"/>
                    </a:ext>
                  </a:extLst>
                </a:gridCol>
                <a:gridCol w="740664">
                  <a:extLst>
                    <a:ext uri="{9D8B030D-6E8A-4147-A177-3AD203B41FA5}">
                      <a16:colId xmlns:a16="http://schemas.microsoft.com/office/drawing/2014/main" val="1536739279"/>
                    </a:ext>
                  </a:extLst>
                </a:gridCol>
                <a:gridCol w="740664">
                  <a:extLst>
                    <a:ext uri="{9D8B030D-6E8A-4147-A177-3AD203B41FA5}">
                      <a16:colId xmlns:a16="http://schemas.microsoft.com/office/drawing/2014/main" val="999205962"/>
                    </a:ext>
                  </a:extLst>
                </a:gridCol>
                <a:gridCol w="740664">
                  <a:extLst>
                    <a:ext uri="{9D8B030D-6E8A-4147-A177-3AD203B41FA5}">
                      <a16:colId xmlns:a16="http://schemas.microsoft.com/office/drawing/2014/main" val="367185497"/>
                    </a:ext>
                  </a:extLst>
                </a:gridCol>
                <a:gridCol w="740664">
                  <a:extLst>
                    <a:ext uri="{9D8B030D-6E8A-4147-A177-3AD203B41FA5}">
                      <a16:colId xmlns:a16="http://schemas.microsoft.com/office/drawing/2014/main" val="1259523342"/>
                    </a:ext>
                  </a:extLst>
                </a:gridCol>
                <a:gridCol w="740664">
                  <a:extLst>
                    <a:ext uri="{9D8B030D-6E8A-4147-A177-3AD203B41FA5}">
                      <a16:colId xmlns:a16="http://schemas.microsoft.com/office/drawing/2014/main" val="1186778791"/>
                    </a:ext>
                  </a:extLst>
                </a:gridCol>
                <a:gridCol w="740664">
                  <a:extLst>
                    <a:ext uri="{9D8B030D-6E8A-4147-A177-3AD203B41FA5}">
                      <a16:colId xmlns:a16="http://schemas.microsoft.com/office/drawing/2014/main" val="2698206314"/>
                    </a:ext>
                  </a:extLst>
                </a:gridCol>
                <a:gridCol w="740664">
                  <a:extLst>
                    <a:ext uri="{9D8B030D-6E8A-4147-A177-3AD203B41FA5}">
                      <a16:colId xmlns:a16="http://schemas.microsoft.com/office/drawing/2014/main" val="23356268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24934460"/>
                  </a:ext>
                </a:extLst>
              </a:tr>
              <a:tr h="370840">
                <a:tc>
                  <a:txBody>
                    <a:bodyPr/>
                    <a:lstStyle/>
                    <a:p>
                      <a:r>
                        <a:rPr lang="en-US" sz="1000"/>
                        <a:t>RD Sin Corrupción</a:t>
                      </a:r>
                    </a:p>
                  </a:txBody>
                  <a:tcPr/>
                </a:tc>
                <a:tc>
                  <a:txBody>
                    <a:bodyPr/>
                    <a:lstStyle/>
                    <a:p>
                      <a:r>
                        <a:rPr lang="en-US" sz="1000"/>
                        <a:t>37952</a:t>
                      </a:r>
                    </a:p>
                  </a:txBody>
                  <a:tcPr/>
                </a:tc>
                <a:tc>
                  <a:txBody>
                    <a:bodyPr/>
                    <a:lstStyle/>
                    <a:p>
                      <a:r>
                        <a:rPr lang="en-US" sz="1000"/>
                        <a:t>16430</a:t>
                      </a:r>
                    </a:p>
                  </a:txBody>
                  <a:tcPr/>
                </a:tc>
                <a:tc>
                  <a:txBody>
                    <a:bodyPr/>
                    <a:lstStyle/>
                    <a:p>
                      <a:r>
                        <a:rPr lang="en-US" sz="1000"/>
                        <a:t>184</a:t>
                      </a:r>
                    </a:p>
                  </a:txBody>
                  <a:tcPr/>
                </a:tc>
                <a:tc>
                  <a:txBody>
                    <a:bodyPr/>
                    <a:lstStyle/>
                    <a:p>
                      <a:r>
                        <a:rPr lang="en-US" sz="1000"/>
                        <a:t>35430</a:t>
                      </a:r>
                    </a:p>
                  </a:txBody>
                  <a:tcPr/>
                </a:tc>
                <a:tc>
                  <a:txBody>
                    <a:bodyPr/>
                    <a:lstStyle/>
                    <a:p>
                      <a:r>
                        <a:rPr lang="en-US" sz="1000"/>
                        <a:t>12179</a:t>
                      </a:r>
                    </a:p>
                  </a:txBody>
                  <a:tcPr/>
                </a:tc>
                <a:tc>
                  <a:txBody>
                    <a:bodyPr/>
                    <a:lstStyle/>
                    <a:p>
                      <a:r>
                        <a:rPr lang="en-US" sz="1000"/>
                        <a:t>70597</a:t>
                      </a:r>
                    </a:p>
                  </a:txBody>
                  <a:tcPr/>
                </a:tc>
                <a:tc>
                  <a:txBody>
                    <a:bodyPr/>
                    <a:lstStyle/>
                    <a:p>
                      <a:r>
                        <a:rPr lang="en-US" sz="1000"/>
                        <a:t>50</a:t>
                      </a:r>
                    </a:p>
                  </a:txBody>
                  <a:tcPr/>
                </a:tc>
                <a:tc>
                  <a:txBody>
                    <a:bodyPr/>
                    <a:lstStyle/>
                    <a:p>
                      <a:r>
                        <a:rPr lang="en-US" sz="1000"/>
                        <a:t>2.1604%</a:t>
                      </a:r>
                    </a:p>
                  </a:txBody>
                  <a:tcPr/>
                </a:tc>
                <a:tc>
                  <a:txBody>
                    <a:bodyPr/>
                    <a:lstStyle/>
                    <a:p>
                      <a:r>
                        <a:rPr lang="en-US" sz="1000"/>
                        <a:t>0.0%</a:t>
                      </a:r>
                    </a:p>
                  </a:txBody>
                  <a:tcPr/>
                </a:tc>
                <a:extLst>
                  <a:ext uri="{0D108BD9-81ED-4DB2-BD59-A6C34878D82A}">
                    <a16:rowId xmlns:a16="http://schemas.microsoft.com/office/drawing/2014/main" val="482534353"/>
                  </a:ext>
                </a:extLst>
              </a:tr>
            </a:tbl>
          </a:graphicData>
        </a:graphic>
      </p:graphicFrame>
      <p:sp>
        <p:nvSpPr>
          <p:cNvPr id="4" name="Text Placeholder 3"/>
          <p:cNvSpPr>
            <a:spLocks noGrp="1"/>
          </p:cNvSpPr>
          <p:nvPr>
            <p:ph type="body" sz="quarter" idx="14"/>
          </p:nvPr>
        </p:nvSpPr>
        <p:spPr/>
        <p:txBody>
          <a:bodyPr/>
          <a:lstStyle/>
          <a:p>
            <a:r>
              <a:rPr lang="en-US"/>
              <a:t>01/01/2017 - 17/04/2017</a:t>
            </a:r>
          </a:p>
        </p:txBody>
      </p:sp>
    </p:spTree>
    <p:extLst>
      <p:ext uri="{BB962C8B-B14F-4D97-AF65-F5344CB8AC3E}">
        <p14:creationId xmlns:p14="http://schemas.microsoft.com/office/powerpoint/2010/main" val="17734402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Radar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994691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01/01/2017 - 17/04/2017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06383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911741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01/01/2017 - 17/04/2017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10219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 Rate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561667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01/01/2017 - 17/04/2017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56096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 Per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668827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01/01/2017 - 17/04/2017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0271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 Distribution Development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2158164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01/01/2017 - 17/04/2017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03831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2477575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01/01/2017 - 17/04/2017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5456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with Reactions Table - 1 of 4</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38744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91689953"/>
                    </a:ext>
                  </a:extLst>
                </a:gridCol>
                <a:gridCol w="822960">
                  <a:extLst>
                    <a:ext uri="{9D8B030D-6E8A-4147-A177-3AD203B41FA5}">
                      <a16:colId xmlns:a16="http://schemas.microsoft.com/office/drawing/2014/main" val="411982722"/>
                    </a:ext>
                  </a:extLst>
                </a:gridCol>
                <a:gridCol w="822960">
                  <a:extLst>
                    <a:ext uri="{9D8B030D-6E8A-4147-A177-3AD203B41FA5}">
                      <a16:colId xmlns:a16="http://schemas.microsoft.com/office/drawing/2014/main" val="3292285650"/>
                    </a:ext>
                  </a:extLst>
                </a:gridCol>
                <a:gridCol w="822960">
                  <a:extLst>
                    <a:ext uri="{9D8B030D-6E8A-4147-A177-3AD203B41FA5}">
                      <a16:colId xmlns:a16="http://schemas.microsoft.com/office/drawing/2014/main" val="3906803430"/>
                    </a:ext>
                  </a:extLst>
                </a:gridCol>
                <a:gridCol w="822960">
                  <a:extLst>
                    <a:ext uri="{9D8B030D-6E8A-4147-A177-3AD203B41FA5}">
                      <a16:colId xmlns:a16="http://schemas.microsoft.com/office/drawing/2014/main" val="739391925"/>
                    </a:ext>
                  </a:extLst>
                </a:gridCol>
                <a:gridCol w="822960">
                  <a:extLst>
                    <a:ext uri="{9D8B030D-6E8A-4147-A177-3AD203B41FA5}">
                      <a16:colId xmlns:a16="http://schemas.microsoft.com/office/drawing/2014/main" val="2938175064"/>
                    </a:ext>
                  </a:extLst>
                </a:gridCol>
                <a:gridCol w="822960">
                  <a:extLst>
                    <a:ext uri="{9D8B030D-6E8A-4147-A177-3AD203B41FA5}">
                      <a16:colId xmlns:a16="http://schemas.microsoft.com/office/drawing/2014/main" val="1275815328"/>
                    </a:ext>
                  </a:extLst>
                </a:gridCol>
                <a:gridCol w="822960">
                  <a:extLst>
                    <a:ext uri="{9D8B030D-6E8A-4147-A177-3AD203B41FA5}">
                      <a16:colId xmlns:a16="http://schemas.microsoft.com/office/drawing/2014/main" val="735783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574435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RD Sin Corrupción - 2017-04-12 13:47:37</a:t>
                      </a:r>
                      <a:r>
                        <a:rPr kumimoji="0" lang="es-ES" sz="1000" b="0" i="0" u="none" strike="noStrike" kern="1200" cap="none" spc="0" normalizeH="0" baseline="0" noProof="0">
                          <a:ln>
                            <a:noFill/>
                          </a:ln>
                          <a:solidFill>
                            <a:prstClr val="black"/>
                          </a:solidFill>
                          <a:effectLst/>
                          <a:uLnTx/>
                          <a:uFillTx/>
                          <a:latin typeface="+mn-lt"/>
                          <a:ea typeface="+mn-ea"/>
                          <a:cs typeface="+mn-cs"/>
                        </a:rPr>
                        <a:t>
Los ladrones se están burlado del sistema.
“Yo soy ladrón, pero no abusador” ladron pide 60 mil pesos para devolver vehículo a su dueño.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extLst>
                  <a:ext uri="{0D108BD9-81ED-4DB2-BD59-A6C34878D82A}">
                    <a16:rowId xmlns:a16="http://schemas.microsoft.com/office/drawing/2014/main" val="2539510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RD Sin Corrupción - 2017-02-05 20:17:23</a:t>
                      </a:r>
                      <a:r>
                        <a:rPr kumimoji="0" lang="es-ES" sz="1000" b="0" i="0" u="none" strike="noStrike" kern="1200" cap="none" spc="0" normalizeH="0" baseline="0" noProof="0">
                          <a:ln>
                            <a:noFill/>
                          </a:ln>
                          <a:solidFill>
                            <a:prstClr val="black"/>
                          </a:solidFill>
                          <a:effectLst/>
                          <a:uLnTx/>
                          <a:uFillTx/>
                          <a:latin typeface="+mn-lt"/>
                          <a:ea typeface="+mn-ea"/>
                          <a:cs typeface="+mn-cs"/>
                        </a:rPr>
                        <a:t>
Danilo Medina: "Si un funcionario mío se corrompe lo someteré a la justicia"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extLst>
                  <a:ext uri="{0D108BD9-81ED-4DB2-BD59-A6C34878D82A}">
                    <a16:rowId xmlns:a16="http://schemas.microsoft.com/office/drawing/2014/main" val="4253927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RD Sin Corrupción - 2017-03-29 13:42:09</a:t>
                      </a:r>
                      <a:r>
                        <a:rPr kumimoji="0" lang="es-ES" sz="1000" b="0" i="0" u="none" strike="noStrike" kern="1200" cap="none" spc="0" normalizeH="0" baseline="0" noProof="0">
                          <a:ln>
                            <a:noFill/>
                          </a:ln>
                          <a:solidFill>
                            <a:prstClr val="black"/>
                          </a:solidFill>
                          <a:effectLst/>
                          <a:uLnTx/>
                          <a:uFillTx/>
                          <a:latin typeface="+mn-lt"/>
                          <a:ea typeface="+mn-ea"/>
                          <a:cs typeface="+mn-cs"/>
                        </a:rPr>
                        <a:t>
Hasta los "granos" me machacaron en el cuartel, eso dice este joven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extLst>
                  <a:ext uri="{0D108BD9-81ED-4DB2-BD59-A6C34878D82A}">
                    <a16:rowId xmlns:a16="http://schemas.microsoft.com/office/drawing/2014/main" val="318164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RD Sin Corrupción - 2017-03-17 22:28:11</a:t>
                      </a:r>
                      <a:r>
                        <a:rPr kumimoji="0" lang="es-ES" sz="1000" b="0" i="0" u="none" strike="noStrike" kern="1200" cap="none" spc="0" normalizeH="0" baseline="0" noProof="0">
                          <a:ln>
                            <a:noFill/>
                          </a:ln>
                          <a:solidFill>
                            <a:prstClr val="black"/>
                          </a:solidFill>
                          <a:effectLst/>
                          <a:uLnTx/>
                          <a:uFillTx/>
                          <a:latin typeface="+mn-lt"/>
                          <a:ea typeface="+mn-ea"/>
                          <a:cs typeface="+mn-cs"/>
                        </a:rPr>
                        <a:t>
Nooooooo pero estos Ladrones no tienen vacas sagradas.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1623210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RD Sin Corrupción - 2017-02-08 20:25:08</a:t>
                      </a:r>
                      <a:r>
                        <a:rPr kumimoji="0" lang="es-ES" sz="1000" b="0" i="0" u="none" strike="noStrike" kern="1200" cap="none" spc="0" normalizeH="0" baseline="0" noProof="0">
                          <a:ln>
                            <a:noFill/>
                          </a:ln>
                          <a:solidFill>
                            <a:prstClr val="black"/>
                          </a:solidFill>
                          <a:effectLst/>
                          <a:uLnTx/>
                          <a:uFillTx/>
                          <a:latin typeface="+mn-lt"/>
                          <a:ea typeface="+mn-ea"/>
                          <a:cs typeface="+mn-cs"/>
                        </a:rPr>
                        <a:t>
PUEBLO DOMINICANO compartamos este abuso de este comunicador abigail contra este ciudadano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extLst>
                  <a:ext uri="{0D108BD9-81ED-4DB2-BD59-A6C34878D82A}">
                    <a16:rowId xmlns:a16="http://schemas.microsoft.com/office/drawing/2014/main" val="3764730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RD Sin Corrupción - 2017-01-30 13:18:12</a:t>
                      </a:r>
                      <a:r>
                        <a:rPr kumimoji="0" lang="es-ES" sz="1000" b="0" i="0" u="none" strike="noStrike" kern="1200" cap="none" spc="0" normalizeH="0" baseline="0" noProof="0">
                          <a:ln>
                            <a:noFill/>
                          </a:ln>
                          <a:solidFill>
                            <a:prstClr val="black"/>
                          </a:solidFill>
                          <a:effectLst/>
                          <a:uLnTx/>
                          <a:uFillTx/>
                          <a:latin typeface="+mn-lt"/>
                          <a:ea typeface="+mn-ea"/>
                          <a:cs typeface="+mn-cs"/>
                        </a:rPr>
                        <a:t>
UN REGALO POR EL DIA DE DUARTE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377529647"/>
                  </a:ext>
                </a:extLst>
              </a:tr>
            </a:tbl>
          </a:graphicData>
        </a:graphic>
      </p:graphicFrame>
      <p:sp>
        <p:nvSpPr>
          <p:cNvPr id="4" name="Text Placeholder 3"/>
          <p:cNvSpPr>
            <a:spLocks noGrp="1"/>
          </p:cNvSpPr>
          <p:nvPr>
            <p:ph type="body" sz="quarter" idx="14"/>
          </p:nvPr>
        </p:nvSpPr>
        <p:spPr/>
        <p:txBody>
          <a:bodyPr/>
          <a:lstStyle/>
          <a:p>
            <a:r>
              <a:rPr lang="en-US"/>
              <a:t>01/01/2017 - 17/04/2017</a:t>
            </a:r>
          </a:p>
        </p:txBody>
      </p:sp>
    </p:spTree>
    <p:extLst>
      <p:ext uri="{BB962C8B-B14F-4D97-AF65-F5344CB8AC3E}">
        <p14:creationId xmlns:p14="http://schemas.microsoft.com/office/powerpoint/2010/main" val="11098351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with Reactions Table - 2 of 4</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30016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14694830"/>
                    </a:ext>
                  </a:extLst>
                </a:gridCol>
                <a:gridCol w="822960">
                  <a:extLst>
                    <a:ext uri="{9D8B030D-6E8A-4147-A177-3AD203B41FA5}">
                      <a16:colId xmlns:a16="http://schemas.microsoft.com/office/drawing/2014/main" val="4024477126"/>
                    </a:ext>
                  </a:extLst>
                </a:gridCol>
                <a:gridCol w="822960">
                  <a:extLst>
                    <a:ext uri="{9D8B030D-6E8A-4147-A177-3AD203B41FA5}">
                      <a16:colId xmlns:a16="http://schemas.microsoft.com/office/drawing/2014/main" val="953655892"/>
                    </a:ext>
                  </a:extLst>
                </a:gridCol>
                <a:gridCol w="822960">
                  <a:extLst>
                    <a:ext uri="{9D8B030D-6E8A-4147-A177-3AD203B41FA5}">
                      <a16:colId xmlns:a16="http://schemas.microsoft.com/office/drawing/2014/main" val="796161288"/>
                    </a:ext>
                  </a:extLst>
                </a:gridCol>
                <a:gridCol w="822960">
                  <a:extLst>
                    <a:ext uri="{9D8B030D-6E8A-4147-A177-3AD203B41FA5}">
                      <a16:colId xmlns:a16="http://schemas.microsoft.com/office/drawing/2014/main" val="2760987712"/>
                    </a:ext>
                  </a:extLst>
                </a:gridCol>
                <a:gridCol w="822960">
                  <a:extLst>
                    <a:ext uri="{9D8B030D-6E8A-4147-A177-3AD203B41FA5}">
                      <a16:colId xmlns:a16="http://schemas.microsoft.com/office/drawing/2014/main" val="3917025300"/>
                    </a:ext>
                  </a:extLst>
                </a:gridCol>
                <a:gridCol w="822960">
                  <a:extLst>
                    <a:ext uri="{9D8B030D-6E8A-4147-A177-3AD203B41FA5}">
                      <a16:colId xmlns:a16="http://schemas.microsoft.com/office/drawing/2014/main" val="1819921841"/>
                    </a:ext>
                  </a:extLst>
                </a:gridCol>
                <a:gridCol w="822960">
                  <a:extLst>
                    <a:ext uri="{9D8B030D-6E8A-4147-A177-3AD203B41FA5}">
                      <a16:colId xmlns:a16="http://schemas.microsoft.com/office/drawing/2014/main" val="966538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91554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RD Sin Corrupción - 2017-02-11 15:17:27</a:t>
                      </a:r>
                      <a:r>
                        <a:rPr kumimoji="0" lang="es-ES" sz="1000" b="0" i="0" u="none" strike="noStrike" kern="1200" cap="none" spc="0" normalizeH="0" baseline="0" noProof="0">
                          <a:ln>
                            <a:noFill/>
                          </a:ln>
                          <a:solidFill>
                            <a:prstClr val="black"/>
                          </a:solidFill>
                          <a:effectLst/>
                          <a:uLnTx/>
                          <a:uFillTx/>
                          <a:latin typeface="+mn-lt"/>
                          <a:ea typeface="+mn-ea"/>
                          <a:cs typeface="+mn-cs"/>
                        </a:rPr>
                        <a:t>
REGALO DE SAN VALENTIN, DANILO EXPLICANDO AL CORRUPCIÓN 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extLst>
                  <a:ext uri="{0D108BD9-81ED-4DB2-BD59-A6C34878D82A}">
                    <a16:rowId xmlns:a16="http://schemas.microsoft.com/office/drawing/2014/main" val="330162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RD Sin Corrupción - 2017-04-11 21:17:44</a:t>
                      </a:r>
                      <a:r>
                        <a:rPr kumimoji="0" lang="es-ES" sz="1000" b="0" i="0" u="none" strike="noStrike" kern="1200" cap="none" spc="0" normalizeH="0" baseline="0" noProof="0">
                          <a:ln>
                            <a:noFill/>
                          </a:ln>
                          <a:solidFill>
                            <a:prstClr val="black"/>
                          </a:solidFill>
                          <a:effectLst/>
                          <a:uLnTx/>
                          <a:uFillTx/>
                          <a:latin typeface="+mn-lt"/>
                          <a:ea typeface="+mn-ea"/>
                          <a:cs typeface="+mn-cs"/>
                        </a:rPr>
                        <a:t>
solo pido que lo compartan jajajaj ya ta bueno del pld y de los politicos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272726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RD Sin Corrupción - 2017-04-13 01:11:14</a:t>
                      </a:r>
                      <a:r>
                        <a:rPr kumimoji="0" lang="es-ES" sz="1000" b="0" i="0" u="none" strike="noStrike" kern="1200" cap="none" spc="0" normalizeH="0" baseline="0" noProof="0">
                          <a:ln>
                            <a:noFill/>
                          </a:ln>
                          <a:solidFill>
                            <a:prstClr val="black"/>
                          </a:solidFill>
                          <a:effectLst/>
                          <a:uLnTx/>
                          <a:uFillTx/>
                          <a:latin typeface="+mn-lt"/>
                          <a:ea typeface="+mn-ea"/>
                          <a:cs typeface="+mn-cs"/>
                        </a:rPr>
                        <a:t>
Excelente versión del mensaje de Hector Acosta al pueblo y al presidente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46645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RD Sin Corrupción - 2017-02-27 22:35:11</a:t>
                      </a:r>
                      <a:r>
                        <a:rPr kumimoji="0" lang="es-ES" sz="1000" b="0" i="0" u="none" strike="noStrike" kern="1200" cap="none" spc="0" normalizeH="0" baseline="0" noProof="0">
                          <a:ln>
                            <a:noFill/>
                          </a:ln>
                          <a:solidFill>
                            <a:prstClr val="black"/>
                          </a:solidFill>
                          <a:effectLst/>
                          <a:uLnTx/>
                          <a:uFillTx/>
                          <a:latin typeface="+mn-lt"/>
                          <a:ea typeface="+mn-ea"/>
                          <a:cs typeface="+mn-cs"/>
                        </a:rPr>
                        <a:t>
regalo del dia de la independencia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71263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RD Sin Corrupción - 2017-02-12 12:59:00</a:t>
                      </a:r>
                      <a:r>
                        <a:rPr kumimoji="0" lang="es-ES" sz="1000" b="0" i="0" u="none" strike="noStrike" kern="1200" cap="none" spc="0" normalizeH="0" baseline="0" noProof="0">
                          <a:ln>
                            <a:noFill/>
                          </a:ln>
                          <a:solidFill>
                            <a:prstClr val="black"/>
                          </a:solidFill>
                          <a:effectLst/>
                          <a:uLnTx/>
                          <a:uFillTx/>
                          <a:latin typeface="+mn-lt"/>
                          <a:ea typeface="+mn-ea"/>
                          <a:cs typeface="+mn-cs"/>
                        </a:rPr>
                        <a:t>
El Sargento de la Policía Nacional cancelado por firmar el Libro Verde "Por el fin de la impunidad", Abel María Brisita Cepín dijo no le afecta su destitución por "Mala Conducta", ya que lo único que hizo fue cumplir con un deber ciudadano de exigir que los corruptos vayan a la cárcel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228240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RD Sin Corrupción - 2017-02-21 21:34:21</a:t>
                      </a:r>
                      <a:r>
                        <a:rPr kumimoji="0" lang="es-ES" sz="1000" b="0" i="0" u="none" strike="noStrike" kern="1200" cap="none" spc="0" normalizeH="0" baseline="0" noProof="0">
                          <a:ln>
                            <a:noFill/>
                          </a:ln>
                          <a:solidFill>
                            <a:prstClr val="black"/>
                          </a:solidFill>
                          <a:effectLst/>
                          <a:uLnTx/>
                          <a:uFillTx/>
                          <a:latin typeface="+mn-lt"/>
                          <a:ea typeface="+mn-ea"/>
                          <a:cs typeface="+mn-cs"/>
                        </a:rPr>
                        <a:t>
Mensaje de Iván Ruiz al Presidente Danilo Medina: El Estado tiene que reinventarse o morir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258465779"/>
                  </a:ext>
                </a:extLst>
              </a:tr>
            </a:tbl>
          </a:graphicData>
        </a:graphic>
      </p:graphicFrame>
      <p:sp>
        <p:nvSpPr>
          <p:cNvPr id="4" name="Text Placeholder 3"/>
          <p:cNvSpPr>
            <a:spLocks noGrp="1"/>
          </p:cNvSpPr>
          <p:nvPr>
            <p:ph type="body" sz="quarter" idx="14"/>
          </p:nvPr>
        </p:nvSpPr>
        <p:spPr/>
        <p:txBody>
          <a:bodyPr/>
          <a:lstStyle/>
          <a:p>
            <a:r>
              <a:rPr lang="en-US"/>
              <a:t>01/01/2017 - 17/04/2017</a:t>
            </a:r>
          </a:p>
        </p:txBody>
      </p:sp>
    </p:spTree>
    <p:extLst>
      <p:ext uri="{BB962C8B-B14F-4D97-AF65-F5344CB8AC3E}">
        <p14:creationId xmlns:p14="http://schemas.microsoft.com/office/powerpoint/2010/main" val="3357543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with Reactions Table - 3 of 4</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100179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15543065"/>
                    </a:ext>
                  </a:extLst>
                </a:gridCol>
                <a:gridCol w="822960">
                  <a:extLst>
                    <a:ext uri="{9D8B030D-6E8A-4147-A177-3AD203B41FA5}">
                      <a16:colId xmlns:a16="http://schemas.microsoft.com/office/drawing/2014/main" val="2669637202"/>
                    </a:ext>
                  </a:extLst>
                </a:gridCol>
                <a:gridCol w="822960">
                  <a:extLst>
                    <a:ext uri="{9D8B030D-6E8A-4147-A177-3AD203B41FA5}">
                      <a16:colId xmlns:a16="http://schemas.microsoft.com/office/drawing/2014/main" val="510359571"/>
                    </a:ext>
                  </a:extLst>
                </a:gridCol>
                <a:gridCol w="822960">
                  <a:extLst>
                    <a:ext uri="{9D8B030D-6E8A-4147-A177-3AD203B41FA5}">
                      <a16:colId xmlns:a16="http://schemas.microsoft.com/office/drawing/2014/main" val="427990022"/>
                    </a:ext>
                  </a:extLst>
                </a:gridCol>
                <a:gridCol w="822960">
                  <a:extLst>
                    <a:ext uri="{9D8B030D-6E8A-4147-A177-3AD203B41FA5}">
                      <a16:colId xmlns:a16="http://schemas.microsoft.com/office/drawing/2014/main" val="402352835"/>
                    </a:ext>
                  </a:extLst>
                </a:gridCol>
                <a:gridCol w="822960">
                  <a:extLst>
                    <a:ext uri="{9D8B030D-6E8A-4147-A177-3AD203B41FA5}">
                      <a16:colId xmlns:a16="http://schemas.microsoft.com/office/drawing/2014/main" val="199625227"/>
                    </a:ext>
                  </a:extLst>
                </a:gridCol>
                <a:gridCol w="822960">
                  <a:extLst>
                    <a:ext uri="{9D8B030D-6E8A-4147-A177-3AD203B41FA5}">
                      <a16:colId xmlns:a16="http://schemas.microsoft.com/office/drawing/2014/main" val="3959513898"/>
                    </a:ext>
                  </a:extLst>
                </a:gridCol>
                <a:gridCol w="822960">
                  <a:extLst>
                    <a:ext uri="{9D8B030D-6E8A-4147-A177-3AD203B41FA5}">
                      <a16:colId xmlns:a16="http://schemas.microsoft.com/office/drawing/2014/main" val="61625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023319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RD Sin Corrupción - 2017-01-22 23:02:04</a:t>
                      </a:r>
                      <a:r>
                        <a:rPr kumimoji="0" lang="es-ES" sz="1000" b="0" i="0" u="none" strike="noStrike" kern="1200" cap="none" spc="0" normalizeH="0" baseline="0" noProof="0">
                          <a:ln>
                            <a:noFill/>
                          </a:ln>
                          <a:solidFill>
                            <a:prstClr val="black"/>
                          </a:solidFill>
                          <a:effectLst/>
                          <a:uLnTx/>
                          <a:uFillTx/>
                          <a:latin typeface="+mn-lt"/>
                          <a:ea typeface="+mn-ea"/>
                          <a:cs typeface="+mn-cs"/>
                        </a:rPr>
                        <a:t>
Pa que sigan robando
Siguenos RD Sin Corrupción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834759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RD Sin Corrupción - 2017-04-17 20:16:56</a:t>
                      </a:r>
                      <a:r>
                        <a:rPr kumimoji="0" lang="es-ES" sz="1000" b="0" i="0" u="none" strike="noStrike" kern="1200" cap="none" spc="0" normalizeH="0" baseline="0" noProof="0">
                          <a:ln>
                            <a:noFill/>
                          </a:ln>
                          <a:solidFill>
                            <a:prstClr val="black"/>
                          </a:solidFill>
                          <a:effectLst/>
                          <a:uLnTx/>
                          <a:uFillTx/>
                          <a:latin typeface="+mn-lt"/>
                          <a:ea typeface="+mn-ea"/>
                          <a:cs typeface="+mn-cs"/>
                        </a:rPr>
                        <a:t>
Vamos todos a compartir esta gran verdad de este señor zapete
Danilo Medina gran complice con ODEBRECHT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315799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RD Sin Corrupción - 2017-04-06 14:31:13</a:t>
                      </a:r>
                      <a:r>
                        <a:rPr kumimoji="0" lang="es-ES" sz="1000" b="0" i="0" u="none" strike="noStrike" kern="1200" cap="none" spc="0" normalizeH="0" baseline="0" noProof="0">
                          <a:ln>
                            <a:noFill/>
                          </a:ln>
                          <a:solidFill>
                            <a:prstClr val="black"/>
                          </a:solidFill>
                          <a:effectLst/>
                          <a:uLnTx/>
                          <a:uFillTx/>
                          <a:latin typeface="+mn-lt"/>
                          <a:ea typeface="+mn-ea"/>
                          <a:cs typeface="+mn-cs"/>
                        </a:rPr>
                        <a:t>
a votar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4288627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RD Sin Corrupción - 2017-01-21 22:26:45</a:t>
                      </a:r>
                      <a:r>
                        <a:rPr kumimoji="0" lang="es-ES" sz="1000" b="0" i="0" u="none" strike="noStrike" kern="1200" cap="none" spc="0" normalizeH="0" baseline="0" noProof="0">
                          <a:ln>
                            <a:noFill/>
                          </a:ln>
                          <a:solidFill>
                            <a:prstClr val="black"/>
                          </a:solidFill>
                          <a:effectLst/>
                          <a:uLnTx/>
                          <a:uFillTx/>
                          <a:latin typeface="+mn-lt"/>
                          <a:ea typeface="+mn-ea"/>
                          <a:cs typeface="+mn-cs"/>
                        </a:rPr>
                        <a:t>
Mire a estos delincuentes no pudieron escaparse
Síguenos RD Sin Corrupción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63817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RD Sin Corrupción - 2017-02-03 22:51:33</a:t>
                      </a:r>
                      <a:r>
                        <a:rPr kumimoji="0" lang="es-ES" sz="1000" b="0" i="0" u="none" strike="noStrike" kern="1200" cap="none" spc="0" normalizeH="0" baseline="0" noProof="0">
                          <a:ln>
                            <a:noFill/>
                          </a:ln>
                          <a:solidFill>
                            <a:prstClr val="black"/>
                          </a:solidFill>
                          <a:effectLst/>
                          <a:uLnTx/>
                          <a:uFillTx/>
                          <a:latin typeface="+mn-lt"/>
                          <a:ea typeface="+mn-ea"/>
                          <a:cs typeface="+mn-cs"/>
                        </a:rPr>
                        <a:t>
UN MENSAJE PARA 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744974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RD Sin Corrupción - 2017-01-04 20:28:15</a:t>
                      </a:r>
                      <a:r>
                        <a:rPr kumimoji="0" lang="es-ES" sz="1000" b="0" i="0" u="none" strike="noStrike" kern="1200" cap="none" spc="0" normalizeH="0" baseline="0" noProof="0">
                          <a:ln>
                            <a:noFill/>
                          </a:ln>
                          <a:solidFill>
                            <a:prstClr val="black"/>
                          </a:solidFill>
                          <a:effectLst/>
                          <a:uLnTx/>
                          <a:uFillTx/>
                          <a:latin typeface="+mn-lt"/>
                          <a:ea typeface="+mn-ea"/>
                          <a:cs typeface="+mn-cs"/>
                        </a:rPr>
                        <a:t>
ME ENCANTA DANILO, ESTO SE JODIO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435197972"/>
                  </a:ext>
                </a:extLst>
              </a:tr>
            </a:tbl>
          </a:graphicData>
        </a:graphic>
      </p:graphicFrame>
      <p:sp>
        <p:nvSpPr>
          <p:cNvPr id="4" name="Text Placeholder 3"/>
          <p:cNvSpPr>
            <a:spLocks noGrp="1"/>
          </p:cNvSpPr>
          <p:nvPr>
            <p:ph type="body" sz="quarter" idx="14"/>
          </p:nvPr>
        </p:nvSpPr>
        <p:spPr/>
        <p:txBody>
          <a:bodyPr/>
          <a:lstStyle/>
          <a:p>
            <a:r>
              <a:rPr lang="en-US"/>
              <a:t>01/01/2017 - 17/04/2017</a:t>
            </a:r>
          </a:p>
        </p:txBody>
      </p:sp>
    </p:spTree>
    <p:extLst>
      <p:ext uri="{BB962C8B-B14F-4D97-AF65-F5344CB8AC3E}">
        <p14:creationId xmlns:p14="http://schemas.microsoft.com/office/powerpoint/2010/main" val="23804796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with Reactions Table - 4 of 4</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369656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48942252"/>
                    </a:ext>
                  </a:extLst>
                </a:gridCol>
                <a:gridCol w="822960">
                  <a:extLst>
                    <a:ext uri="{9D8B030D-6E8A-4147-A177-3AD203B41FA5}">
                      <a16:colId xmlns:a16="http://schemas.microsoft.com/office/drawing/2014/main" val="330602207"/>
                    </a:ext>
                  </a:extLst>
                </a:gridCol>
                <a:gridCol w="822960">
                  <a:extLst>
                    <a:ext uri="{9D8B030D-6E8A-4147-A177-3AD203B41FA5}">
                      <a16:colId xmlns:a16="http://schemas.microsoft.com/office/drawing/2014/main" val="2726334400"/>
                    </a:ext>
                  </a:extLst>
                </a:gridCol>
                <a:gridCol w="822960">
                  <a:extLst>
                    <a:ext uri="{9D8B030D-6E8A-4147-A177-3AD203B41FA5}">
                      <a16:colId xmlns:a16="http://schemas.microsoft.com/office/drawing/2014/main" val="4077876166"/>
                    </a:ext>
                  </a:extLst>
                </a:gridCol>
                <a:gridCol w="822960">
                  <a:extLst>
                    <a:ext uri="{9D8B030D-6E8A-4147-A177-3AD203B41FA5}">
                      <a16:colId xmlns:a16="http://schemas.microsoft.com/office/drawing/2014/main" val="3999181197"/>
                    </a:ext>
                  </a:extLst>
                </a:gridCol>
                <a:gridCol w="822960">
                  <a:extLst>
                    <a:ext uri="{9D8B030D-6E8A-4147-A177-3AD203B41FA5}">
                      <a16:colId xmlns:a16="http://schemas.microsoft.com/office/drawing/2014/main" val="2706620773"/>
                    </a:ext>
                  </a:extLst>
                </a:gridCol>
                <a:gridCol w="822960">
                  <a:extLst>
                    <a:ext uri="{9D8B030D-6E8A-4147-A177-3AD203B41FA5}">
                      <a16:colId xmlns:a16="http://schemas.microsoft.com/office/drawing/2014/main" val="1643147313"/>
                    </a:ext>
                  </a:extLst>
                </a:gridCol>
                <a:gridCol w="822960">
                  <a:extLst>
                    <a:ext uri="{9D8B030D-6E8A-4147-A177-3AD203B41FA5}">
                      <a16:colId xmlns:a16="http://schemas.microsoft.com/office/drawing/2014/main" val="4055490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72431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RD Sin Corrupción - 2017-04-02 20:40:31</a:t>
                      </a:r>
                      <a:r>
                        <a:rPr kumimoji="0" lang="es-ES" sz="1000" b="0" i="0" u="none" strike="noStrike" kern="1200" cap="none" spc="0" normalizeH="0" baseline="0" noProof="0">
                          <a:ln>
                            <a:noFill/>
                          </a:ln>
                          <a:solidFill>
                            <a:prstClr val="black"/>
                          </a:solidFill>
                          <a:effectLst/>
                          <a:uLnTx/>
                          <a:uFillTx/>
                          <a:latin typeface="+mn-lt"/>
                          <a:ea typeface="+mn-ea"/>
                          <a:cs typeface="+mn-cs"/>
                        </a:rPr>
                        <a:t>
Piden al Presidente Medina nombrar a Candelier en la Policía Nacional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77410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RD Sin Corrupción - 2017-04-13 11:17:08</a:t>
                      </a:r>
                      <a:r>
                        <a:rPr kumimoji="0" lang="es-ES" sz="1000" b="0" i="0" u="none" strike="noStrike" kern="1200" cap="none" spc="0" normalizeH="0" baseline="0" noProof="0">
                          <a:ln>
                            <a:noFill/>
                          </a:ln>
                          <a:solidFill>
                            <a:prstClr val="black"/>
                          </a:solidFill>
                          <a:effectLst/>
                          <a:uLnTx/>
                          <a:uFillTx/>
                          <a:latin typeface="+mn-lt"/>
                          <a:ea typeface="+mn-ea"/>
                          <a:cs typeface="+mn-cs"/>
                        </a:rPr>
                        <a:t>
Llamada del Torito Hector Acosta explicando por qué no le pusieron el mensaje que grabó en la televisión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141824673"/>
                  </a:ext>
                </a:extLst>
              </a:tr>
            </a:tbl>
          </a:graphicData>
        </a:graphic>
      </p:graphicFrame>
      <p:sp>
        <p:nvSpPr>
          <p:cNvPr id="4" name="Text Placeholder 3"/>
          <p:cNvSpPr>
            <a:spLocks noGrp="1"/>
          </p:cNvSpPr>
          <p:nvPr>
            <p:ph type="body" sz="quarter" idx="14"/>
          </p:nvPr>
        </p:nvSpPr>
        <p:spPr/>
        <p:txBody>
          <a:bodyPr/>
          <a:lstStyle/>
          <a:p>
            <a:r>
              <a:rPr lang="en-US"/>
              <a:t>01/01/2017 - 17/04/2017</a:t>
            </a:r>
          </a:p>
        </p:txBody>
      </p:sp>
    </p:spTree>
    <p:extLst>
      <p:ext uri="{BB962C8B-B14F-4D97-AF65-F5344CB8AC3E}">
        <p14:creationId xmlns:p14="http://schemas.microsoft.com/office/powerpoint/2010/main" val="13339998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806318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01/01/2017 - 17/04/2017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18674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680145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01/01/2017 - 17/04/2017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95986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App Usage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5743205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01/01/2017 - 17/04/2017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10759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Post Type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863075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01/01/2017 - 17/04/2017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55467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Sponsored Posts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261947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01/01/2017 - 17/04/2017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3693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477381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01/01/2017 - 17/04/2017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64687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- 1 of 4</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52323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1270207"/>
                    </a:ext>
                  </a:extLst>
                </a:gridCol>
                <a:gridCol w="822960">
                  <a:extLst>
                    <a:ext uri="{9D8B030D-6E8A-4147-A177-3AD203B41FA5}">
                      <a16:colId xmlns:a16="http://schemas.microsoft.com/office/drawing/2014/main" val="151925660"/>
                    </a:ext>
                  </a:extLst>
                </a:gridCol>
                <a:gridCol w="822960">
                  <a:extLst>
                    <a:ext uri="{9D8B030D-6E8A-4147-A177-3AD203B41FA5}">
                      <a16:colId xmlns:a16="http://schemas.microsoft.com/office/drawing/2014/main" val="1524495143"/>
                    </a:ext>
                  </a:extLst>
                </a:gridCol>
                <a:gridCol w="822960">
                  <a:extLst>
                    <a:ext uri="{9D8B030D-6E8A-4147-A177-3AD203B41FA5}">
                      <a16:colId xmlns:a16="http://schemas.microsoft.com/office/drawing/2014/main" val="1695147300"/>
                    </a:ext>
                  </a:extLst>
                </a:gridCol>
                <a:gridCol w="822960">
                  <a:extLst>
                    <a:ext uri="{9D8B030D-6E8A-4147-A177-3AD203B41FA5}">
                      <a16:colId xmlns:a16="http://schemas.microsoft.com/office/drawing/2014/main" val="1233894393"/>
                    </a:ext>
                  </a:extLst>
                </a:gridCol>
                <a:gridCol w="822960">
                  <a:extLst>
                    <a:ext uri="{9D8B030D-6E8A-4147-A177-3AD203B41FA5}">
                      <a16:colId xmlns:a16="http://schemas.microsoft.com/office/drawing/2014/main" val="4026775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25738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RD Sin Corrupción</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Oscar Bidon - 2017-03-14 22:39:11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5505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RD Sin Corrupción</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Birilonga Torres - 2017-02-13 16:05:03</a:t>
                      </a:r>
                      <a:r>
                        <a:rPr kumimoji="0" lang="es-ES" sz="1000" b="0" i="0" u="none" strike="noStrike" kern="1200" cap="none" spc="0" normalizeH="0" baseline="0" noProof="0">
                          <a:ln>
                            <a:noFill/>
                          </a:ln>
                          <a:solidFill>
                            <a:prstClr val="black"/>
                          </a:solidFill>
                          <a:effectLst/>
                          <a:uLnTx/>
                          <a:uFillTx/>
                          <a:latin typeface="+mn-lt"/>
                          <a:ea typeface="+mn-ea"/>
                          <a:cs typeface="+mn-cs"/>
                        </a:rPr>
                        <a:t>
Hola esto le pasó a mi sobrina saliendo del carnaval vegano frente a Vega móvil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85655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RD Sin Corrupción</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Jochy Alvarez - 2017-03-03 05:24:09</a:t>
                      </a:r>
                      <a:r>
                        <a:rPr kumimoji="0" lang="es-ES" sz="1000" b="0" i="0" u="none" strike="noStrike" kern="1200" cap="none" spc="0" normalizeH="0" baseline="0" noProof="0">
                          <a:ln>
                            <a:noFill/>
                          </a:ln>
                          <a:solidFill>
                            <a:prstClr val="black"/>
                          </a:solidFill>
                          <a:effectLst/>
                          <a:uLnTx/>
                          <a:uFillTx/>
                          <a:latin typeface="+mn-lt"/>
                          <a:ea typeface="+mn-ea"/>
                          <a:cs typeface="+mn-cs"/>
                        </a:rPr>
                        <a:t>
Bastante basta YA Viriato Fiallo lo dijo en aquellos días de marchas y atropellos contra todos nosotros mi primo Otto Morales tiene que estar buscando la manera de vengar a todos los compañeros matados, incluyendolo a el por,conjunto corruptos a la clara como esto ay que acabarlo como ya mismo AHORA ES, AHORA 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80642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RD Sin Corrupción</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Oriente Quezada Mendez - 2017-04-17 12:09:53</a:t>
                      </a:r>
                      <a:r>
                        <a:rPr kumimoji="0" lang="es-ES" sz="1000" b="0" i="0" u="none" strike="noStrike" kern="1200" cap="none" spc="0" normalizeH="0" baseline="0" noProof="0">
                          <a:ln>
                            <a:noFill/>
                          </a:ln>
                          <a:solidFill>
                            <a:prstClr val="black"/>
                          </a:solidFill>
                          <a:effectLst/>
                          <a:uLnTx/>
                          <a:uFillTx/>
                          <a:latin typeface="+mn-lt"/>
                          <a:ea typeface="+mn-ea"/>
                          <a:cs typeface="+mn-cs"/>
                        </a:rPr>
                        <a:t>
#danibrecht seguirán negando lo innegable.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99671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RD Sin Corrupción</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Oriente Quezada Mendez - 2017-03-19 17:10:07</a:t>
                      </a:r>
                      <a:r>
                        <a:rPr kumimoji="0" lang="es-ES" sz="1000" b="0" i="0" u="none" strike="noStrike" kern="1200" cap="none" spc="0" normalizeH="0" baseline="0" noProof="0">
                          <a:ln>
                            <a:noFill/>
                          </a:ln>
                          <a:solidFill>
                            <a:prstClr val="black"/>
                          </a:solidFill>
                          <a:effectLst/>
                          <a:uLnTx/>
                          <a:uFillTx/>
                          <a:latin typeface="+mn-lt"/>
                          <a:ea typeface="+mn-ea"/>
                          <a:cs typeface="+mn-cs"/>
                        </a:rPr>
                        <a:t>
Mientras en china la cierran aquí construyen una, quizás en 100 años  pasemos hacer  un país del segundo 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15992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RD Sin Corrupción</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Oscar Bidon - 2017-03-15 15:59:46</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39693241"/>
                  </a:ext>
                </a:extLst>
              </a:tr>
            </a:tbl>
          </a:graphicData>
        </a:graphic>
      </p:graphicFrame>
      <p:sp>
        <p:nvSpPr>
          <p:cNvPr id="4" name="Text Placeholder 3"/>
          <p:cNvSpPr>
            <a:spLocks noGrp="1"/>
          </p:cNvSpPr>
          <p:nvPr>
            <p:ph type="body" sz="quarter" idx="14"/>
          </p:nvPr>
        </p:nvSpPr>
        <p:spPr/>
        <p:txBody>
          <a:bodyPr/>
          <a:lstStyle/>
          <a:p>
            <a:r>
              <a:rPr lang="en-US"/>
              <a:t>01/01/2017 - 17/04/2017</a:t>
            </a:r>
          </a:p>
        </p:txBody>
      </p:sp>
    </p:spTree>
    <p:extLst>
      <p:ext uri="{BB962C8B-B14F-4D97-AF65-F5344CB8AC3E}">
        <p14:creationId xmlns:p14="http://schemas.microsoft.com/office/powerpoint/2010/main" val="6805741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- 2 of 4</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88401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32250993"/>
                    </a:ext>
                  </a:extLst>
                </a:gridCol>
                <a:gridCol w="822960">
                  <a:extLst>
                    <a:ext uri="{9D8B030D-6E8A-4147-A177-3AD203B41FA5}">
                      <a16:colId xmlns:a16="http://schemas.microsoft.com/office/drawing/2014/main" val="3590430327"/>
                    </a:ext>
                  </a:extLst>
                </a:gridCol>
                <a:gridCol w="822960">
                  <a:extLst>
                    <a:ext uri="{9D8B030D-6E8A-4147-A177-3AD203B41FA5}">
                      <a16:colId xmlns:a16="http://schemas.microsoft.com/office/drawing/2014/main" val="3988500552"/>
                    </a:ext>
                  </a:extLst>
                </a:gridCol>
                <a:gridCol w="822960">
                  <a:extLst>
                    <a:ext uri="{9D8B030D-6E8A-4147-A177-3AD203B41FA5}">
                      <a16:colId xmlns:a16="http://schemas.microsoft.com/office/drawing/2014/main" val="3424281418"/>
                    </a:ext>
                  </a:extLst>
                </a:gridCol>
                <a:gridCol w="822960">
                  <a:extLst>
                    <a:ext uri="{9D8B030D-6E8A-4147-A177-3AD203B41FA5}">
                      <a16:colId xmlns:a16="http://schemas.microsoft.com/office/drawing/2014/main" val="4017538200"/>
                    </a:ext>
                  </a:extLst>
                </a:gridCol>
                <a:gridCol w="822960">
                  <a:extLst>
                    <a:ext uri="{9D8B030D-6E8A-4147-A177-3AD203B41FA5}">
                      <a16:colId xmlns:a16="http://schemas.microsoft.com/office/drawing/2014/main" val="1237902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455890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RD Sin Corrupción</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José Miguel - 2017-03-30 13:57:23</a:t>
                      </a:r>
                      <a:r>
                        <a:rPr kumimoji="0" lang="es-ES" sz="1000" b="0" i="0" u="none" strike="noStrike" kern="1200" cap="none" spc="0" normalizeH="0" baseline="0" noProof="0">
                          <a:ln>
                            <a:noFill/>
                          </a:ln>
                          <a:solidFill>
                            <a:prstClr val="black"/>
                          </a:solidFill>
                          <a:effectLst/>
                          <a:uLnTx/>
                          <a:uFillTx/>
                          <a:latin typeface="+mn-lt"/>
                          <a:ea typeface="+mn-ea"/>
                          <a:cs typeface="+mn-cs"/>
                        </a:rPr>
                        <a:t>
Gobierno, fiscales, policías corruptos y delincuentes todos unidos contra el pueblo ¿cuanto aguantaremos?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06923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RD Sin Corrupción</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Moisés Carrion - 2017-04-10 14:49:52</a:t>
                      </a:r>
                      <a:r>
                        <a:rPr kumimoji="0" lang="en-US" sz="1000" b="0" i="0" u="none" strike="noStrike" kern="1200" cap="none" spc="0" normalizeH="0" baseline="0" noProof="0">
                          <a:ln>
                            <a:noFill/>
                          </a:ln>
                          <a:solidFill>
                            <a:prstClr val="black"/>
                          </a:solidFill>
                          <a:effectLst/>
                          <a:uLnTx/>
                          <a:uFillTx/>
                          <a:latin typeface="+mn-lt"/>
                          <a:ea typeface="+mn-ea"/>
                          <a:cs typeface="+mn-cs"/>
                        </a:rPr>
                        <a:t>
#fuerzajuventud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10863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RD Sin Corrupción</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Flor De La Cruz - 2017-02-27 13:19:03</a:t>
                      </a:r>
                      <a:r>
                        <a:rPr kumimoji="0" lang="es-ES" sz="1000" b="0" i="0" u="none" strike="noStrike" kern="1200" cap="none" spc="0" normalizeH="0" baseline="0" noProof="0">
                          <a:ln>
                            <a:noFill/>
                          </a:ln>
                          <a:solidFill>
                            <a:prstClr val="black"/>
                          </a:solidFill>
                          <a:effectLst/>
                          <a:uLnTx/>
                          <a:uFillTx/>
                          <a:latin typeface="+mn-lt"/>
                          <a:ea typeface="+mn-ea"/>
                          <a:cs typeface="+mn-cs"/>
                        </a:rPr>
                        <a:t>
Buena noticia Felicidades por su trabajo y por nuestra independencias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8305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RD Sin Corrupción</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Nemesio Mercaddo - 2017-03-10 18:19:34</a:t>
                      </a:r>
                      <a:r>
                        <a:rPr kumimoji="0" lang="es-ES" sz="1000" b="0" i="0" u="none" strike="noStrike" kern="1200" cap="none" spc="0" normalizeH="0" baseline="0" noProof="0">
                          <a:ln>
                            <a:noFill/>
                          </a:ln>
                          <a:solidFill>
                            <a:prstClr val="black"/>
                          </a:solidFill>
                          <a:effectLst/>
                          <a:uLnTx/>
                          <a:uFillTx/>
                          <a:latin typeface="+mn-lt"/>
                          <a:ea typeface="+mn-ea"/>
                          <a:cs typeface="+mn-cs"/>
                        </a:rPr>
                        <a:t>
Bueno disfruten de  mi  tonteria.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61545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RD Sin Corrupción</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Moises Rodrigo Tiburcio - 2017-02-26 11:37:10</a:t>
                      </a:r>
                      <a:r>
                        <a:rPr kumimoji="0" lang="es-ES" sz="1000" b="0" i="0" u="none" strike="noStrike" kern="1200" cap="none" spc="0" normalizeH="0" baseline="0" noProof="0">
                          <a:ln>
                            <a:noFill/>
                          </a:ln>
                          <a:solidFill>
                            <a:prstClr val="black"/>
                          </a:solidFill>
                          <a:effectLst/>
                          <a:uLnTx/>
                          <a:uFillTx/>
                          <a:latin typeface="+mn-lt"/>
                          <a:ea typeface="+mn-ea"/>
                          <a:cs typeface="+mn-cs"/>
                        </a:rPr>
                        <a:t>
hajara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91346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RD Sin Corrupción</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Jorge Arturo Nuñez - 2017-03-12 01:02:07</a:t>
                      </a:r>
                      <a:r>
                        <a:rPr kumimoji="0" lang="es-ES" sz="1000" b="0" i="0" u="none" strike="noStrike" kern="1200" cap="none" spc="0" normalizeH="0" baseline="0" noProof="0">
                          <a:ln>
                            <a:noFill/>
                          </a:ln>
                          <a:solidFill>
                            <a:prstClr val="black"/>
                          </a:solidFill>
                          <a:effectLst/>
                          <a:uLnTx/>
                          <a:uFillTx/>
                          <a:latin typeface="+mn-lt"/>
                          <a:ea typeface="+mn-ea"/>
                          <a:cs typeface="+mn-cs"/>
                        </a:rPr>
                        <a:t>
ATRACOS QUE SALIERON MAL Y EL PUEBLO TOMA LA JUSTICIA EN SUS MANOS, ESTO DEMUESTRA COMO LA SOCIEDAD DOMINICANA SE DESINTEGRA CON ECHOS VIOLENTOS.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56865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RD Sin Corrupción</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Elnides Caminero Medina - 2017-03-05 18:52:36</a:t>
                      </a:r>
                      <a:r>
                        <a:rPr kumimoji="0" lang="es-ES" sz="1000" b="0" i="0" u="none" strike="noStrike" kern="1200" cap="none" spc="0" normalizeH="0" baseline="0" noProof="0">
                          <a:ln>
                            <a:noFill/>
                          </a:ln>
                          <a:solidFill>
                            <a:prstClr val="black"/>
                          </a:solidFill>
                          <a:effectLst/>
                          <a:uLnTx/>
                          <a:uFillTx/>
                          <a:latin typeface="+mn-lt"/>
                          <a:ea typeface="+mn-ea"/>
                          <a:cs typeface="+mn-cs"/>
                        </a:rPr>
                        <a:t>
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28837730"/>
                  </a:ext>
                </a:extLst>
              </a:tr>
            </a:tbl>
          </a:graphicData>
        </a:graphic>
      </p:graphicFrame>
      <p:sp>
        <p:nvSpPr>
          <p:cNvPr id="4" name="Text Placeholder 3"/>
          <p:cNvSpPr>
            <a:spLocks noGrp="1"/>
          </p:cNvSpPr>
          <p:nvPr>
            <p:ph type="body" sz="quarter" idx="14"/>
          </p:nvPr>
        </p:nvSpPr>
        <p:spPr/>
        <p:txBody>
          <a:bodyPr/>
          <a:lstStyle/>
          <a:p>
            <a:r>
              <a:rPr lang="en-US"/>
              <a:t>01/01/2017 - 17/04/2017</a:t>
            </a:r>
          </a:p>
        </p:txBody>
      </p:sp>
    </p:spTree>
    <p:extLst>
      <p:ext uri="{BB962C8B-B14F-4D97-AF65-F5344CB8AC3E}">
        <p14:creationId xmlns:p14="http://schemas.microsoft.com/office/powerpoint/2010/main" val="4491929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- 3 of 4</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6780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17261822"/>
                    </a:ext>
                  </a:extLst>
                </a:gridCol>
                <a:gridCol w="822960">
                  <a:extLst>
                    <a:ext uri="{9D8B030D-6E8A-4147-A177-3AD203B41FA5}">
                      <a16:colId xmlns:a16="http://schemas.microsoft.com/office/drawing/2014/main" val="3635979993"/>
                    </a:ext>
                  </a:extLst>
                </a:gridCol>
                <a:gridCol w="822960">
                  <a:extLst>
                    <a:ext uri="{9D8B030D-6E8A-4147-A177-3AD203B41FA5}">
                      <a16:colId xmlns:a16="http://schemas.microsoft.com/office/drawing/2014/main" val="174434780"/>
                    </a:ext>
                  </a:extLst>
                </a:gridCol>
                <a:gridCol w="822960">
                  <a:extLst>
                    <a:ext uri="{9D8B030D-6E8A-4147-A177-3AD203B41FA5}">
                      <a16:colId xmlns:a16="http://schemas.microsoft.com/office/drawing/2014/main" val="414996591"/>
                    </a:ext>
                  </a:extLst>
                </a:gridCol>
                <a:gridCol w="822960">
                  <a:extLst>
                    <a:ext uri="{9D8B030D-6E8A-4147-A177-3AD203B41FA5}">
                      <a16:colId xmlns:a16="http://schemas.microsoft.com/office/drawing/2014/main" val="560482928"/>
                    </a:ext>
                  </a:extLst>
                </a:gridCol>
                <a:gridCol w="822960">
                  <a:extLst>
                    <a:ext uri="{9D8B030D-6E8A-4147-A177-3AD203B41FA5}">
                      <a16:colId xmlns:a16="http://schemas.microsoft.com/office/drawing/2014/main" val="2108297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757336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RD Sin Corrupción</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Edwin Pacheco - 2017-02-28 10:40:35</a:t>
                      </a:r>
                      <a:r>
                        <a:rPr kumimoji="0" lang="en-US" sz="1000" b="0" i="0" u="none" strike="noStrike" kern="1200" cap="none" spc="0" normalizeH="0" baseline="0" noProof="0">
                          <a:ln>
                            <a:noFill/>
                          </a:ln>
                          <a:solidFill>
                            <a:prstClr val="black"/>
                          </a:solidFill>
                          <a:effectLst/>
                          <a:uLnTx/>
                          <a:uFillTx/>
                          <a:latin typeface="+mn-lt"/>
                          <a:ea typeface="+mn-ea"/>
                          <a:cs typeface="+mn-cs"/>
                        </a:rPr>
                        <a:t>
Rrrtfyftttryttrdtgtttttgfyyr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560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RD Sin Corrupción</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Moisés Carrion - 2017-03-14 13:59:24</a:t>
                      </a:r>
                      <a:r>
                        <a:rPr kumimoji="0" lang="en-US" sz="1000" b="0" i="0" u="none" strike="noStrike" kern="1200" cap="none" spc="0" normalizeH="0" baseline="0" noProof="0">
                          <a:ln>
                            <a:noFill/>
                          </a:ln>
                          <a:solidFill>
                            <a:prstClr val="black"/>
                          </a:solidFill>
                          <a:effectLst/>
                          <a:uLnTx/>
                          <a:uFillTx/>
                          <a:latin typeface="+mn-lt"/>
                          <a:ea typeface="+mn-ea"/>
                          <a:cs typeface="+mn-cs"/>
                        </a:rPr>
                        <a:t>
https://fuerzajuventud.com/danibrecht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80194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RD Sin Corrupción</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Moisés Carrion - 2017-03-31 04:33:55</a:t>
                      </a:r>
                      <a:r>
                        <a:rPr kumimoji="0" lang="en-US" sz="1000" b="0" i="0" u="none" strike="noStrike" kern="1200" cap="none" spc="0" normalizeH="0" baseline="0" noProof="0">
                          <a:ln>
                            <a:noFill/>
                          </a:ln>
                          <a:solidFill>
                            <a:prstClr val="black"/>
                          </a:solidFill>
                          <a:effectLst/>
                          <a:uLnTx/>
                          <a:uFillTx/>
                          <a:latin typeface="+mn-lt"/>
                          <a:ea typeface="+mn-ea"/>
                          <a:cs typeface="+mn-cs"/>
                        </a:rPr>
                        <a:t>
https://www.facebook.com/events/197670050719631/?ti=cl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92477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RD Sin Corrupción</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Llamado A RD Rep Dom - 2017-02-27 21:54:25</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69930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RD Sin Corrupción</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Antonio Feliz Diaz - 2017-03-18 17:07:37</a:t>
                      </a:r>
                      <a:r>
                        <a:rPr kumimoji="0" lang="es-ES" sz="1000" b="0" i="0" u="none" strike="noStrike" kern="1200" cap="none" spc="0" normalizeH="0" baseline="0" noProof="0">
                          <a:ln>
                            <a:noFill/>
                          </a:ln>
                          <a:solidFill>
                            <a:prstClr val="black"/>
                          </a:solidFill>
                          <a:effectLst/>
                          <a:uLnTx/>
                          <a:uFillTx/>
                          <a:latin typeface="+mn-lt"/>
                          <a:ea typeface="+mn-ea"/>
                          <a:cs typeface="+mn-cs"/>
                        </a:rPr>
                        <a:t>
DESCUBRISTE LA FORMULA DEL AGUA TIBIA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83242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RD Sin Corrupción</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Sanchez Edward - 2017-03-30 00:36:46</a:t>
                      </a:r>
                      <a:r>
                        <a:rPr kumimoji="0" lang="es-ES" sz="1000" b="0" i="0" u="none" strike="noStrike" kern="1200" cap="none" spc="0" normalizeH="0" baseline="0" noProof="0">
                          <a:ln>
                            <a:noFill/>
                          </a:ln>
                          <a:solidFill>
                            <a:prstClr val="black"/>
                          </a:solidFill>
                          <a:effectLst/>
                          <a:uLnTx/>
                          <a:uFillTx/>
                          <a:latin typeface="+mn-lt"/>
                          <a:ea typeface="+mn-ea"/>
                          <a:cs typeface="+mn-cs"/>
                        </a:rPr>
                        <a:t>
Esa si megusto el tipo con el reborver en Mano y los pendejos policias hablando le bien calmaditos !!!? ????? Por qué haese no le dan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84530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RD Sin Corrupción</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Manuel Cabrera - 2017-03-30 19:23:17</a:t>
                      </a:r>
                      <a:r>
                        <a:rPr kumimoji="0" lang="es-ES" sz="1000" b="0" i="0" u="none" strike="noStrike" kern="1200" cap="none" spc="0" normalizeH="0" baseline="0" noProof="0">
                          <a:ln>
                            <a:noFill/>
                          </a:ln>
                          <a:solidFill>
                            <a:prstClr val="black"/>
                          </a:solidFill>
                          <a:effectLst/>
                          <a:uLnTx/>
                          <a:uFillTx/>
                          <a:latin typeface="+mn-lt"/>
                          <a:ea typeface="+mn-ea"/>
                          <a:cs typeface="+mn-cs"/>
                        </a:rPr>
                        <a:t>
Abigail bocina pagada de Danilo el corrupto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82154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RD Sin Corrupción</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Rafael Torreslinares - 2017-03-30 22:12:21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64967875"/>
                  </a:ext>
                </a:extLst>
              </a:tr>
            </a:tbl>
          </a:graphicData>
        </a:graphic>
      </p:graphicFrame>
      <p:sp>
        <p:nvSpPr>
          <p:cNvPr id="4" name="Text Placeholder 3"/>
          <p:cNvSpPr>
            <a:spLocks noGrp="1"/>
          </p:cNvSpPr>
          <p:nvPr>
            <p:ph type="body" sz="quarter" idx="14"/>
          </p:nvPr>
        </p:nvSpPr>
        <p:spPr/>
        <p:txBody>
          <a:bodyPr/>
          <a:lstStyle/>
          <a:p>
            <a:r>
              <a:rPr lang="en-US"/>
              <a:t>01/01/2017 - 17/04/2017</a:t>
            </a:r>
          </a:p>
        </p:txBody>
      </p:sp>
    </p:spTree>
    <p:extLst>
      <p:ext uri="{BB962C8B-B14F-4D97-AF65-F5344CB8AC3E}">
        <p14:creationId xmlns:p14="http://schemas.microsoft.com/office/powerpoint/2010/main" val="33129261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- 4 of 4</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91626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16404733"/>
                    </a:ext>
                  </a:extLst>
                </a:gridCol>
                <a:gridCol w="822960">
                  <a:extLst>
                    <a:ext uri="{9D8B030D-6E8A-4147-A177-3AD203B41FA5}">
                      <a16:colId xmlns:a16="http://schemas.microsoft.com/office/drawing/2014/main" val="3201783851"/>
                    </a:ext>
                  </a:extLst>
                </a:gridCol>
                <a:gridCol w="822960">
                  <a:extLst>
                    <a:ext uri="{9D8B030D-6E8A-4147-A177-3AD203B41FA5}">
                      <a16:colId xmlns:a16="http://schemas.microsoft.com/office/drawing/2014/main" val="3569351504"/>
                    </a:ext>
                  </a:extLst>
                </a:gridCol>
                <a:gridCol w="822960">
                  <a:extLst>
                    <a:ext uri="{9D8B030D-6E8A-4147-A177-3AD203B41FA5}">
                      <a16:colId xmlns:a16="http://schemas.microsoft.com/office/drawing/2014/main" val="1856010964"/>
                    </a:ext>
                  </a:extLst>
                </a:gridCol>
                <a:gridCol w="822960">
                  <a:extLst>
                    <a:ext uri="{9D8B030D-6E8A-4147-A177-3AD203B41FA5}">
                      <a16:colId xmlns:a16="http://schemas.microsoft.com/office/drawing/2014/main" val="120232979"/>
                    </a:ext>
                  </a:extLst>
                </a:gridCol>
                <a:gridCol w="822960">
                  <a:extLst>
                    <a:ext uri="{9D8B030D-6E8A-4147-A177-3AD203B41FA5}">
                      <a16:colId xmlns:a16="http://schemas.microsoft.com/office/drawing/2014/main" val="625517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556685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RD Sin Corrupción</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Moisés Carrion - 2017-03-28 19:06:32</a:t>
                      </a:r>
                      <a:r>
                        <a:rPr kumimoji="0" lang="en-US" sz="1000" b="0" i="0" u="none" strike="noStrike" kern="1200" cap="none" spc="0" normalizeH="0" baseline="0" noProof="0">
                          <a:ln>
                            <a:noFill/>
                          </a:ln>
                          <a:solidFill>
                            <a:prstClr val="black"/>
                          </a:solidFill>
                          <a:effectLst/>
                          <a:uLnTx/>
                          <a:uFillTx/>
                          <a:latin typeface="+mn-lt"/>
                          <a:ea typeface="+mn-ea"/>
                          <a:cs typeface="+mn-cs"/>
                        </a:rPr>
                        <a:t>
https://m.facebook.com/story.php?story_fbid=690270251155663&amp;id=478130585702965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84423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RD Sin Corrupción</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Arcenio Santiago - 2017-03-27 10:22:57</a:t>
                      </a:r>
                      <a:r>
                        <a:rPr kumimoji="0" lang="es-ES" sz="1000" b="0" i="0" u="none" strike="noStrike" kern="1200" cap="none" spc="0" normalizeH="0" baseline="0" noProof="0">
                          <a:ln>
                            <a:noFill/>
                          </a:ln>
                          <a:solidFill>
                            <a:prstClr val="black"/>
                          </a:solidFill>
                          <a:effectLst/>
                          <a:uLnTx/>
                          <a:uFillTx/>
                          <a:latin typeface="+mn-lt"/>
                          <a:ea typeface="+mn-ea"/>
                          <a:cs typeface="+mn-cs"/>
                        </a:rPr>
                        <a:t>
U J . Y V x. J,lo m, h 
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6903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RD Sin Corrupción</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Moisés Carrion - 2017-03-31 04:33:04</a:t>
                      </a:r>
                      <a:r>
                        <a:rPr kumimoji="0" lang="en-US" sz="1000" b="0" i="0" u="none" strike="noStrike" kern="1200" cap="none" spc="0" normalizeH="0" baseline="0" noProof="0">
                          <a:ln>
                            <a:noFill/>
                          </a:ln>
                          <a:solidFill>
                            <a:prstClr val="black"/>
                          </a:solidFill>
                          <a:effectLst/>
                          <a:uLnTx/>
                          <a:uFillTx/>
                          <a:latin typeface="+mn-lt"/>
                          <a:ea typeface="+mn-ea"/>
                          <a:cs typeface="+mn-cs"/>
                        </a:rPr>
                        <a:t>
https://www.facebook.com/events/197670050719631/?ti=cl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86564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RD Sin Corrupción</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Flor De La Cruz - 2017-02-26 08:49:36</a:t>
                      </a:r>
                      <a:r>
                        <a:rPr kumimoji="0" lang="es-ES" sz="1000" b="0" i="0" u="none" strike="noStrike" kern="1200" cap="none" spc="0" normalizeH="0" baseline="0" noProof="0">
                          <a:ln>
                            <a:noFill/>
                          </a:ln>
                          <a:solidFill>
                            <a:prstClr val="black"/>
                          </a:solidFill>
                          <a:effectLst/>
                          <a:uLnTx/>
                          <a:uFillTx/>
                          <a:latin typeface="+mn-lt"/>
                          <a:ea typeface="+mn-ea"/>
                          <a:cs typeface="+mn-cs"/>
                        </a:rPr>
                        <a:t>
Yo Me Uno A La Impunidad No A La Corruption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72163647"/>
                  </a:ext>
                </a:extLst>
              </a:tr>
            </a:tbl>
          </a:graphicData>
        </a:graphic>
      </p:graphicFrame>
      <p:sp>
        <p:nvSpPr>
          <p:cNvPr id="4" name="Text Placeholder 3"/>
          <p:cNvSpPr>
            <a:spLocks noGrp="1"/>
          </p:cNvSpPr>
          <p:nvPr>
            <p:ph type="body" sz="quarter" idx="14"/>
          </p:nvPr>
        </p:nvSpPr>
        <p:spPr/>
        <p:txBody>
          <a:bodyPr/>
          <a:lstStyle/>
          <a:p>
            <a:r>
              <a:rPr lang="en-US"/>
              <a:t>01/01/2017 - 17/04/2017</a:t>
            </a:r>
          </a:p>
        </p:txBody>
      </p:sp>
    </p:spTree>
    <p:extLst>
      <p:ext uri="{BB962C8B-B14F-4D97-AF65-F5344CB8AC3E}">
        <p14:creationId xmlns:p14="http://schemas.microsoft.com/office/powerpoint/2010/main" val="268695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Interactions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345469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01/01/2017 - 17/04/2017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90580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327891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01/01/2017 - 17/04/2017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8644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Post Type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3699218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01/01/2017 - 17/04/2017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80297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364716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01/01/2017 - 17/04/2017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41499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463186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01/01/2017 - 17/04/2017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35355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Questions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80791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92839476"/>
                    </a:ext>
                  </a:extLst>
                </a:gridCol>
                <a:gridCol w="1645920">
                  <a:extLst>
                    <a:ext uri="{9D8B030D-6E8A-4147-A177-3AD203B41FA5}">
                      <a16:colId xmlns:a16="http://schemas.microsoft.com/office/drawing/2014/main" val="4202467523"/>
                    </a:ext>
                  </a:extLst>
                </a:gridCol>
                <a:gridCol w="822960">
                  <a:extLst>
                    <a:ext uri="{9D8B030D-6E8A-4147-A177-3AD203B41FA5}">
                      <a16:colId xmlns:a16="http://schemas.microsoft.com/office/drawing/2014/main" val="2571371568"/>
                    </a:ext>
                  </a:extLst>
                </a:gridCol>
                <a:gridCol w="822960">
                  <a:extLst>
                    <a:ext uri="{9D8B030D-6E8A-4147-A177-3AD203B41FA5}">
                      <a16:colId xmlns:a16="http://schemas.microsoft.com/office/drawing/2014/main" val="2719451469"/>
                    </a:ext>
                  </a:extLst>
                </a:gridCol>
                <a:gridCol w="822960">
                  <a:extLst>
                    <a:ext uri="{9D8B030D-6E8A-4147-A177-3AD203B41FA5}">
                      <a16:colId xmlns:a16="http://schemas.microsoft.com/office/drawing/2014/main" val="1604701434"/>
                    </a:ext>
                  </a:extLst>
                </a:gridCol>
              </a:tblGrid>
              <a:tr h="370840">
                <a:tc>
                  <a:txBody>
                    <a:bodyPr/>
                    <a:lstStyle/>
                    <a:p>
                      <a:r>
                        <a:rPr lang="en-US" sz="1000"/>
                        <a:t>Question</a:t>
                      </a:r>
                    </a:p>
                  </a:txBody>
                  <a:tcPr/>
                </a:tc>
                <a:tc>
                  <a:txBody>
                    <a:bodyPr/>
                    <a:lstStyle/>
                    <a:p>
                      <a:r>
                        <a:rPr lang="en-US" sz="1000"/>
                        <a:t>Response Time</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extLst>
                  <a:ext uri="{0D108BD9-81ED-4DB2-BD59-A6C34878D82A}">
                    <a16:rowId xmlns:a16="http://schemas.microsoft.com/office/drawing/2014/main" val="3759321567"/>
                  </a:ext>
                </a:extLst>
              </a:tr>
              <a:tr h="370840">
                <a:tc>
                  <a:txBody>
                    <a:bodyPr/>
                    <a:lstStyle/>
                    <a:p>
                      <a:r>
                        <a:rPr lang="es-ES" sz="1000" b="1"/>
                        <a:t>RD Sin Corrupción</a:t>
                      </a:r>
                      <a:r>
                        <a:rPr lang="es-ES" sz="1000"/>
                        <a:t> was asked by </a:t>
                      </a:r>
                      <a:r>
                        <a:rPr lang="es-ES" sz="1000" b="1"/>
                        <a:t>José Miguel - 2017-03-30 13:57:23</a:t>
                      </a:r>
                      <a:r>
                        <a:rPr lang="es-ES" sz="1000"/>
                        <a:t>
Gobierno, fiscales, policías corruptos y delincuentes todos unidos contra el pueblo ¿cuanto aguantaremos?</a:t>
                      </a:r>
                      <a:endParaRPr lang="en-US" sz="1000"/>
                    </a:p>
                  </a:txBody>
                  <a:tcPr/>
                </a:tc>
                <a:tc>
                  <a:txBody>
                    <a:bodyPr/>
                    <a:lstStyle/>
                    <a:p>
                      <a:r>
                        <a:rPr lang="en-US" sz="1000"/>
                        <a:t>n/a</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156423469"/>
                  </a:ext>
                </a:extLst>
              </a:tr>
              <a:tr h="370840">
                <a:tc>
                  <a:txBody>
                    <a:bodyPr/>
                    <a:lstStyle/>
                    <a:p>
                      <a:r>
                        <a:rPr lang="es-ES" sz="1000" b="1"/>
                        <a:t>RD Sin Corrupción</a:t>
                      </a:r>
                      <a:r>
                        <a:rPr lang="es-ES" sz="1000"/>
                        <a:t> was asked by </a:t>
                      </a:r>
                      <a:r>
                        <a:rPr lang="es-ES" sz="1000" b="1"/>
                        <a:t>Sanchez Edward - 2017-03-30 00:36:46</a:t>
                      </a:r>
                      <a:r>
                        <a:rPr lang="es-ES" sz="1000"/>
                        <a:t>
Esa si megusto el tipo con el reborver en Mano y los pendejos policias hablando le bien calmaditos !!!? ????? Por qué haese no le dan ??????????????????????????????????? ??????????????????????????????????????????????????????</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719156634"/>
                  </a:ext>
                </a:extLst>
              </a:tr>
              <a:tr h="370840">
                <a:tc>
                  <a:txBody>
                    <a:bodyPr/>
                    <a:lstStyle/>
                    <a:p>
                      <a:r>
                        <a:rPr lang="es-ES" sz="1000" b="1"/>
                        <a:t>RD Sin Corrupción</a:t>
                      </a:r>
                      <a:r>
                        <a:rPr lang="es-ES" sz="1000"/>
                        <a:t> was asked by </a:t>
                      </a:r>
                      <a:r>
                        <a:rPr lang="es-ES" sz="1000" b="1"/>
                        <a:t>Radhames Ferreira - 2017-02-12 15:02:43</a:t>
                      </a:r>
                      <a:r>
                        <a:rPr lang="es-ES" sz="1000"/>
                        <a:t>
Es lamentable que nuetro presidente no se haya pronunciado de una manera real y decidida en todos los casos de corrupcion , cuando digo todos son todos no solo odebrech , sound land , punta catalina, hospitales, escuelas , carreteras, y porque un senador saca mas boletas que votantes. FALTA MUUUUCHO POR HACER. Ah falta el ex de la junta QUE LES PARECE ES AGUACATICO? EH.</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291577296"/>
                  </a:ext>
                </a:extLst>
              </a:tr>
            </a:tbl>
          </a:graphicData>
        </a:graphic>
      </p:graphicFrame>
      <p:sp>
        <p:nvSpPr>
          <p:cNvPr id="4" name="Text Placeholder 3"/>
          <p:cNvSpPr>
            <a:spLocks noGrp="1"/>
          </p:cNvSpPr>
          <p:nvPr>
            <p:ph type="body" sz="quarter" idx="14"/>
          </p:nvPr>
        </p:nvSpPr>
        <p:spPr/>
        <p:txBody>
          <a:bodyPr/>
          <a:lstStyle/>
          <a:p>
            <a:r>
              <a:rPr lang="en-US"/>
              <a:t>01/01/2017 - 17/04/2017</a:t>
            </a:r>
          </a:p>
        </p:txBody>
      </p:sp>
    </p:spTree>
    <p:extLst>
      <p:ext uri="{BB962C8B-B14F-4D97-AF65-F5344CB8AC3E}">
        <p14:creationId xmlns:p14="http://schemas.microsoft.com/office/powerpoint/2010/main" val="14983601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81370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72467121"/>
                    </a:ext>
                  </a:extLst>
                </a:gridCol>
                <a:gridCol w="2468880">
                  <a:extLst>
                    <a:ext uri="{9D8B030D-6E8A-4147-A177-3AD203B41FA5}">
                      <a16:colId xmlns:a16="http://schemas.microsoft.com/office/drawing/2014/main" val="1541407770"/>
                    </a:ext>
                  </a:extLst>
                </a:gridCol>
                <a:gridCol w="822960">
                  <a:extLst>
                    <a:ext uri="{9D8B030D-6E8A-4147-A177-3AD203B41FA5}">
                      <a16:colId xmlns:a16="http://schemas.microsoft.com/office/drawing/2014/main" val="3201434999"/>
                    </a:ext>
                  </a:extLst>
                </a:gridCol>
                <a:gridCol w="822960">
                  <a:extLst>
                    <a:ext uri="{9D8B030D-6E8A-4147-A177-3AD203B41FA5}">
                      <a16:colId xmlns:a16="http://schemas.microsoft.com/office/drawing/2014/main" val="509362367"/>
                    </a:ext>
                  </a:extLst>
                </a:gridCol>
                <a:gridCol w="822960">
                  <a:extLst>
                    <a:ext uri="{9D8B030D-6E8A-4147-A177-3AD203B41FA5}">
                      <a16:colId xmlns:a16="http://schemas.microsoft.com/office/drawing/2014/main" val="1136070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4119020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Manuel D Garcia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RD Sin Corrupción (50)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2359084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 Vargas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RD Sin Corrupción (27)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1912316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Ramon Alvarez Sosa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RD Sin Corrupción (24)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2211621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Sandino Hidalgo Perez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RD Sin Corrupción (22)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2204568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Alex Jiminian 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RD Sin Corrupción (22)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4066497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Nadia Lightbourne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RD Sin Corrupción (18)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72320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Pedro Pascual Sanchez Travieso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RD Sin Corrupción (17)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4156842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Jose R Bencosme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RD Sin Corrupción (17)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993271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Ramon Mendez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RD Sin Corrupción (17)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3095687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Daneris Rodriguez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RD Sin Corrupción (16)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1046520123"/>
                  </a:ext>
                </a:extLst>
              </a:tr>
            </a:tbl>
          </a:graphicData>
        </a:graphic>
      </p:graphicFrame>
      <p:sp>
        <p:nvSpPr>
          <p:cNvPr id="4" name="Text Placeholder 3"/>
          <p:cNvSpPr>
            <a:spLocks noGrp="1"/>
          </p:cNvSpPr>
          <p:nvPr>
            <p:ph type="body" sz="quarter" idx="14"/>
          </p:nvPr>
        </p:nvSpPr>
        <p:spPr/>
        <p:txBody>
          <a:bodyPr/>
          <a:lstStyle/>
          <a:p>
            <a:r>
              <a:rPr lang="en-US"/>
              <a:t>01/01/2017 - 17/04/2017</a:t>
            </a:r>
          </a:p>
        </p:txBody>
      </p:sp>
    </p:spTree>
    <p:extLst>
      <p:ext uri="{BB962C8B-B14F-4D97-AF65-F5344CB8AC3E}">
        <p14:creationId xmlns:p14="http://schemas.microsoft.com/office/powerpoint/2010/main" val="19830241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801603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51517817"/>
                    </a:ext>
                  </a:extLst>
                </a:gridCol>
                <a:gridCol w="2468880">
                  <a:extLst>
                    <a:ext uri="{9D8B030D-6E8A-4147-A177-3AD203B41FA5}">
                      <a16:colId xmlns:a16="http://schemas.microsoft.com/office/drawing/2014/main" val="1907881423"/>
                    </a:ext>
                  </a:extLst>
                </a:gridCol>
                <a:gridCol w="822960">
                  <a:extLst>
                    <a:ext uri="{9D8B030D-6E8A-4147-A177-3AD203B41FA5}">
                      <a16:colId xmlns:a16="http://schemas.microsoft.com/office/drawing/2014/main" val="264054070"/>
                    </a:ext>
                  </a:extLst>
                </a:gridCol>
                <a:gridCol w="822960">
                  <a:extLst>
                    <a:ext uri="{9D8B030D-6E8A-4147-A177-3AD203B41FA5}">
                      <a16:colId xmlns:a16="http://schemas.microsoft.com/office/drawing/2014/main" val="1374744227"/>
                    </a:ext>
                  </a:extLst>
                </a:gridCol>
                <a:gridCol w="822960">
                  <a:extLst>
                    <a:ext uri="{9D8B030D-6E8A-4147-A177-3AD203B41FA5}">
                      <a16:colId xmlns:a16="http://schemas.microsoft.com/office/drawing/2014/main" val="2673182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617432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Gines Flowers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RD Sin Corrupción (16)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1562981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Hector B. Mercedes Beras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RD Sin Corrupción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07020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Abel Moscoso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RD Sin Corrupción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4285306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Angel Melo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RD Sin Corrupción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878149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Altagracia Matos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RD Sin Corrupción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697010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Dilone Morel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RD Sin Corrupción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319080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Agrimensor Eduardo Antonio Gonzalez Polanco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RD Sin Corrupción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987689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Amauris Martinez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RD Sin Corrupción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434321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Jhony F Jimenez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RD Sin Corrupción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268169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Frank Baez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RD Sin Corrupción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75086676"/>
                  </a:ext>
                </a:extLst>
              </a:tr>
            </a:tbl>
          </a:graphicData>
        </a:graphic>
      </p:graphicFrame>
      <p:sp>
        <p:nvSpPr>
          <p:cNvPr id="4" name="Text Placeholder 3"/>
          <p:cNvSpPr>
            <a:spLocks noGrp="1"/>
          </p:cNvSpPr>
          <p:nvPr>
            <p:ph type="body" sz="quarter" idx="14"/>
          </p:nvPr>
        </p:nvSpPr>
        <p:spPr/>
        <p:txBody>
          <a:bodyPr/>
          <a:lstStyle/>
          <a:p>
            <a:r>
              <a:rPr lang="en-US"/>
              <a:t>01/01/2017 - 17/04/2017</a:t>
            </a:r>
          </a:p>
        </p:txBody>
      </p:sp>
    </p:spTree>
    <p:extLst>
      <p:ext uri="{BB962C8B-B14F-4D97-AF65-F5344CB8AC3E}">
        <p14:creationId xmlns:p14="http://schemas.microsoft.com/office/powerpoint/2010/main" val="6318665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70686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78173086"/>
                    </a:ext>
                  </a:extLst>
                </a:gridCol>
                <a:gridCol w="2468880">
                  <a:extLst>
                    <a:ext uri="{9D8B030D-6E8A-4147-A177-3AD203B41FA5}">
                      <a16:colId xmlns:a16="http://schemas.microsoft.com/office/drawing/2014/main" val="3325635133"/>
                    </a:ext>
                  </a:extLst>
                </a:gridCol>
                <a:gridCol w="822960">
                  <a:extLst>
                    <a:ext uri="{9D8B030D-6E8A-4147-A177-3AD203B41FA5}">
                      <a16:colId xmlns:a16="http://schemas.microsoft.com/office/drawing/2014/main" val="1818266009"/>
                    </a:ext>
                  </a:extLst>
                </a:gridCol>
                <a:gridCol w="822960">
                  <a:extLst>
                    <a:ext uri="{9D8B030D-6E8A-4147-A177-3AD203B41FA5}">
                      <a16:colId xmlns:a16="http://schemas.microsoft.com/office/drawing/2014/main" val="3113878214"/>
                    </a:ext>
                  </a:extLst>
                </a:gridCol>
                <a:gridCol w="822960">
                  <a:extLst>
                    <a:ext uri="{9D8B030D-6E8A-4147-A177-3AD203B41FA5}">
                      <a16:colId xmlns:a16="http://schemas.microsoft.com/office/drawing/2014/main" val="1288039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302288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Pedro David Dinamismo Extremo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RD Sin Corrupción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614464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Nego Kawasaki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RD Sin Corrupción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637361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Carlos Guerra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RD Sin Corrupción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721719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Jose Valdez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RD Sin Corrupción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720287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Rosariom Gonzalez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RD Sin Corrupción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300873301"/>
                  </a:ext>
                </a:extLst>
              </a:tr>
            </a:tbl>
          </a:graphicData>
        </a:graphic>
      </p:graphicFrame>
      <p:sp>
        <p:nvSpPr>
          <p:cNvPr id="4" name="Text Placeholder 3"/>
          <p:cNvSpPr>
            <a:spLocks noGrp="1"/>
          </p:cNvSpPr>
          <p:nvPr>
            <p:ph type="body" sz="quarter" idx="14"/>
          </p:nvPr>
        </p:nvSpPr>
        <p:spPr/>
        <p:txBody>
          <a:bodyPr/>
          <a:lstStyle/>
          <a:p>
            <a:r>
              <a:rPr lang="en-US"/>
              <a:t>01/01/2017 - 17/04/2017</a:t>
            </a:r>
          </a:p>
        </p:txBody>
      </p:sp>
    </p:spTree>
    <p:extLst>
      <p:ext uri="{BB962C8B-B14F-4D97-AF65-F5344CB8AC3E}">
        <p14:creationId xmlns:p14="http://schemas.microsoft.com/office/powerpoint/2010/main" val="76948190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1524</Words>
  <Application>Microsoft Office PowerPoint</Application>
  <PresentationFormat>On-screen Show (4:3)</PresentationFormat>
  <Paragraphs>628</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Calibri</vt:lpstr>
      <vt:lpstr>Arial</vt:lpstr>
      <vt:lpstr>quintly_template</vt:lpstr>
      <vt:lpstr>My Dashboard</vt:lpstr>
      <vt:lpstr>Facebook Fans Total</vt:lpstr>
      <vt:lpstr>Facebook Key Metrics Table</vt:lpstr>
      <vt:lpstr>Facebook Key Metrics Radar</vt:lpstr>
      <vt:lpstr>Facebook Fans Change</vt:lpstr>
      <vt:lpstr>Facebook Fans Change Rate</vt:lpstr>
      <vt:lpstr>Facebook Fans Change Per Weekday</vt:lpstr>
      <vt:lpstr>Facebook Fan Distribution Development</vt:lpstr>
      <vt:lpstr>Facebook Own Posts</vt:lpstr>
      <vt:lpstr>Facebook Own Posts with Reactions Table - 1 of 4</vt:lpstr>
      <vt:lpstr>Facebook Own Posts with Reactions Table - 2 of 4</vt:lpstr>
      <vt:lpstr>Facebook Own Posts with Reactions Table - 3 of 4</vt:lpstr>
      <vt:lpstr>Facebook Own Posts with Reactions Table - 4 of 4</vt:lpstr>
      <vt:lpstr>Facebook Own Posts By Hour</vt:lpstr>
      <vt:lpstr>Facebook Own Posts By Weekday</vt:lpstr>
      <vt:lpstr>Facebook Own Posts App Usage</vt:lpstr>
      <vt:lpstr>Facebook Post Type Distribution</vt:lpstr>
      <vt:lpstr>Facebook Sponsored Posts Distribution</vt:lpstr>
      <vt:lpstr>Facebook User Posts</vt:lpstr>
      <vt:lpstr>Facebook User Posts Table - 1 of 4</vt:lpstr>
      <vt:lpstr>Facebook User Posts Table - 2 of 4</vt:lpstr>
      <vt:lpstr>Facebook User Posts Table - 3 of 4</vt:lpstr>
      <vt:lpstr>Facebook User Posts Table - 4 of 4</vt:lpstr>
      <vt:lpstr>Facebook Interactions Distribution</vt:lpstr>
      <vt:lpstr>Facebook Interaction Rate</vt:lpstr>
      <vt:lpstr>Facebook Interaction Rate By Post Type</vt:lpstr>
      <vt:lpstr>Facebook Interaction Rate By Hour</vt:lpstr>
      <vt:lpstr>Facebook Interaction Rate By Weekday</vt:lpstr>
      <vt:lpstr>Facebook Questions Table</vt:lpstr>
      <vt:lpstr>Facebook Key Influencers - 1 of 3</vt:lpstr>
      <vt:lpstr>Facebook Key Influencers - 2 of 3</vt:lpstr>
      <vt:lpstr>Facebook Key Influencers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Dashboard</dc:title>
  <dc:creator>Administrator</dc:creator>
  <cp:lastModifiedBy>Administrator</cp:lastModifiedBy>
  <cp:revision>1</cp:revision>
  <dcterms:created xsi:type="dcterms:W3CDTF">2017-04-18T13:23:14Z</dcterms:created>
  <dcterms:modified xsi:type="dcterms:W3CDTF">2017-04-18T13:24:24Z</dcterms:modified>
</cp:coreProperties>
</file>