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446905</c:v>
                </c:pt>
                <c:pt idx="1">
                  <c:v>446896</c:v>
                </c:pt>
                <c:pt idx="2">
                  <c:v>446909</c:v>
                </c:pt>
                <c:pt idx="3">
                  <c:v>446917</c:v>
                </c:pt>
                <c:pt idx="4">
                  <c:v>446917</c:v>
                </c:pt>
                <c:pt idx="5">
                  <c:v>446890</c:v>
                </c:pt>
                <c:pt idx="6">
                  <c:v>446875</c:v>
                </c:pt>
                <c:pt idx="7">
                  <c:v>446868</c:v>
                </c:pt>
                <c:pt idx="8">
                  <c:v>446835</c:v>
                </c:pt>
                <c:pt idx="9">
                  <c:v>446843</c:v>
                </c:pt>
                <c:pt idx="10">
                  <c:v>446835</c:v>
                </c:pt>
                <c:pt idx="11">
                  <c:v>446830</c:v>
                </c:pt>
                <c:pt idx="12">
                  <c:v>446824</c:v>
                </c:pt>
                <c:pt idx="13">
                  <c:v>446825</c:v>
                </c:pt>
                <c:pt idx="14">
                  <c:v>446819</c:v>
                </c:pt>
                <c:pt idx="15">
                  <c:v>446810</c:v>
                </c:pt>
                <c:pt idx="16">
                  <c:v>446817</c:v>
                </c:pt>
                <c:pt idx="17">
                  <c:v>446821</c:v>
                </c:pt>
                <c:pt idx="18">
                  <c:v>446838</c:v>
                </c:pt>
                <c:pt idx="19">
                  <c:v>446849</c:v>
                </c:pt>
                <c:pt idx="20">
                  <c:v>446855</c:v>
                </c:pt>
                <c:pt idx="21">
                  <c:v>446840</c:v>
                </c:pt>
                <c:pt idx="22">
                  <c:v>446832</c:v>
                </c:pt>
                <c:pt idx="23">
                  <c:v>446816</c:v>
                </c:pt>
                <c:pt idx="24">
                  <c:v>446825</c:v>
                </c:pt>
                <c:pt idx="25">
                  <c:v>446822</c:v>
                </c:pt>
                <c:pt idx="26">
                  <c:v>446809</c:v>
                </c:pt>
                <c:pt idx="27">
                  <c:v>446807</c:v>
                </c:pt>
                <c:pt idx="28">
                  <c:v>446808</c:v>
                </c:pt>
                <c:pt idx="29">
                  <c:v>446793</c:v>
                </c:pt>
                <c:pt idx="30">
                  <c:v>446786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4-4F62-B696-63B0F6CDA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57064"/>
        <c:axId val="261956408"/>
      </c:lineChart>
      <c:dateAx>
        <c:axId val="261957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56408"/>
        <c:crosses val="autoZero"/>
        <c:auto val="1"/>
        <c:lblOffset val="100"/>
        <c:baseTimeUnit val="days"/>
      </c:dateAx>
      <c:valAx>
        <c:axId val="26195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5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10</c:v>
                </c:pt>
                <c:pt idx="3">
                  <c:v>5</c:v>
                </c:pt>
                <c:pt idx="4">
                  <c:v>9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00-4E07-AA84-20ABB21CA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957720"/>
        <c:axId val="261958048"/>
      </c:barChart>
      <c:catAx>
        <c:axId val="26195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58048"/>
        <c:crosses val="autoZero"/>
        <c:auto val="1"/>
        <c:lblAlgn val="ctr"/>
        <c:lblOffset val="100"/>
        <c:noMultiLvlLbl val="0"/>
      </c:catAx>
      <c:valAx>
        <c:axId val="26195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5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A-40BD-A9F7-5D2BA6729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191952"/>
        <c:axId val="264194576"/>
      </c:radarChart>
      <c:catAx>
        <c:axId val="26419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94576"/>
        <c:crosses val="autoZero"/>
        <c:auto val="1"/>
        <c:lblAlgn val="ctr"/>
        <c:lblOffset val="100"/>
        <c:noMultiLvlLbl val="0"/>
      </c:catAx>
      <c:valAx>
        <c:axId val="26419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9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-10</c:v>
                </c:pt>
                <c:pt idx="1">
                  <c:v>-9</c:v>
                </c:pt>
                <c:pt idx="2">
                  <c:v>13</c:v>
                </c:pt>
                <c:pt idx="3">
                  <c:v>8</c:v>
                </c:pt>
                <c:pt idx="4">
                  <c:v>0</c:v>
                </c:pt>
                <c:pt idx="5">
                  <c:v>-27</c:v>
                </c:pt>
                <c:pt idx="6">
                  <c:v>-15</c:v>
                </c:pt>
                <c:pt idx="7">
                  <c:v>-7</c:v>
                </c:pt>
                <c:pt idx="8">
                  <c:v>-33</c:v>
                </c:pt>
                <c:pt idx="9">
                  <c:v>8</c:v>
                </c:pt>
                <c:pt idx="10">
                  <c:v>-8</c:v>
                </c:pt>
                <c:pt idx="11">
                  <c:v>-5</c:v>
                </c:pt>
                <c:pt idx="12">
                  <c:v>-6</c:v>
                </c:pt>
                <c:pt idx="13">
                  <c:v>1</c:v>
                </c:pt>
                <c:pt idx="14">
                  <c:v>-6</c:v>
                </c:pt>
                <c:pt idx="15">
                  <c:v>-9</c:v>
                </c:pt>
                <c:pt idx="16">
                  <c:v>7</c:v>
                </c:pt>
                <c:pt idx="17">
                  <c:v>4</c:v>
                </c:pt>
                <c:pt idx="18">
                  <c:v>17</c:v>
                </c:pt>
                <c:pt idx="19">
                  <c:v>11</c:v>
                </c:pt>
                <c:pt idx="20">
                  <c:v>6</c:v>
                </c:pt>
                <c:pt idx="21">
                  <c:v>-15</c:v>
                </c:pt>
                <c:pt idx="22">
                  <c:v>-8</c:v>
                </c:pt>
                <c:pt idx="23">
                  <c:v>-16</c:v>
                </c:pt>
                <c:pt idx="24">
                  <c:v>9</c:v>
                </c:pt>
                <c:pt idx="25">
                  <c:v>-3</c:v>
                </c:pt>
                <c:pt idx="26">
                  <c:v>-13</c:v>
                </c:pt>
                <c:pt idx="27">
                  <c:v>-2</c:v>
                </c:pt>
                <c:pt idx="28">
                  <c:v>1</c:v>
                </c:pt>
                <c:pt idx="29">
                  <c:v>-15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B9-479F-8C56-63B119744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197528"/>
        <c:axId val="264197856"/>
      </c:lineChart>
      <c:dateAx>
        <c:axId val="26419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97856"/>
        <c:crosses val="autoZero"/>
        <c:auto val="1"/>
        <c:lblOffset val="100"/>
        <c:baseTimeUnit val="days"/>
      </c:dateAx>
      <c:valAx>
        <c:axId val="26419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9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-9</c:v>
                </c:pt>
                <c:pt idx="4">
                  <c:v>-3</c:v>
                </c:pt>
                <c:pt idx="5">
                  <c:v>-7</c:v>
                </c:pt>
                <c:pt idx="6">
                  <c:v>-15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A-4593-AFA6-C50C7FF5C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369984"/>
        <c:axId val="268369000"/>
      </c:barChart>
      <c:catAx>
        <c:axId val="26836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69000"/>
        <c:crosses val="autoZero"/>
        <c:auto val="1"/>
        <c:lblAlgn val="ctr"/>
        <c:lblOffset val="100"/>
        <c:noMultiLvlLbl val="0"/>
      </c:catAx>
      <c:valAx>
        <c:axId val="26836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21-49B7-9C26-2589D6D4F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67360"/>
        <c:axId val="268367688"/>
      </c:lineChart>
      <c:dateAx>
        <c:axId val="268367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67688"/>
        <c:crosses val="autoZero"/>
        <c:auto val="1"/>
        <c:lblOffset val="100"/>
        <c:baseTimeUnit val="days"/>
      </c:dateAx>
      <c:valAx>
        <c:axId val="26836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1.2358250002176E-2</c:v>
                </c:pt>
                <c:pt idx="1">
                  <c:v>1.3539370475221E-2</c:v>
                </c:pt>
                <c:pt idx="2">
                  <c:v>8.6607212791908004E-3</c:v>
                </c:pt>
                <c:pt idx="3">
                  <c:v>1.0518188633643E-2</c:v>
                </c:pt>
                <c:pt idx="4">
                  <c:v>6.6391403432211997E-3</c:v>
                </c:pt>
                <c:pt idx="5">
                  <c:v>1.0368994468626E-2</c:v>
                </c:pt>
                <c:pt idx="6">
                  <c:v>7.1613199207779003E-3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F-471A-B438-83A675174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952872"/>
        <c:axId val="268956808"/>
      </c:barChart>
      <c:catAx>
        <c:axId val="26895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56808"/>
        <c:crosses val="autoZero"/>
        <c:auto val="1"/>
        <c:lblAlgn val="ctr"/>
        <c:lblOffset val="100"/>
        <c:noMultiLvlLbl val="0"/>
      </c:catAx>
      <c:valAx>
        <c:axId val="26895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5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9</c:v>
                </c:pt>
                <c:pt idx="11">
                  <c:v>7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09-4B37-9FE4-1248A673E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54512"/>
        <c:axId val="268954840"/>
      </c:lineChart>
      <c:catAx>
        <c:axId val="26895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54840"/>
        <c:crosses val="autoZero"/>
        <c:auto val="1"/>
        <c:lblAlgn val="ctr"/>
        <c:lblOffset val="100"/>
        <c:noMultiLvlLbl val="0"/>
      </c:catAx>
      <c:valAx>
        <c:axId val="26895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5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C-4197-90B7-CDDDC55E1D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C-4197-90B7-CDDDC55E1D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BC-4197-90B7-CDDDC55E1D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BC-4197-90B7-CDDDC55E1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579344"/>
        <c:axId val="348580656"/>
      </c:barChart>
      <c:catAx>
        <c:axId val="34857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80656"/>
        <c:crosses val="autoZero"/>
        <c:auto val="1"/>
        <c:lblAlgn val="ctr"/>
        <c:lblOffset val="100"/>
        <c:noMultiLvlLbl val="0"/>
      </c:catAx>
      <c:valAx>
        <c:axId val="34858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1.2979834260944E-2</c:v>
                </c:pt>
                <c:pt idx="9">
                  <c:v>4.5877000405059997E-3</c:v>
                </c:pt>
                <c:pt idx="10">
                  <c:v>8.7029540063799996E-3</c:v>
                </c:pt>
                <c:pt idx="11">
                  <c:v>8.8237296946318006E-3</c:v>
                </c:pt>
                <c:pt idx="12">
                  <c:v>7.2508039664582998E-3</c:v>
                </c:pt>
                <c:pt idx="13">
                  <c:v>9.2313476424817006E-3</c:v>
                </c:pt>
                <c:pt idx="14">
                  <c:v>1.2700096453596E-2</c:v>
                </c:pt>
                <c:pt idx="15">
                  <c:v>5.6693528955847E-3</c:v>
                </c:pt>
                <c:pt idx="16">
                  <c:v>1.1189512293917001E-2</c:v>
                </c:pt>
                <c:pt idx="17">
                  <c:v>2.2267129464895001E-2</c:v>
                </c:pt>
                <c:pt idx="18">
                  <c:v>0</c:v>
                </c:pt>
                <c:pt idx="19">
                  <c:v>6.7137073763503001E-3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C2-413C-A13E-CD2F33236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79016"/>
        <c:axId val="348581968"/>
      </c:lineChart>
      <c:catAx>
        <c:axId val="34857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81968"/>
        <c:crosses val="autoZero"/>
        <c:auto val="1"/>
        <c:lblAlgn val="ctr"/>
        <c:lblOffset val="100"/>
        <c:noMultiLvlLbl val="0"/>
      </c:catAx>
      <c:valAx>
        <c:axId val="3485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DF-4269-A296-4A460ACD2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DF-4269-A296-4A460ACD2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DF-4269-A296-4A460ACD2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DF-4269-A296-4A460ACD21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DF-4269-A296-4A460ACD21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DF-4269-A296-4A460ACD21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DF-4269-A296-4A460ACD21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DF-4269-A296-4A460ACD2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576392"/>
        <c:axId val="348577048"/>
      </c:barChart>
      <c:catAx>
        <c:axId val="34857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7048"/>
        <c:crosses val="autoZero"/>
        <c:auto val="1"/>
        <c:lblAlgn val="ctr"/>
        <c:lblOffset val="100"/>
        <c:noMultiLvlLbl val="0"/>
      </c:catAx>
      <c:valAx>
        <c:axId val="34857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3.6924013923095998E-3</c:v>
                </c:pt>
                <c:pt idx="1">
                  <c:v>5.3709033351142998E-3</c:v>
                </c:pt>
                <c:pt idx="2">
                  <c:v>1.177310986443E-2</c:v>
                </c:pt>
                <c:pt idx="3">
                  <c:v>0</c:v>
                </c:pt>
                <c:pt idx="4">
                  <c:v>8.9524112200570997E-3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1-4140-A1A4-0EA267A80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90168"/>
        <c:axId val="348593120"/>
      </c:barChart>
      <c:catAx>
        <c:axId val="34859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93120"/>
        <c:crosses val="autoZero"/>
        <c:auto val="1"/>
        <c:lblAlgn val="ctr"/>
        <c:lblOffset val="100"/>
        <c:noMultiLvlLbl val="0"/>
      </c:catAx>
      <c:valAx>
        <c:axId val="34859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9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1-4746-B2AF-65A466745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670184"/>
        <c:axId val="371673464"/>
      </c:barChart>
      <c:catAx>
        <c:axId val="37167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73464"/>
        <c:crosses val="autoZero"/>
        <c:auto val="1"/>
        <c:lblAlgn val="ctr"/>
        <c:lblOffset val="100"/>
        <c:noMultiLvlLbl val="0"/>
      </c:catAx>
      <c:valAx>
        <c:axId val="37167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7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43158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79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07923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3535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0852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3360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0210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6468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7031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4625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6477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8409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2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4450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80878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18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69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5320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8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8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98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3617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33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352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01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049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78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218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541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0366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846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39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86626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19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7463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467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498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386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0719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815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5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- 2017-04-10 17:22:57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Invertí en tu futuro. Sumate al Ciudad ➡ https://goo.gl/AKpkdi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12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- 2017-03-28 17:43:28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acompañando al desarrollo de la cultura y promoción de los valores artísticos de Buenos Aires. 🎼🎨💃🕺 Renovamos el convenio como Patrocinador Principal de la Temporada 2017 del Teatro Colón  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3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- 2017-03-23 14:59:06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próxima #subasta de bienes de #aduana a realizarse el próximo 31 de marzo 🚢💻🔩
¿Qué se vas a encontrar? Enterate acá ➡ https://goo.gl/kaaKFA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27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- 2017-04-04 16:13:32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Se viene la nueva edición del Concurso Fotográfico Gente de mi Ciudad! Muy pronto podrás participar! 🏆➡ https://goo.gl/yZp1S5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07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"¿Quén da más? ¿Quién da más?"
Te invitamos a nuestras próximas #Subastas de Automotores y Rezagos. Agendate el miércoles 5, 11 hs. y conocé más aquí ➡ https://goo.gl/Uz5VCy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218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501151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622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7103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683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93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25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9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120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944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624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6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- 2017-04-03 13:50:54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Ese bolso que venís mirando, mirando y mirando, todos los días, en la misma vereda, en la misma vidriera, tiene descuento hoy! 😍👜😁💳 https://goo.gl/0qqJOC
#lunes #indumentaria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- 2017-04-05 17:10:00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Sos hincha de Racing Club - Oficial y querés ir a ver el partido del sábado? Venite el viernes 7/4 a Sarmiento 611 de 11 a 16 hs. y llevate un par de entradas para ver #Racing vs #Tigre!
⚠ Promo exclusiva para titulares de tarjetas de crédito, presentando tarjeta + DNI + cupón compra de monto mínimo $150 de marzo o abril de 2017. Stock 5 (cinco) pares de entradas.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0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- 2017-03-18 10:00:15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Ya empezó el #RecreoParaTuBolsillo! Terminá de armar la 🎒 en tu librería preferida! 
#VueltaAlCole 🍎📚📖 https://goo.gl/vWKsmB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24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- 2017-03-29 08:40:14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Dulce es la mañana que te deja los dedos con gustito a medialuna... ☕☀
#BuenDía #desayuno https://goo.gl/gZhzXR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400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3169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615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95130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42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069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818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818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45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020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011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62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- 2017-03-20 10:48:54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🍁 Buen día otoño, bienvenida brisa, bienvenidos abrigos ☀🍂🍁🌼
#lunes #indumentaria goo.gl/lpvWZn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4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- 2017-04-07 12:41:51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🏡🍇 Qué tienen que ver las UVAs con tu futura casa? 🤔 Mirá 👉 https://goo.gl/u1FkAX
Consultanos hoy mismo ▶ https://goo.gl/RJ5Nwc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7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- 2017-03-17 10:40:01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#Subasta 1. f. Venta pública de arte o alhajas que se hace al mejor postor.
Eso va a haber el próximo 29/03 en Esmeralda 660. Y encima va a ser extraordinaria 💎🎨 
Exhibición del 20 al 28 de marzo, lunes a domingo, 10 a 18 hs. Mirá el catálogo y conocé más aquí ⏩ https://goo.gl/JwOdrr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2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- 2017-03-22 08:20:20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momento, en algún lugar, hay un café esperándote. Buscalo ☕🍁☀
#HayCaféCafeeeeé #otoño #desayuno #amor https://goo.gl/gZhzXR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761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120938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894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72507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748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480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378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070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79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339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124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11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- 2017-03-29 14:37:36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🏡 ¿Querés participar en nuestras Subastas de Inmuebles sin salir de tu casa? Escribinos y te contamos cómo ➡📧 inmueblesbcba@bancociudad.com.ar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8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- 2017-03-13 12:56:28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oportunidades para disfrutar y comprar eso que estás buscando! 💳 #50cuotas https://goo.gl/DfNh3O
Conocé detalles aquí ➡ https://goo.gl/ccnV28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22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- 2017-03-30 10:05:12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 todos tus planes del finde guardate un ratito para COTO, tenés descuento #SinTope!!! 🛒🎉😁💃👏 https://goo.gl/AoSB42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5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- 2017-04-01 13:00:15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 todos tus planes de finde guardate un ratito para COTO, tenés descuento #SinTope!!! 😄🎉👏 https://goo.gl/AoSB42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97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- 2017-04-10 11:24:44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otoño nublado llega con aroma de hogar y cocina casera, esa que se cuela por puertas y ventanas... 🏚🍁
Pasá por COTO y buscá tus ingredientes 😊🍪🍩🛒
#lunes #descuento https://goo.gl/XmN1fx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0285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87349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69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55452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396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377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116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827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184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652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640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90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- 2017-03-27 16:29:53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la semana haciendo la tarea: descargá tus tenencias al 31/12 ➡ https://goo.gl/YHSuOK 🤓📄✔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4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- 2017-04-01 10:30:18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Elegí un lugar y volá en #50cuotas con LATAM Airlines ✈😁🎒🌴 https://goo.gl/a7cIck #promoexclusiva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5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- 2017-03-19 11:00:01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más cerca! Acercate a la COMUNA de tu Barrio y conocé los Productos y Servicios que tenemos para vos, tu familia y tu comercio. Gobierno de la Ciudad de Buenos Aires #máscercadelvecino ➡ https://goo.gl/xpCwOS
Te esperamos en la Comuna 6 de Buenos Aires!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0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- 2017-03-23 16:32:48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cargá pilas... y cargá el tanque 😉🚗⛽ https://goo.gl/9JlfFw
https://goo.gl/OTasxP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3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- 2017-03-17 19:00:02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🌏 Buscá un viaje, ⛵ pensá 10 lugares para visitar, 📷 imaginate las 300 fotos que vas sacar, 😄 las 1000 anécdotas para contar... y pagalo en 50 meses. ✈💳 https://goo.gl/AuhVHE
#50cuotas #armálasvalijas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8741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5970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999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348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006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069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59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707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70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706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681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04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- 2017-03-24 11:00:07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☁🌛 Ahora tenés #50razones para dormir mejor...
Buscá tus beneficios y relajate 😊💤 https://goo.gl/aZqmc7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88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- 2017-04-05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💍Si nunca estuviste en una #Subasta de #Alhajas, te invitamos el martes 11 de abril, al Auditorio Santa María de los Buenos Ayres, Esmeralda 660. Conocé más y mirá el catálogo aquí ➡ https://goo.gl/7q0172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542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621113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0696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217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783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280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5556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358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9921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818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253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58258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674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589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375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44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61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29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Chiecher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4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Romina Olivetto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13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Molina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9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Mariano Macedo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45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Barthelemy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07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Federico Bonifacio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74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 Escobar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1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91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Celeste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7393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389461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154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8053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4688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462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181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592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Veronica Antonia Cortese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Walter Casal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Leonel Mayorano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2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Delia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8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Mariana Florencia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0199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064445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385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46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827</Words>
  <Application>Microsoft Office PowerPoint</Application>
  <PresentationFormat>On-screen Show (4:3)</PresentationFormat>
  <Paragraphs>412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Own Posts By Weekday</vt:lpstr>
      <vt:lpstr>Facebook Key Metrics Radar</vt:lpstr>
      <vt:lpstr>Facebook Fans Change</vt:lpstr>
      <vt:lpstr>Facebook Fans Change Per Weekday</vt:lpstr>
      <vt:lpstr>Facebook Own Posts</vt:lpstr>
      <vt:lpstr>Facebook Interaction Rate By Weekday</vt:lpstr>
      <vt:lpstr>Facebook Own Posts By Hour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Post Type Distribution</vt:lpstr>
      <vt:lpstr>Facebook Interaction Rate By Hour</vt:lpstr>
      <vt:lpstr>Facebook Interactions Distribution</vt:lpstr>
      <vt:lpstr>Facebook Interaction Rate By Post Type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2017-04-13T14:45:28Z</dcterms:created>
  <dcterms:modified xsi:type="dcterms:W3CDTF">2017-04-13T14:46:15Z</dcterms:modified>
</cp:coreProperties>
</file>