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Sheet1!$A$2:$A$32</c:f>
              <c:numCache>
                <c:formatCode>m/d/yyyy</c:formatCode>
                <c:ptCount val="31"/>
                <c:pt idx="0">
                  <c:v>42802</c:v>
                </c:pt>
                <c:pt idx="1">
                  <c:v>42803</c:v>
                </c:pt>
                <c:pt idx="2">
                  <c:v>42804</c:v>
                </c:pt>
                <c:pt idx="3">
                  <c:v>42805</c:v>
                </c:pt>
                <c:pt idx="4">
                  <c:v>42806</c:v>
                </c:pt>
                <c:pt idx="5">
                  <c:v>42807</c:v>
                </c:pt>
                <c:pt idx="6">
                  <c:v>42808</c:v>
                </c:pt>
                <c:pt idx="7">
                  <c:v>42809</c:v>
                </c:pt>
                <c:pt idx="8">
                  <c:v>42810</c:v>
                </c:pt>
                <c:pt idx="9">
                  <c:v>42811</c:v>
                </c:pt>
                <c:pt idx="10">
                  <c:v>42812</c:v>
                </c:pt>
                <c:pt idx="11">
                  <c:v>42813</c:v>
                </c:pt>
                <c:pt idx="12">
                  <c:v>42814</c:v>
                </c:pt>
                <c:pt idx="13">
                  <c:v>42815</c:v>
                </c:pt>
                <c:pt idx="14">
                  <c:v>42816</c:v>
                </c:pt>
                <c:pt idx="15">
                  <c:v>42817</c:v>
                </c:pt>
                <c:pt idx="16">
                  <c:v>42818</c:v>
                </c:pt>
                <c:pt idx="17">
                  <c:v>42819</c:v>
                </c:pt>
                <c:pt idx="18">
                  <c:v>42820</c:v>
                </c:pt>
                <c:pt idx="19">
                  <c:v>42821</c:v>
                </c:pt>
                <c:pt idx="20">
                  <c:v>42822</c:v>
                </c:pt>
                <c:pt idx="21">
                  <c:v>42823</c:v>
                </c:pt>
                <c:pt idx="22">
                  <c:v>42824</c:v>
                </c:pt>
                <c:pt idx="23">
                  <c:v>42825</c:v>
                </c:pt>
                <c:pt idx="24">
                  <c:v>42826</c:v>
                </c:pt>
                <c:pt idx="25">
                  <c:v>42827</c:v>
                </c:pt>
                <c:pt idx="26">
                  <c:v>42828</c:v>
                </c:pt>
                <c:pt idx="27">
                  <c:v>42829</c:v>
                </c:pt>
                <c:pt idx="28">
                  <c:v>42830</c:v>
                </c:pt>
                <c:pt idx="29">
                  <c:v>42831</c:v>
                </c:pt>
                <c:pt idx="30">
                  <c:v>42832</c:v>
                </c:pt>
              </c:numCache>
            </c:numRef>
          </c:cat>
          <c:val>
            <c:numRef>
              <c:f>Sheet1!$B$2:$B$32</c:f>
              <c:numCache>
                <c:formatCode>General</c:formatCode>
                <c:ptCount val="31"/>
                <c:pt idx="0">
                  <c:v>128460</c:v>
                </c:pt>
                <c:pt idx="1">
                  <c:v>128886</c:v>
                </c:pt>
                <c:pt idx="2">
                  <c:v>129346</c:v>
                </c:pt>
                <c:pt idx="3">
                  <c:v>129614</c:v>
                </c:pt>
                <c:pt idx="4">
                  <c:v>129973</c:v>
                </c:pt>
                <c:pt idx="5">
                  <c:v>130224</c:v>
                </c:pt>
                <c:pt idx="6">
                  <c:v>130366</c:v>
                </c:pt>
                <c:pt idx="7">
                  <c:v>130518</c:v>
                </c:pt>
                <c:pt idx="8">
                  <c:v>130662</c:v>
                </c:pt>
                <c:pt idx="9">
                  <c:v>130976</c:v>
                </c:pt>
                <c:pt idx="10">
                  <c:v>131225</c:v>
                </c:pt>
                <c:pt idx="11">
                  <c:v>131415</c:v>
                </c:pt>
                <c:pt idx="12">
                  <c:v>131479</c:v>
                </c:pt>
                <c:pt idx="13">
                  <c:v>131516</c:v>
                </c:pt>
                <c:pt idx="14">
                  <c:v>131570</c:v>
                </c:pt>
                <c:pt idx="15">
                  <c:v>131674</c:v>
                </c:pt>
                <c:pt idx="16">
                  <c:v>131795</c:v>
                </c:pt>
                <c:pt idx="17">
                  <c:v>131878</c:v>
                </c:pt>
                <c:pt idx="18">
                  <c:v>131985</c:v>
                </c:pt>
                <c:pt idx="19">
                  <c:v>132072</c:v>
                </c:pt>
                <c:pt idx="20">
                  <c:v>132163</c:v>
                </c:pt>
                <c:pt idx="21">
                  <c:v>132238</c:v>
                </c:pt>
                <c:pt idx="22">
                  <c:v>132282</c:v>
                </c:pt>
                <c:pt idx="23">
                  <c:v>132379</c:v>
                </c:pt>
                <c:pt idx="24">
                  <c:v>132528</c:v>
                </c:pt>
                <c:pt idx="25">
                  <c:v>132675</c:v>
                </c:pt>
                <c:pt idx="26">
                  <c:v>132787</c:v>
                </c:pt>
                <c:pt idx="27">
                  <c:v>132921</c:v>
                </c:pt>
                <c:pt idx="28">
                  <c:v>133027</c:v>
                </c:pt>
                <c:pt idx="29">
                  <c:v>133112</c:v>
                </c:pt>
                <c:pt idx="30">
                  <c:v>133180</c:v>
                </c:pt>
              </c:numCache>
            </c:numRef>
          </c:val>
          <c:smooth val="0"/>
          <c:extLst>
            <c:ext xmlns:c16="http://schemas.microsoft.com/office/drawing/2014/chart" uri="{C3380CC4-5D6E-409C-BE32-E72D297353CC}">
              <c16:uniqueId val="{00000000-1817-41DB-BD61-986EBADDAA3F}"/>
            </c:ext>
          </c:extLst>
        </c:ser>
        <c:dLbls>
          <c:showLegendKey val="0"/>
          <c:showVal val="0"/>
          <c:showCatName val="0"/>
          <c:showSerName val="0"/>
          <c:showPercent val="0"/>
          <c:showBubbleSize val="0"/>
        </c:dLbls>
        <c:smooth val="0"/>
        <c:axId val="244180608"/>
        <c:axId val="244174376"/>
      </c:lineChart>
      <c:dateAx>
        <c:axId val="244180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174376"/>
        <c:crosses val="autoZero"/>
        <c:auto val="1"/>
        <c:lblOffset val="100"/>
        <c:baseTimeUnit val="days"/>
      </c:dateAx>
      <c:valAx>
        <c:axId val="244174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180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15</c:v>
                </c:pt>
                <c:pt idx="1">
                  <c:v>14</c:v>
                </c:pt>
                <c:pt idx="2">
                  <c:v>18</c:v>
                </c:pt>
                <c:pt idx="3">
                  <c:v>26</c:v>
                </c:pt>
                <c:pt idx="4">
                  <c:v>19</c:v>
                </c:pt>
                <c:pt idx="5">
                  <c:v>10</c:v>
                </c:pt>
                <c:pt idx="6">
                  <c:v>10</c:v>
                </c:pt>
              </c:numCache>
            </c:numRef>
          </c:val>
          <c:extLst>
            <c:ext xmlns:c16="http://schemas.microsoft.com/office/drawing/2014/chart" uri="{C3380CC4-5D6E-409C-BE32-E72D297353CC}">
              <c16:uniqueId val="{00000000-91EA-4D37-9F9C-4003A6D613AE}"/>
            </c:ext>
          </c:extLst>
        </c:ser>
        <c:dLbls>
          <c:showLegendKey val="0"/>
          <c:showVal val="0"/>
          <c:showCatName val="0"/>
          <c:showSerName val="0"/>
          <c:showPercent val="0"/>
          <c:showBubbleSize val="0"/>
        </c:dLbls>
        <c:gapWidth val="219"/>
        <c:overlap val="-27"/>
        <c:axId val="244179952"/>
        <c:axId val="244180936"/>
      </c:barChart>
      <c:catAx>
        <c:axId val="244179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180936"/>
        <c:crosses val="autoZero"/>
        <c:auto val="1"/>
        <c:lblAlgn val="ctr"/>
        <c:lblOffset val="100"/>
        <c:noMultiLvlLbl val="0"/>
      </c:catAx>
      <c:valAx>
        <c:axId val="244180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179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A27E-4330-B17E-CBB0DD571CA9}"/>
            </c:ext>
          </c:extLst>
        </c:ser>
        <c:dLbls>
          <c:showLegendKey val="0"/>
          <c:showVal val="0"/>
          <c:showCatName val="0"/>
          <c:showSerName val="0"/>
          <c:showPercent val="0"/>
          <c:showBubbleSize val="0"/>
        </c:dLbls>
        <c:axId val="279804168"/>
        <c:axId val="279804824"/>
      </c:radarChart>
      <c:catAx>
        <c:axId val="279804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804824"/>
        <c:crosses val="autoZero"/>
        <c:auto val="1"/>
        <c:lblAlgn val="ctr"/>
        <c:lblOffset val="100"/>
        <c:noMultiLvlLbl val="0"/>
      </c:catAx>
      <c:valAx>
        <c:axId val="279804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804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Sheet1!$A$2:$A$32</c:f>
              <c:numCache>
                <c:formatCode>m/d/yyyy</c:formatCode>
                <c:ptCount val="31"/>
                <c:pt idx="0">
                  <c:v>42802</c:v>
                </c:pt>
                <c:pt idx="1">
                  <c:v>42803</c:v>
                </c:pt>
                <c:pt idx="2">
                  <c:v>42804</c:v>
                </c:pt>
                <c:pt idx="3">
                  <c:v>42805</c:v>
                </c:pt>
                <c:pt idx="4">
                  <c:v>42806</c:v>
                </c:pt>
                <c:pt idx="5">
                  <c:v>42807</c:v>
                </c:pt>
                <c:pt idx="6">
                  <c:v>42808</c:v>
                </c:pt>
                <c:pt idx="7">
                  <c:v>42809</c:v>
                </c:pt>
                <c:pt idx="8">
                  <c:v>42810</c:v>
                </c:pt>
                <c:pt idx="9">
                  <c:v>42811</c:v>
                </c:pt>
                <c:pt idx="10">
                  <c:v>42812</c:v>
                </c:pt>
                <c:pt idx="11">
                  <c:v>42813</c:v>
                </c:pt>
                <c:pt idx="12">
                  <c:v>42814</c:v>
                </c:pt>
                <c:pt idx="13">
                  <c:v>42815</c:v>
                </c:pt>
                <c:pt idx="14">
                  <c:v>42816</c:v>
                </c:pt>
                <c:pt idx="15">
                  <c:v>42817</c:v>
                </c:pt>
                <c:pt idx="16">
                  <c:v>42818</c:v>
                </c:pt>
                <c:pt idx="17">
                  <c:v>42819</c:v>
                </c:pt>
                <c:pt idx="18">
                  <c:v>42820</c:v>
                </c:pt>
                <c:pt idx="19">
                  <c:v>42821</c:v>
                </c:pt>
                <c:pt idx="20">
                  <c:v>42822</c:v>
                </c:pt>
                <c:pt idx="21">
                  <c:v>42823</c:v>
                </c:pt>
                <c:pt idx="22">
                  <c:v>42824</c:v>
                </c:pt>
                <c:pt idx="23">
                  <c:v>42825</c:v>
                </c:pt>
                <c:pt idx="24">
                  <c:v>42826</c:v>
                </c:pt>
                <c:pt idx="25">
                  <c:v>42827</c:v>
                </c:pt>
                <c:pt idx="26">
                  <c:v>42828</c:v>
                </c:pt>
                <c:pt idx="27">
                  <c:v>42829</c:v>
                </c:pt>
                <c:pt idx="28">
                  <c:v>42830</c:v>
                </c:pt>
                <c:pt idx="29">
                  <c:v>42831</c:v>
                </c:pt>
                <c:pt idx="30">
                  <c:v>42832</c:v>
                </c:pt>
              </c:numCache>
            </c:numRef>
          </c:cat>
          <c:val>
            <c:numRef>
              <c:f>Sheet1!$B$2:$B$32</c:f>
              <c:numCache>
                <c:formatCode>General</c:formatCode>
                <c:ptCount val="31"/>
                <c:pt idx="0">
                  <c:v>496</c:v>
                </c:pt>
                <c:pt idx="1">
                  <c:v>426</c:v>
                </c:pt>
                <c:pt idx="2">
                  <c:v>460</c:v>
                </c:pt>
                <c:pt idx="3">
                  <c:v>268</c:v>
                </c:pt>
                <c:pt idx="4">
                  <c:v>359</c:v>
                </c:pt>
                <c:pt idx="5">
                  <c:v>251</c:v>
                </c:pt>
                <c:pt idx="6">
                  <c:v>142</c:v>
                </c:pt>
                <c:pt idx="7">
                  <c:v>152</c:v>
                </c:pt>
                <c:pt idx="8">
                  <c:v>144</c:v>
                </c:pt>
                <c:pt idx="9">
                  <c:v>314</c:v>
                </c:pt>
                <c:pt idx="10">
                  <c:v>249</c:v>
                </c:pt>
                <c:pt idx="11">
                  <c:v>190</c:v>
                </c:pt>
                <c:pt idx="12">
                  <c:v>64</c:v>
                </c:pt>
                <c:pt idx="13">
                  <c:v>37</c:v>
                </c:pt>
                <c:pt idx="14">
                  <c:v>54</c:v>
                </c:pt>
                <c:pt idx="15">
                  <c:v>104</c:v>
                </c:pt>
                <c:pt idx="16">
                  <c:v>121</c:v>
                </c:pt>
                <c:pt idx="17">
                  <c:v>83</c:v>
                </c:pt>
                <c:pt idx="18">
                  <c:v>107</c:v>
                </c:pt>
                <c:pt idx="19">
                  <c:v>87</c:v>
                </c:pt>
                <c:pt idx="20">
                  <c:v>91</c:v>
                </c:pt>
                <c:pt idx="21">
                  <c:v>75</c:v>
                </c:pt>
                <c:pt idx="22">
                  <c:v>44</c:v>
                </c:pt>
                <c:pt idx="23">
                  <c:v>97</c:v>
                </c:pt>
                <c:pt idx="24">
                  <c:v>149</c:v>
                </c:pt>
                <c:pt idx="25">
                  <c:v>147</c:v>
                </c:pt>
                <c:pt idx="26">
                  <c:v>112</c:v>
                </c:pt>
                <c:pt idx="27">
                  <c:v>134</c:v>
                </c:pt>
                <c:pt idx="28">
                  <c:v>106</c:v>
                </c:pt>
                <c:pt idx="29">
                  <c:v>85</c:v>
                </c:pt>
                <c:pt idx="30">
                  <c:v>68</c:v>
                </c:pt>
              </c:numCache>
            </c:numRef>
          </c:val>
          <c:smooth val="0"/>
          <c:extLst>
            <c:ext xmlns:c16="http://schemas.microsoft.com/office/drawing/2014/chart" uri="{C3380CC4-5D6E-409C-BE32-E72D297353CC}">
              <c16:uniqueId val="{00000000-2F4F-4567-8CD2-6D1729836C02}"/>
            </c:ext>
          </c:extLst>
        </c:ser>
        <c:dLbls>
          <c:showLegendKey val="0"/>
          <c:showVal val="0"/>
          <c:showCatName val="0"/>
          <c:showSerName val="0"/>
          <c:showPercent val="0"/>
          <c:showBubbleSize val="0"/>
        </c:dLbls>
        <c:smooth val="0"/>
        <c:axId val="244387552"/>
        <c:axId val="244389192"/>
      </c:lineChart>
      <c:dateAx>
        <c:axId val="244387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389192"/>
        <c:crosses val="autoZero"/>
        <c:auto val="1"/>
        <c:lblOffset val="100"/>
        <c:baseTimeUnit val="days"/>
      </c:dateAx>
      <c:valAx>
        <c:axId val="244389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387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129</c:v>
                </c:pt>
                <c:pt idx="1">
                  <c:v>101</c:v>
                </c:pt>
                <c:pt idx="2">
                  <c:v>177</c:v>
                </c:pt>
                <c:pt idx="3">
                  <c:v>161</c:v>
                </c:pt>
                <c:pt idx="4">
                  <c:v>212</c:v>
                </c:pt>
                <c:pt idx="5">
                  <c:v>187</c:v>
                </c:pt>
                <c:pt idx="6">
                  <c:v>201</c:v>
                </c:pt>
              </c:numCache>
            </c:numRef>
          </c:val>
          <c:extLst>
            <c:ext xmlns:c16="http://schemas.microsoft.com/office/drawing/2014/chart" uri="{C3380CC4-5D6E-409C-BE32-E72D297353CC}">
              <c16:uniqueId val="{00000000-B1A1-483B-9556-4C2F7B9E8907}"/>
            </c:ext>
          </c:extLst>
        </c:ser>
        <c:dLbls>
          <c:showLegendKey val="0"/>
          <c:showVal val="0"/>
          <c:showCatName val="0"/>
          <c:showSerName val="0"/>
          <c:showPercent val="0"/>
          <c:showBubbleSize val="0"/>
        </c:dLbls>
        <c:gapWidth val="219"/>
        <c:overlap val="-27"/>
        <c:axId val="244394112"/>
        <c:axId val="244389848"/>
      </c:barChart>
      <c:catAx>
        <c:axId val="244394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389848"/>
        <c:crosses val="autoZero"/>
        <c:auto val="1"/>
        <c:lblAlgn val="ctr"/>
        <c:lblOffset val="100"/>
        <c:noMultiLvlLbl val="0"/>
      </c:catAx>
      <c:valAx>
        <c:axId val="244389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394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Sheet1!$A$2:$A$32</c:f>
              <c:numCache>
                <c:formatCode>m/d/yyyy</c:formatCode>
                <c:ptCount val="31"/>
                <c:pt idx="0">
                  <c:v>42802</c:v>
                </c:pt>
                <c:pt idx="1">
                  <c:v>42803</c:v>
                </c:pt>
                <c:pt idx="2">
                  <c:v>42804</c:v>
                </c:pt>
                <c:pt idx="3">
                  <c:v>42805</c:v>
                </c:pt>
                <c:pt idx="4">
                  <c:v>42806</c:v>
                </c:pt>
                <c:pt idx="5">
                  <c:v>42807</c:v>
                </c:pt>
                <c:pt idx="6">
                  <c:v>42808</c:v>
                </c:pt>
                <c:pt idx="7">
                  <c:v>42809</c:v>
                </c:pt>
                <c:pt idx="8">
                  <c:v>42810</c:v>
                </c:pt>
                <c:pt idx="9">
                  <c:v>42811</c:v>
                </c:pt>
                <c:pt idx="10">
                  <c:v>42812</c:v>
                </c:pt>
                <c:pt idx="11">
                  <c:v>42813</c:v>
                </c:pt>
                <c:pt idx="12">
                  <c:v>42814</c:v>
                </c:pt>
                <c:pt idx="13">
                  <c:v>42815</c:v>
                </c:pt>
                <c:pt idx="14">
                  <c:v>42816</c:v>
                </c:pt>
                <c:pt idx="15">
                  <c:v>42817</c:v>
                </c:pt>
                <c:pt idx="16">
                  <c:v>42818</c:v>
                </c:pt>
                <c:pt idx="17">
                  <c:v>42819</c:v>
                </c:pt>
                <c:pt idx="18">
                  <c:v>42820</c:v>
                </c:pt>
                <c:pt idx="19">
                  <c:v>42821</c:v>
                </c:pt>
                <c:pt idx="20">
                  <c:v>42822</c:v>
                </c:pt>
                <c:pt idx="21">
                  <c:v>42823</c:v>
                </c:pt>
                <c:pt idx="22">
                  <c:v>42824</c:v>
                </c:pt>
                <c:pt idx="23">
                  <c:v>42825</c:v>
                </c:pt>
                <c:pt idx="24">
                  <c:v>42826</c:v>
                </c:pt>
                <c:pt idx="25">
                  <c:v>42827</c:v>
                </c:pt>
                <c:pt idx="26">
                  <c:v>42828</c:v>
                </c:pt>
                <c:pt idx="27">
                  <c:v>42829</c:v>
                </c:pt>
                <c:pt idx="28">
                  <c:v>42830</c:v>
                </c:pt>
                <c:pt idx="29">
                  <c:v>42831</c:v>
                </c:pt>
                <c:pt idx="30">
                  <c:v>42832</c:v>
                </c:pt>
              </c:numCache>
            </c:numRef>
          </c:cat>
          <c:val>
            <c:numRef>
              <c:f>Sheet1!$B$2:$B$32</c:f>
              <c:numCache>
                <c:formatCode>General</c:formatCode>
                <c:ptCount val="31"/>
                <c:pt idx="0">
                  <c:v>5</c:v>
                </c:pt>
                <c:pt idx="1">
                  <c:v>6</c:v>
                </c:pt>
                <c:pt idx="2">
                  <c:v>4</c:v>
                </c:pt>
                <c:pt idx="3">
                  <c:v>4</c:v>
                </c:pt>
                <c:pt idx="4">
                  <c:v>6</c:v>
                </c:pt>
                <c:pt idx="5">
                  <c:v>2</c:v>
                </c:pt>
                <c:pt idx="6">
                  <c:v>4</c:v>
                </c:pt>
                <c:pt idx="7">
                  <c:v>3</c:v>
                </c:pt>
                <c:pt idx="8">
                  <c:v>6</c:v>
                </c:pt>
                <c:pt idx="9">
                  <c:v>5</c:v>
                </c:pt>
                <c:pt idx="10">
                  <c:v>3</c:v>
                </c:pt>
                <c:pt idx="11">
                  <c:v>1</c:v>
                </c:pt>
                <c:pt idx="12">
                  <c:v>5</c:v>
                </c:pt>
                <c:pt idx="13">
                  <c:v>3</c:v>
                </c:pt>
                <c:pt idx="14">
                  <c:v>2</c:v>
                </c:pt>
                <c:pt idx="15">
                  <c:v>3</c:v>
                </c:pt>
                <c:pt idx="16">
                  <c:v>3</c:v>
                </c:pt>
                <c:pt idx="17">
                  <c:v>2</c:v>
                </c:pt>
                <c:pt idx="18">
                  <c:v>2</c:v>
                </c:pt>
                <c:pt idx="19">
                  <c:v>4</c:v>
                </c:pt>
                <c:pt idx="20">
                  <c:v>4</c:v>
                </c:pt>
                <c:pt idx="21">
                  <c:v>4</c:v>
                </c:pt>
                <c:pt idx="22">
                  <c:v>4</c:v>
                </c:pt>
                <c:pt idx="23">
                  <c:v>2</c:v>
                </c:pt>
                <c:pt idx="24">
                  <c:v>1</c:v>
                </c:pt>
                <c:pt idx="25">
                  <c:v>1</c:v>
                </c:pt>
                <c:pt idx="26">
                  <c:v>4</c:v>
                </c:pt>
                <c:pt idx="27">
                  <c:v>3</c:v>
                </c:pt>
                <c:pt idx="28">
                  <c:v>4</c:v>
                </c:pt>
                <c:pt idx="29">
                  <c:v>7</c:v>
                </c:pt>
                <c:pt idx="30">
                  <c:v>5</c:v>
                </c:pt>
              </c:numCache>
            </c:numRef>
          </c:val>
          <c:smooth val="0"/>
          <c:extLst>
            <c:ext xmlns:c16="http://schemas.microsoft.com/office/drawing/2014/chart" uri="{C3380CC4-5D6E-409C-BE32-E72D297353CC}">
              <c16:uniqueId val="{00000000-8436-4D5F-B9CA-F42899F1E9A1}"/>
            </c:ext>
          </c:extLst>
        </c:ser>
        <c:dLbls>
          <c:showLegendKey val="0"/>
          <c:showVal val="0"/>
          <c:showCatName val="0"/>
          <c:showSerName val="0"/>
          <c:showPercent val="0"/>
          <c:showBubbleSize val="0"/>
        </c:dLbls>
        <c:smooth val="0"/>
        <c:axId val="273871016"/>
        <c:axId val="273867080"/>
      </c:lineChart>
      <c:dateAx>
        <c:axId val="273871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867080"/>
        <c:crosses val="autoZero"/>
        <c:auto val="1"/>
        <c:lblOffset val="100"/>
        <c:baseTimeUnit val="days"/>
      </c:dateAx>
      <c:valAx>
        <c:axId val="273867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871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3.0933088722418001E-2</c:v>
                </c:pt>
                <c:pt idx="1">
                  <c:v>1.2121344486425999E-2</c:v>
                </c:pt>
                <c:pt idx="2">
                  <c:v>6.6715928587202003E-2</c:v>
                </c:pt>
                <c:pt idx="3">
                  <c:v>0.26889560523561001</c:v>
                </c:pt>
                <c:pt idx="4">
                  <c:v>2.5145036570940998E-2</c:v>
                </c:pt>
                <c:pt idx="5">
                  <c:v>2.2932273352697999E-2</c:v>
                </c:pt>
                <c:pt idx="6">
                  <c:v>2.2932273352697999E-2</c:v>
                </c:pt>
              </c:numCache>
            </c:numRef>
          </c:val>
          <c:extLst>
            <c:ext xmlns:c16="http://schemas.microsoft.com/office/drawing/2014/chart" uri="{C3380CC4-5D6E-409C-BE32-E72D297353CC}">
              <c16:uniqueId val="{00000000-6FB3-4710-93AC-3760C129CF78}"/>
            </c:ext>
          </c:extLst>
        </c:ser>
        <c:dLbls>
          <c:showLegendKey val="0"/>
          <c:showVal val="0"/>
          <c:showCatName val="0"/>
          <c:showSerName val="0"/>
          <c:showPercent val="0"/>
          <c:showBubbleSize val="0"/>
        </c:dLbls>
        <c:gapWidth val="219"/>
        <c:overlap val="-27"/>
        <c:axId val="273871344"/>
        <c:axId val="273869376"/>
      </c:barChart>
      <c:catAx>
        <c:axId val="273871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869376"/>
        <c:crosses val="autoZero"/>
        <c:auto val="1"/>
        <c:lblAlgn val="ctr"/>
        <c:lblOffset val="100"/>
        <c:noMultiLvlLbl val="0"/>
      </c:catAx>
      <c:valAx>
        <c:axId val="273869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871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13</c:v>
                </c:pt>
                <c:pt idx="10">
                  <c:v>15</c:v>
                </c:pt>
                <c:pt idx="11">
                  <c:v>29</c:v>
                </c:pt>
                <c:pt idx="12">
                  <c:v>9</c:v>
                </c:pt>
                <c:pt idx="13">
                  <c:v>13</c:v>
                </c:pt>
                <c:pt idx="14">
                  <c:v>8</c:v>
                </c:pt>
                <c:pt idx="15">
                  <c:v>3</c:v>
                </c:pt>
                <c:pt idx="16">
                  <c:v>5</c:v>
                </c:pt>
                <c:pt idx="17">
                  <c:v>5</c:v>
                </c:pt>
                <c:pt idx="18">
                  <c:v>7</c:v>
                </c:pt>
                <c:pt idx="19">
                  <c:v>2</c:v>
                </c:pt>
                <c:pt idx="20">
                  <c:v>2</c:v>
                </c:pt>
                <c:pt idx="21">
                  <c:v>0</c:v>
                </c:pt>
                <c:pt idx="22">
                  <c:v>0</c:v>
                </c:pt>
                <c:pt idx="23">
                  <c:v>1</c:v>
                </c:pt>
              </c:numCache>
            </c:numRef>
          </c:val>
          <c:smooth val="0"/>
          <c:extLst>
            <c:ext xmlns:c16="http://schemas.microsoft.com/office/drawing/2014/chart" uri="{C3380CC4-5D6E-409C-BE32-E72D297353CC}">
              <c16:uniqueId val="{00000000-3393-4999-AF6F-A28C4B500C09}"/>
            </c:ext>
          </c:extLst>
        </c:ser>
        <c:dLbls>
          <c:showLegendKey val="0"/>
          <c:showVal val="0"/>
          <c:showCatName val="0"/>
          <c:showSerName val="0"/>
          <c:showPercent val="0"/>
          <c:showBubbleSize val="0"/>
        </c:dLbls>
        <c:smooth val="0"/>
        <c:axId val="273870360"/>
        <c:axId val="273872656"/>
      </c:lineChart>
      <c:catAx>
        <c:axId val="273870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872656"/>
        <c:crosses val="autoZero"/>
        <c:auto val="1"/>
        <c:lblAlgn val="ctr"/>
        <c:lblOffset val="100"/>
        <c:noMultiLvlLbl val="0"/>
      </c:catAx>
      <c:valAx>
        <c:axId val="273872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870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Banco BHD León</c:v>
                </c:pt>
              </c:strCache>
            </c:strRef>
          </c:cat>
          <c:val>
            <c:numRef>
              <c:f>Sheet1!$B$2</c:f>
              <c:numCache>
                <c:formatCode>General</c:formatCode>
                <c:ptCount val="1"/>
                <c:pt idx="0">
                  <c:v>5</c:v>
                </c:pt>
              </c:numCache>
            </c:numRef>
          </c:val>
          <c:extLst>
            <c:ext xmlns:c16="http://schemas.microsoft.com/office/drawing/2014/chart" uri="{C3380CC4-5D6E-409C-BE32-E72D297353CC}">
              <c16:uniqueId val="{00000000-292D-4724-801B-C8C10EE6B2D3}"/>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Banco BHD León</c:v>
                </c:pt>
              </c:strCache>
            </c:strRef>
          </c:cat>
          <c:val>
            <c:numRef>
              <c:f>Sheet1!$C$2</c:f>
              <c:numCache>
                <c:formatCode>General</c:formatCode>
                <c:ptCount val="1"/>
                <c:pt idx="0">
                  <c:v>98</c:v>
                </c:pt>
              </c:numCache>
            </c:numRef>
          </c:val>
          <c:extLst>
            <c:ext xmlns:c16="http://schemas.microsoft.com/office/drawing/2014/chart" uri="{C3380CC4-5D6E-409C-BE32-E72D297353CC}">
              <c16:uniqueId val="{00000001-292D-4724-801B-C8C10EE6B2D3}"/>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Banco BHD León</c:v>
                </c:pt>
              </c:strCache>
            </c:strRef>
          </c:cat>
          <c:val>
            <c:numRef>
              <c:f>Sheet1!$D$2</c:f>
              <c:numCache>
                <c:formatCode>General</c:formatCode>
                <c:ptCount val="1"/>
                <c:pt idx="0">
                  <c:v>4</c:v>
                </c:pt>
              </c:numCache>
            </c:numRef>
          </c:val>
          <c:extLst>
            <c:ext xmlns:c16="http://schemas.microsoft.com/office/drawing/2014/chart" uri="{C3380CC4-5D6E-409C-BE32-E72D297353CC}">
              <c16:uniqueId val="{00000002-292D-4724-801B-C8C10EE6B2D3}"/>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Banco BHD León</c:v>
                </c:pt>
              </c:strCache>
            </c:strRef>
          </c:cat>
          <c:val>
            <c:numRef>
              <c:f>Sheet1!$E$2</c:f>
              <c:numCache>
                <c:formatCode>General</c:formatCode>
                <c:ptCount val="1"/>
                <c:pt idx="0">
                  <c:v>5</c:v>
                </c:pt>
              </c:numCache>
            </c:numRef>
          </c:val>
          <c:extLst>
            <c:ext xmlns:c16="http://schemas.microsoft.com/office/drawing/2014/chart" uri="{C3380CC4-5D6E-409C-BE32-E72D297353CC}">
              <c16:uniqueId val="{00000003-292D-4724-801B-C8C10EE6B2D3}"/>
            </c:ext>
          </c:extLst>
        </c:ser>
        <c:dLbls>
          <c:showLegendKey val="0"/>
          <c:showVal val="0"/>
          <c:showCatName val="0"/>
          <c:showSerName val="0"/>
          <c:showPercent val="0"/>
          <c:showBubbleSize val="0"/>
        </c:dLbls>
        <c:gapWidth val="150"/>
        <c:overlap val="100"/>
        <c:axId val="361843544"/>
        <c:axId val="361841248"/>
      </c:barChart>
      <c:catAx>
        <c:axId val="361843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841248"/>
        <c:crosses val="autoZero"/>
        <c:auto val="1"/>
        <c:lblAlgn val="ctr"/>
        <c:lblOffset val="100"/>
        <c:noMultiLvlLbl val="0"/>
      </c:catAx>
      <c:valAx>
        <c:axId val="3618412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843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1.189028446034E-2</c:v>
                </c:pt>
                <c:pt idx="10">
                  <c:v>1.4539110206455E-2</c:v>
                </c:pt>
                <c:pt idx="11">
                  <c:v>1.1636565519141001E-2</c:v>
                </c:pt>
                <c:pt idx="12">
                  <c:v>6.4023099330180994E-2</c:v>
                </c:pt>
                <c:pt idx="13">
                  <c:v>0.3548837871851</c:v>
                </c:pt>
                <c:pt idx="14">
                  <c:v>2.2382577554675001E-2</c:v>
                </c:pt>
                <c:pt idx="15">
                  <c:v>1.7599975513078001E-2</c:v>
                </c:pt>
                <c:pt idx="16">
                  <c:v>3.7954729802114999E-2</c:v>
                </c:pt>
                <c:pt idx="17">
                  <c:v>1.6222586125097999E-2</c:v>
                </c:pt>
                <c:pt idx="18">
                  <c:v>0.35014112775396</c:v>
                </c:pt>
                <c:pt idx="19">
                  <c:v>0.26361702453284003</c:v>
                </c:pt>
                <c:pt idx="20">
                  <c:v>0.18862582452059001</c:v>
                </c:pt>
                <c:pt idx="21">
                  <c:v>0</c:v>
                </c:pt>
                <c:pt idx="22">
                  <c:v>0</c:v>
                </c:pt>
                <c:pt idx="23">
                  <c:v>1.4539110206455E-2</c:v>
                </c:pt>
              </c:numCache>
            </c:numRef>
          </c:val>
          <c:smooth val="0"/>
          <c:extLst>
            <c:ext xmlns:c16="http://schemas.microsoft.com/office/drawing/2014/chart" uri="{C3380CC4-5D6E-409C-BE32-E72D297353CC}">
              <c16:uniqueId val="{00000000-4AA5-45C1-8975-5AA8E9805EEF}"/>
            </c:ext>
          </c:extLst>
        </c:ser>
        <c:dLbls>
          <c:showLegendKey val="0"/>
          <c:showVal val="0"/>
          <c:showCatName val="0"/>
          <c:showSerName val="0"/>
          <c:showPercent val="0"/>
          <c:showBubbleSize val="0"/>
        </c:dLbls>
        <c:smooth val="0"/>
        <c:axId val="361836656"/>
        <c:axId val="361840264"/>
      </c:lineChart>
      <c:catAx>
        <c:axId val="361836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840264"/>
        <c:crosses val="autoZero"/>
        <c:auto val="1"/>
        <c:lblAlgn val="ctr"/>
        <c:lblOffset val="100"/>
        <c:noMultiLvlLbl val="0"/>
      </c:catAx>
      <c:valAx>
        <c:axId val="361840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836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Banco BHD León</c:v>
                </c:pt>
              </c:strCache>
            </c:strRef>
          </c:cat>
          <c:val>
            <c:numRef>
              <c:f>Sheet1!$B$2</c:f>
              <c:numCache>
                <c:formatCode>General</c:formatCode>
                <c:ptCount val="1"/>
                <c:pt idx="0">
                  <c:v>9850</c:v>
                </c:pt>
              </c:numCache>
            </c:numRef>
          </c:val>
          <c:extLst>
            <c:ext xmlns:c16="http://schemas.microsoft.com/office/drawing/2014/chart" uri="{C3380CC4-5D6E-409C-BE32-E72D297353CC}">
              <c16:uniqueId val="{00000000-DEEA-455B-B83F-E87E829B1DDF}"/>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Banco BHD León</c:v>
                </c:pt>
              </c:strCache>
            </c:strRef>
          </c:cat>
          <c:val>
            <c:numRef>
              <c:f>Sheet1!$C$2</c:f>
              <c:numCache>
                <c:formatCode>General</c:formatCode>
                <c:ptCount val="1"/>
                <c:pt idx="0">
                  <c:v>898</c:v>
                </c:pt>
              </c:numCache>
            </c:numRef>
          </c:val>
          <c:extLst>
            <c:ext xmlns:c16="http://schemas.microsoft.com/office/drawing/2014/chart" uri="{C3380CC4-5D6E-409C-BE32-E72D297353CC}">
              <c16:uniqueId val="{00000001-DEEA-455B-B83F-E87E829B1DDF}"/>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Banco BHD León</c:v>
                </c:pt>
              </c:strCache>
            </c:strRef>
          </c:cat>
          <c:val>
            <c:numRef>
              <c:f>Sheet1!$D$2</c:f>
              <c:numCache>
                <c:formatCode>General</c:formatCode>
                <c:ptCount val="1"/>
                <c:pt idx="0">
                  <c:v>30</c:v>
                </c:pt>
              </c:numCache>
            </c:numRef>
          </c:val>
          <c:extLst>
            <c:ext xmlns:c16="http://schemas.microsoft.com/office/drawing/2014/chart" uri="{C3380CC4-5D6E-409C-BE32-E72D297353CC}">
              <c16:uniqueId val="{00000002-DEEA-455B-B83F-E87E829B1DDF}"/>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Banco BHD León</c:v>
                </c:pt>
              </c:strCache>
            </c:strRef>
          </c:cat>
          <c:val>
            <c:numRef>
              <c:f>Sheet1!$E$2</c:f>
              <c:numCache>
                <c:formatCode>General</c:formatCode>
                <c:ptCount val="1"/>
                <c:pt idx="0">
                  <c:v>60</c:v>
                </c:pt>
              </c:numCache>
            </c:numRef>
          </c:val>
          <c:extLst>
            <c:ext xmlns:c16="http://schemas.microsoft.com/office/drawing/2014/chart" uri="{C3380CC4-5D6E-409C-BE32-E72D297353CC}">
              <c16:uniqueId val="{00000003-DEEA-455B-B83F-E87E829B1DDF}"/>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Banco BHD León</c:v>
                </c:pt>
              </c:strCache>
            </c:strRef>
          </c:cat>
          <c:val>
            <c:numRef>
              <c:f>Sheet1!$F$2</c:f>
              <c:numCache>
                <c:formatCode>General</c:formatCode>
                <c:ptCount val="1"/>
                <c:pt idx="0">
                  <c:v>4</c:v>
                </c:pt>
              </c:numCache>
            </c:numRef>
          </c:val>
          <c:extLst>
            <c:ext xmlns:c16="http://schemas.microsoft.com/office/drawing/2014/chart" uri="{C3380CC4-5D6E-409C-BE32-E72D297353CC}">
              <c16:uniqueId val="{00000004-DEEA-455B-B83F-E87E829B1DDF}"/>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Banco BHD León</c:v>
                </c:pt>
              </c:strCache>
            </c:strRef>
          </c:cat>
          <c:val>
            <c:numRef>
              <c:f>Sheet1!$G$2</c:f>
              <c:numCache>
                <c:formatCode>General</c:formatCode>
                <c:ptCount val="1"/>
                <c:pt idx="0">
                  <c:v>2</c:v>
                </c:pt>
              </c:numCache>
            </c:numRef>
          </c:val>
          <c:extLst>
            <c:ext xmlns:c16="http://schemas.microsoft.com/office/drawing/2014/chart" uri="{C3380CC4-5D6E-409C-BE32-E72D297353CC}">
              <c16:uniqueId val="{00000005-DEEA-455B-B83F-E87E829B1DD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Banco BHD León</c:v>
                </c:pt>
              </c:strCache>
            </c:strRef>
          </c:cat>
          <c:val>
            <c:numRef>
              <c:f>Sheet1!$H$2</c:f>
              <c:numCache>
                <c:formatCode>General</c:formatCode>
                <c:ptCount val="1"/>
                <c:pt idx="0">
                  <c:v>707</c:v>
                </c:pt>
              </c:numCache>
            </c:numRef>
          </c:val>
          <c:extLst>
            <c:ext xmlns:c16="http://schemas.microsoft.com/office/drawing/2014/chart" uri="{C3380CC4-5D6E-409C-BE32-E72D297353CC}">
              <c16:uniqueId val="{00000006-DEEA-455B-B83F-E87E829B1DD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Banco BHD León</c:v>
                </c:pt>
              </c:strCache>
            </c:strRef>
          </c:cat>
          <c:val>
            <c:numRef>
              <c:f>Sheet1!$I$2</c:f>
              <c:numCache>
                <c:formatCode>General</c:formatCode>
                <c:ptCount val="1"/>
                <c:pt idx="0">
                  <c:v>1220</c:v>
                </c:pt>
              </c:numCache>
            </c:numRef>
          </c:val>
          <c:extLst>
            <c:ext xmlns:c16="http://schemas.microsoft.com/office/drawing/2014/chart" uri="{C3380CC4-5D6E-409C-BE32-E72D297353CC}">
              <c16:uniqueId val="{00000007-DEEA-455B-B83F-E87E829B1DDF}"/>
            </c:ext>
          </c:extLst>
        </c:ser>
        <c:dLbls>
          <c:showLegendKey val="0"/>
          <c:showVal val="0"/>
          <c:showCatName val="0"/>
          <c:showSerName val="0"/>
          <c:showPercent val="0"/>
          <c:showBubbleSize val="0"/>
        </c:dLbls>
        <c:gapWidth val="150"/>
        <c:overlap val="100"/>
        <c:axId val="361838296"/>
        <c:axId val="361837312"/>
      </c:barChart>
      <c:catAx>
        <c:axId val="361838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837312"/>
        <c:crosses val="autoZero"/>
        <c:auto val="1"/>
        <c:lblAlgn val="ctr"/>
        <c:lblOffset val="100"/>
        <c:noMultiLvlLbl val="0"/>
      </c:catAx>
      <c:valAx>
        <c:axId val="3618373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838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8.3697958015005007E-3</c:v>
                </c:pt>
                <c:pt idx="1">
                  <c:v>0.60021220028192002</c:v>
                </c:pt>
                <c:pt idx="2">
                  <c:v>2.2318308843778001E-2</c:v>
                </c:pt>
                <c:pt idx="3">
                  <c:v>0</c:v>
                </c:pt>
                <c:pt idx="4">
                  <c:v>0.92253841865088004</c:v>
                </c:pt>
                <c:pt idx="5">
                  <c:v>0</c:v>
                </c:pt>
                <c:pt idx="6">
                  <c:v>0</c:v>
                </c:pt>
              </c:numCache>
            </c:numRef>
          </c:val>
          <c:extLst>
            <c:ext xmlns:c16="http://schemas.microsoft.com/office/drawing/2014/chart" uri="{C3380CC4-5D6E-409C-BE32-E72D297353CC}">
              <c16:uniqueId val="{00000000-7A18-4E33-B9AA-58CEF196B73E}"/>
            </c:ext>
          </c:extLst>
        </c:ser>
        <c:dLbls>
          <c:showLegendKey val="0"/>
          <c:showVal val="0"/>
          <c:showCatName val="0"/>
          <c:showSerName val="0"/>
          <c:showPercent val="0"/>
          <c:showBubbleSize val="0"/>
        </c:dLbls>
        <c:gapWidth val="219"/>
        <c:overlap val="-27"/>
        <c:axId val="361850432"/>
        <c:axId val="361854040"/>
      </c:barChart>
      <c:catAx>
        <c:axId val="36185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854040"/>
        <c:crosses val="autoZero"/>
        <c:auto val="1"/>
        <c:lblAlgn val="ctr"/>
        <c:lblOffset val="100"/>
        <c:noMultiLvlLbl val="0"/>
      </c:catAx>
      <c:valAx>
        <c:axId val="361854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850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3C63-4019-B4A0-267844841D9E}"/>
            </c:ext>
          </c:extLst>
        </c:ser>
        <c:dLbls>
          <c:showLegendKey val="0"/>
          <c:showVal val="0"/>
          <c:showCatName val="0"/>
          <c:showSerName val="0"/>
          <c:showPercent val="0"/>
          <c:showBubbleSize val="0"/>
        </c:dLbls>
        <c:gapWidth val="219"/>
        <c:overlap val="-27"/>
        <c:axId val="374795272"/>
        <c:axId val="374796256"/>
      </c:barChart>
      <c:catAx>
        <c:axId val="374795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796256"/>
        <c:crosses val="autoZero"/>
        <c:auto val="1"/>
        <c:lblAlgn val="ctr"/>
        <c:lblOffset val="100"/>
        <c:noMultiLvlLbl val="0"/>
      </c:catAx>
      <c:valAx>
        <c:axId val="374796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795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p>
        </p:txBody>
      </p:sp>
      <p:sp>
        <p:nvSpPr>
          <p:cNvPr id="3" name="Subtitle 2"/>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594104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83665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0420245"/>
                    </a:ext>
                  </a:extLst>
                </a:gridCol>
                <a:gridCol w="740664">
                  <a:extLst>
                    <a:ext uri="{9D8B030D-6E8A-4147-A177-3AD203B41FA5}">
                      <a16:colId xmlns:a16="http://schemas.microsoft.com/office/drawing/2014/main" val="388270208"/>
                    </a:ext>
                  </a:extLst>
                </a:gridCol>
                <a:gridCol w="740664">
                  <a:extLst>
                    <a:ext uri="{9D8B030D-6E8A-4147-A177-3AD203B41FA5}">
                      <a16:colId xmlns:a16="http://schemas.microsoft.com/office/drawing/2014/main" val="3649920877"/>
                    </a:ext>
                  </a:extLst>
                </a:gridCol>
                <a:gridCol w="740664">
                  <a:extLst>
                    <a:ext uri="{9D8B030D-6E8A-4147-A177-3AD203B41FA5}">
                      <a16:colId xmlns:a16="http://schemas.microsoft.com/office/drawing/2014/main" val="3675417006"/>
                    </a:ext>
                  </a:extLst>
                </a:gridCol>
                <a:gridCol w="740664">
                  <a:extLst>
                    <a:ext uri="{9D8B030D-6E8A-4147-A177-3AD203B41FA5}">
                      <a16:colId xmlns:a16="http://schemas.microsoft.com/office/drawing/2014/main" val="1375144431"/>
                    </a:ext>
                  </a:extLst>
                </a:gridCol>
                <a:gridCol w="740664">
                  <a:extLst>
                    <a:ext uri="{9D8B030D-6E8A-4147-A177-3AD203B41FA5}">
                      <a16:colId xmlns:a16="http://schemas.microsoft.com/office/drawing/2014/main" val="1314388595"/>
                    </a:ext>
                  </a:extLst>
                </a:gridCol>
                <a:gridCol w="740664">
                  <a:extLst>
                    <a:ext uri="{9D8B030D-6E8A-4147-A177-3AD203B41FA5}">
                      <a16:colId xmlns:a16="http://schemas.microsoft.com/office/drawing/2014/main" val="2715399902"/>
                    </a:ext>
                  </a:extLst>
                </a:gridCol>
                <a:gridCol w="740664">
                  <a:extLst>
                    <a:ext uri="{9D8B030D-6E8A-4147-A177-3AD203B41FA5}">
                      <a16:colId xmlns:a16="http://schemas.microsoft.com/office/drawing/2014/main" val="544732211"/>
                    </a:ext>
                  </a:extLst>
                </a:gridCol>
                <a:gridCol w="740664">
                  <a:extLst>
                    <a:ext uri="{9D8B030D-6E8A-4147-A177-3AD203B41FA5}">
                      <a16:colId xmlns:a16="http://schemas.microsoft.com/office/drawing/2014/main" val="491888094"/>
                    </a:ext>
                  </a:extLst>
                </a:gridCol>
                <a:gridCol w="740664">
                  <a:extLst>
                    <a:ext uri="{9D8B030D-6E8A-4147-A177-3AD203B41FA5}">
                      <a16:colId xmlns:a16="http://schemas.microsoft.com/office/drawing/2014/main" val="2138324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42161094"/>
                  </a:ext>
                </a:extLst>
              </a:tr>
              <a:tr h="370840">
                <a:tc>
                  <a:txBody>
                    <a:bodyPr/>
                    <a:lstStyle/>
                    <a:p>
                      <a:r>
                        <a:rPr lang="en-US" sz="1000"/>
                        <a:t>Banco BHD León</a:t>
                      </a:r>
                    </a:p>
                  </a:txBody>
                  <a:tcPr/>
                </a:tc>
                <a:tc>
                  <a:txBody>
                    <a:bodyPr/>
                    <a:lstStyle/>
                    <a:p>
                      <a:r>
                        <a:rPr lang="en-US" sz="1000"/>
                        <a:t>133180</a:t>
                      </a:r>
                    </a:p>
                  </a:txBody>
                  <a:tcPr/>
                </a:tc>
                <a:tc>
                  <a:txBody>
                    <a:bodyPr/>
                    <a:lstStyle/>
                    <a:p>
                      <a:r>
                        <a:rPr lang="en-US" sz="1000"/>
                        <a:t>5216</a:t>
                      </a:r>
                    </a:p>
                  </a:txBody>
                  <a:tcPr/>
                </a:tc>
                <a:tc>
                  <a:txBody>
                    <a:bodyPr/>
                    <a:lstStyle/>
                    <a:p>
                      <a:r>
                        <a:rPr lang="en-US" sz="1000"/>
                        <a:t>112</a:t>
                      </a:r>
                    </a:p>
                  </a:txBody>
                  <a:tcPr/>
                </a:tc>
                <a:tc>
                  <a:txBody>
                    <a:bodyPr/>
                    <a:lstStyle/>
                    <a:p>
                      <a:r>
                        <a:rPr lang="en-US" sz="1000"/>
                        <a:t>10844</a:t>
                      </a:r>
                    </a:p>
                  </a:txBody>
                  <a:tcPr/>
                </a:tc>
                <a:tc>
                  <a:txBody>
                    <a:bodyPr/>
                    <a:lstStyle/>
                    <a:p>
                      <a:r>
                        <a:rPr lang="en-US" sz="1000"/>
                        <a:t>707</a:t>
                      </a:r>
                    </a:p>
                  </a:txBody>
                  <a:tcPr/>
                </a:tc>
                <a:tc>
                  <a:txBody>
                    <a:bodyPr/>
                    <a:lstStyle/>
                    <a:p>
                      <a:r>
                        <a:rPr lang="en-US" sz="1000"/>
                        <a:t>1220</a:t>
                      </a:r>
                    </a:p>
                  </a:txBody>
                  <a:tcPr/>
                </a:tc>
                <a:tc>
                  <a:txBody>
                    <a:bodyPr/>
                    <a:lstStyle/>
                    <a:p>
                      <a:r>
                        <a:rPr lang="en-US" sz="1000"/>
                        <a:t>0</a:t>
                      </a:r>
                    </a:p>
                  </a:txBody>
                  <a:tcPr/>
                </a:tc>
                <a:tc>
                  <a:txBody>
                    <a:bodyPr/>
                    <a:lstStyle/>
                    <a:p>
                      <a:r>
                        <a:rPr lang="en-US" sz="1000"/>
                        <a:t>0.0873%</a:t>
                      </a:r>
                    </a:p>
                  </a:txBody>
                  <a:tcPr/>
                </a:tc>
                <a:tc>
                  <a:txBody>
                    <a:bodyPr/>
                    <a:lstStyle/>
                    <a:p>
                      <a:r>
                        <a:rPr lang="en-US" sz="1000"/>
                        <a:t>0.0%</a:t>
                      </a:r>
                    </a:p>
                  </a:txBody>
                  <a:tcPr/>
                </a:tc>
                <a:extLst>
                  <a:ext uri="{0D108BD9-81ED-4DB2-BD59-A6C34878D82A}">
                    <a16:rowId xmlns:a16="http://schemas.microsoft.com/office/drawing/2014/main" val="298630526"/>
                  </a:ext>
                </a:extLst>
              </a:tr>
            </a:tbl>
          </a:graphicData>
        </a:graphic>
      </p:graphicFrame>
      <p:sp>
        <p:nvSpPr>
          <p:cNvPr id="4" name="Text Placeholder 3"/>
          <p:cNvSpPr>
            <a:spLocks noGrp="1"/>
          </p:cNvSpPr>
          <p:nvPr>
            <p:ph type="body" sz="quarter" idx="14"/>
          </p:nvPr>
        </p:nvSpPr>
        <p:spPr/>
        <p:txBody>
          <a:bodyPr/>
          <a:lstStyle/>
          <a:p>
            <a:r>
              <a:rPr lang="en-US"/>
              <a:t>03/08/2017 - 04/07/2017</a:t>
            </a:r>
          </a:p>
        </p:txBody>
      </p:sp>
    </p:spTree>
    <p:extLst>
      <p:ext uri="{BB962C8B-B14F-4D97-AF65-F5344CB8AC3E}">
        <p14:creationId xmlns:p14="http://schemas.microsoft.com/office/powerpoint/2010/main" val="1990633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Total</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398985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03/08/2017 - 04/07/2017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3392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832839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03/08/2017 - 04/07/2017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7122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Radar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431905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03/08/2017 - 04/07/2017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4146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234567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03/08/2017 - 04/07/2017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09646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 Per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733562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03/08/2017 - 04/07/2017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92254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763536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03/08/2017 - 04/07/2017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5702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6512769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03/08/2017 - 04/07/2017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11243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395430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03/08/2017 - 04/07/2017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26927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637154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59438900"/>
                    </a:ext>
                  </a:extLst>
                </a:gridCol>
                <a:gridCol w="658368">
                  <a:extLst>
                    <a:ext uri="{9D8B030D-6E8A-4147-A177-3AD203B41FA5}">
                      <a16:colId xmlns:a16="http://schemas.microsoft.com/office/drawing/2014/main" val="1745164555"/>
                    </a:ext>
                  </a:extLst>
                </a:gridCol>
                <a:gridCol w="658368">
                  <a:extLst>
                    <a:ext uri="{9D8B030D-6E8A-4147-A177-3AD203B41FA5}">
                      <a16:colId xmlns:a16="http://schemas.microsoft.com/office/drawing/2014/main" val="3938304839"/>
                    </a:ext>
                  </a:extLst>
                </a:gridCol>
                <a:gridCol w="658368">
                  <a:extLst>
                    <a:ext uri="{9D8B030D-6E8A-4147-A177-3AD203B41FA5}">
                      <a16:colId xmlns:a16="http://schemas.microsoft.com/office/drawing/2014/main" val="3354875119"/>
                    </a:ext>
                  </a:extLst>
                </a:gridCol>
                <a:gridCol w="658368">
                  <a:extLst>
                    <a:ext uri="{9D8B030D-6E8A-4147-A177-3AD203B41FA5}">
                      <a16:colId xmlns:a16="http://schemas.microsoft.com/office/drawing/2014/main" val="219332092"/>
                    </a:ext>
                  </a:extLst>
                </a:gridCol>
                <a:gridCol w="658368">
                  <a:extLst>
                    <a:ext uri="{9D8B030D-6E8A-4147-A177-3AD203B41FA5}">
                      <a16:colId xmlns:a16="http://schemas.microsoft.com/office/drawing/2014/main" val="3209257278"/>
                    </a:ext>
                  </a:extLst>
                </a:gridCol>
                <a:gridCol w="658368">
                  <a:extLst>
                    <a:ext uri="{9D8B030D-6E8A-4147-A177-3AD203B41FA5}">
                      <a16:colId xmlns:a16="http://schemas.microsoft.com/office/drawing/2014/main" val="4240275610"/>
                    </a:ext>
                  </a:extLst>
                </a:gridCol>
                <a:gridCol w="658368">
                  <a:extLst>
                    <a:ext uri="{9D8B030D-6E8A-4147-A177-3AD203B41FA5}">
                      <a16:colId xmlns:a16="http://schemas.microsoft.com/office/drawing/2014/main" val="4066919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30946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- 2017-03-09 13:05:49</a:t>
                      </a:r>
                      <a:r>
                        <a:rPr kumimoji="0" lang="es-ES" sz="1000" b="0" i="0" u="none" strike="noStrike" kern="1200" cap="none" spc="0" normalizeH="0" baseline="0" noProof="0">
                          <a:ln>
                            <a:noFill/>
                          </a:ln>
                          <a:solidFill>
                            <a:prstClr val="black"/>
                          </a:solidFill>
                          <a:effectLst/>
                          <a:uLnTx/>
                          <a:uFillTx/>
                          <a:latin typeface="+mn-lt"/>
                          <a:ea typeface="+mn-ea"/>
                          <a:cs typeface="+mn-cs"/>
                        </a:rPr>
                        <a:t>
Compartimos el proceso de creación de este mural conmemorando el #DiaDeLaMujer, cuya inspiración eres tu #MujerMujer Dominicana.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00007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- 2017-03-16 18:44:56</a:t>
                      </a:r>
                      <a:r>
                        <a:rPr kumimoji="0" lang="es-ES" sz="1000" b="0" i="0" u="none" strike="noStrike" kern="1200" cap="none" spc="0" normalizeH="0" baseline="0" noProof="0">
                          <a:ln>
                            <a:noFill/>
                          </a:ln>
                          <a:solidFill>
                            <a:prstClr val="black"/>
                          </a:solidFill>
                          <a:effectLst/>
                          <a:uLnTx/>
                          <a:uFillTx/>
                          <a:latin typeface="+mn-lt"/>
                          <a:ea typeface="+mn-ea"/>
                          <a:cs typeface="+mn-cs"/>
                        </a:rPr>
                        <a:t>
Entra a http://beisbol.bhdleon.com.do/ y viste tu perfil de la selección dominicana. Demostremos que juntos somos #ElEquipoMasGrande de el mundo.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94574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- 2017-03-08 19:43:10</a:t>
                      </a:r>
                      <a:r>
                        <a:rPr kumimoji="0" lang="es-ES" sz="1000" b="0" i="0" u="none" strike="noStrike" kern="1200" cap="none" spc="0" normalizeH="0" baseline="0" noProof="0">
                          <a:ln>
                            <a:noFill/>
                          </a:ln>
                          <a:solidFill>
                            <a:prstClr val="black"/>
                          </a:solidFill>
                          <a:effectLst/>
                          <a:uLnTx/>
                          <a:uFillTx/>
                          <a:latin typeface="+mn-lt"/>
                          <a:ea typeface="+mn-ea"/>
                          <a:cs typeface="+mn-cs"/>
                        </a:rPr>
                        <a:t>
Sigue estos prácticos consejos para empezar tu propio negocio #Emprendimiento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68943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- 2017-03-22 12:58:10</a:t>
                      </a:r>
                      <a:r>
                        <a:rPr kumimoji="0" lang="es-ES" sz="1000" b="0" i="0" u="none" strike="noStrike" kern="1200" cap="none" spc="0" normalizeH="0" baseline="0" noProof="0">
                          <a:ln>
                            <a:noFill/>
                          </a:ln>
                          <a:solidFill>
                            <a:prstClr val="black"/>
                          </a:solidFill>
                          <a:effectLst/>
                          <a:uLnTx/>
                          <a:uFillTx/>
                          <a:latin typeface="+mn-lt"/>
                          <a:ea typeface="+mn-ea"/>
                          <a:cs typeface="+mn-cs"/>
                        </a:rPr>
                        <a:t>
Evalúa los aspectos indispensables para comprar tu primer vehículo #Ahorro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10709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- 2017-03-09 20:29:42</a:t>
                      </a:r>
                      <a:r>
                        <a:rPr kumimoji="0" lang="es-ES" sz="1000" b="0" i="0" u="none" strike="noStrike" kern="1200" cap="none" spc="0" normalizeH="0" baseline="0" noProof="0">
                          <a:ln>
                            <a:noFill/>
                          </a:ln>
                          <a:solidFill>
                            <a:prstClr val="black"/>
                          </a:solidFill>
                          <a:effectLst/>
                          <a:uLnTx/>
                          <a:uFillTx/>
                          <a:latin typeface="+mn-lt"/>
                          <a:ea typeface="+mn-ea"/>
                          <a:cs typeface="+mn-cs"/>
                        </a:rPr>
                        <a:t>
Las primeras 5 personas que acierten, recibirán como regalo 2 T-shirts de la Selección Dominicana. #ElEquipoMasGrande #BHDLeon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86364016"/>
                  </a:ext>
                </a:extLst>
              </a:tr>
            </a:tbl>
          </a:graphicData>
        </a:graphic>
      </p:graphicFrame>
      <p:sp>
        <p:nvSpPr>
          <p:cNvPr id="4" name="Text Placeholder 3"/>
          <p:cNvSpPr>
            <a:spLocks noGrp="1"/>
          </p:cNvSpPr>
          <p:nvPr>
            <p:ph type="body" sz="quarter" idx="14"/>
          </p:nvPr>
        </p:nvSpPr>
        <p:spPr/>
        <p:txBody>
          <a:bodyPr/>
          <a:lstStyle/>
          <a:p>
            <a:r>
              <a:rPr lang="en-US"/>
              <a:t>03/08/2017 - 04/07/2017</a:t>
            </a:r>
          </a:p>
        </p:txBody>
      </p:sp>
    </p:spTree>
    <p:extLst>
      <p:ext uri="{BB962C8B-B14F-4D97-AF65-F5344CB8AC3E}">
        <p14:creationId xmlns:p14="http://schemas.microsoft.com/office/powerpoint/2010/main" val="1716576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- 2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00056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19322325"/>
                    </a:ext>
                  </a:extLst>
                </a:gridCol>
                <a:gridCol w="658368">
                  <a:extLst>
                    <a:ext uri="{9D8B030D-6E8A-4147-A177-3AD203B41FA5}">
                      <a16:colId xmlns:a16="http://schemas.microsoft.com/office/drawing/2014/main" val="1716966367"/>
                    </a:ext>
                  </a:extLst>
                </a:gridCol>
                <a:gridCol w="658368">
                  <a:extLst>
                    <a:ext uri="{9D8B030D-6E8A-4147-A177-3AD203B41FA5}">
                      <a16:colId xmlns:a16="http://schemas.microsoft.com/office/drawing/2014/main" val="2968167400"/>
                    </a:ext>
                  </a:extLst>
                </a:gridCol>
                <a:gridCol w="658368">
                  <a:extLst>
                    <a:ext uri="{9D8B030D-6E8A-4147-A177-3AD203B41FA5}">
                      <a16:colId xmlns:a16="http://schemas.microsoft.com/office/drawing/2014/main" val="2002762986"/>
                    </a:ext>
                  </a:extLst>
                </a:gridCol>
                <a:gridCol w="658368">
                  <a:extLst>
                    <a:ext uri="{9D8B030D-6E8A-4147-A177-3AD203B41FA5}">
                      <a16:colId xmlns:a16="http://schemas.microsoft.com/office/drawing/2014/main" val="3791909991"/>
                    </a:ext>
                  </a:extLst>
                </a:gridCol>
                <a:gridCol w="658368">
                  <a:extLst>
                    <a:ext uri="{9D8B030D-6E8A-4147-A177-3AD203B41FA5}">
                      <a16:colId xmlns:a16="http://schemas.microsoft.com/office/drawing/2014/main" val="3339137506"/>
                    </a:ext>
                  </a:extLst>
                </a:gridCol>
                <a:gridCol w="658368">
                  <a:extLst>
                    <a:ext uri="{9D8B030D-6E8A-4147-A177-3AD203B41FA5}">
                      <a16:colId xmlns:a16="http://schemas.microsoft.com/office/drawing/2014/main" val="1216660251"/>
                    </a:ext>
                  </a:extLst>
                </a:gridCol>
                <a:gridCol w="658368">
                  <a:extLst>
                    <a:ext uri="{9D8B030D-6E8A-4147-A177-3AD203B41FA5}">
                      <a16:colId xmlns:a16="http://schemas.microsoft.com/office/drawing/2014/main" val="522714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64492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- 2017-03-31 18:10:29</a:t>
                      </a:r>
                      <a:r>
                        <a:rPr kumimoji="0" lang="es-ES" sz="1000" b="0" i="0" u="none" strike="noStrike" kern="1200" cap="none" spc="0" normalizeH="0" baseline="0" noProof="0">
                          <a:ln>
                            <a:noFill/>
                          </a:ln>
                          <a:solidFill>
                            <a:prstClr val="black"/>
                          </a:solidFill>
                          <a:effectLst/>
                          <a:uLnTx/>
                          <a:uFillTx/>
                          <a:latin typeface="+mn-lt"/>
                          <a:ea typeface="+mn-ea"/>
                          <a:cs typeface="+mn-cs"/>
                        </a:rPr>
                        <a:t>
¡Somos un gran lugar para trabajar!
Nuestra institución fue reconocida y certificada como una de las mejores empresas para trabajar en República Dominicana y el Caribe por el Instituto Great Place to Work, reconocida firma internacional de investigación y gestión de recursos humanos con presencia en más de 45 países.
Un mejor lugar para trabajar se construye día a día, mediante prácticas cotidianas y de buenas relaciones entre colaboradores(as) y líderes que permiten generar un ambiente de confianza.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50407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Banco BHD León - 2017-03-20 18:42:56</a:t>
                      </a:r>
                      <a:r>
                        <a:rPr kumimoji="0" lang="en-US" sz="1000" b="0" i="0" u="none" strike="noStrike" kern="1200" cap="none" spc="0" normalizeH="0" baseline="0" noProof="0">
                          <a:ln>
                            <a:noFill/>
                          </a:ln>
                          <a:solidFill>
                            <a:prstClr val="black"/>
                          </a:solidFill>
                          <a:effectLst/>
                          <a:uLnTx/>
                          <a:uFillTx/>
                          <a:latin typeface="+mn-lt"/>
                          <a:ea typeface="+mn-ea"/>
                          <a:cs typeface="+mn-cs"/>
                        </a:rPr>
                        <a:t>
🇩🇴 🇩🇴 🇩🇴  #elequipomasgrande #BHDLeon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7026585"/>
                  </a:ext>
                </a:extLst>
              </a:tr>
            </a:tbl>
          </a:graphicData>
        </a:graphic>
      </p:graphicFrame>
      <p:sp>
        <p:nvSpPr>
          <p:cNvPr id="4" name="Text Placeholder 3"/>
          <p:cNvSpPr>
            <a:spLocks noGrp="1"/>
          </p:cNvSpPr>
          <p:nvPr>
            <p:ph type="body" sz="quarter" idx="14"/>
          </p:nvPr>
        </p:nvSpPr>
        <p:spPr/>
        <p:txBody>
          <a:bodyPr/>
          <a:lstStyle/>
          <a:p>
            <a:r>
              <a:rPr lang="en-US"/>
              <a:t>03/08/2017 - 04/07/2017</a:t>
            </a:r>
          </a:p>
        </p:txBody>
      </p:sp>
    </p:spTree>
    <p:extLst>
      <p:ext uri="{BB962C8B-B14F-4D97-AF65-F5344CB8AC3E}">
        <p14:creationId xmlns:p14="http://schemas.microsoft.com/office/powerpoint/2010/main" val="285623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- 3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25871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56244355"/>
                    </a:ext>
                  </a:extLst>
                </a:gridCol>
                <a:gridCol w="658368">
                  <a:extLst>
                    <a:ext uri="{9D8B030D-6E8A-4147-A177-3AD203B41FA5}">
                      <a16:colId xmlns:a16="http://schemas.microsoft.com/office/drawing/2014/main" val="3221913065"/>
                    </a:ext>
                  </a:extLst>
                </a:gridCol>
                <a:gridCol w="658368">
                  <a:extLst>
                    <a:ext uri="{9D8B030D-6E8A-4147-A177-3AD203B41FA5}">
                      <a16:colId xmlns:a16="http://schemas.microsoft.com/office/drawing/2014/main" val="4061834969"/>
                    </a:ext>
                  </a:extLst>
                </a:gridCol>
                <a:gridCol w="658368">
                  <a:extLst>
                    <a:ext uri="{9D8B030D-6E8A-4147-A177-3AD203B41FA5}">
                      <a16:colId xmlns:a16="http://schemas.microsoft.com/office/drawing/2014/main" val="3500335132"/>
                    </a:ext>
                  </a:extLst>
                </a:gridCol>
                <a:gridCol w="658368">
                  <a:extLst>
                    <a:ext uri="{9D8B030D-6E8A-4147-A177-3AD203B41FA5}">
                      <a16:colId xmlns:a16="http://schemas.microsoft.com/office/drawing/2014/main" val="1312819689"/>
                    </a:ext>
                  </a:extLst>
                </a:gridCol>
                <a:gridCol w="658368">
                  <a:extLst>
                    <a:ext uri="{9D8B030D-6E8A-4147-A177-3AD203B41FA5}">
                      <a16:colId xmlns:a16="http://schemas.microsoft.com/office/drawing/2014/main" val="522847228"/>
                    </a:ext>
                  </a:extLst>
                </a:gridCol>
                <a:gridCol w="658368">
                  <a:extLst>
                    <a:ext uri="{9D8B030D-6E8A-4147-A177-3AD203B41FA5}">
                      <a16:colId xmlns:a16="http://schemas.microsoft.com/office/drawing/2014/main" val="2153667893"/>
                    </a:ext>
                  </a:extLst>
                </a:gridCol>
                <a:gridCol w="658368">
                  <a:extLst>
                    <a:ext uri="{9D8B030D-6E8A-4147-A177-3AD203B41FA5}">
                      <a16:colId xmlns:a16="http://schemas.microsoft.com/office/drawing/2014/main" val="2259933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56653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- 2017-04-03 16:16:24</a:t>
                      </a:r>
                      <a:r>
                        <a:rPr kumimoji="0" lang="es-ES" sz="1000" b="0" i="0" u="none" strike="noStrike" kern="1200" cap="none" spc="0" normalizeH="0" baseline="0" noProof="0">
                          <a:ln>
                            <a:noFill/>
                          </a:ln>
                          <a:solidFill>
                            <a:prstClr val="black"/>
                          </a:solidFill>
                          <a:effectLst/>
                          <a:uLnTx/>
                          <a:uFillTx/>
                          <a:latin typeface="+mn-lt"/>
                          <a:ea typeface="+mn-ea"/>
                          <a:cs typeface="+mn-cs"/>
                        </a:rPr>
                        <a:t>
Banco BHD León recibe reconocimientos por su gestión comercial en 2016. Steven Puig, gerente general del Banco BHD León, dio a conocer los reconocimientos recibidos el año pasado por la institución como parte de los resultados de la gestión comercial. El BHD León obtuvo el premio “The World’s Best Emerging Markets Banks In Latin America 2016”, otorgado por Global Finance a aquellos bancos de la región latinoamericana que presentaron los mejores indicadores de crecimiento de activos, rentabilidad, relaciones estratégicas, servicio al cliente, precios competitivos y productos innovadores, destacándose por atender las necesidades de sus clientes y mostrando el compromiso más profundo con los mercados en los que operan. El Banco BHD León también fue incluido en el ranking de los mil mejores bancos del mundo, según las firmas internacionales The Banker y Global Finance.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24104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- 2017-03-30 18:55:22</a:t>
                      </a:r>
                      <a:r>
                        <a:rPr kumimoji="0" lang="es-ES" sz="1000" b="0" i="0" u="none" strike="noStrike" kern="1200" cap="none" spc="0" normalizeH="0" baseline="0" noProof="0">
                          <a:ln>
                            <a:noFill/>
                          </a:ln>
                          <a:solidFill>
                            <a:prstClr val="black"/>
                          </a:solidFill>
                          <a:effectLst/>
                          <a:uLnTx/>
                          <a:uFillTx/>
                          <a:latin typeface="+mn-lt"/>
                          <a:ea typeface="+mn-ea"/>
                          <a:cs typeface="+mn-cs"/>
                        </a:rPr>
                        <a:t>
7 consejos para maximizar los beneficios de tu #TarjetadeCrédito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3656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- 2017-03-12 14:00:12</a:t>
                      </a:r>
                      <a:r>
                        <a:rPr kumimoji="0" lang="es-ES" sz="1000" b="0" i="0" u="none" strike="noStrike" kern="1200" cap="none" spc="0" normalizeH="0" baseline="0" noProof="0">
                          <a:ln>
                            <a:noFill/>
                          </a:ln>
                          <a:solidFill>
                            <a:prstClr val="black"/>
                          </a:solidFill>
                          <a:effectLst/>
                          <a:uLnTx/>
                          <a:uFillTx/>
                          <a:latin typeface="+mn-lt"/>
                          <a:ea typeface="+mn-ea"/>
                          <a:cs typeface="+mn-cs"/>
                        </a:rPr>
                        <a:t>
Las primeras 5 personas que acierten, recibirán como regalo 2 T-shirts de la Selección Dominicana. #ElEquipoMasGrande #BHDLeon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83217090"/>
                  </a:ext>
                </a:extLst>
              </a:tr>
            </a:tbl>
          </a:graphicData>
        </a:graphic>
      </p:graphicFrame>
      <p:sp>
        <p:nvSpPr>
          <p:cNvPr id="4" name="Text Placeholder 3"/>
          <p:cNvSpPr>
            <a:spLocks noGrp="1"/>
          </p:cNvSpPr>
          <p:nvPr>
            <p:ph type="body" sz="quarter" idx="14"/>
          </p:nvPr>
        </p:nvSpPr>
        <p:spPr/>
        <p:txBody>
          <a:bodyPr/>
          <a:lstStyle/>
          <a:p>
            <a:r>
              <a:rPr lang="en-US"/>
              <a:t>03/08/2017 - 04/07/2017</a:t>
            </a:r>
          </a:p>
        </p:txBody>
      </p:sp>
    </p:spTree>
    <p:extLst>
      <p:ext uri="{BB962C8B-B14F-4D97-AF65-F5344CB8AC3E}">
        <p14:creationId xmlns:p14="http://schemas.microsoft.com/office/powerpoint/2010/main" val="38726596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- 4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30016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37823229"/>
                    </a:ext>
                  </a:extLst>
                </a:gridCol>
                <a:gridCol w="658368">
                  <a:extLst>
                    <a:ext uri="{9D8B030D-6E8A-4147-A177-3AD203B41FA5}">
                      <a16:colId xmlns:a16="http://schemas.microsoft.com/office/drawing/2014/main" val="3509815172"/>
                    </a:ext>
                  </a:extLst>
                </a:gridCol>
                <a:gridCol w="658368">
                  <a:extLst>
                    <a:ext uri="{9D8B030D-6E8A-4147-A177-3AD203B41FA5}">
                      <a16:colId xmlns:a16="http://schemas.microsoft.com/office/drawing/2014/main" val="3771734105"/>
                    </a:ext>
                  </a:extLst>
                </a:gridCol>
                <a:gridCol w="658368">
                  <a:extLst>
                    <a:ext uri="{9D8B030D-6E8A-4147-A177-3AD203B41FA5}">
                      <a16:colId xmlns:a16="http://schemas.microsoft.com/office/drawing/2014/main" val="2579083423"/>
                    </a:ext>
                  </a:extLst>
                </a:gridCol>
                <a:gridCol w="658368">
                  <a:extLst>
                    <a:ext uri="{9D8B030D-6E8A-4147-A177-3AD203B41FA5}">
                      <a16:colId xmlns:a16="http://schemas.microsoft.com/office/drawing/2014/main" val="1308189839"/>
                    </a:ext>
                  </a:extLst>
                </a:gridCol>
                <a:gridCol w="658368">
                  <a:extLst>
                    <a:ext uri="{9D8B030D-6E8A-4147-A177-3AD203B41FA5}">
                      <a16:colId xmlns:a16="http://schemas.microsoft.com/office/drawing/2014/main" val="911123531"/>
                    </a:ext>
                  </a:extLst>
                </a:gridCol>
                <a:gridCol w="658368">
                  <a:extLst>
                    <a:ext uri="{9D8B030D-6E8A-4147-A177-3AD203B41FA5}">
                      <a16:colId xmlns:a16="http://schemas.microsoft.com/office/drawing/2014/main" val="2144286979"/>
                    </a:ext>
                  </a:extLst>
                </a:gridCol>
                <a:gridCol w="658368">
                  <a:extLst>
                    <a:ext uri="{9D8B030D-6E8A-4147-A177-3AD203B41FA5}">
                      <a16:colId xmlns:a16="http://schemas.microsoft.com/office/drawing/2014/main" val="2265580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96544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- 2017-03-11 20:30:04</a:t>
                      </a:r>
                      <a:r>
                        <a:rPr kumimoji="0" lang="es-ES" sz="1000" b="0" i="0" u="none" strike="noStrike" kern="1200" cap="none" spc="0" normalizeH="0" baseline="0" noProof="0">
                          <a:ln>
                            <a:noFill/>
                          </a:ln>
                          <a:solidFill>
                            <a:prstClr val="black"/>
                          </a:solidFill>
                          <a:effectLst/>
                          <a:uLnTx/>
                          <a:uFillTx/>
                          <a:latin typeface="+mn-lt"/>
                          <a:ea typeface="+mn-ea"/>
                          <a:cs typeface="+mn-cs"/>
                        </a:rPr>
                        <a:t>
Las primeras 5 personas que acierten, recibirán como obsequio 2 T-shirts de la Selección Dominicana. #ElEquipoMasGrande #BHDLeon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283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- 2017-03-10 11:45:00</a:t>
                      </a:r>
                      <a:r>
                        <a:rPr kumimoji="0" lang="es-ES" sz="1000" b="0" i="0" u="none" strike="noStrike" kern="1200" cap="none" spc="0" normalizeH="0" baseline="0" noProof="0">
                          <a:ln>
                            <a:noFill/>
                          </a:ln>
                          <a:solidFill>
                            <a:prstClr val="black"/>
                          </a:solidFill>
                          <a:effectLst/>
                          <a:uLnTx/>
                          <a:uFillTx/>
                          <a:latin typeface="+mn-lt"/>
                          <a:ea typeface="+mn-ea"/>
                          <a:cs typeface="+mn-cs"/>
                        </a:rPr>
                        <a:t>
#ElEquipoMasGrande del 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48694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Banco BHD León - 2017-03-08 17:01:14</a:t>
                      </a:r>
                      <a:r>
                        <a:rPr kumimoji="0" lang="en-US" sz="1000" b="0" i="0" u="none" strike="noStrike" kern="1200" cap="none" spc="0" normalizeH="0" baseline="0" noProof="0">
                          <a:ln>
                            <a:noFill/>
                          </a:ln>
                          <a:solidFill>
                            <a:prstClr val="black"/>
                          </a:solidFill>
                          <a:effectLst/>
                          <a:uLnTx/>
                          <a:uFillTx/>
                          <a:latin typeface="+mn-lt"/>
                          <a:ea typeface="+mn-ea"/>
                          <a:cs typeface="+mn-cs"/>
                        </a:rPr>
                        <a:t>
Tu obra nos inspiró para rendir un homenaje digno de tu legado, junto a los talentosos artistas Kilia Llano, Evaristo Angurria, Willy Gómez y Johann Dovente Báez. ¡Este mural es para ti #MujerMujer Dominicana! Disfrútalo visitando nuestra sucursal de la Av. 27 de Febrero esq. Av. Winston Churchill. #DiaDeLaMujer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12336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- 2017-03-26 10:00:04</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http://bit.ly/2jR4E4t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33158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Banco BHD León - 2017-03-16 11:10:14</a:t>
                      </a:r>
                      <a:r>
                        <a:rPr kumimoji="0" lang="en-US" sz="1000" b="0" i="0" u="none" strike="noStrike" kern="1200" cap="none" spc="0" normalizeH="0" baseline="0" noProof="0">
                          <a:ln>
                            <a:noFill/>
                          </a:ln>
                          <a:solidFill>
                            <a:prstClr val="black"/>
                          </a:solidFill>
                          <a:effectLst/>
                          <a:uLnTx/>
                          <a:uFillTx/>
                          <a:latin typeface="+mn-lt"/>
                          <a:ea typeface="+mn-ea"/>
                          <a:cs typeface="+mn-cs"/>
                        </a:rPr>
                        <a:t>
Visite nuestro stand en @hubcamarasd y obtenga la solución integral de #CashManagement para su empresa. #BancaEmpresa #BHDLeon #MejoraTuMundo #HUB2017 #comerciord #comercioexterior #b2b #empresas #entrepreneur #PYME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27689342"/>
                  </a:ext>
                </a:extLst>
              </a:tr>
            </a:tbl>
          </a:graphicData>
        </a:graphic>
      </p:graphicFrame>
      <p:sp>
        <p:nvSpPr>
          <p:cNvPr id="4" name="Text Placeholder 3"/>
          <p:cNvSpPr>
            <a:spLocks noGrp="1"/>
          </p:cNvSpPr>
          <p:nvPr>
            <p:ph type="body" sz="quarter" idx="14"/>
          </p:nvPr>
        </p:nvSpPr>
        <p:spPr/>
        <p:txBody>
          <a:bodyPr/>
          <a:lstStyle/>
          <a:p>
            <a:r>
              <a:rPr lang="en-US"/>
              <a:t>03/08/2017 - 04/07/2017</a:t>
            </a:r>
          </a:p>
        </p:txBody>
      </p:sp>
    </p:spTree>
    <p:extLst>
      <p:ext uri="{BB962C8B-B14F-4D97-AF65-F5344CB8AC3E}">
        <p14:creationId xmlns:p14="http://schemas.microsoft.com/office/powerpoint/2010/main" val="6306250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- 5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7435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92412253"/>
                    </a:ext>
                  </a:extLst>
                </a:gridCol>
                <a:gridCol w="658368">
                  <a:extLst>
                    <a:ext uri="{9D8B030D-6E8A-4147-A177-3AD203B41FA5}">
                      <a16:colId xmlns:a16="http://schemas.microsoft.com/office/drawing/2014/main" val="1552493843"/>
                    </a:ext>
                  </a:extLst>
                </a:gridCol>
                <a:gridCol w="658368">
                  <a:extLst>
                    <a:ext uri="{9D8B030D-6E8A-4147-A177-3AD203B41FA5}">
                      <a16:colId xmlns:a16="http://schemas.microsoft.com/office/drawing/2014/main" val="668060481"/>
                    </a:ext>
                  </a:extLst>
                </a:gridCol>
                <a:gridCol w="658368">
                  <a:extLst>
                    <a:ext uri="{9D8B030D-6E8A-4147-A177-3AD203B41FA5}">
                      <a16:colId xmlns:a16="http://schemas.microsoft.com/office/drawing/2014/main" val="3074655454"/>
                    </a:ext>
                  </a:extLst>
                </a:gridCol>
                <a:gridCol w="658368">
                  <a:extLst>
                    <a:ext uri="{9D8B030D-6E8A-4147-A177-3AD203B41FA5}">
                      <a16:colId xmlns:a16="http://schemas.microsoft.com/office/drawing/2014/main" val="2571326580"/>
                    </a:ext>
                  </a:extLst>
                </a:gridCol>
                <a:gridCol w="658368">
                  <a:extLst>
                    <a:ext uri="{9D8B030D-6E8A-4147-A177-3AD203B41FA5}">
                      <a16:colId xmlns:a16="http://schemas.microsoft.com/office/drawing/2014/main" val="491483987"/>
                    </a:ext>
                  </a:extLst>
                </a:gridCol>
                <a:gridCol w="658368">
                  <a:extLst>
                    <a:ext uri="{9D8B030D-6E8A-4147-A177-3AD203B41FA5}">
                      <a16:colId xmlns:a16="http://schemas.microsoft.com/office/drawing/2014/main" val="4225937125"/>
                    </a:ext>
                  </a:extLst>
                </a:gridCol>
                <a:gridCol w="658368">
                  <a:extLst>
                    <a:ext uri="{9D8B030D-6E8A-4147-A177-3AD203B41FA5}">
                      <a16:colId xmlns:a16="http://schemas.microsoft.com/office/drawing/2014/main" val="1127906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53310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Banco BHD León - 2017-03-16 16:00:16</a:t>
                      </a:r>
                      <a:r>
                        <a:rPr kumimoji="0" lang="en-US" sz="1000" b="0" i="0" u="none" strike="noStrike" kern="1200" cap="none" spc="0" normalizeH="0" baseline="0" noProof="0">
                          <a:ln>
                            <a:noFill/>
                          </a:ln>
                          <a:solidFill>
                            <a:prstClr val="black"/>
                          </a:solidFill>
                          <a:effectLst/>
                          <a:uLnTx/>
                          <a:uFillTx/>
                          <a:latin typeface="+mn-lt"/>
                          <a:ea typeface="+mn-ea"/>
                          <a:cs typeface="+mn-cs"/>
                        </a:rPr>
                        <a:t>
Trabajemos juntos contra el Phishing. Recuerda usar bhdleon.com.do para acceder a Internet Banking BHD León.
Reporta cualquier situación sospechosa escribiéndonos a prevencionde_fraude@bhdleon.com.do. #PrevencionBHDLeon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11209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- 2017-04-04 10:30:02</a:t>
                      </a:r>
                      <a:r>
                        <a:rPr kumimoji="0" lang="es-ES" sz="1000" b="0" i="0" u="none" strike="noStrike" kern="1200" cap="none" spc="0" normalizeH="0" baseline="0" noProof="0">
                          <a:ln>
                            <a:noFill/>
                          </a:ln>
                          <a:solidFill>
                            <a:prstClr val="black"/>
                          </a:solidFill>
                          <a:effectLst/>
                          <a:uLnTx/>
                          <a:uFillTx/>
                          <a:latin typeface="+mn-lt"/>
                          <a:ea typeface="+mn-ea"/>
                          <a:cs typeface="+mn-cs"/>
                        </a:rPr>
                        <a:t>
Asegura tus transacciones pasando tu Tarjeta con Chip.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08929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- 2017-03-11 10:00:09</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http://bit.ly/1UUlgDd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21256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- 2017-03-10 15:30:04</a:t>
                      </a:r>
                      <a:r>
                        <a:rPr kumimoji="0" lang="es-ES" sz="1000" b="0" i="0" u="none" strike="noStrike" kern="1200" cap="none" spc="0" normalizeH="0" baseline="0" noProof="0">
                          <a:ln>
                            <a:noFill/>
                          </a:ln>
                          <a:solidFill>
                            <a:prstClr val="black"/>
                          </a:solidFill>
                          <a:effectLst/>
                          <a:uLnTx/>
                          <a:uFillTx/>
                          <a:latin typeface="+mn-lt"/>
                          <a:ea typeface="+mn-ea"/>
                          <a:cs typeface="+mn-cs"/>
                        </a:rPr>
                        <a:t>
Préstamos Comerciales
Haz crecer tu negocio con nuestros préstamo Comerciales y paga lo mismo hasta el 2024.
Contenido: Aprovecha nuestra oferta de financiamiento con tasa fija hasta 7 años:
·         Asesoría legal y financiera por nuestros ejecutivos especializados.
·         Rápida respuesta.
Más información contactando tu ejecutivo de negocio o visitando cualquiera de nuestras sucursales a nivel nacional.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3888371"/>
                  </a:ext>
                </a:extLst>
              </a:tr>
            </a:tbl>
          </a:graphicData>
        </a:graphic>
      </p:graphicFrame>
      <p:sp>
        <p:nvSpPr>
          <p:cNvPr id="4" name="Text Placeholder 3"/>
          <p:cNvSpPr>
            <a:spLocks noGrp="1"/>
          </p:cNvSpPr>
          <p:nvPr>
            <p:ph type="body" sz="quarter" idx="14"/>
          </p:nvPr>
        </p:nvSpPr>
        <p:spPr/>
        <p:txBody>
          <a:bodyPr/>
          <a:lstStyle/>
          <a:p>
            <a:r>
              <a:rPr lang="en-US"/>
              <a:t>03/08/2017 - 04/07/2017</a:t>
            </a:r>
          </a:p>
        </p:txBody>
      </p:sp>
    </p:spTree>
    <p:extLst>
      <p:ext uri="{BB962C8B-B14F-4D97-AF65-F5344CB8AC3E}">
        <p14:creationId xmlns:p14="http://schemas.microsoft.com/office/powerpoint/2010/main" val="28474286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- 6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59258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63720030"/>
                    </a:ext>
                  </a:extLst>
                </a:gridCol>
                <a:gridCol w="658368">
                  <a:extLst>
                    <a:ext uri="{9D8B030D-6E8A-4147-A177-3AD203B41FA5}">
                      <a16:colId xmlns:a16="http://schemas.microsoft.com/office/drawing/2014/main" val="134270736"/>
                    </a:ext>
                  </a:extLst>
                </a:gridCol>
                <a:gridCol w="658368">
                  <a:extLst>
                    <a:ext uri="{9D8B030D-6E8A-4147-A177-3AD203B41FA5}">
                      <a16:colId xmlns:a16="http://schemas.microsoft.com/office/drawing/2014/main" val="4222065018"/>
                    </a:ext>
                  </a:extLst>
                </a:gridCol>
                <a:gridCol w="658368">
                  <a:extLst>
                    <a:ext uri="{9D8B030D-6E8A-4147-A177-3AD203B41FA5}">
                      <a16:colId xmlns:a16="http://schemas.microsoft.com/office/drawing/2014/main" val="1326050805"/>
                    </a:ext>
                  </a:extLst>
                </a:gridCol>
                <a:gridCol w="658368">
                  <a:extLst>
                    <a:ext uri="{9D8B030D-6E8A-4147-A177-3AD203B41FA5}">
                      <a16:colId xmlns:a16="http://schemas.microsoft.com/office/drawing/2014/main" val="1175765519"/>
                    </a:ext>
                  </a:extLst>
                </a:gridCol>
                <a:gridCol w="658368">
                  <a:extLst>
                    <a:ext uri="{9D8B030D-6E8A-4147-A177-3AD203B41FA5}">
                      <a16:colId xmlns:a16="http://schemas.microsoft.com/office/drawing/2014/main" val="887074278"/>
                    </a:ext>
                  </a:extLst>
                </a:gridCol>
                <a:gridCol w="658368">
                  <a:extLst>
                    <a:ext uri="{9D8B030D-6E8A-4147-A177-3AD203B41FA5}">
                      <a16:colId xmlns:a16="http://schemas.microsoft.com/office/drawing/2014/main" val="1626423065"/>
                    </a:ext>
                  </a:extLst>
                </a:gridCol>
                <a:gridCol w="658368">
                  <a:extLst>
                    <a:ext uri="{9D8B030D-6E8A-4147-A177-3AD203B41FA5}">
                      <a16:colId xmlns:a16="http://schemas.microsoft.com/office/drawing/2014/main" val="1400805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01674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- 2017-03-18 09:00:07</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http://bit.ly/1UUlgDd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63774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- 2017-03-28 09:17:37</a:t>
                      </a:r>
                      <a:r>
                        <a:rPr kumimoji="0" lang="es-ES" sz="1000" b="0" i="0" u="none" strike="noStrike" kern="1200" cap="none" spc="0" normalizeH="0" baseline="0" noProof="0">
                          <a:ln>
                            <a:noFill/>
                          </a:ln>
                          <a:solidFill>
                            <a:prstClr val="black"/>
                          </a:solidFill>
                          <a:effectLst/>
                          <a:uLnTx/>
                          <a:uFillTx/>
                          <a:latin typeface="+mn-lt"/>
                          <a:ea typeface="+mn-ea"/>
                          <a:cs typeface="+mn-cs"/>
                        </a:rPr>
                        <a:t>
#LatePost El XV Torneo Regional Reviving Baseball In Inner Cities (RBI) Santo Domingo 2017, ejecutado por la Major League Baseball (MLB), inició el pasado sábado 25 de marzo, dedicado a Jorge Besosa, nuestro vicepresidente ejecutivo de Banca Empresa y líder de la estrategia deportiva en Banco BHD León #GenteBHDLeon, quien lanzó la primera bola y dio el discurso principal. El Programa RBI es una iniciativa que provee oportunidades de superación a jóvenes de ambos géneros con edades comprendidas entre 12 y 18 años a través del béisbol y el softbol al tiempo que promueve la importancia de la educación, el servicio comunitario y los valores. En el transcurso del año, además de jugar en los torneos, los equipos participantes reciben charlas sobre valores enfocados en la toma de buenas decisiones.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68748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Banco BHD León - 2017-03-17 14:07:59</a:t>
                      </a:r>
                      <a:r>
                        <a:rPr kumimoji="0" lang="en-US" sz="1000" b="0" i="0" u="none" strike="noStrike" kern="1200" cap="none" spc="0" normalizeH="0" baseline="0" noProof="0">
                          <a:ln>
                            <a:noFill/>
                          </a:ln>
                          <a:solidFill>
                            <a:prstClr val="black"/>
                          </a:solidFill>
                          <a:effectLst/>
                          <a:uLnTx/>
                          <a:uFillTx/>
                          <a:latin typeface="+mn-lt"/>
                          <a:ea typeface="+mn-ea"/>
                          <a:cs typeface="+mn-cs"/>
                        </a:rPr>
                        <a:t>
Visite nuestro stand en @hubcamarasd y obtenga la solución integral de #CashManagement para su empresa. #BancaEmpresa #BHDLeon #MejoraTuMundo #HUB2017 #comerciord #comercioexterior #b2b #empresas #entrepreneur #pyme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74547128"/>
                  </a:ext>
                </a:extLst>
              </a:tr>
            </a:tbl>
          </a:graphicData>
        </a:graphic>
      </p:graphicFrame>
      <p:sp>
        <p:nvSpPr>
          <p:cNvPr id="4" name="Text Placeholder 3"/>
          <p:cNvSpPr>
            <a:spLocks noGrp="1"/>
          </p:cNvSpPr>
          <p:nvPr>
            <p:ph type="body" sz="quarter" idx="14"/>
          </p:nvPr>
        </p:nvSpPr>
        <p:spPr/>
        <p:txBody>
          <a:bodyPr/>
          <a:lstStyle/>
          <a:p>
            <a:r>
              <a:rPr lang="en-US"/>
              <a:t>03/08/2017 - 04/07/2017</a:t>
            </a:r>
          </a:p>
        </p:txBody>
      </p:sp>
    </p:spTree>
    <p:extLst>
      <p:ext uri="{BB962C8B-B14F-4D97-AF65-F5344CB8AC3E}">
        <p14:creationId xmlns:p14="http://schemas.microsoft.com/office/powerpoint/2010/main" val="7630419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- 7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86034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11431647"/>
                    </a:ext>
                  </a:extLst>
                </a:gridCol>
                <a:gridCol w="658368">
                  <a:extLst>
                    <a:ext uri="{9D8B030D-6E8A-4147-A177-3AD203B41FA5}">
                      <a16:colId xmlns:a16="http://schemas.microsoft.com/office/drawing/2014/main" val="3150438917"/>
                    </a:ext>
                  </a:extLst>
                </a:gridCol>
                <a:gridCol w="658368">
                  <a:extLst>
                    <a:ext uri="{9D8B030D-6E8A-4147-A177-3AD203B41FA5}">
                      <a16:colId xmlns:a16="http://schemas.microsoft.com/office/drawing/2014/main" val="1568944147"/>
                    </a:ext>
                  </a:extLst>
                </a:gridCol>
                <a:gridCol w="658368">
                  <a:extLst>
                    <a:ext uri="{9D8B030D-6E8A-4147-A177-3AD203B41FA5}">
                      <a16:colId xmlns:a16="http://schemas.microsoft.com/office/drawing/2014/main" val="2139870240"/>
                    </a:ext>
                  </a:extLst>
                </a:gridCol>
                <a:gridCol w="658368">
                  <a:extLst>
                    <a:ext uri="{9D8B030D-6E8A-4147-A177-3AD203B41FA5}">
                      <a16:colId xmlns:a16="http://schemas.microsoft.com/office/drawing/2014/main" val="2531373446"/>
                    </a:ext>
                  </a:extLst>
                </a:gridCol>
                <a:gridCol w="658368">
                  <a:extLst>
                    <a:ext uri="{9D8B030D-6E8A-4147-A177-3AD203B41FA5}">
                      <a16:colId xmlns:a16="http://schemas.microsoft.com/office/drawing/2014/main" val="17720054"/>
                    </a:ext>
                  </a:extLst>
                </a:gridCol>
                <a:gridCol w="658368">
                  <a:extLst>
                    <a:ext uri="{9D8B030D-6E8A-4147-A177-3AD203B41FA5}">
                      <a16:colId xmlns:a16="http://schemas.microsoft.com/office/drawing/2014/main" val="3291471859"/>
                    </a:ext>
                  </a:extLst>
                </a:gridCol>
                <a:gridCol w="658368">
                  <a:extLst>
                    <a:ext uri="{9D8B030D-6E8A-4147-A177-3AD203B41FA5}">
                      <a16:colId xmlns:a16="http://schemas.microsoft.com/office/drawing/2014/main" val="3122918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02885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- 2017-04-05 15:56:04</a:t>
                      </a:r>
                      <a:r>
                        <a:rPr kumimoji="0" lang="es-ES" sz="1000" b="0" i="0" u="none" strike="noStrike" kern="1200" cap="none" spc="0" normalizeH="0" baseline="0" noProof="0">
                          <a:ln>
                            <a:noFill/>
                          </a:ln>
                          <a:solidFill>
                            <a:prstClr val="black"/>
                          </a:solidFill>
                          <a:effectLst/>
                          <a:uLnTx/>
                          <a:uFillTx/>
                          <a:latin typeface="+mn-lt"/>
                          <a:ea typeface="+mn-ea"/>
                          <a:cs typeface="+mn-cs"/>
                        </a:rPr>
                        <a:t>
Solicita un Préstamo Personal con tasa fija de 1 a 5 años llamando al 809-243-5000 o visitando cualquiera de nuestras sucursales. #BHDLeón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7127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Banco BHD León - 2017-04-04 09:31:22</a:t>
                      </a:r>
                      <a:r>
                        <a:rPr kumimoji="0" lang="en-US" sz="1000" b="0" i="0" u="none" strike="noStrike" kern="1200" cap="none" spc="0" normalizeH="0" baseline="0" noProof="0">
                          <a:ln>
                            <a:noFill/>
                          </a:ln>
                          <a:solidFill>
                            <a:prstClr val="black"/>
                          </a:solidFill>
                          <a:effectLst/>
                          <a:uLnTx/>
                          <a:uFillTx/>
                          <a:latin typeface="+mn-lt"/>
                          <a:ea typeface="+mn-ea"/>
                          <a:cs typeface="+mn-cs"/>
                        </a:rPr>
                        <a:t>
Trabajemos juntos contra el Phishing. Recuerda usar bhdleon.com.do para acceder a Internet Banking BHD León.
Reporta cualquier situación sospechosa escribiéndonos a phishing@bhdleon.com.do. #PrevencionBHDLeon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75900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- 2017-04-01 10:00:11</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http://bit.ly/1UUlgDd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4252520"/>
                  </a:ext>
                </a:extLst>
              </a:tr>
            </a:tbl>
          </a:graphicData>
        </a:graphic>
      </p:graphicFrame>
      <p:sp>
        <p:nvSpPr>
          <p:cNvPr id="4" name="Text Placeholder 3"/>
          <p:cNvSpPr>
            <a:spLocks noGrp="1"/>
          </p:cNvSpPr>
          <p:nvPr>
            <p:ph type="body" sz="quarter" idx="14"/>
          </p:nvPr>
        </p:nvSpPr>
        <p:spPr/>
        <p:txBody>
          <a:bodyPr/>
          <a:lstStyle/>
          <a:p>
            <a:r>
              <a:rPr lang="en-US"/>
              <a:t>03/08/2017 - 04/07/2017</a:t>
            </a:r>
          </a:p>
        </p:txBody>
      </p:sp>
    </p:spTree>
    <p:extLst>
      <p:ext uri="{BB962C8B-B14F-4D97-AF65-F5344CB8AC3E}">
        <p14:creationId xmlns:p14="http://schemas.microsoft.com/office/powerpoint/2010/main" val="1057832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Post Type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5503557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03/08/2017 - 04/07/2017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60090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995496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03/08/2017 - 04/07/2017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94509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Interactions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0475942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03/08/2017 - 04/07/2017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25093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Post Type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270670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03/08/2017 - 04/07/2017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98186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- 1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30898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65291745"/>
                    </a:ext>
                  </a:extLst>
                </a:gridCol>
                <a:gridCol w="2468880">
                  <a:extLst>
                    <a:ext uri="{9D8B030D-6E8A-4147-A177-3AD203B41FA5}">
                      <a16:colId xmlns:a16="http://schemas.microsoft.com/office/drawing/2014/main" val="762117283"/>
                    </a:ext>
                  </a:extLst>
                </a:gridCol>
                <a:gridCol w="822960">
                  <a:extLst>
                    <a:ext uri="{9D8B030D-6E8A-4147-A177-3AD203B41FA5}">
                      <a16:colId xmlns:a16="http://schemas.microsoft.com/office/drawing/2014/main" val="3007799615"/>
                    </a:ext>
                  </a:extLst>
                </a:gridCol>
                <a:gridCol w="822960">
                  <a:extLst>
                    <a:ext uri="{9D8B030D-6E8A-4147-A177-3AD203B41FA5}">
                      <a16:colId xmlns:a16="http://schemas.microsoft.com/office/drawing/2014/main" val="3116928994"/>
                    </a:ext>
                  </a:extLst>
                </a:gridCol>
                <a:gridCol w="822960">
                  <a:extLst>
                    <a:ext uri="{9D8B030D-6E8A-4147-A177-3AD203B41FA5}">
                      <a16:colId xmlns:a16="http://schemas.microsoft.com/office/drawing/2014/main" val="511817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261797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Carolina Heredia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1654815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Nicasia Paulino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232942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Fatima Leon Mejia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4260670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Jenny Lopez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474925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Dayanis Díaz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4094066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Alejandro Rdgz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140084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Yonathan Consuegra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374798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Jiménez Luis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723358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Sául Alberto Núñez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180323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Edwin Lajara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288138366"/>
                  </a:ext>
                </a:extLst>
              </a:tr>
            </a:tbl>
          </a:graphicData>
        </a:graphic>
      </p:graphicFrame>
      <p:sp>
        <p:nvSpPr>
          <p:cNvPr id="4" name="Text Placeholder 3"/>
          <p:cNvSpPr>
            <a:spLocks noGrp="1"/>
          </p:cNvSpPr>
          <p:nvPr>
            <p:ph type="body" sz="quarter" idx="14"/>
          </p:nvPr>
        </p:nvSpPr>
        <p:spPr/>
        <p:txBody>
          <a:bodyPr/>
          <a:lstStyle/>
          <a:p>
            <a:r>
              <a:rPr lang="en-US"/>
              <a:t>03/08/2017 - 04/07/2017</a:t>
            </a:r>
          </a:p>
        </p:txBody>
      </p:sp>
    </p:spTree>
    <p:extLst>
      <p:ext uri="{BB962C8B-B14F-4D97-AF65-F5344CB8AC3E}">
        <p14:creationId xmlns:p14="http://schemas.microsoft.com/office/powerpoint/2010/main" val="12899649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- 2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19338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32034416"/>
                    </a:ext>
                  </a:extLst>
                </a:gridCol>
                <a:gridCol w="2468880">
                  <a:extLst>
                    <a:ext uri="{9D8B030D-6E8A-4147-A177-3AD203B41FA5}">
                      <a16:colId xmlns:a16="http://schemas.microsoft.com/office/drawing/2014/main" val="3311452017"/>
                    </a:ext>
                  </a:extLst>
                </a:gridCol>
                <a:gridCol w="822960">
                  <a:extLst>
                    <a:ext uri="{9D8B030D-6E8A-4147-A177-3AD203B41FA5}">
                      <a16:colId xmlns:a16="http://schemas.microsoft.com/office/drawing/2014/main" val="2644635745"/>
                    </a:ext>
                  </a:extLst>
                </a:gridCol>
                <a:gridCol w="822960">
                  <a:extLst>
                    <a:ext uri="{9D8B030D-6E8A-4147-A177-3AD203B41FA5}">
                      <a16:colId xmlns:a16="http://schemas.microsoft.com/office/drawing/2014/main" val="3624257124"/>
                    </a:ext>
                  </a:extLst>
                </a:gridCol>
                <a:gridCol w="822960">
                  <a:extLst>
                    <a:ext uri="{9D8B030D-6E8A-4147-A177-3AD203B41FA5}">
                      <a16:colId xmlns:a16="http://schemas.microsoft.com/office/drawing/2014/main" val="4092491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621975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Baaromfilms Thunegrogucci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164829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Dominic Enrique Arias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118798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Marleny Vazquez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168474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Angelina Lebrón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4256962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Luisa Santana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615702808"/>
                  </a:ext>
                </a:extLst>
              </a:tr>
            </a:tbl>
          </a:graphicData>
        </a:graphic>
      </p:graphicFrame>
      <p:sp>
        <p:nvSpPr>
          <p:cNvPr id="4" name="Text Placeholder 3"/>
          <p:cNvSpPr>
            <a:spLocks noGrp="1"/>
          </p:cNvSpPr>
          <p:nvPr>
            <p:ph type="body" sz="quarter" idx="14"/>
          </p:nvPr>
        </p:nvSpPr>
        <p:spPr/>
        <p:txBody>
          <a:bodyPr/>
          <a:lstStyle/>
          <a:p>
            <a:r>
              <a:rPr lang="en-US"/>
              <a:t>03/08/2017 - 04/07/2017</a:t>
            </a:r>
          </a:p>
        </p:txBody>
      </p:sp>
    </p:spTree>
    <p:extLst>
      <p:ext uri="{BB962C8B-B14F-4D97-AF65-F5344CB8AC3E}">
        <p14:creationId xmlns:p14="http://schemas.microsoft.com/office/powerpoint/2010/main" val="40411214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Response Times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022657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03/08/2017 - 04/07/2017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669492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891</Words>
  <Application>Microsoft Office PowerPoint</Application>
  <PresentationFormat>On-screen Show (4:3)</PresentationFormat>
  <Paragraphs>422</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Calibri</vt:lpstr>
      <vt:lpstr>Arial</vt:lpstr>
      <vt:lpstr>quintly_template</vt:lpstr>
      <vt:lpstr>Reporte Facebook</vt:lpstr>
      <vt:lpstr>Facebook Key Metrics Table</vt:lpstr>
      <vt:lpstr>Facebook Fans Total</vt:lpstr>
      <vt:lpstr>Facebook Own Posts By Weekday</vt:lpstr>
      <vt:lpstr>Facebook Key Metrics Radar</vt:lpstr>
      <vt:lpstr>Facebook Fans Change</vt:lpstr>
      <vt:lpstr>Facebook Fans Change Per Weekday</vt:lpstr>
      <vt:lpstr>Facebook Own Posts</vt:lpstr>
      <vt:lpstr>Facebook Interaction Rate By Weekday</vt:lpstr>
      <vt:lpstr>Facebook Own Posts By Hour</vt:lpstr>
      <vt:lpstr>Facebook Own Posts Table - 1 of 7</vt:lpstr>
      <vt:lpstr>Facebook Own Posts Table - 2 of 7</vt:lpstr>
      <vt:lpstr>Facebook Own Posts Table - 3 of 7</vt:lpstr>
      <vt:lpstr>Facebook Own Posts Table - 4 of 7</vt:lpstr>
      <vt:lpstr>Facebook Own Posts Table - 5 of 7</vt:lpstr>
      <vt:lpstr>Facebook Own Posts Table - 6 of 7</vt:lpstr>
      <vt:lpstr>Facebook Own Posts Table - 7 of 7</vt:lpstr>
      <vt:lpstr>Facebook Post Type Distribution</vt:lpstr>
      <vt:lpstr>Facebook Interaction Rate By Hour</vt:lpstr>
      <vt:lpstr>Facebook Interactions Distribution</vt:lpstr>
      <vt:lpstr>Facebook Interaction Rate By Post Type</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2017-04-10T17:27:55Z</dcterms:created>
  <dcterms:modified xsi:type="dcterms:W3CDTF">2017-04-10T17:28:41Z</dcterms:modified>
</cp:coreProperties>
</file>