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C3-4881-BA2F-A98F41743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777840"/>
        <c:axId val="266781448"/>
      </c:radarChart>
      <c:catAx>
        <c:axId val="26677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81448"/>
        <c:crosses val="autoZero"/>
        <c:auto val="1"/>
        <c:lblAlgn val="ctr"/>
        <c:lblOffset val="100"/>
        <c:noMultiLvlLbl val="0"/>
      </c:catAx>
      <c:valAx>
        <c:axId val="26678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7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29071</c:v>
                </c:pt>
                <c:pt idx="1">
                  <c:v>29141</c:v>
                </c:pt>
                <c:pt idx="2">
                  <c:v>29261</c:v>
                </c:pt>
                <c:pt idx="3">
                  <c:v>29329</c:v>
                </c:pt>
                <c:pt idx="4">
                  <c:v>29391</c:v>
                </c:pt>
                <c:pt idx="5">
                  <c:v>29439</c:v>
                </c:pt>
                <c:pt idx="6">
                  <c:v>29493</c:v>
                </c:pt>
                <c:pt idx="7">
                  <c:v>29543</c:v>
                </c:pt>
                <c:pt idx="8">
                  <c:v>29586</c:v>
                </c:pt>
                <c:pt idx="9">
                  <c:v>29634</c:v>
                </c:pt>
                <c:pt idx="10">
                  <c:v>29671</c:v>
                </c:pt>
                <c:pt idx="11">
                  <c:v>29719</c:v>
                </c:pt>
                <c:pt idx="12">
                  <c:v>29753</c:v>
                </c:pt>
                <c:pt idx="13">
                  <c:v>29800</c:v>
                </c:pt>
                <c:pt idx="14">
                  <c:v>29831</c:v>
                </c:pt>
                <c:pt idx="15">
                  <c:v>29883</c:v>
                </c:pt>
                <c:pt idx="16">
                  <c:v>29921</c:v>
                </c:pt>
                <c:pt idx="17">
                  <c:v>29952</c:v>
                </c:pt>
                <c:pt idx="18">
                  <c:v>29961</c:v>
                </c:pt>
                <c:pt idx="19">
                  <c:v>29992</c:v>
                </c:pt>
                <c:pt idx="20">
                  <c:v>30045</c:v>
                </c:pt>
                <c:pt idx="21">
                  <c:v>30096</c:v>
                </c:pt>
                <c:pt idx="22">
                  <c:v>30132</c:v>
                </c:pt>
                <c:pt idx="23">
                  <c:v>30172</c:v>
                </c:pt>
                <c:pt idx="24">
                  <c:v>30202</c:v>
                </c:pt>
                <c:pt idx="25">
                  <c:v>30230</c:v>
                </c:pt>
                <c:pt idx="26">
                  <c:v>30264</c:v>
                </c:pt>
                <c:pt idx="27">
                  <c:v>30303</c:v>
                </c:pt>
                <c:pt idx="28">
                  <c:v>30348</c:v>
                </c:pt>
                <c:pt idx="29">
                  <c:v>30406</c:v>
                </c:pt>
                <c:pt idx="30">
                  <c:v>30455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4D-4F88-8533-94ADB315D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780464"/>
        <c:axId val="266777184"/>
      </c:lineChart>
      <c:dateAx>
        <c:axId val="26678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77184"/>
        <c:crosses val="autoZero"/>
        <c:auto val="1"/>
        <c:lblOffset val="100"/>
        <c:baseTimeUnit val="days"/>
      </c:dateAx>
      <c:valAx>
        <c:axId val="26677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8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</c:v>
                </c:pt>
                <c:pt idx="1">
                  <c:v>48</c:v>
                </c:pt>
                <c:pt idx="2">
                  <c:v>55</c:v>
                </c:pt>
                <c:pt idx="3">
                  <c:v>52</c:v>
                </c:pt>
                <c:pt idx="4">
                  <c:v>59</c:v>
                </c:pt>
                <c:pt idx="5">
                  <c:v>42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9C-48C6-9EFF-E2145D3B7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877728"/>
        <c:axId val="267878384"/>
      </c:barChart>
      <c:catAx>
        <c:axId val="2678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78384"/>
        <c:crosses val="autoZero"/>
        <c:auto val="1"/>
        <c:lblAlgn val="ctr"/>
        <c:lblOffset val="100"/>
        <c:noMultiLvlLbl val="0"/>
      </c:catAx>
      <c:valAx>
        <c:axId val="26787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7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12</c:v>
                </c:pt>
                <c:pt idx="11">
                  <c:v>16</c:v>
                </c:pt>
                <c:pt idx="12">
                  <c:v>7</c:v>
                </c:pt>
                <c:pt idx="13">
                  <c:v>10</c:v>
                </c:pt>
                <c:pt idx="14">
                  <c:v>8</c:v>
                </c:pt>
                <c:pt idx="15">
                  <c:v>2</c:v>
                </c:pt>
                <c:pt idx="16">
                  <c:v>7</c:v>
                </c:pt>
                <c:pt idx="17">
                  <c:v>3</c:v>
                </c:pt>
                <c:pt idx="18">
                  <c:v>4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09-42EB-9743-5B8EAC073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875104"/>
        <c:axId val="267875760"/>
      </c:lineChart>
      <c:catAx>
        <c:axId val="26787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75760"/>
        <c:crosses val="autoZero"/>
        <c:auto val="1"/>
        <c:lblAlgn val="ctr"/>
        <c:lblOffset val="100"/>
        <c:noMultiLvlLbl val="0"/>
      </c:catAx>
      <c:valAx>
        <c:axId val="26787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0.17150928167877</c:v>
                </c:pt>
                <c:pt idx="10">
                  <c:v>0.11097659402744001</c:v>
                </c:pt>
                <c:pt idx="11">
                  <c:v>0.18433044121603001</c:v>
                </c:pt>
                <c:pt idx="12">
                  <c:v>0.26230831315577002</c:v>
                </c:pt>
                <c:pt idx="13">
                  <c:v>0.13418079096044999</c:v>
                </c:pt>
                <c:pt idx="14">
                  <c:v>0.27618038740919998</c:v>
                </c:pt>
                <c:pt idx="15">
                  <c:v>0.10929513048157</c:v>
                </c:pt>
                <c:pt idx="16">
                  <c:v>0.24357200507321999</c:v>
                </c:pt>
                <c:pt idx="17">
                  <c:v>0.29817953546767001</c:v>
                </c:pt>
                <c:pt idx="18">
                  <c:v>1.0971549636804001</c:v>
                </c:pt>
                <c:pt idx="19">
                  <c:v>0.1244283023944</c:v>
                </c:pt>
                <c:pt idx="20">
                  <c:v>1.3922518159806001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AA-4579-8677-F705E6707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623544"/>
        <c:axId val="270623216"/>
      </c:lineChart>
      <c:catAx>
        <c:axId val="27062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23216"/>
        <c:crosses val="autoZero"/>
        <c:auto val="1"/>
        <c:lblAlgn val="ctr"/>
        <c:lblOffset val="100"/>
        <c:noMultiLvlLbl val="0"/>
      </c:catAx>
      <c:valAx>
        <c:axId val="27062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2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12</c:v>
                </c:pt>
                <c:pt idx="2">
                  <c:v>12</c:v>
                </c:pt>
                <c:pt idx="3">
                  <c:v>18</c:v>
                </c:pt>
                <c:pt idx="4">
                  <c:v>13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9-4A78-893D-AC3C692BD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620592"/>
        <c:axId val="270620920"/>
      </c:barChart>
      <c:catAx>
        <c:axId val="27062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20920"/>
        <c:crosses val="autoZero"/>
        <c:auto val="1"/>
        <c:lblAlgn val="ctr"/>
        <c:lblOffset val="100"/>
        <c:noMultiLvlLbl val="0"/>
      </c:catAx>
      <c:valAx>
        <c:axId val="27062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2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0.26823357296964001</c:v>
                </c:pt>
                <c:pt idx="1">
                  <c:v>0.23850855731303999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4-4D91-A209-CDD61C7B1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52592"/>
        <c:axId val="270351608"/>
      </c:barChart>
      <c:catAx>
        <c:axId val="27035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1608"/>
        <c:crosses val="autoZero"/>
        <c:auto val="1"/>
        <c:lblAlgn val="ctr"/>
        <c:lblOffset val="100"/>
        <c:noMultiLvlLbl val="0"/>
      </c:catAx>
      <c:valAx>
        <c:axId val="27035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2D-4A7D-8CAF-6FBF9235E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2D-4A7D-8CAF-6FBF9235E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354560"/>
        <c:axId val="270350296"/>
      </c:barChart>
      <c:catAx>
        <c:axId val="27035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0296"/>
        <c:crosses val="autoZero"/>
        <c:auto val="1"/>
        <c:lblAlgn val="ctr"/>
        <c:lblOffset val="100"/>
        <c:noMultiLvlLbl val="0"/>
      </c:catAx>
      <c:valAx>
        <c:axId val="27035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0.36670650520060999</c:v>
                </c:pt>
                <c:pt idx="1">
                  <c:v>0.17219366327319</c:v>
                </c:pt>
                <c:pt idx="2">
                  <c:v>0.16351398268544001</c:v>
                </c:pt>
                <c:pt idx="3">
                  <c:v>0.26804346933366002</c:v>
                </c:pt>
                <c:pt idx="4">
                  <c:v>0.26543023216745998</c:v>
                </c:pt>
                <c:pt idx="5">
                  <c:v>0.38582580161050001</c:v>
                </c:pt>
                <c:pt idx="6">
                  <c:v>0.34718722351017001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8-4D25-92CB-9F4F16C51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48984"/>
        <c:axId val="229988576"/>
      </c:barChart>
      <c:catAx>
        <c:axId val="27034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88576"/>
        <c:crosses val="autoZero"/>
        <c:auto val="1"/>
        <c:lblAlgn val="ctr"/>
        <c:lblOffset val="100"/>
        <c:noMultiLvlLbl val="0"/>
      </c:catAx>
      <c:valAx>
        <c:axId val="22998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E1-4B7B-9594-980DBF3DE7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E1-4B7B-9594-980DBF3DE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963840"/>
        <c:axId val="269967448"/>
      </c:barChart>
      <c:catAx>
        <c:axId val="26996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67448"/>
        <c:crosses val="autoZero"/>
        <c:auto val="1"/>
        <c:lblAlgn val="ctr"/>
        <c:lblOffset val="100"/>
        <c:noMultiLvlLbl val="0"/>
      </c:catAx>
      <c:valAx>
        <c:axId val="26996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6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70682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205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47602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6916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5686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4773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4285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8869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5028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8416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106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4495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61113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872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4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395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46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335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1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735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89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028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070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259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56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6090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544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50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50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542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60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608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280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909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8032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689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9627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194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9341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2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- 2017-03-20 18:44:14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🇩🇴 🇩🇴 🇩🇴 #elequipomasgrande #BHDLeón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4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- 2017-03-09 20:32:16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primeras 5 personas que acierten, recibirán como regalo 2 T-shirts de la Selección Dominicana.  #ElEquipoMasGrande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0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- 2017-03-31 18:34:16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¡Somos un gran lugar para trabajar! 
Nuestra institución fue reconocida y certificada como una de las mejores empresas para trabajar en República Dominicana y el Caribe por el Instituto Great Place to Work, reconocida firma internacional de investigación y gestión de recursos humanos con presencia en más de 45 países. 
Un mejor lugar para trabajar se construye día a día, mediante prácticas cotidianas y de buenas relaciones entre colaboradores(as) y líderes que permiten generar un ambiente de confianza.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8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- 2017-03-11 20:31:20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primeras 5 personas que acierten, recibirán como obsequio 2 T-shirts de la Selección Dominicana. #ElEquipoMasGrande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2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- 2017-03-08 17:03:01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obra nos inspiró para rendir un homenaje digno de tu legado, junto a los talentosos artistas @kiliallano,  @angurria, @willgom y @dovente.rd. ¡Este mural es para ti #MujerMujer Dominicana! Disfrútalo visitando nuestra sucursal de la Av. 27 de Febrero esq. Av. Winston Churchill. #DiaDeLaMujer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5715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396330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429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76965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3061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2263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4103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111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12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- 2017-03-12 14:13:45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primeras 5 personas que acierten, recibirán como regalo 2 T-shirts de la Selección Dominicana. #ElEquipoMasGrande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- 2017-03-13 16:47:47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condición de #MujerMujer te da el poder de cambiar el mundo. Conoce cómo postular a la tercera edición del Premio Mujeres que Cambian el Mundo en mujeresquecambianelmundo.com.do y visita la exposición fotográfica de las ganadoras y finalistas de 2016 en Galería 360.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74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- 2017-03-25 11:16:25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Aumenta tu potencial mientras disfrutas el adquirir habilidades que permiten que tu cerebro trabaje más rápido y mejor. 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72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- 2017-03-21 11:48:42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enorgullece Teresa Pérez Caamaño #GenteBHDLeon #MujerMujer, gerente de nuestra Sucursal Barahona, quien recibió un reconocimiento especial por sus méritos como activista social, filántropa y humanista durante un acto celebrado en conmemoración del pasado Día Internacional de la Mujer. El mismo fue organizado por la Cámara de Diputados y la Comisión Permanente de Equidad de Género de este organismo como una forma de realizar un homenaje a las luchas históricas de mujeres que buscan lograr cambios en las condiciones sociales de este género.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2051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414681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100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5585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4423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692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7727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3466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50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- 2017-03-23 12:53:37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#GenteBHDLeon no solo promueve el conocimiento financiero entre nuestros clientes de las microfinanzas; además, comparte con ellos en su día a día para conocer mejor su forma de vida y de trabajo #BHDLeon #MejoraTuMundo #CompromisoSocial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689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788491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322</Words>
  <Application>Microsoft Office PowerPoint</Application>
  <PresentationFormat>On-screen Show (4:3)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2017-04-10T17:18:29Z</dcterms:created>
  <dcterms:modified xsi:type="dcterms:W3CDTF">2017-04-10T17:18:51Z</dcterms:modified>
</cp:coreProperties>
</file>