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gruporamosrd (Grupo Ramos)</c:v>
                </c:pt>
              </c:strCache>
            </c:strRef>
          </c:tx>
          <c:spPr>
            <a:ln w="28575" cap="rnd">
              <a:solidFill>
                <a:schemeClr val="accent1"/>
              </a:solidFill>
              <a:round/>
            </a:ln>
            <a:effectLst/>
          </c:spPr>
          <c:marker>
            <c:symbol val="none"/>
          </c:marker>
          <c:cat>
            <c:strRef>
              <c:f>Sheet1!$A$2:$A$8</c:f>
              <c:strCache>
                <c:ptCount val="7"/>
                <c:pt idx="0">
                  <c:v>Followers</c:v>
                </c:pt>
                <c:pt idx="1">
                  <c:v>Images</c:v>
                </c:pt>
                <c:pt idx="2">
                  <c:v>Videos</c:v>
                </c:pt>
                <c:pt idx="3">
                  <c:v>Posts</c:v>
                </c:pt>
                <c:pt idx="4">
                  <c:v>Interactions</c:v>
                </c:pt>
                <c:pt idx="5">
                  <c:v>Interaction Rate</c:v>
                </c:pt>
                <c:pt idx="6">
                  <c:v>Followers Change Rate</c:v>
                </c:pt>
              </c:strCache>
            </c:strRef>
          </c:cat>
          <c:val>
            <c:numRef>
              <c:f>Sheet1!$B$2:$B$8</c:f>
              <c:numCache>
                <c:formatCode>General</c:formatCode>
                <c:ptCount val="7"/>
                <c:pt idx="0">
                  <c:v>100</c:v>
                </c:pt>
                <c:pt idx="1">
                  <c:v>100</c:v>
                </c:pt>
                <c:pt idx="2">
                  <c:v>100</c:v>
                </c:pt>
                <c:pt idx="3">
                  <c:v>100</c:v>
                </c:pt>
                <c:pt idx="4">
                  <c:v>100</c:v>
                </c:pt>
                <c:pt idx="5">
                  <c:v>100</c:v>
                </c:pt>
                <c:pt idx="6">
                  <c:v>100</c:v>
                </c:pt>
              </c:numCache>
            </c:numRef>
          </c:val>
          <c:extLst>
            <c:ext xmlns:c16="http://schemas.microsoft.com/office/drawing/2014/chart" uri="{C3380CC4-5D6E-409C-BE32-E72D297353CC}">
              <c16:uniqueId val="{00000000-44B0-4B63-B5A8-8C1D7E55878E}"/>
            </c:ext>
          </c:extLst>
        </c:ser>
        <c:dLbls>
          <c:showLegendKey val="0"/>
          <c:showVal val="0"/>
          <c:showCatName val="0"/>
          <c:showSerName val="0"/>
          <c:showPercent val="0"/>
          <c:showBubbleSize val="0"/>
        </c:dLbls>
        <c:axId val="238181984"/>
        <c:axId val="238181000"/>
      </c:radarChart>
      <c:catAx>
        <c:axId val="238181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181000"/>
        <c:crosses val="autoZero"/>
        <c:auto val="1"/>
        <c:lblAlgn val="ctr"/>
        <c:lblOffset val="100"/>
        <c:noMultiLvlLbl val="0"/>
      </c:catAx>
      <c:valAx>
        <c:axId val="238181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181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gruporamosrd (Grupo Ramos)</c:v>
                </c:pt>
              </c:strCache>
            </c:strRef>
          </c:tx>
          <c:spPr>
            <a:ln w="28575" cap="rnd">
              <a:solidFill>
                <a:schemeClr val="accent1"/>
              </a:solidFill>
              <a:round/>
            </a:ln>
            <a:effectLst/>
          </c:spPr>
          <c:marker>
            <c:symbol val="none"/>
          </c:marker>
          <c:cat>
            <c:strRef>
              <c:f>Sheet1!$A$2:$A$32</c:f>
              <c:strCache>
                <c:ptCount val="31"/>
                <c:pt idx="0">
                  <c:v>1/3/2017</c:v>
                </c:pt>
                <c:pt idx="1">
                  <c:v>2/3/2017</c:v>
                </c:pt>
                <c:pt idx="2">
                  <c:v>3/3/2017</c:v>
                </c:pt>
                <c:pt idx="3">
                  <c:v>4/3/2017</c:v>
                </c:pt>
                <c:pt idx="4">
                  <c:v>5/3/2017</c:v>
                </c:pt>
                <c:pt idx="5">
                  <c:v>6/3/2017</c:v>
                </c:pt>
                <c:pt idx="6">
                  <c:v>7/3/2017</c:v>
                </c:pt>
                <c:pt idx="7">
                  <c:v>8/3/2017</c:v>
                </c:pt>
                <c:pt idx="8">
                  <c:v>9/3/2017</c:v>
                </c:pt>
                <c:pt idx="9">
                  <c:v>10/3/2017</c:v>
                </c:pt>
                <c:pt idx="10">
                  <c:v>11/3/2017</c:v>
                </c:pt>
                <c:pt idx="11">
                  <c:v>12/3/2017</c:v>
                </c:pt>
                <c:pt idx="12">
                  <c:v>13/03/2017</c:v>
                </c:pt>
                <c:pt idx="13">
                  <c:v>14/03/2017</c:v>
                </c:pt>
                <c:pt idx="14">
                  <c:v>15/03/2017</c:v>
                </c:pt>
                <c:pt idx="15">
                  <c:v>16/03/2017</c:v>
                </c:pt>
                <c:pt idx="16">
                  <c:v>17/03/2017</c:v>
                </c:pt>
                <c:pt idx="17">
                  <c:v>18/03/2017</c:v>
                </c:pt>
                <c:pt idx="18">
                  <c:v>19/03/2017</c:v>
                </c:pt>
                <c:pt idx="19">
                  <c:v>20/03/2017</c:v>
                </c:pt>
                <c:pt idx="20">
                  <c:v>21/03/2017</c:v>
                </c:pt>
                <c:pt idx="21">
                  <c:v>22/03/2017</c:v>
                </c:pt>
                <c:pt idx="22">
                  <c:v>23/03/2017</c:v>
                </c:pt>
                <c:pt idx="23">
                  <c:v>24/03/2017</c:v>
                </c:pt>
                <c:pt idx="24">
                  <c:v>25/03/2017</c:v>
                </c:pt>
                <c:pt idx="25">
                  <c:v>26/03/2017</c:v>
                </c:pt>
                <c:pt idx="26">
                  <c:v>27/03/2017</c:v>
                </c:pt>
                <c:pt idx="27">
                  <c:v>28/03/2017</c:v>
                </c:pt>
                <c:pt idx="28">
                  <c:v>29/03/2017</c:v>
                </c:pt>
                <c:pt idx="29">
                  <c:v>30/03/2017</c:v>
                </c:pt>
                <c:pt idx="30">
                  <c:v>31/03/2017</c:v>
                </c:pt>
              </c:strCache>
            </c:strRef>
          </c:cat>
          <c:val>
            <c:numRef>
              <c:f>Sheet1!$B$2:$B$32</c:f>
              <c:numCache>
                <c:formatCode>General</c:formatCode>
                <c:ptCount val="31"/>
                <c:pt idx="0">
                  <c:v>1274</c:v>
                </c:pt>
                <c:pt idx="1">
                  <c:v>1278</c:v>
                </c:pt>
                <c:pt idx="2">
                  <c:v>1290</c:v>
                </c:pt>
                <c:pt idx="3">
                  <c:v>1296</c:v>
                </c:pt>
                <c:pt idx="4">
                  <c:v>1300</c:v>
                </c:pt>
                <c:pt idx="5">
                  <c:v>1301</c:v>
                </c:pt>
                <c:pt idx="6">
                  <c:v>1306</c:v>
                </c:pt>
                <c:pt idx="7">
                  <c:v>1310</c:v>
                </c:pt>
                <c:pt idx="8">
                  <c:v>1315</c:v>
                </c:pt>
                <c:pt idx="9">
                  <c:v>1317</c:v>
                </c:pt>
                <c:pt idx="10">
                  <c:v>1317</c:v>
                </c:pt>
                <c:pt idx="11">
                  <c:v>1318</c:v>
                </c:pt>
                <c:pt idx="12">
                  <c:v>1320</c:v>
                </c:pt>
                <c:pt idx="13">
                  <c:v>1323</c:v>
                </c:pt>
                <c:pt idx="14">
                  <c:v>1331</c:v>
                </c:pt>
                <c:pt idx="15">
                  <c:v>1338</c:v>
                </c:pt>
                <c:pt idx="16">
                  <c:v>1339</c:v>
                </c:pt>
                <c:pt idx="17">
                  <c:v>1336</c:v>
                </c:pt>
                <c:pt idx="18">
                  <c:v>1338</c:v>
                </c:pt>
                <c:pt idx="19">
                  <c:v>1336</c:v>
                </c:pt>
                <c:pt idx="20">
                  <c:v>1339</c:v>
                </c:pt>
                <c:pt idx="21">
                  <c:v>1348</c:v>
                </c:pt>
                <c:pt idx="22">
                  <c:v>1348</c:v>
                </c:pt>
                <c:pt idx="23">
                  <c:v>1349</c:v>
                </c:pt>
                <c:pt idx="24">
                  <c:v>1353</c:v>
                </c:pt>
                <c:pt idx="25">
                  <c:v>1354</c:v>
                </c:pt>
                <c:pt idx="26">
                  <c:v>1354</c:v>
                </c:pt>
                <c:pt idx="27">
                  <c:v>1356</c:v>
                </c:pt>
                <c:pt idx="28">
                  <c:v>1358</c:v>
                </c:pt>
                <c:pt idx="29">
                  <c:v>1361</c:v>
                </c:pt>
                <c:pt idx="30">
                  <c:v>1427</c:v>
                </c:pt>
              </c:numCache>
            </c:numRef>
          </c:val>
          <c:smooth val="0"/>
          <c:extLst>
            <c:ext xmlns:c16="http://schemas.microsoft.com/office/drawing/2014/chart" uri="{C3380CC4-5D6E-409C-BE32-E72D297353CC}">
              <c16:uniqueId val="{00000000-9AC8-4463-8161-B8214C37D74C}"/>
            </c:ext>
          </c:extLst>
        </c:ser>
        <c:dLbls>
          <c:showLegendKey val="0"/>
          <c:showVal val="0"/>
          <c:showCatName val="0"/>
          <c:showSerName val="0"/>
          <c:showPercent val="0"/>
          <c:showBubbleSize val="0"/>
        </c:dLbls>
        <c:smooth val="0"/>
        <c:axId val="265651768"/>
        <c:axId val="265649144"/>
      </c:lineChart>
      <c:catAx>
        <c:axId val="265651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649144"/>
        <c:crosses val="autoZero"/>
        <c:auto val="1"/>
        <c:lblAlgn val="ctr"/>
        <c:lblOffset val="100"/>
        <c:noMultiLvlLbl val="0"/>
      </c:catAx>
      <c:valAx>
        <c:axId val="265649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651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gruporamosrd (Grupo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3</c:v>
                </c:pt>
                <c:pt idx="2">
                  <c:v>5</c:v>
                </c:pt>
                <c:pt idx="3">
                  <c:v>4</c:v>
                </c:pt>
                <c:pt idx="4">
                  <c:v>16</c:v>
                </c:pt>
                <c:pt idx="5">
                  <c:v>2</c:v>
                </c:pt>
                <c:pt idx="6">
                  <c:v>2</c:v>
                </c:pt>
              </c:numCache>
            </c:numRef>
          </c:val>
          <c:extLst>
            <c:ext xmlns:c16="http://schemas.microsoft.com/office/drawing/2014/chart" uri="{C3380CC4-5D6E-409C-BE32-E72D297353CC}">
              <c16:uniqueId val="{00000000-B1FE-4910-97BB-35C717332E9D}"/>
            </c:ext>
          </c:extLst>
        </c:ser>
        <c:dLbls>
          <c:showLegendKey val="0"/>
          <c:showVal val="0"/>
          <c:showCatName val="0"/>
          <c:showSerName val="0"/>
          <c:showPercent val="0"/>
          <c:showBubbleSize val="0"/>
        </c:dLbls>
        <c:gapWidth val="219"/>
        <c:overlap val="-27"/>
        <c:axId val="265649472"/>
        <c:axId val="265656688"/>
      </c:barChart>
      <c:catAx>
        <c:axId val="265649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656688"/>
        <c:crosses val="autoZero"/>
        <c:auto val="1"/>
        <c:lblAlgn val="ctr"/>
        <c:lblOffset val="100"/>
        <c:noMultiLvlLbl val="0"/>
      </c:catAx>
      <c:valAx>
        <c:axId val="265656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649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gruporamosrd (Grupo Ramos)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2</c:v>
                </c:pt>
                <c:pt idx="10">
                  <c:v>1</c:v>
                </c:pt>
                <c:pt idx="11">
                  <c:v>0</c:v>
                </c:pt>
                <c:pt idx="12">
                  <c:v>1</c:v>
                </c:pt>
                <c:pt idx="13">
                  <c:v>1</c:v>
                </c:pt>
                <c:pt idx="14">
                  <c:v>0</c:v>
                </c:pt>
                <c:pt idx="15">
                  <c:v>0</c:v>
                </c:pt>
                <c:pt idx="16">
                  <c:v>0</c:v>
                </c:pt>
                <c:pt idx="17">
                  <c:v>4</c:v>
                </c:pt>
                <c:pt idx="18">
                  <c:v>1</c:v>
                </c:pt>
                <c:pt idx="19">
                  <c:v>1</c:v>
                </c:pt>
                <c:pt idx="20">
                  <c:v>0</c:v>
                </c:pt>
                <c:pt idx="21">
                  <c:v>0</c:v>
                </c:pt>
                <c:pt idx="22">
                  <c:v>0</c:v>
                </c:pt>
                <c:pt idx="23">
                  <c:v>0</c:v>
                </c:pt>
              </c:numCache>
            </c:numRef>
          </c:val>
          <c:smooth val="0"/>
          <c:extLst>
            <c:ext xmlns:c16="http://schemas.microsoft.com/office/drawing/2014/chart" uri="{C3380CC4-5D6E-409C-BE32-E72D297353CC}">
              <c16:uniqueId val="{00000000-A9BA-43B8-9B57-F6E8CE80D274}"/>
            </c:ext>
          </c:extLst>
        </c:ser>
        <c:dLbls>
          <c:showLegendKey val="0"/>
          <c:showVal val="0"/>
          <c:showCatName val="0"/>
          <c:showSerName val="0"/>
          <c:showPercent val="0"/>
          <c:showBubbleSize val="0"/>
        </c:dLbls>
        <c:smooth val="0"/>
        <c:axId val="231902704"/>
        <c:axId val="231904672"/>
      </c:lineChart>
      <c:catAx>
        <c:axId val="231902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904672"/>
        <c:crosses val="autoZero"/>
        <c:auto val="1"/>
        <c:lblAlgn val="ctr"/>
        <c:lblOffset val="100"/>
        <c:noMultiLvlLbl val="0"/>
      </c:catAx>
      <c:valAx>
        <c:axId val="231904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902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gruporamosrd (Grupo Ramos)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3.2222222222222001</c:v>
                </c:pt>
                <c:pt idx="10">
                  <c:v>2.6666666666666998</c:v>
                </c:pt>
                <c:pt idx="11">
                  <c:v>0</c:v>
                </c:pt>
                <c:pt idx="12">
                  <c:v>3.4814814814815001</c:v>
                </c:pt>
                <c:pt idx="13">
                  <c:v>1.4814814814815001</c:v>
                </c:pt>
                <c:pt idx="14">
                  <c:v>0</c:v>
                </c:pt>
                <c:pt idx="15">
                  <c:v>0</c:v>
                </c:pt>
                <c:pt idx="16">
                  <c:v>0</c:v>
                </c:pt>
                <c:pt idx="17">
                  <c:v>2.1666666666666998</c:v>
                </c:pt>
                <c:pt idx="18">
                  <c:v>3.5555555555556002</c:v>
                </c:pt>
                <c:pt idx="19">
                  <c:v>2.1481481481481</c:v>
                </c:pt>
                <c:pt idx="20">
                  <c:v>0</c:v>
                </c:pt>
                <c:pt idx="21">
                  <c:v>0</c:v>
                </c:pt>
                <c:pt idx="22">
                  <c:v>0</c:v>
                </c:pt>
                <c:pt idx="23">
                  <c:v>0</c:v>
                </c:pt>
              </c:numCache>
            </c:numRef>
          </c:val>
          <c:smooth val="0"/>
          <c:extLst>
            <c:ext xmlns:c16="http://schemas.microsoft.com/office/drawing/2014/chart" uri="{C3380CC4-5D6E-409C-BE32-E72D297353CC}">
              <c16:uniqueId val="{00000000-BAED-4213-BB77-8D573E786EFA}"/>
            </c:ext>
          </c:extLst>
        </c:ser>
        <c:dLbls>
          <c:showLegendKey val="0"/>
          <c:showVal val="0"/>
          <c:showCatName val="0"/>
          <c:showSerName val="0"/>
          <c:showPercent val="0"/>
          <c:showBubbleSize val="0"/>
        </c:dLbls>
        <c:smooth val="0"/>
        <c:axId val="231898768"/>
        <c:axId val="231897128"/>
      </c:lineChart>
      <c:catAx>
        <c:axId val="231898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897128"/>
        <c:crosses val="autoZero"/>
        <c:auto val="1"/>
        <c:lblAlgn val="ctr"/>
        <c:lblOffset val="100"/>
        <c:noMultiLvlLbl val="0"/>
      </c:catAx>
      <c:valAx>
        <c:axId val="231897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898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gruporamosrd (Grupo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0</c:v>
                </c:pt>
                <c:pt idx="2">
                  <c:v>6</c:v>
                </c:pt>
                <c:pt idx="3">
                  <c:v>2</c:v>
                </c:pt>
                <c:pt idx="4">
                  <c:v>1</c:v>
                </c:pt>
                <c:pt idx="5">
                  <c:v>1</c:v>
                </c:pt>
                <c:pt idx="6">
                  <c:v>0</c:v>
                </c:pt>
              </c:numCache>
            </c:numRef>
          </c:val>
          <c:extLst>
            <c:ext xmlns:c16="http://schemas.microsoft.com/office/drawing/2014/chart" uri="{C3380CC4-5D6E-409C-BE32-E72D297353CC}">
              <c16:uniqueId val="{00000000-C985-4B25-9B28-E6060886414D}"/>
            </c:ext>
          </c:extLst>
        </c:ser>
        <c:dLbls>
          <c:showLegendKey val="0"/>
          <c:showVal val="0"/>
          <c:showCatName val="0"/>
          <c:showSerName val="0"/>
          <c:showPercent val="0"/>
          <c:showBubbleSize val="0"/>
        </c:dLbls>
        <c:gapWidth val="219"/>
        <c:overlap val="-27"/>
        <c:axId val="270197920"/>
        <c:axId val="270193984"/>
      </c:barChart>
      <c:catAx>
        <c:axId val="270197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193984"/>
        <c:crosses val="autoZero"/>
        <c:auto val="1"/>
        <c:lblAlgn val="ctr"/>
        <c:lblOffset val="100"/>
        <c:noMultiLvlLbl val="0"/>
      </c:catAx>
      <c:valAx>
        <c:axId val="270193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197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gruporamosrd (Grupo Ramos)</c:v>
                </c:pt>
              </c:strCache>
            </c:strRef>
          </c:tx>
          <c:spPr>
            <a:solidFill>
              <a:schemeClr val="accent1"/>
            </a:solidFill>
            <a:ln>
              <a:noFill/>
            </a:ln>
            <a:effectLst/>
          </c:spPr>
          <c:invertIfNegative val="0"/>
          <c:cat>
            <c:strRef>
              <c:f>Sheet1!$A$2:$A$3</c:f>
              <c:strCache>
                <c:ptCount val="2"/>
                <c:pt idx="0">
                  <c:v>Images</c:v>
                </c:pt>
                <c:pt idx="1">
                  <c:v>Videos</c:v>
                </c:pt>
              </c:strCache>
            </c:strRef>
          </c:cat>
          <c:val>
            <c:numRef>
              <c:f>Sheet1!$B$2:$B$3</c:f>
              <c:numCache>
                <c:formatCode>General</c:formatCode>
                <c:ptCount val="2"/>
                <c:pt idx="0">
                  <c:v>2.7112252447502998</c:v>
                </c:pt>
                <c:pt idx="1">
                  <c:v>2.3878929749561002</c:v>
                </c:pt>
              </c:numCache>
            </c:numRef>
          </c:val>
          <c:extLst>
            <c:ext xmlns:c16="http://schemas.microsoft.com/office/drawing/2014/chart" uri="{C3380CC4-5D6E-409C-BE32-E72D297353CC}">
              <c16:uniqueId val="{00000000-A933-4426-96AF-81881C5CC915}"/>
            </c:ext>
          </c:extLst>
        </c:ser>
        <c:dLbls>
          <c:showLegendKey val="0"/>
          <c:showVal val="0"/>
          <c:showCatName val="0"/>
          <c:showSerName val="0"/>
          <c:showPercent val="0"/>
          <c:showBubbleSize val="0"/>
        </c:dLbls>
        <c:gapWidth val="219"/>
        <c:overlap val="-27"/>
        <c:axId val="270194312"/>
        <c:axId val="270194640"/>
      </c:barChart>
      <c:catAx>
        <c:axId val="270194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194640"/>
        <c:crosses val="autoZero"/>
        <c:auto val="1"/>
        <c:lblAlgn val="ctr"/>
        <c:lblOffset val="100"/>
        <c:noMultiLvlLbl val="0"/>
      </c:catAx>
      <c:valAx>
        <c:axId val="270194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194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Photos</c:v>
                </c:pt>
              </c:strCache>
            </c:strRef>
          </c:tx>
          <c:spPr>
            <a:solidFill>
              <a:schemeClr val="accent1"/>
            </a:solidFill>
            <a:ln>
              <a:noFill/>
            </a:ln>
            <a:effectLst/>
          </c:spPr>
          <c:invertIfNegative val="0"/>
          <c:cat>
            <c:strRef>
              <c:f>Sheet1!$A$2</c:f>
              <c:strCache>
                <c:ptCount val="1"/>
                <c:pt idx="0">
                  <c:v>gruporamosrd (Grupo Ramos)</c:v>
                </c:pt>
              </c:strCache>
            </c:strRef>
          </c:cat>
          <c:val>
            <c:numRef>
              <c:f>Sheet1!$B$2</c:f>
              <c:numCache>
                <c:formatCode>General</c:formatCode>
                <c:ptCount val="1"/>
                <c:pt idx="0">
                  <c:v>8</c:v>
                </c:pt>
              </c:numCache>
            </c:numRef>
          </c:val>
          <c:extLst>
            <c:ext xmlns:c16="http://schemas.microsoft.com/office/drawing/2014/chart" uri="{C3380CC4-5D6E-409C-BE32-E72D297353CC}">
              <c16:uniqueId val="{00000000-31D5-480E-95EF-FEAAE5BEBC87}"/>
            </c:ext>
          </c:extLst>
        </c:ser>
        <c:ser>
          <c:idx val="1"/>
          <c:order val="1"/>
          <c:tx>
            <c:strRef>
              <c:f>Sheet1!$C$1</c:f>
              <c:strCache>
                <c:ptCount val="1"/>
                <c:pt idx="0">
                  <c:v>Videos</c:v>
                </c:pt>
              </c:strCache>
            </c:strRef>
          </c:tx>
          <c:spPr>
            <a:solidFill>
              <a:schemeClr val="accent2"/>
            </a:solidFill>
            <a:ln>
              <a:noFill/>
            </a:ln>
            <a:effectLst/>
          </c:spPr>
          <c:invertIfNegative val="0"/>
          <c:cat>
            <c:strRef>
              <c:f>Sheet1!$A$2</c:f>
              <c:strCache>
                <c:ptCount val="1"/>
                <c:pt idx="0">
                  <c:v>gruporamosrd (Grupo Ramos)</c:v>
                </c:pt>
              </c:strCache>
            </c:strRef>
          </c:cat>
          <c:val>
            <c:numRef>
              <c:f>Sheet1!$C$2</c:f>
              <c:numCache>
                <c:formatCode>General</c:formatCode>
                <c:ptCount val="1"/>
                <c:pt idx="0">
                  <c:v>3</c:v>
                </c:pt>
              </c:numCache>
            </c:numRef>
          </c:val>
          <c:extLst>
            <c:ext xmlns:c16="http://schemas.microsoft.com/office/drawing/2014/chart" uri="{C3380CC4-5D6E-409C-BE32-E72D297353CC}">
              <c16:uniqueId val="{00000001-31D5-480E-95EF-FEAAE5BEBC87}"/>
            </c:ext>
          </c:extLst>
        </c:ser>
        <c:dLbls>
          <c:showLegendKey val="0"/>
          <c:showVal val="0"/>
          <c:showCatName val="0"/>
          <c:showSerName val="0"/>
          <c:showPercent val="0"/>
          <c:showBubbleSize val="0"/>
        </c:dLbls>
        <c:gapWidth val="150"/>
        <c:overlap val="100"/>
        <c:axId val="233565096"/>
        <c:axId val="233563456"/>
      </c:barChart>
      <c:catAx>
        <c:axId val="233565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563456"/>
        <c:crosses val="autoZero"/>
        <c:auto val="1"/>
        <c:lblAlgn val="ctr"/>
        <c:lblOffset val="100"/>
        <c:noMultiLvlLbl val="0"/>
      </c:catAx>
      <c:valAx>
        <c:axId val="2335634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565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gruporamosrd (Grupo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2.9629629629630001</c:v>
                </c:pt>
                <c:pt idx="2">
                  <c:v>3</c:v>
                </c:pt>
                <c:pt idx="3">
                  <c:v>2.1851851851852002</c:v>
                </c:pt>
                <c:pt idx="4">
                  <c:v>1.6296296296296</c:v>
                </c:pt>
                <c:pt idx="5">
                  <c:v>1.4814814814815001</c:v>
                </c:pt>
              </c:numCache>
            </c:numRef>
          </c:val>
          <c:extLst>
            <c:ext xmlns:c16="http://schemas.microsoft.com/office/drawing/2014/chart" uri="{C3380CC4-5D6E-409C-BE32-E72D297353CC}">
              <c16:uniqueId val="{00000000-D779-471F-9DC7-386A20A444C5}"/>
            </c:ext>
          </c:extLst>
        </c:ser>
        <c:dLbls>
          <c:showLegendKey val="0"/>
          <c:showVal val="0"/>
          <c:showCatName val="0"/>
          <c:showSerName val="0"/>
          <c:showPercent val="0"/>
          <c:showBubbleSize val="0"/>
        </c:dLbls>
        <c:gapWidth val="219"/>
        <c:overlap val="-27"/>
        <c:axId val="234595504"/>
        <c:axId val="234597800"/>
      </c:barChart>
      <c:catAx>
        <c:axId val="234595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597800"/>
        <c:crosses val="autoZero"/>
        <c:auto val="1"/>
        <c:lblAlgn val="ctr"/>
        <c:lblOffset val="100"/>
        <c:noMultiLvlLbl val="0"/>
      </c:catAx>
      <c:valAx>
        <c:axId val="234597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595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gruporamosrd (Grupo Ramos)</c:v>
                </c:pt>
              </c:strCache>
            </c:strRef>
          </c:cat>
          <c:val>
            <c:numRef>
              <c:f>Sheet1!$B$2</c:f>
              <c:numCache>
                <c:formatCode>General</c:formatCode>
                <c:ptCount val="1"/>
                <c:pt idx="0">
                  <c:v>374</c:v>
                </c:pt>
              </c:numCache>
            </c:numRef>
          </c:val>
          <c:extLst>
            <c:ext xmlns:c16="http://schemas.microsoft.com/office/drawing/2014/chart" uri="{C3380CC4-5D6E-409C-BE32-E72D297353CC}">
              <c16:uniqueId val="{00000000-AEC8-4515-9845-A72786D1874D}"/>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gruporamosrd (Grupo Ramos)</c:v>
                </c:pt>
              </c:strCache>
            </c:strRef>
          </c:cat>
          <c:val>
            <c:numRef>
              <c:f>Sheet1!$C$2</c:f>
              <c:numCache>
                <c:formatCode>General</c:formatCode>
                <c:ptCount val="1"/>
                <c:pt idx="0">
                  <c:v>10</c:v>
                </c:pt>
              </c:numCache>
            </c:numRef>
          </c:val>
          <c:extLst>
            <c:ext xmlns:c16="http://schemas.microsoft.com/office/drawing/2014/chart" uri="{C3380CC4-5D6E-409C-BE32-E72D297353CC}">
              <c16:uniqueId val="{00000001-AEC8-4515-9845-A72786D1874D}"/>
            </c:ext>
          </c:extLst>
        </c:ser>
        <c:dLbls>
          <c:showLegendKey val="0"/>
          <c:showVal val="0"/>
          <c:showCatName val="0"/>
          <c:showSerName val="0"/>
          <c:showPercent val="0"/>
          <c:showBubbleSize val="0"/>
        </c:dLbls>
        <c:gapWidth val="150"/>
        <c:overlap val="100"/>
        <c:axId val="234591568"/>
        <c:axId val="234591896"/>
      </c:barChart>
      <c:catAx>
        <c:axId val="234591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591896"/>
        <c:crosses val="autoZero"/>
        <c:auto val="1"/>
        <c:lblAlgn val="ctr"/>
        <c:lblOffset val="100"/>
        <c:noMultiLvlLbl val="0"/>
      </c:catAx>
      <c:valAx>
        <c:axId val="234591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591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Instagram</a:t>
            </a:r>
          </a:p>
        </p:txBody>
      </p:sp>
      <p:sp>
        <p:nvSpPr>
          <p:cNvPr id="3" name="Subtitle 2"/>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458320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926121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24838956"/>
                    </a:ext>
                  </a:extLst>
                </a:gridCol>
                <a:gridCol w="740664">
                  <a:extLst>
                    <a:ext uri="{9D8B030D-6E8A-4147-A177-3AD203B41FA5}">
                      <a16:colId xmlns:a16="http://schemas.microsoft.com/office/drawing/2014/main" val="2831633267"/>
                    </a:ext>
                  </a:extLst>
                </a:gridCol>
                <a:gridCol w="740664">
                  <a:extLst>
                    <a:ext uri="{9D8B030D-6E8A-4147-A177-3AD203B41FA5}">
                      <a16:colId xmlns:a16="http://schemas.microsoft.com/office/drawing/2014/main" val="2301194697"/>
                    </a:ext>
                  </a:extLst>
                </a:gridCol>
                <a:gridCol w="740664">
                  <a:extLst>
                    <a:ext uri="{9D8B030D-6E8A-4147-A177-3AD203B41FA5}">
                      <a16:colId xmlns:a16="http://schemas.microsoft.com/office/drawing/2014/main" val="931722158"/>
                    </a:ext>
                  </a:extLst>
                </a:gridCol>
                <a:gridCol w="740664">
                  <a:extLst>
                    <a:ext uri="{9D8B030D-6E8A-4147-A177-3AD203B41FA5}">
                      <a16:colId xmlns:a16="http://schemas.microsoft.com/office/drawing/2014/main" val="3128887410"/>
                    </a:ext>
                  </a:extLst>
                </a:gridCol>
                <a:gridCol w="740664">
                  <a:extLst>
                    <a:ext uri="{9D8B030D-6E8A-4147-A177-3AD203B41FA5}">
                      <a16:colId xmlns:a16="http://schemas.microsoft.com/office/drawing/2014/main" val="950200878"/>
                    </a:ext>
                  </a:extLst>
                </a:gridCol>
                <a:gridCol w="740664">
                  <a:extLst>
                    <a:ext uri="{9D8B030D-6E8A-4147-A177-3AD203B41FA5}">
                      <a16:colId xmlns:a16="http://schemas.microsoft.com/office/drawing/2014/main" val="1837019904"/>
                    </a:ext>
                  </a:extLst>
                </a:gridCol>
                <a:gridCol w="740664">
                  <a:extLst>
                    <a:ext uri="{9D8B030D-6E8A-4147-A177-3AD203B41FA5}">
                      <a16:colId xmlns:a16="http://schemas.microsoft.com/office/drawing/2014/main" val="2366602116"/>
                    </a:ext>
                  </a:extLst>
                </a:gridCol>
                <a:gridCol w="740664">
                  <a:extLst>
                    <a:ext uri="{9D8B030D-6E8A-4147-A177-3AD203B41FA5}">
                      <a16:colId xmlns:a16="http://schemas.microsoft.com/office/drawing/2014/main" val="320858787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067023132"/>
                  </a:ext>
                </a:extLst>
              </a:tr>
              <a:tr h="370840">
                <a:tc>
                  <a:txBody>
                    <a:bodyPr/>
                    <a:lstStyle/>
                    <a:p>
                      <a:r>
                        <a:rPr lang="en-US" sz="1000"/>
                        <a:t>gruporamosrd (Grupo Ramos)</a:t>
                      </a:r>
                    </a:p>
                  </a:txBody>
                  <a:tcPr/>
                </a:tc>
                <a:tc>
                  <a:txBody>
                    <a:bodyPr/>
                    <a:lstStyle/>
                    <a:p>
                      <a:r>
                        <a:rPr lang="en-US" sz="1000"/>
                        <a:t>1427</a:t>
                      </a:r>
                    </a:p>
                  </a:txBody>
                  <a:tcPr/>
                </a:tc>
                <a:tc>
                  <a:txBody>
                    <a:bodyPr/>
                    <a:lstStyle/>
                    <a:p>
                      <a:r>
                        <a:rPr lang="en-US" sz="1000"/>
                        <a:t>157</a:t>
                      </a:r>
                    </a:p>
                  </a:txBody>
                  <a:tcPr/>
                </a:tc>
                <a:tc>
                  <a:txBody>
                    <a:bodyPr/>
                    <a:lstStyle/>
                    <a:p>
                      <a:r>
                        <a:rPr lang="en-US" sz="1000"/>
                        <a:t>8</a:t>
                      </a:r>
                    </a:p>
                  </a:txBody>
                  <a:tcPr/>
                </a:tc>
                <a:tc>
                  <a:txBody>
                    <a:bodyPr/>
                    <a:lstStyle/>
                    <a:p>
                      <a:r>
                        <a:rPr lang="en-US" sz="1000"/>
                        <a:t>3</a:t>
                      </a:r>
                    </a:p>
                  </a:txBody>
                  <a:tcPr/>
                </a:tc>
                <a:tc>
                  <a:txBody>
                    <a:bodyPr/>
                    <a:lstStyle/>
                    <a:p>
                      <a:r>
                        <a:rPr lang="en-US" sz="1000"/>
                        <a:t>11</a:t>
                      </a:r>
                    </a:p>
                  </a:txBody>
                  <a:tcPr/>
                </a:tc>
                <a:tc>
                  <a:txBody>
                    <a:bodyPr/>
                    <a:lstStyle/>
                    <a:p>
                      <a:r>
                        <a:rPr lang="en-US" sz="1000"/>
                        <a:t>374</a:t>
                      </a:r>
                    </a:p>
                  </a:txBody>
                  <a:tcPr/>
                </a:tc>
                <a:tc>
                  <a:txBody>
                    <a:bodyPr/>
                    <a:lstStyle/>
                    <a:p>
                      <a:r>
                        <a:rPr lang="en-US" sz="1000"/>
                        <a:t>10</a:t>
                      </a:r>
                    </a:p>
                  </a:txBody>
                  <a:tcPr/>
                </a:tc>
                <a:tc>
                  <a:txBody>
                    <a:bodyPr/>
                    <a:lstStyle/>
                    <a:p>
                      <a:r>
                        <a:rPr lang="en-US" sz="1000"/>
                        <a:t>2.5897%</a:t>
                      </a:r>
                    </a:p>
                  </a:txBody>
                  <a:tcPr/>
                </a:tc>
                <a:extLst>
                  <a:ext uri="{0D108BD9-81ED-4DB2-BD59-A6C34878D82A}">
                    <a16:rowId xmlns:a16="http://schemas.microsoft.com/office/drawing/2014/main" val="2030137408"/>
                  </a:ext>
                </a:extLst>
              </a:tr>
            </a:tbl>
          </a:graphicData>
        </a:graphic>
      </p:graphicFrame>
      <p:sp>
        <p:nvSpPr>
          <p:cNvPr id="4" name="Text Placeholder 3"/>
          <p:cNvSpPr>
            <a:spLocks noGrp="1"/>
          </p:cNvSpPr>
          <p:nvPr>
            <p:ph type="body" sz="quarter" idx="14"/>
          </p:nvPr>
        </p:nvSpPr>
        <p:spPr/>
        <p:txBody>
          <a:bodyPr/>
          <a:lstStyle/>
          <a:p>
            <a:r>
              <a:rPr lang="en-US"/>
              <a:t>01/03/2017 - 31/03/2017</a:t>
            </a:r>
          </a:p>
        </p:txBody>
      </p:sp>
    </p:spTree>
    <p:extLst>
      <p:ext uri="{BB962C8B-B14F-4D97-AF65-F5344CB8AC3E}">
        <p14:creationId xmlns:p14="http://schemas.microsoft.com/office/powerpoint/2010/main" val="3314691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Key Metrics Radar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302535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01/03/2017 - 31/03/2017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78360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Followers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81505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01/03/2017 - 31/03/2017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98305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Followers Change Per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9104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01/03/2017 - 31/03/2017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0896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5873069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01/03/2017 - 31/03/2017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43664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Interaction Rate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053211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01/03/2017 - 31/03/2017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02986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952364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01/03/2017 - 31/03/2017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9123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Interaction Rate By Post Type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897242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01/03/2017 - 31/03/2017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96688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Type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2804842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01/03/2017 - 31/03/2017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6189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Interaction Rate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243069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01/03/2017 - 31/03/2017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10437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Interactions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837723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01/03/2017 - 31/03/2017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61121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07114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583284942"/>
                    </a:ext>
                  </a:extLst>
                </a:gridCol>
                <a:gridCol w="987552">
                  <a:extLst>
                    <a:ext uri="{9D8B030D-6E8A-4147-A177-3AD203B41FA5}">
                      <a16:colId xmlns:a16="http://schemas.microsoft.com/office/drawing/2014/main" val="1470135802"/>
                    </a:ext>
                  </a:extLst>
                </a:gridCol>
                <a:gridCol w="987552">
                  <a:extLst>
                    <a:ext uri="{9D8B030D-6E8A-4147-A177-3AD203B41FA5}">
                      <a16:colId xmlns:a16="http://schemas.microsoft.com/office/drawing/2014/main" val="1260227560"/>
                    </a:ext>
                  </a:extLst>
                </a:gridCol>
                <a:gridCol w="987552">
                  <a:extLst>
                    <a:ext uri="{9D8B030D-6E8A-4147-A177-3AD203B41FA5}">
                      <a16:colId xmlns:a16="http://schemas.microsoft.com/office/drawing/2014/main" val="3461366111"/>
                    </a:ext>
                  </a:extLst>
                </a:gridCol>
                <a:gridCol w="987552">
                  <a:extLst>
                    <a:ext uri="{9D8B030D-6E8A-4147-A177-3AD203B41FA5}">
                      <a16:colId xmlns:a16="http://schemas.microsoft.com/office/drawing/2014/main" val="2800887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95000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- 2017-03-01 18:05:07</a:t>
                      </a:r>
                      <a:r>
                        <a:rPr kumimoji="0" lang="es-ES" sz="1000" b="0" i="0" u="none" strike="noStrike" kern="1200" cap="none" spc="0" normalizeH="0" baseline="0" noProof="0">
                          <a:ln>
                            <a:noFill/>
                          </a:ln>
                          <a:solidFill>
                            <a:prstClr val="black"/>
                          </a:solidFill>
                          <a:effectLst/>
                          <a:uLnTx/>
                          <a:uFillTx/>
                          <a:latin typeface="+mn-lt"/>
                          <a:ea typeface="+mn-ea"/>
                          <a:cs typeface="+mn-cs"/>
                        </a:rPr>
                        <a:t>
Decimos GRACIAS a los miles de clientes que colaboraron con la campaña Regala Vida en el período diciembre 2016 – enero 2017. Con la venta de 10,581 etiquetas de regalo, logramos recaudar RD$322,200.70. En la foto, Mercedes Ramos entrega a Cristina Alonso de @unicefrd el aporte que será destinado a la Iniciativa #HospitalAmigodelBebé, para reducir la mortalidad materno infantil en los hospitales de nuestro país. #regalavida #salud #maternoinfantil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61320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- 2017-03-08 09:25:52</a:t>
                      </a:r>
                      <a:r>
                        <a:rPr kumimoji="0" lang="es-ES" sz="1000" b="0" i="0" u="none" strike="noStrike" kern="1200" cap="none" spc="0" normalizeH="0" baseline="0" noProof="0">
                          <a:ln>
                            <a:noFill/>
                          </a:ln>
                          <a:solidFill>
                            <a:prstClr val="black"/>
                          </a:solidFill>
                          <a:effectLst/>
                          <a:uLnTx/>
                          <a:uFillTx/>
                          <a:latin typeface="+mn-lt"/>
                          <a:ea typeface="+mn-ea"/>
                          <a:cs typeface="+mn-cs"/>
                        </a:rPr>
                        <a:t>
En el Día Internacional de la Mujer, rendimos homenaje a todas las mujeres que con decisión, fortaleza y valentía promueven cambios positivos en nuestra sociedad. #DiaInternacionaldelaMujer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52077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- 2017-03-15 12:15:10</a:t>
                      </a:r>
                      <a:r>
                        <a:rPr kumimoji="0" lang="es-ES" sz="1000" b="0" i="0" u="none" strike="noStrike" kern="1200" cap="none" spc="0" normalizeH="0" baseline="0" noProof="0">
                          <a:ln>
                            <a:noFill/>
                          </a:ln>
                          <a:solidFill>
                            <a:prstClr val="black"/>
                          </a:solidFill>
                          <a:effectLst/>
                          <a:uLnTx/>
                          <a:uFillTx/>
                          <a:latin typeface="+mn-lt"/>
                          <a:ea typeface="+mn-ea"/>
                          <a:cs typeface="+mn-cs"/>
                        </a:rPr>
                        <a:t>
En Grupo Ramos valoramos la permanencia y lealtad de nuestros colaboradores. En esta ocasión, nos sentimos honrados de destacar la trayectoria de Ramón Radhamés Santana Soto, quien durante 42 años formó parte de nuestra empresa, dejándonos un ejemplo de integridad, servicio, eficiencia, solidaridad y trabajo tesorero. Luego de más de cuatro décadas de labor contínua en la empresa, Ramón ha decidido retirarse para disfrutar de su familia y desarrollar algunos proyectos personales. ¡Agradecemos la dedicación de nuestro compañero y le deseamos muchos éxitos en esta nueva etapa de su vida! #SomosGrupoRamos #Trabajo #Valores #Motivacion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79881127"/>
                  </a:ext>
                </a:extLst>
              </a:tr>
            </a:tbl>
          </a:graphicData>
        </a:graphic>
      </p:graphicFrame>
      <p:sp>
        <p:nvSpPr>
          <p:cNvPr id="4" name="Text Placeholder 3"/>
          <p:cNvSpPr>
            <a:spLocks noGrp="1"/>
          </p:cNvSpPr>
          <p:nvPr>
            <p:ph type="body" sz="quarter" idx="14"/>
          </p:nvPr>
        </p:nvSpPr>
        <p:spPr/>
        <p:txBody>
          <a:bodyPr/>
          <a:lstStyle/>
          <a:p>
            <a:r>
              <a:rPr lang="en-US"/>
              <a:t>01/03/2017 - 31/03/2017</a:t>
            </a:r>
          </a:p>
        </p:txBody>
      </p:sp>
    </p:spTree>
    <p:extLst>
      <p:ext uri="{BB962C8B-B14F-4D97-AF65-F5344CB8AC3E}">
        <p14:creationId xmlns:p14="http://schemas.microsoft.com/office/powerpoint/2010/main" val="13186351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23134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070701342"/>
                    </a:ext>
                  </a:extLst>
                </a:gridCol>
                <a:gridCol w="987552">
                  <a:extLst>
                    <a:ext uri="{9D8B030D-6E8A-4147-A177-3AD203B41FA5}">
                      <a16:colId xmlns:a16="http://schemas.microsoft.com/office/drawing/2014/main" val="2194921241"/>
                    </a:ext>
                  </a:extLst>
                </a:gridCol>
                <a:gridCol w="987552">
                  <a:extLst>
                    <a:ext uri="{9D8B030D-6E8A-4147-A177-3AD203B41FA5}">
                      <a16:colId xmlns:a16="http://schemas.microsoft.com/office/drawing/2014/main" val="222181015"/>
                    </a:ext>
                  </a:extLst>
                </a:gridCol>
                <a:gridCol w="987552">
                  <a:extLst>
                    <a:ext uri="{9D8B030D-6E8A-4147-A177-3AD203B41FA5}">
                      <a16:colId xmlns:a16="http://schemas.microsoft.com/office/drawing/2014/main" val="1962557679"/>
                    </a:ext>
                  </a:extLst>
                </a:gridCol>
                <a:gridCol w="987552">
                  <a:extLst>
                    <a:ext uri="{9D8B030D-6E8A-4147-A177-3AD203B41FA5}">
                      <a16:colId xmlns:a16="http://schemas.microsoft.com/office/drawing/2014/main" val="707984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5208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- 2017-03-23 17:29:25</a:t>
                      </a:r>
                      <a:r>
                        <a:rPr kumimoji="0" lang="es-ES" sz="1000" b="0" i="0" u="none" strike="noStrike" kern="1200" cap="none" spc="0" normalizeH="0" baseline="0" noProof="0">
                          <a:ln>
                            <a:noFill/>
                          </a:ln>
                          <a:solidFill>
                            <a:prstClr val="black"/>
                          </a:solidFill>
                          <a:effectLst/>
                          <a:uLnTx/>
                          <a:uFillTx/>
                          <a:latin typeface="+mn-lt"/>
                          <a:ea typeface="+mn-ea"/>
                          <a:cs typeface="+mn-cs"/>
                        </a:rPr>
                        <a:t>
¡Gracias! a todos nuestros colaboradores voluntarios por brindar su talento y habilidades para inspirar a más 2,500 estudiantes de bachillerato que participan en la versión 11 del programa #SIEMPRESOCIOS2017 #educacion #voluntarios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13114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- 2017-03-06 09:43:26</a:t>
                      </a:r>
                      <a:r>
                        <a:rPr kumimoji="0" lang="es-ES" sz="1000" b="0" i="0" u="none" strike="noStrike" kern="1200" cap="none" spc="0" normalizeH="0" baseline="0" noProof="0">
                          <a:ln>
                            <a:noFill/>
                          </a:ln>
                          <a:solidFill>
                            <a:prstClr val="black"/>
                          </a:solidFill>
                          <a:effectLst/>
                          <a:uLnTx/>
                          <a:uFillTx/>
                          <a:latin typeface="+mn-lt"/>
                          <a:ea typeface="+mn-ea"/>
                          <a:cs typeface="+mn-cs"/>
                        </a:rPr>
                        <a:t>
Felicitamos al @periodicoeldia por un año más de vigencia y crecimiento en la prensa dominicana. #PeriodicoElDia15aniversario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59653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- 2017-03-22 17:18:33</a:t>
                      </a:r>
                      <a:r>
                        <a:rPr kumimoji="0" lang="es-ES" sz="1000" b="0" i="0" u="none" strike="noStrike" kern="1200" cap="none" spc="0" normalizeH="0" baseline="0" noProof="0">
                          <a:ln>
                            <a:noFill/>
                          </a:ln>
                          <a:solidFill>
                            <a:prstClr val="black"/>
                          </a:solidFill>
                          <a:effectLst/>
                          <a:uLnTx/>
                          <a:uFillTx/>
                          <a:latin typeface="+mn-lt"/>
                          <a:ea typeface="+mn-ea"/>
                          <a:cs typeface="+mn-cs"/>
                        </a:rPr>
                        <a:t>
Junto a Junior Achievement Dominicana lanzamos la versión 11 de nuestro programa educativo SIEMPRE SOCIOS, que busca conectar a los estudiantes de bachillerato con el mundo de los negocios y el comercio al detalle. Más de 2,500 jóvenes serán beneficiados con esta nueva edición, que presenta una imagen y plataforma digital completamente renovadas. @jadominicana #educacion #innovacion #SIEMPRESOCIOS2017 www.SiempreSocios.com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61309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- 2017-03-22 10:12:46</a:t>
                      </a:r>
                      <a:r>
                        <a:rPr kumimoji="0" lang="es-ES" sz="1000" b="0" i="0" u="none" strike="noStrike" kern="1200" cap="none" spc="0" normalizeH="0" baseline="0" noProof="0">
                          <a:ln>
                            <a:noFill/>
                          </a:ln>
                          <a:solidFill>
                            <a:prstClr val="black"/>
                          </a:solidFill>
                          <a:effectLst/>
                          <a:uLnTx/>
                          <a:uFillTx/>
                          <a:latin typeface="+mn-lt"/>
                          <a:ea typeface="+mn-ea"/>
                          <a:cs typeface="+mn-cs"/>
                        </a:rPr>
                        <a:t>
La mayor parte del agua que utilizamos vuelve a la naturaleza sin ser tratada o reutilizada, contaminando el medioambiente y causando la pérdida de importantes valores naturales. Cada gota cuenta: ahorra y recicla. #DiaMundialDelAgua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03609163"/>
                  </a:ext>
                </a:extLst>
              </a:tr>
            </a:tbl>
          </a:graphicData>
        </a:graphic>
      </p:graphicFrame>
      <p:sp>
        <p:nvSpPr>
          <p:cNvPr id="4" name="Text Placeholder 3"/>
          <p:cNvSpPr>
            <a:spLocks noGrp="1"/>
          </p:cNvSpPr>
          <p:nvPr>
            <p:ph type="body" sz="quarter" idx="14"/>
          </p:nvPr>
        </p:nvSpPr>
        <p:spPr/>
        <p:txBody>
          <a:bodyPr/>
          <a:lstStyle/>
          <a:p>
            <a:r>
              <a:rPr lang="en-US"/>
              <a:t>01/03/2017 - 31/03/2017</a:t>
            </a:r>
          </a:p>
        </p:txBody>
      </p:sp>
    </p:spTree>
    <p:extLst>
      <p:ext uri="{BB962C8B-B14F-4D97-AF65-F5344CB8AC3E}">
        <p14:creationId xmlns:p14="http://schemas.microsoft.com/office/powerpoint/2010/main" val="42244013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02602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07198106"/>
                    </a:ext>
                  </a:extLst>
                </a:gridCol>
                <a:gridCol w="987552">
                  <a:extLst>
                    <a:ext uri="{9D8B030D-6E8A-4147-A177-3AD203B41FA5}">
                      <a16:colId xmlns:a16="http://schemas.microsoft.com/office/drawing/2014/main" val="3432929915"/>
                    </a:ext>
                  </a:extLst>
                </a:gridCol>
                <a:gridCol w="987552">
                  <a:extLst>
                    <a:ext uri="{9D8B030D-6E8A-4147-A177-3AD203B41FA5}">
                      <a16:colId xmlns:a16="http://schemas.microsoft.com/office/drawing/2014/main" val="1612845619"/>
                    </a:ext>
                  </a:extLst>
                </a:gridCol>
                <a:gridCol w="987552">
                  <a:extLst>
                    <a:ext uri="{9D8B030D-6E8A-4147-A177-3AD203B41FA5}">
                      <a16:colId xmlns:a16="http://schemas.microsoft.com/office/drawing/2014/main" val="3597798363"/>
                    </a:ext>
                  </a:extLst>
                </a:gridCol>
                <a:gridCol w="987552">
                  <a:extLst>
                    <a:ext uri="{9D8B030D-6E8A-4147-A177-3AD203B41FA5}">
                      <a16:colId xmlns:a16="http://schemas.microsoft.com/office/drawing/2014/main" val="447142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2862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- 2017-03-29 19:38:44</a:t>
                      </a:r>
                      <a:r>
                        <a:rPr kumimoji="0" lang="es-ES" sz="1000" b="0" i="0" u="none" strike="noStrike" kern="1200" cap="none" spc="0" normalizeH="0" baseline="0" noProof="0">
                          <a:ln>
                            <a:noFill/>
                          </a:ln>
                          <a:solidFill>
                            <a:prstClr val="black"/>
                          </a:solidFill>
                          <a:effectLst/>
                          <a:uLnTx/>
                          <a:uFillTx/>
                          <a:latin typeface="+mn-lt"/>
                          <a:ea typeface="+mn-ea"/>
                          <a:cs typeface="+mn-cs"/>
                        </a:rPr>
                        <a:t>
La expectativa y emoción caracterizaron el lanzamiento de la versión 11 del programa educativo SIEMPRE SOCIOS, que desarrollamos junto a @jadominicana A ritmo de rap, @gnomico anunció las novedades de esta edición. #SIEMPRESOCIOS #educacion #negocios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00271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- 2017-03-31 17:29:52</a:t>
                      </a:r>
                      <a:r>
                        <a:rPr kumimoji="0" lang="es-ES" sz="1000" b="0" i="0" u="none" strike="noStrike" kern="1200" cap="none" spc="0" normalizeH="0" baseline="0" noProof="0">
                          <a:ln>
                            <a:noFill/>
                          </a:ln>
                          <a:solidFill>
                            <a:prstClr val="black"/>
                          </a:solidFill>
                          <a:effectLst/>
                          <a:uLnTx/>
                          <a:uFillTx/>
                          <a:latin typeface="+mn-lt"/>
                          <a:ea typeface="+mn-ea"/>
                          <a:cs typeface="+mn-cs"/>
                        </a:rPr>
                        <a:t>
Con alegría nos unimos a la misión médica de @opsonrisard para operar de forma gratuita a niños y niñas con labio y paladar hendido. Durante las evaluaciones realizadas hoy en el Club de Claro, como cada año, nuestros colaboradores voluntarios respaldaron esta noble causa, aportando su talento y su tiempo en favor de las familias beneficiadas con esta loable labor social. #EquipoA #SomosSolidarios #Salud #Niñez #RSC #RSE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60191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- 2017-03-18 13:04:58</a:t>
                      </a:r>
                      <a:r>
                        <a:rPr kumimoji="0" lang="es-ES" sz="1000" b="0" i="0" u="none" strike="noStrike" kern="1200" cap="none" spc="0" normalizeH="0" baseline="0" noProof="0">
                          <a:ln>
                            <a:noFill/>
                          </a:ln>
                          <a:solidFill>
                            <a:prstClr val="black"/>
                          </a:solidFill>
                          <a:effectLst/>
                          <a:uLnTx/>
                          <a:uFillTx/>
                          <a:latin typeface="+mn-lt"/>
                          <a:ea typeface="+mn-ea"/>
                          <a:cs typeface="+mn-cs"/>
                        </a:rPr>
                        <a:t>
¡Comparte tu alegría! Encuentra las alcancías de @sanarunanacion en nuestras cajas de @tiendalasirena Churchill, San Isidro, Puerto Plata, El Embrujo y Galería 360; y en todos los @superpolard. Tú también puedes ser parte. #SanarUnaNación #salud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56496049"/>
                  </a:ext>
                </a:extLst>
              </a:tr>
            </a:tbl>
          </a:graphicData>
        </a:graphic>
      </p:graphicFrame>
      <p:sp>
        <p:nvSpPr>
          <p:cNvPr id="4" name="Text Placeholder 3"/>
          <p:cNvSpPr>
            <a:spLocks noGrp="1"/>
          </p:cNvSpPr>
          <p:nvPr>
            <p:ph type="body" sz="quarter" idx="14"/>
          </p:nvPr>
        </p:nvSpPr>
        <p:spPr/>
        <p:txBody>
          <a:bodyPr/>
          <a:lstStyle/>
          <a:p>
            <a:r>
              <a:rPr lang="en-US"/>
              <a:t>01/03/2017 - 31/03/2017</a:t>
            </a:r>
          </a:p>
        </p:txBody>
      </p:sp>
    </p:spTree>
    <p:extLst>
      <p:ext uri="{BB962C8B-B14F-4D97-AF65-F5344CB8AC3E}">
        <p14:creationId xmlns:p14="http://schemas.microsoft.com/office/powerpoint/2010/main" val="125946554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311</Words>
  <Application>Microsoft Office PowerPoint</Application>
  <PresentationFormat>On-screen Show (4:3)</PresentationFormat>
  <Paragraphs>123</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Calibri</vt:lpstr>
      <vt:lpstr>Arial</vt:lpstr>
      <vt:lpstr>quintly_template</vt:lpstr>
      <vt:lpstr>Reporte Instagram</vt:lpstr>
      <vt:lpstr>Instagram Key Metrics Table</vt:lpstr>
      <vt:lpstr>Instagram Key Metrics Radar</vt:lpstr>
      <vt:lpstr>Instagram Followers Total</vt:lpstr>
      <vt:lpstr>Instagram Followers Change Per Weekday</vt:lpstr>
      <vt:lpstr>Instagram Posts By Hour</vt:lpstr>
      <vt:lpstr>Instagram Interaction Rate By Hour</vt:lpstr>
      <vt:lpstr>Instagram Posts By Weekday</vt:lpstr>
      <vt:lpstr>Instagram Interaction Rate By Post Type</vt:lpstr>
      <vt:lpstr>Instagram Posts Type Distribution</vt:lpstr>
      <vt:lpstr>Instagram Interaction Rate By Weekday</vt:lpstr>
      <vt:lpstr>Instagram Interactions Distribution</vt:lpstr>
      <vt:lpstr>Instagram Posts Table - 1 of 3</vt:lpstr>
      <vt:lpstr>Instagram Posts Table - 2 of 3</vt:lpstr>
      <vt:lpstr>Instagram Posts Table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2017-04-06T03:55:04Z</dcterms:created>
  <dcterms:modified xsi:type="dcterms:W3CDTF">2017-04-06T03:55:26Z</dcterms:modified>
</cp:coreProperties>
</file>