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0" r:id="rId15"/>
    <p:sldId id="271" r:id="rId16"/>
    <p:sldId id="272" r:id="rId17"/>
    <p:sldId id="273" r:id="rId18"/>
    <p:sldId id="274" r:id="rId19"/>
    <p:sldId id="275" r:id="rId20"/>
    <p:sldId id="277" r:id="rId21"/>
    <p:sldId id="278" r:id="rId22"/>
    <p:sldId id="279" r:id="rId23"/>
  </p:sldIdLst>
  <p:sldSz cx="9144000" cy="6858000" type="screen4x3"/>
  <p:notesSz cx="6858000" cy="9144000"/>
  <p:embeddedFontLst>
    <p:embeddedFont>
      <p:font typeface="Calibri" panose="020F0502020204030204" pitchFamily="34" charset="0"/>
      <p:regular r:id="rId24"/>
      <p:bold r:id="rId25"/>
      <p:italic r:id="rId26"/>
      <p:boldItalic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Grupo Ramos</c:v>
                </c:pt>
              </c:strCache>
            </c:strRef>
          </c:tx>
          <c:spPr>
            <a:ln w="28575" cap="rnd">
              <a:solidFill>
                <a:schemeClr val="accent1"/>
              </a:solidFill>
              <a:round/>
            </a:ln>
            <a:effectLst/>
          </c:spPr>
          <c:marker>
            <c:symbol val="none"/>
          </c:marker>
          <c:cat>
            <c:strRef>
              <c:f>Sheet1!$A$2:$A$32</c:f>
              <c:strCache>
                <c:ptCount val="31"/>
                <c:pt idx="0">
                  <c:v>1/3/2017</c:v>
                </c:pt>
                <c:pt idx="1">
                  <c:v>2/3/2017</c:v>
                </c:pt>
                <c:pt idx="2">
                  <c:v>3/3/2017</c:v>
                </c:pt>
                <c:pt idx="3">
                  <c:v>4/3/2017</c:v>
                </c:pt>
                <c:pt idx="4">
                  <c:v>5/3/2017</c:v>
                </c:pt>
                <c:pt idx="5">
                  <c:v>6/3/2017</c:v>
                </c:pt>
                <c:pt idx="6">
                  <c:v>7/3/2017</c:v>
                </c:pt>
                <c:pt idx="7">
                  <c:v>8/3/2017</c:v>
                </c:pt>
                <c:pt idx="8">
                  <c:v>9/3/2017</c:v>
                </c:pt>
                <c:pt idx="9">
                  <c:v>10/3/2017</c:v>
                </c:pt>
                <c:pt idx="10">
                  <c:v>11/3/2017</c:v>
                </c:pt>
                <c:pt idx="11">
                  <c:v>12/3/2017</c:v>
                </c:pt>
                <c:pt idx="12">
                  <c:v>13/03/2017</c:v>
                </c:pt>
                <c:pt idx="13">
                  <c:v>14/03/2017</c:v>
                </c:pt>
                <c:pt idx="14">
                  <c:v>15/03/2017</c:v>
                </c:pt>
                <c:pt idx="15">
                  <c:v>16/03/2017</c:v>
                </c:pt>
                <c:pt idx="16">
                  <c:v>17/03/2017</c:v>
                </c:pt>
                <c:pt idx="17">
                  <c:v>18/03/2017</c:v>
                </c:pt>
                <c:pt idx="18">
                  <c:v>19/03/2017</c:v>
                </c:pt>
                <c:pt idx="19">
                  <c:v>20/03/2017</c:v>
                </c:pt>
                <c:pt idx="20">
                  <c:v>21/03/2017</c:v>
                </c:pt>
                <c:pt idx="21">
                  <c:v>22/03/2017</c:v>
                </c:pt>
                <c:pt idx="22">
                  <c:v>23/03/2017</c:v>
                </c:pt>
                <c:pt idx="23">
                  <c:v>24/03/2017</c:v>
                </c:pt>
                <c:pt idx="24">
                  <c:v>25/03/2017</c:v>
                </c:pt>
                <c:pt idx="25">
                  <c:v>26/03/2017</c:v>
                </c:pt>
                <c:pt idx="26">
                  <c:v>27/03/2017</c:v>
                </c:pt>
                <c:pt idx="27">
                  <c:v>28/03/2017</c:v>
                </c:pt>
                <c:pt idx="28">
                  <c:v>29/03/2017</c:v>
                </c:pt>
                <c:pt idx="29">
                  <c:v>30/03/2017</c:v>
                </c:pt>
                <c:pt idx="30">
                  <c:v>31/03/2017</c:v>
                </c:pt>
              </c:strCache>
            </c:strRef>
          </c:cat>
          <c:val>
            <c:numRef>
              <c:f>Sheet1!$B$2:$B$32</c:f>
              <c:numCache>
                <c:formatCode>General</c:formatCode>
                <c:ptCount val="31"/>
                <c:pt idx="0">
                  <c:v>20587</c:v>
                </c:pt>
                <c:pt idx="1">
                  <c:v>20595</c:v>
                </c:pt>
                <c:pt idx="2">
                  <c:v>20600</c:v>
                </c:pt>
                <c:pt idx="3">
                  <c:v>20601</c:v>
                </c:pt>
                <c:pt idx="4">
                  <c:v>20597</c:v>
                </c:pt>
                <c:pt idx="5">
                  <c:v>20602</c:v>
                </c:pt>
                <c:pt idx="6">
                  <c:v>20606</c:v>
                </c:pt>
                <c:pt idx="7">
                  <c:v>20611</c:v>
                </c:pt>
                <c:pt idx="8">
                  <c:v>20612</c:v>
                </c:pt>
                <c:pt idx="9">
                  <c:v>20617</c:v>
                </c:pt>
                <c:pt idx="10">
                  <c:v>20619</c:v>
                </c:pt>
                <c:pt idx="11">
                  <c:v>20620</c:v>
                </c:pt>
                <c:pt idx="12">
                  <c:v>20626</c:v>
                </c:pt>
                <c:pt idx="13">
                  <c:v>20636</c:v>
                </c:pt>
                <c:pt idx="14">
                  <c:v>20638</c:v>
                </c:pt>
                <c:pt idx="15">
                  <c:v>20648</c:v>
                </c:pt>
                <c:pt idx="16">
                  <c:v>20654</c:v>
                </c:pt>
                <c:pt idx="17">
                  <c:v>20654</c:v>
                </c:pt>
                <c:pt idx="18">
                  <c:v>20662</c:v>
                </c:pt>
                <c:pt idx="19">
                  <c:v>20666</c:v>
                </c:pt>
                <c:pt idx="20">
                  <c:v>20672</c:v>
                </c:pt>
                <c:pt idx="21">
                  <c:v>20676</c:v>
                </c:pt>
                <c:pt idx="22">
                  <c:v>20680</c:v>
                </c:pt>
                <c:pt idx="23">
                  <c:v>20686</c:v>
                </c:pt>
                <c:pt idx="24">
                  <c:v>20693</c:v>
                </c:pt>
                <c:pt idx="25">
                  <c:v>20694</c:v>
                </c:pt>
                <c:pt idx="26">
                  <c:v>20702</c:v>
                </c:pt>
                <c:pt idx="27">
                  <c:v>20701</c:v>
                </c:pt>
                <c:pt idx="28">
                  <c:v>20708</c:v>
                </c:pt>
                <c:pt idx="29">
                  <c:v>20708</c:v>
                </c:pt>
                <c:pt idx="30">
                  <c:v>20712</c:v>
                </c:pt>
              </c:numCache>
            </c:numRef>
          </c:val>
          <c:smooth val="0"/>
          <c:extLst>
            <c:ext xmlns:c16="http://schemas.microsoft.com/office/drawing/2014/chart" uri="{C3380CC4-5D6E-409C-BE32-E72D297353CC}">
              <c16:uniqueId val="{00000000-9E76-43E7-A8B8-A2E233152CC9}"/>
            </c:ext>
          </c:extLst>
        </c:ser>
        <c:dLbls>
          <c:showLegendKey val="0"/>
          <c:showVal val="0"/>
          <c:showCatName val="0"/>
          <c:showSerName val="0"/>
          <c:showPercent val="0"/>
          <c:showBubbleSize val="0"/>
        </c:dLbls>
        <c:smooth val="0"/>
        <c:axId val="221457560"/>
        <c:axId val="221455920"/>
      </c:lineChart>
      <c:catAx>
        <c:axId val="221457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1455920"/>
        <c:crosses val="autoZero"/>
        <c:auto val="1"/>
        <c:lblAlgn val="ctr"/>
        <c:lblOffset val="100"/>
        <c:noMultiLvlLbl val="0"/>
      </c:catAx>
      <c:valAx>
        <c:axId val="221455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1457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Grupo Ramos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0</c:v>
                </c:pt>
                <c:pt idx="2">
                  <c:v>7</c:v>
                </c:pt>
                <c:pt idx="3">
                  <c:v>2</c:v>
                </c:pt>
                <c:pt idx="4">
                  <c:v>1</c:v>
                </c:pt>
                <c:pt idx="5">
                  <c:v>1</c:v>
                </c:pt>
                <c:pt idx="6">
                  <c:v>1</c:v>
                </c:pt>
              </c:numCache>
            </c:numRef>
          </c:val>
          <c:extLst>
            <c:ext xmlns:c16="http://schemas.microsoft.com/office/drawing/2014/chart" uri="{C3380CC4-5D6E-409C-BE32-E72D297353CC}">
              <c16:uniqueId val="{00000000-6531-4B74-98D3-E0725EC5860A}"/>
            </c:ext>
          </c:extLst>
        </c:ser>
        <c:dLbls>
          <c:showLegendKey val="0"/>
          <c:showVal val="0"/>
          <c:showCatName val="0"/>
          <c:showSerName val="0"/>
          <c:showPercent val="0"/>
          <c:showBubbleSize val="0"/>
        </c:dLbls>
        <c:gapWidth val="219"/>
        <c:overlap val="-27"/>
        <c:axId val="272011392"/>
        <c:axId val="272014016"/>
      </c:barChart>
      <c:catAx>
        <c:axId val="272011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014016"/>
        <c:crosses val="autoZero"/>
        <c:auto val="1"/>
        <c:lblAlgn val="ctr"/>
        <c:lblOffset val="100"/>
        <c:noMultiLvlLbl val="0"/>
      </c:catAx>
      <c:valAx>
        <c:axId val="272014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011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Grupo Ramos</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CBDD-4C16-8B1C-E5F2FF46B513}"/>
            </c:ext>
          </c:extLst>
        </c:ser>
        <c:dLbls>
          <c:showLegendKey val="0"/>
          <c:showVal val="0"/>
          <c:showCatName val="0"/>
          <c:showSerName val="0"/>
          <c:showPercent val="0"/>
          <c:showBubbleSize val="0"/>
        </c:dLbls>
        <c:axId val="272009424"/>
        <c:axId val="272009752"/>
      </c:radarChart>
      <c:catAx>
        <c:axId val="272009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009752"/>
        <c:crosses val="autoZero"/>
        <c:auto val="1"/>
        <c:lblAlgn val="ctr"/>
        <c:lblOffset val="100"/>
        <c:noMultiLvlLbl val="0"/>
      </c:catAx>
      <c:valAx>
        <c:axId val="272009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009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Grupo Ramos</c:v>
                </c:pt>
              </c:strCache>
            </c:strRef>
          </c:tx>
          <c:spPr>
            <a:ln w="28575" cap="rnd">
              <a:solidFill>
                <a:schemeClr val="accent1"/>
              </a:solidFill>
              <a:round/>
            </a:ln>
            <a:effectLst/>
          </c:spPr>
          <c:marker>
            <c:symbol val="none"/>
          </c:marker>
          <c:cat>
            <c:strRef>
              <c:f>Sheet1!$A$2:$A$32</c:f>
              <c:strCache>
                <c:ptCount val="31"/>
                <c:pt idx="0">
                  <c:v>1/3/2017</c:v>
                </c:pt>
                <c:pt idx="1">
                  <c:v>2/3/2017</c:v>
                </c:pt>
                <c:pt idx="2">
                  <c:v>3/3/2017</c:v>
                </c:pt>
                <c:pt idx="3">
                  <c:v>4/3/2017</c:v>
                </c:pt>
                <c:pt idx="4">
                  <c:v>5/3/2017</c:v>
                </c:pt>
                <c:pt idx="5">
                  <c:v>6/3/2017</c:v>
                </c:pt>
                <c:pt idx="6">
                  <c:v>7/3/2017</c:v>
                </c:pt>
                <c:pt idx="7">
                  <c:v>8/3/2017</c:v>
                </c:pt>
                <c:pt idx="8">
                  <c:v>9/3/2017</c:v>
                </c:pt>
                <c:pt idx="9">
                  <c:v>10/3/2017</c:v>
                </c:pt>
                <c:pt idx="10">
                  <c:v>11/3/2017</c:v>
                </c:pt>
                <c:pt idx="11">
                  <c:v>12/3/2017</c:v>
                </c:pt>
                <c:pt idx="12">
                  <c:v>13/03/2017</c:v>
                </c:pt>
                <c:pt idx="13">
                  <c:v>14/03/2017</c:v>
                </c:pt>
                <c:pt idx="14">
                  <c:v>15/03/2017</c:v>
                </c:pt>
                <c:pt idx="15">
                  <c:v>16/03/2017</c:v>
                </c:pt>
                <c:pt idx="16">
                  <c:v>17/03/2017</c:v>
                </c:pt>
                <c:pt idx="17">
                  <c:v>18/03/2017</c:v>
                </c:pt>
                <c:pt idx="18">
                  <c:v>19/03/2017</c:v>
                </c:pt>
                <c:pt idx="19">
                  <c:v>20/03/2017</c:v>
                </c:pt>
                <c:pt idx="20">
                  <c:v>21/03/2017</c:v>
                </c:pt>
                <c:pt idx="21">
                  <c:v>22/03/2017</c:v>
                </c:pt>
                <c:pt idx="22">
                  <c:v>23/03/2017</c:v>
                </c:pt>
                <c:pt idx="23">
                  <c:v>24/03/2017</c:v>
                </c:pt>
                <c:pt idx="24">
                  <c:v>25/03/2017</c:v>
                </c:pt>
                <c:pt idx="25">
                  <c:v>26/03/2017</c:v>
                </c:pt>
                <c:pt idx="26">
                  <c:v>27/03/2017</c:v>
                </c:pt>
                <c:pt idx="27">
                  <c:v>28/03/2017</c:v>
                </c:pt>
                <c:pt idx="28">
                  <c:v>29/03/2017</c:v>
                </c:pt>
                <c:pt idx="29">
                  <c:v>30/03/2017</c:v>
                </c:pt>
                <c:pt idx="30">
                  <c:v>31/03/2017</c:v>
                </c:pt>
              </c:strCache>
            </c:strRef>
          </c:cat>
          <c:val>
            <c:numRef>
              <c:f>Sheet1!$B$2:$B$32</c:f>
              <c:numCache>
                <c:formatCode>General</c:formatCode>
                <c:ptCount val="31"/>
                <c:pt idx="0">
                  <c:v>6</c:v>
                </c:pt>
                <c:pt idx="1">
                  <c:v>8</c:v>
                </c:pt>
                <c:pt idx="2">
                  <c:v>5</c:v>
                </c:pt>
                <c:pt idx="3">
                  <c:v>1</c:v>
                </c:pt>
                <c:pt idx="4">
                  <c:v>-4</c:v>
                </c:pt>
                <c:pt idx="5">
                  <c:v>5</c:v>
                </c:pt>
                <c:pt idx="6">
                  <c:v>4</c:v>
                </c:pt>
                <c:pt idx="7">
                  <c:v>5</c:v>
                </c:pt>
                <c:pt idx="8">
                  <c:v>1</c:v>
                </c:pt>
                <c:pt idx="9">
                  <c:v>5</c:v>
                </c:pt>
                <c:pt idx="10">
                  <c:v>2</c:v>
                </c:pt>
                <c:pt idx="11">
                  <c:v>1</c:v>
                </c:pt>
                <c:pt idx="12">
                  <c:v>6</c:v>
                </c:pt>
                <c:pt idx="13">
                  <c:v>10</c:v>
                </c:pt>
                <c:pt idx="14">
                  <c:v>2</c:v>
                </c:pt>
                <c:pt idx="15">
                  <c:v>10</c:v>
                </c:pt>
                <c:pt idx="16">
                  <c:v>6</c:v>
                </c:pt>
                <c:pt idx="17">
                  <c:v>0</c:v>
                </c:pt>
                <c:pt idx="18">
                  <c:v>8</c:v>
                </c:pt>
                <c:pt idx="19">
                  <c:v>4</c:v>
                </c:pt>
                <c:pt idx="20">
                  <c:v>6</c:v>
                </c:pt>
                <c:pt idx="21">
                  <c:v>4</c:v>
                </c:pt>
                <c:pt idx="22">
                  <c:v>4</c:v>
                </c:pt>
                <c:pt idx="23">
                  <c:v>6</c:v>
                </c:pt>
                <c:pt idx="24">
                  <c:v>7</c:v>
                </c:pt>
                <c:pt idx="25">
                  <c:v>1</c:v>
                </c:pt>
                <c:pt idx="26">
                  <c:v>8</c:v>
                </c:pt>
                <c:pt idx="27">
                  <c:v>-1</c:v>
                </c:pt>
                <c:pt idx="28">
                  <c:v>7</c:v>
                </c:pt>
                <c:pt idx="29">
                  <c:v>0</c:v>
                </c:pt>
                <c:pt idx="30">
                  <c:v>4</c:v>
                </c:pt>
              </c:numCache>
            </c:numRef>
          </c:val>
          <c:smooth val="0"/>
          <c:extLst>
            <c:ext xmlns:c16="http://schemas.microsoft.com/office/drawing/2014/chart" uri="{C3380CC4-5D6E-409C-BE32-E72D297353CC}">
              <c16:uniqueId val="{00000000-C5C1-4469-A72B-A8F5E83E4327}"/>
            </c:ext>
          </c:extLst>
        </c:ser>
        <c:dLbls>
          <c:showLegendKey val="0"/>
          <c:showVal val="0"/>
          <c:showCatName val="0"/>
          <c:showSerName val="0"/>
          <c:showPercent val="0"/>
          <c:showBubbleSize val="0"/>
        </c:dLbls>
        <c:smooth val="0"/>
        <c:axId val="273609168"/>
        <c:axId val="273609824"/>
      </c:lineChart>
      <c:catAx>
        <c:axId val="273609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609824"/>
        <c:crosses val="autoZero"/>
        <c:auto val="1"/>
        <c:lblAlgn val="ctr"/>
        <c:lblOffset val="100"/>
        <c:noMultiLvlLbl val="0"/>
      </c:catAx>
      <c:valAx>
        <c:axId val="273609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609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Grupo Ramos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c:v>
                </c:pt>
                <c:pt idx="1">
                  <c:v>5</c:v>
                </c:pt>
                <c:pt idx="2">
                  <c:v>5</c:v>
                </c:pt>
                <c:pt idx="3">
                  <c:v>5</c:v>
                </c:pt>
                <c:pt idx="4">
                  <c:v>5</c:v>
                </c:pt>
                <c:pt idx="5">
                  <c:v>3</c:v>
                </c:pt>
                <c:pt idx="6">
                  <c:v>2</c:v>
                </c:pt>
              </c:numCache>
            </c:numRef>
          </c:val>
          <c:extLst>
            <c:ext xmlns:c16="http://schemas.microsoft.com/office/drawing/2014/chart" uri="{C3380CC4-5D6E-409C-BE32-E72D297353CC}">
              <c16:uniqueId val="{00000000-DE1E-43B6-A1B4-867E335D986C}"/>
            </c:ext>
          </c:extLst>
        </c:ser>
        <c:dLbls>
          <c:showLegendKey val="0"/>
          <c:showVal val="0"/>
          <c:showCatName val="0"/>
          <c:showSerName val="0"/>
          <c:showPercent val="0"/>
          <c:showBubbleSize val="0"/>
        </c:dLbls>
        <c:gapWidth val="219"/>
        <c:overlap val="-27"/>
        <c:axId val="273605888"/>
        <c:axId val="273604576"/>
      </c:barChart>
      <c:catAx>
        <c:axId val="273605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604576"/>
        <c:crosses val="autoZero"/>
        <c:auto val="1"/>
        <c:lblAlgn val="ctr"/>
        <c:lblOffset val="100"/>
        <c:noMultiLvlLbl val="0"/>
      </c:catAx>
      <c:valAx>
        <c:axId val="273604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605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Grupo Ramos</c:v>
                </c:pt>
              </c:strCache>
            </c:strRef>
          </c:tx>
          <c:spPr>
            <a:ln w="28575" cap="rnd">
              <a:solidFill>
                <a:schemeClr val="accent1"/>
              </a:solidFill>
              <a:round/>
            </a:ln>
            <a:effectLst/>
          </c:spPr>
          <c:marker>
            <c:symbol val="none"/>
          </c:marker>
          <c:cat>
            <c:strRef>
              <c:f>Sheet1!$A$2:$A$32</c:f>
              <c:strCache>
                <c:ptCount val="31"/>
                <c:pt idx="0">
                  <c:v>1/3/2017</c:v>
                </c:pt>
                <c:pt idx="1">
                  <c:v>2/3/2017</c:v>
                </c:pt>
                <c:pt idx="2">
                  <c:v>3/3/2017</c:v>
                </c:pt>
                <c:pt idx="3">
                  <c:v>4/3/2017</c:v>
                </c:pt>
                <c:pt idx="4">
                  <c:v>5/3/2017</c:v>
                </c:pt>
                <c:pt idx="5">
                  <c:v>6/3/2017</c:v>
                </c:pt>
                <c:pt idx="6">
                  <c:v>7/3/2017</c:v>
                </c:pt>
                <c:pt idx="7">
                  <c:v>8/3/2017</c:v>
                </c:pt>
                <c:pt idx="8">
                  <c:v>9/3/2017</c:v>
                </c:pt>
                <c:pt idx="9">
                  <c:v>10/3/2017</c:v>
                </c:pt>
                <c:pt idx="10">
                  <c:v>11/3/2017</c:v>
                </c:pt>
                <c:pt idx="11">
                  <c:v>12/3/2017</c:v>
                </c:pt>
                <c:pt idx="12">
                  <c:v>13/03/2017</c:v>
                </c:pt>
                <c:pt idx="13">
                  <c:v>14/03/2017</c:v>
                </c:pt>
                <c:pt idx="14">
                  <c:v>15/03/2017</c:v>
                </c:pt>
                <c:pt idx="15">
                  <c:v>16/03/2017</c:v>
                </c:pt>
                <c:pt idx="16">
                  <c:v>17/03/2017</c:v>
                </c:pt>
                <c:pt idx="17">
                  <c:v>18/03/2017</c:v>
                </c:pt>
                <c:pt idx="18">
                  <c:v>19/03/2017</c:v>
                </c:pt>
                <c:pt idx="19">
                  <c:v>20/03/2017</c:v>
                </c:pt>
                <c:pt idx="20">
                  <c:v>21/03/2017</c:v>
                </c:pt>
                <c:pt idx="21">
                  <c:v>22/03/2017</c:v>
                </c:pt>
                <c:pt idx="22">
                  <c:v>23/03/2017</c:v>
                </c:pt>
                <c:pt idx="23">
                  <c:v>24/03/2017</c:v>
                </c:pt>
                <c:pt idx="24">
                  <c:v>25/03/2017</c:v>
                </c:pt>
                <c:pt idx="25">
                  <c:v>26/03/2017</c:v>
                </c:pt>
                <c:pt idx="26">
                  <c:v>27/03/2017</c:v>
                </c:pt>
                <c:pt idx="27">
                  <c:v>28/03/2017</c:v>
                </c:pt>
                <c:pt idx="28">
                  <c:v>29/03/2017</c:v>
                </c:pt>
                <c:pt idx="29">
                  <c:v>30/03/2017</c:v>
                </c:pt>
                <c:pt idx="30">
                  <c:v>31/03/2017</c:v>
                </c:pt>
              </c:strCache>
            </c:strRef>
          </c:cat>
          <c:val>
            <c:numRef>
              <c:f>Sheet1!$B$2:$B$32</c:f>
              <c:numCache>
                <c:formatCode>General</c:formatCode>
                <c:ptCount val="31"/>
                <c:pt idx="0">
                  <c:v>1</c:v>
                </c:pt>
                <c:pt idx="1">
                  <c:v>1</c:v>
                </c:pt>
                <c:pt idx="2">
                  <c:v>0</c:v>
                </c:pt>
                <c:pt idx="3">
                  <c:v>0</c:v>
                </c:pt>
                <c:pt idx="4">
                  <c:v>0</c:v>
                </c:pt>
                <c:pt idx="5">
                  <c:v>1</c:v>
                </c:pt>
                <c:pt idx="6">
                  <c:v>0</c:v>
                </c:pt>
                <c:pt idx="7">
                  <c:v>1</c:v>
                </c:pt>
                <c:pt idx="8">
                  <c:v>0</c:v>
                </c:pt>
                <c:pt idx="9">
                  <c:v>0</c:v>
                </c:pt>
                <c:pt idx="10">
                  <c:v>0</c:v>
                </c:pt>
                <c:pt idx="11">
                  <c:v>0</c:v>
                </c:pt>
                <c:pt idx="12">
                  <c:v>0</c:v>
                </c:pt>
                <c:pt idx="13">
                  <c:v>0</c:v>
                </c:pt>
                <c:pt idx="14">
                  <c:v>1</c:v>
                </c:pt>
                <c:pt idx="15">
                  <c:v>1</c:v>
                </c:pt>
                <c:pt idx="16">
                  <c:v>0</c:v>
                </c:pt>
                <c:pt idx="17">
                  <c:v>1</c:v>
                </c:pt>
                <c:pt idx="18">
                  <c:v>1</c:v>
                </c:pt>
                <c:pt idx="19">
                  <c:v>0</c:v>
                </c:pt>
                <c:pt idx="20">
                  <c:v>0</c:v>
                </c:pt>
                <c:pt idx="21">
                  <c:v>3</c:v>
                </c:pt>
                <c:pt idx="22">
                  <c:v>0</c:v>
                </c:pt>
                <c:pt idx="23">
                  <c:v>0</c:v>
                </c:pt>
                <c:pt idx="24">
                  <c:v>0</c:v>
                </c:pt>
                <c:pt idx="25">
                  <c:v>0</c:v>
                </c:pt>
                <c:pt idx="26">
                  <c:v>0</c:v>
                </c:pt>
                <c:pt idx="27">
                  <c:v>0</c:v>
                </c:pt>
                <c:pt idx="28">
                  <c:v>1</c:v>
                </c:pt>
                <c:pt idx="29">
                  <c:v>0</c:v>
                </c:pt>
                <c:pt idx="30">
                  <c:v>1</c:v>
                </c:pt>
              </c:numCache>
            </c:numRef>
          </c:val>
          <c:smooth val="0"/>
          <c:extLst>
            <c:ext xmlns:c16="http://schemas.microsoft.com/office/drawing/2014/chart" uri="{C3380CC4-5D6E-409C-BE32-E72D297353CC}">
              <c16:uniqueId val="{00000000-3F14-4DEF-93D2-E94A95961933}"/>
            </c:ext>
          </c:extLst>
        </c:ser>
        <c:dLbls>
          <c:showLegendKey val="0"/>
          <c:showVal val="0"/>
          <c:showCatName val="0"/>
          <c:showSerName val="0"/>
          <c:showPercent val="0"/>
          <c:showBubbleSize val="0"/>
        </c:dLbls>
        <c:smooth val="0"/>
        <c:axId val="273638000"/>
        <c:axId val="273636032"/>
      </c:lineChart>
      <c:catAx>
        <c:axId val="273638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636032"/>
        <c:crosses val="autoZero"/>
        <c:auto val="1"/>
        <c:lblAlgn val="ctr"/>
        <c:lblOffset val="100"/>
        <c:noMultiLvlLbl val="0"/>
      </c:catAx>
      <c:valAx>
        <c:axId val="273636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638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Grupo Ramos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9.2014141120634996E-2</c:v>
                </c:pt>
                <c:pt idx="2">
                  <c:v>0.36252187930235003</c:v>
                </c:pt>
                <c:pt idx="3">
                  <c:v>0.14770691074628001</c:v>
                </c:pt>
                <c:pt idx="4">
                  <c:v>0.24214247663325</c:v>
                </c:pt>
                <c:pt idx="5">
                  <c:v>7.2642742989975001E-2</c:v>
                </c:pt>
                <c:pt idx="6">
                  <c:v>0.53755629812581995</c:v>
                </c:pt>
              </c:numCache>
            </c:numRef>
          </c:val>
          <c:extLst>
            <c:ext xmlns:c16="http://schemas.microsoft.com/office/drawing/2014/chart" uri="{C3380CC4-5D6E-409C-BE32-E72D297353CC}">
              <c16:uniqueId val="{00000000-9F99-4E0D-BD84-D34B77992E72}"/>
            </c:ext>
          </c:extLst>
        </c:ser>
        <c:dLbls>
          <c:showLegendKey val="0"/>
          <c:showVal val="0"/>
          <c:showCatName val="0"/>
          <c:showSerName val="0"/>
          <c:showPercent val="0"/>
          <c:showBubbleSize val="0"/>
        </c:dLbls>
        <c:gapWidth val="219"/>
        <c:overlap val="-27"/>
        <c:axId val="274063568"/>
        <c:axId val="274065208"/>
      </c:barChart>
      <c:catAx>
        <c:axId val="274063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065208"/>
        <c:crosses val="autoZero"/>
        <c:auto val="1"/>
        <c:lblAlgn val="ctr"/>
        <c:lblOffset val="100"/>
        <c:noMultiLvlLbl val="0"/>
      </c:catAx>
      <c:valAx>
        <c:axId val="274065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063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Grupo Ramos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2</c:v>
                </c:pt>
                <c:pt idx="9">
                  <c:v>3</c:v>
                </c:pt>
                <c:pt idx="10">
                  <c:v>1</c:v>
                </c:pt>
                <c:pt idx="11">
                  <c:v>0</c:v>
                </c:pt>
                <c:pt idx="12">
                  <c:v>1</c:v>
                </c:pt>
                <c:pt idx="13">
                  <c:v>0</c:v>
                </c:pt>
                <c:pt idx="14">
                  <c:v>0</c:v>
                </c:pt>
                <c:pt idx="15">
                  <c:v>0</c:v>
                </c:pt>
                <c:pt idx="16">
                  <c:v>3</c:v>
                </c:pt>
                <c:pt idx="17">
                  <c:v>2</c:v>
                </c:pt>
                <c:pt idx="18">
                  <c:v>0</c:v>
                </c:pt>
                <c:pt idx="19">
                  <c:v>1</c:v>
                </c:pt>
                <c:pt idx="20">
                  <c:v>0</c:v>
                </c:pt>
                <c:pt idx="21">
                  <c:v>0</c:v>
                </c:pt>
                <c:pt idx="22">
                  <c:v>0</c:v>
                </c:pt>
                <c:pt idx="23">
                  <c:v>0</c:v>
                </c:pt>
              </c:numCache>
            </c:numRef>
          </c:val>
          <c:smooth val="0"/>
          <c:extLst>
            <c:ext xmlns:c16="http://schemas.microsoft.com/office/drawing/2014/chart" uri="{C3380CC4-5D6E-409C-BE32-E72D297353CC}">
              <c16:uniqueId val="{00000000-9DC8-4385-957F-7D0B4D7BB800}"/>
            </c:ext>
          </c:extLst>
        </c:ser>
        <c:dLbls>
          <c:showLegendKey val="0"/>
          <c:showVal val="0"/>
          <c:showCatName val="0"/>
          <c:showSerName val="0"/>
          <c:showPercent val="0"/>
          <c:showBubbleSize val="0"/>
        </c:dLbls>
        <c:smooth val="0"/>
        <c:axId val="220104824"/>
        <c:axId val="220105152"/>
      </c:lineChart>
      <c:catAx>
        <c:axId val="220104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0105152"/>
        <c:crosses val="autoZero"/>
        <c:auto val="1"/>
        <c:lblAlgn val="ctr"/>
        <c:lblOffset val="100"/>
        <c:noMultiLvlLbl val="0"/>
      </c:catAx>
      <c:valAx>
        <c:axId val="220105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0104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c:f>
              <c:strCache>
                <c:ptCount val="1"/>
                <c:pt idx="0">
                  <c:v>Grupo Ramos</c:v>
                </c:pt>
              </c:strCache>
            </c:strRef>
          </c:cat>
          <c:val>
            <c:numRef>
              <c:f>Sheet1!$B$2</c:f>
              <c:numCache>
                <c:formatCode>General</c:formatCode>
                <c:ptCount val="1"/>
                <c:pt idx="0">
                  <c:v>9</c:v>
                </c:pt>
              </c:numCache>
            </c:numRef>
          </c:val>
          <c:extLst>
            <c:ext xmlns:c16="http://schemas.microsoft.com/office/drawing/2014/chart" uri="{C3380CC4-5D6E-409C-BE32-E72D297353CC}">
              <c16:uniqueId val="{00000000-2DEF-4172-B97C-26B1E659BC18}"/>
            </c:ext>
          </c:extLst>
        </c:ser>
        <c:ser>
          <c:idx val="1"/>
          <c:order val="1"/>
          <c:tx>
            <c:strRef>
              <c:f>Sheet1!$C$1</c:f>
              <c:strCache>
                <c:ptCount val="1"/>
                <c:pt idx="0">
                  <c:v>Video</c:v>
                </c:pt>
              </c:strCache>
            </c:strRef>
          </c:tx>
          <c:spPr>
            <a:solidFill>
              <a:schemeClr val="accent2"/>
            </a:solidFill>
            <a:ln>
              <a:noFill/>
            </a:ln>
            <a:effectLst/>
          </c:spPr>
          <c:invertIfNegative val="0"/>
          <c:cat>
            <c:strRef>
              <c:f>Sheet1!$A$2</c:f>
              <c:strCache>
                <c:ptCount val="1"/>
                <c:pt idx="0">
                  <c:v>Grupo Ramos</c:v>
                </c:pt>
              </c:strCache>
            </c:strRef>
          </c:cat>
          <c:val>
            <c:numRef>
              <c:f>Sheet1!$C$2</c:f>
              <c:numCache>
                <c:formatCode>General</c:formatCode>
                <c:ptCount val="1"/>
                <c:pt idx="0">
                  <c:v>4</c:v>
                </c:pt>
              </c:numCache>
            </c:numRef>
          </c:val>
          <c:extLst>
            <c:ext xmlns:c16="http://schemas.microsoft.com/office/drawing/2014/chart" uri="{C3380CC4-5D6E-409C-BE32-E72D297353CC}">
              <c16:uniqueId val="{00000001-2DEF-4172-B97C-26B1E659BC18}"/>
            </c:ext>
          </c:extLst>
        </c:ser>
        <c:dLbls>
          <c:showLegendKey val="0"/>
          <c:showVal val="0"/>
          <c:showCatName val="0"/>
          <c:showSerName val="0"/>
          <c:showPercent val="0"/>
          <c:showBubbleSize val="0"/>
        </c:dLbls>
        <c:gapWidth val="150"/>
        <c:overlap val="100"/>
        <c:axId val="271898576"/>
        <c:axId val="271894968"/>
      </c:barChart>
      <c:catAx>
        <c:axId val="271898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894968"/>
        <c:crosses val="autoZero"/>
        <c:auto val="1"/>
        <c:lblAlgn val="ctr"/>
        <c:lblOffset val="100"/>
        <c:noMultiLvlLbl val="0"/>
      </c:catAx>
      <c:valAx>
        <c:axId val="2718949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898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Grupo Ramos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0.30514385353095003</c:v>
                </c:pt>
                <c:pt idx="9">
                  <c:v>0.20827278891795001</c:v>
                </c:pt>
                <c:pt idx="10">
                  <c:v>0.25670832122444998</c:v>
                </c:pt>
                <c:pt idx="11">
                  <c:v>0</c:v>
                </c:pt>
                <c:pt idx="12">
                  <c:v>0.81856049597985003</c:v>
                </c:pt>
                <c:pt idx="13">
                  <c:v>0</c:v>
                </c:pt>
                <c:pt idx="14">
                  <c:v>0</c:v>
                </c:pt>
                <c:pt idx="15">
                  <c:v>0</c:v>
                </c:pt>
                <c:pt idx="16">
                  <c:v>0.15983725661145001</c:v>
                </c:pt>
                <c:pt idx="17">
                  <c:v>0.35357938583745002</c:v>
                </c:pt>
                <c:pt idx="18">
                  <c:v>0</c:v>
                </c:pt>
                <c:pt idx="19">
                  <c:v>0.28092608737769997</c:v>
                </c:pt>
                <c:pt idx="20">
                  <c:v>0</c:v>
                </c:pt>
                <c:pt idx="21">
                  <c:v>0</c:v>
                </c:pt>
                <c:pt idx="22">
                  <c:v>0</c:v>
                </c:pt>
                <c:pt idx="23">
                  <c:v>0</c:v>
                </c:pt>
              </c:numCache>
            </c:numRef>
          </c:val>
          <c:smooth val="0"/>
          <c:extLst>
            <c:ext xmlns:c16="http://schemas.microsoft.com/office/drawing/2014/chart" uri="{C3380CC4-5D6E-409C-BE32-E72D297353CC}">
              <c16:uniqueId val="{00000000-F3AC-4D12-838C-404D83BEB9E8}"/>
            </c:ext>
          </c:extLst>
        </c:ser>
        <c:dLbls>
          <c:showLegendKey val="0"/>
          <c:showVal val="0"/>
          <c:showCatName val="0"/>
          <c:showSerName val="0"/>
          <c:showPercent val="0"/>
          <c:showBubbleSize val="0"/>
        </c:dLbls>
        <c:smooth val="0"/>
        <c:axId val="272014672"/>
        <c:axId val="277359248"/>
      </c:lineChart>
      <c:catAx>
        <c:axId val="272014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359248"/>
        <c:crosses val="autoZero"/>
        <c:auto val="1"/>
        <c:lblAlgn val="ctr"/>
        <c:lblOffset val="100"/>
        <c:noMultiLvlLbl val="0"/>
      </c:catAx>
      <c:valAx>
        <c:axId val="277359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014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Grupo Ramos</c:v>
                </c:pt>
              </c:strCache>
            </c:strRef>
          </c:cat>
          <c:val>
            <c:numRef>
              <c:f>Sheet1!$B$2</c:f>
              <c:numCache>
                <c:formatCode>General</c:formatCode>
                <c:ptCount val="1"/>
                <c:pt idx="0">
                  <c:v>541</c:v>
                </c:pt>
              </c:numCache>
            </c:numRef>
          </c:val>
          <c:extLst>
            <c:ext xmlns:c16="http://schemas.microsoft.com/office/drawing/2014/chart" uri="{C3380CC4-5D6E-409C-BE32-E72D297353CC}">
              <c16:uniqueId val="{00000000-EFB8-49CB-B82C-1A0C35A304BE}"/>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Grupo Ramos</c:v>
                </c:pt>
              </c:strCache>
            </c:strRef>
          </c:cat>
          <c:val>
            <c:numRef>
              <c:f>Sheet1!$C$2</c:f>
              <c:numCache>
                <c:formatCode>General</c:formatCode>
                <c:ptCount val="1"/>
                <c:pt idx="0">
                  <c:v>27</c:v>
                </c:pt>
              </c:numCache>
            </c:numRef>
          </c:val>
          <c:extLst>
            <c:ext xmlns:c16="http://schemas.microsoft.com/office/drawing/2014/chart" uri="{C3380CC4-5D6E-409C-BE32-E72D297353CC}">
              <c16:uniqueId val="{00000001-EFB8-49CB-B82C-1A0C35A304BE}"/>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Grupo Ramos</c:v>
                </c:pt>
              </c:strCache>
            </c:strRef>
          </c:cat>
          <c:val>
            <c:numRef>
              <c:f>Sheet1!$D$2</c:f>
              <c:numCache>
                <c:formatCode>General</c:formatCode>
                <c:ptCount val="1"/>
                <c:pt idx="0">
                  <c:v>0</c:v>
                </c:pt>
              </c:numCache>
            </c:numRef>
          </c:val>
          <c:extLst>
            <c:ext xmlns:c16="http://schemas.microsoft.com/office/drawing/2014/chart" uri="{C3380CC4-5D6E-409C-BE32-E72D297353CC}">
              <c16:uniqueId val="{00000002-EFB8-49CB-B82C-1A0C35A304BE}"/>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Grupo Ramos</c:v>
                </c:pt>
              </c:strCache>
            </c:strRef>
          </c:cat>
          <c:val>
            <c:numRef>
              <c:f>Sheet1!$E$2</c:f>
              <c:numCache>
                <c:formatCode>General</c:formatCode>
                <c:ptCount val="1"/>
                <c:pt idx="0">
                  <c:v>0</c:v>
                </c:pt>
              </c:numCache>
            </c:numRef>
          </c:val>
          <c:extLst>
            <c:ext xmlns:c16="http://schemas.microsoft.com/office/drawing/2014/chart" uri="{C3380CC4-5D6E-409C-BE32-E72D297353CC}">
              <c16:uniqueId val="{00000003-EFB8-49CB-B82C-1A0C35A304BE}"/>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Grupo Ramos</c:v>
                </c:pt>
              </c:strCache>
            </c:strRef>
          </c:cat>
          <c:val>
            <c:numRef>
              <c:f>Sheet1!$F$2</c:f>
              <c:numCache>
                <c:formatCode>General</c:formatCode>
                <c:ptCount val="1"/>
                <c:pt idx="0">
                  <c:v>0</c:v>
                </c:pt>
              </c:numCache>
            </c:numRef>
          </c:val>
          <c:extLst>
            <c:ext xmlns:c16="http://schemas.microsoft.com/office/drawing/2014/chart" uri="{C3380CC4-5D6E-409C-BE32-E72D297353CC}">
              <c16:uniqueId val="{00000004-EFB8-49CB-B82C-1A0C35A304BE}"/>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Grupo Ramos</c:v>
                </c:pt>
              </c:strCache>
            </c:strRef>
          </c:cat>
          <c:val>
            <c:numRef>
              <c:f>Sheet1!$G$2</c:f>
              <c:numCache>
                <c:formatCode>General</c:formatCode>
                <c:ptCount val="1"/>
                <c:pt idx="0">
                  <c:v>0</c:v>
                </c:pt>
              </c:numCache>
            </c:numRef>
          </c:val>
          <c:extLst>
            <c:ext xmlns:c16="http://schemas.microsoft.com/office/drawing/2014/chart" uri="{C3380CC4-5D6E-409C-BE32-E72D297353CC}">
              <c16:uniqueId val="{00000005-EFB8-49CB-B82C-1A0C35A304BE}"/>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Grupo Ramos</c:v>
                </c:pt>
              </c:strCache>
            </c:strRef>
          </c:cat>
          <c:val>
            <c:numRef>
              <c:f>Sheet1!$H$2</c:f>
              <c:numCache>
                <c:formatCode>General</c:formatCode>
                <c:ptCount val="1"/>
                <c:pt idx="0">
                  <c:v>25</c:v>
                </c:pt>
              </c:numCache>
            </c:numRef>
          </c:val>
          <c:extLst>
            <c:ext xmlns:c16="http://schemas.microsoft.com/office/drawing/2014/chart" uri="{C3380CC4-5D6E-409C-BE32-E72D297353CC}">
              <c16:uniqueId val="{00000006-EFB8-49CB-B82C-1A0C35A304BE}"/>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Grupo Ramos</c:v>
                </c:pt>
              </c:strCache>
            </c:strRef>
          </c:cat>
          <c:val>
            <c:numRef>
              <c:f>Sheet1!$I$2</c:f>
              <c:numCache>
                <c:formatCode>General</c:formatCode>
                <c:ptCount val="1"/>
                <c:pt idx="0">
                  <c:v>187</c:v>
                </c:pt>
              </c:numCache>
            </c:numRef>
          </c:val>
          <c:extLst>
            <c:ext xmlns:c16="http://schemas.microsoft.com/office/drawing/2014/chart" uri="{C3380CC4-5D6E-409C-BE32-E72D297353CC}">
              <c16:uniqueId val="{00000007-EFB8-49CB-B82C-1A0C35A304BE}"/>
            </c:ext>
          </c:extLst>
        </c:ser>
        <c:dLbls>
          <c:showLegendKey val="0"/>
          <c:showVal val="0"/>
          <c:showCatName val="0"/>
          <c:showSerName val="0"/>
          <c:showPercent val="0"/>
          <c:showBubbleSize val="0"/>
        </c:dLbls>
        <c:gapWidth val="150"/>
        <c:overlap val="100"/>
        <c:axId val="277360232"/>
        <c:axId val="277360888"/>
      </c:barChart>
      <c:catAx>
        <c:axId val="277360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360888"/>
        <c:crosses val="autoZero"/>
        <c:auto val="1"/>
        <c:lblAlgn val="ctr"/>
        <c:lblOffset val="100"/>
        <c:noMultiLvlLbl val="0"/>
      </c:catAx>
      <c:valAx>
        <c:axId val="2773608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360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Grupo Ramos</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c:v>
                </c:pt>
                <c:pt idx="2">
                  <c:v>0.29273359853427</c:v>
                </c:pt>
                <c:pt idx="3">
                  <c:v>0</c:v>
                </c:pt>
                <c:pt idx="4">
                  <c:v>0.28573289702933002</c:v>
                </c:pt>
                <c:pt idx="5">
                  <c:v>0</c:v>
                </c:pt>
                <c:pt idx="6">
                  <c:v>0</c:v>
                </c:pt>
              </c:numCache>
            </c:numRef>
          </c:val>
          <c:extLst>
            <c:ext xmlns:c16="http://schemas.microsoft.com/office/drawing/2014/chart" uri="{C3380CC4-5D6E-409C-BE32-E72D297353CC}">
              <c16:uniqueId val="{00000000-4852-4ED6-B2BB-721E78F0673E}"/>
            </c:ext>
          </c:extLst>
        </c:ser>
        <c:dLbls>
          <c:showLegendKey val="0"/>
          <c:showVal val="0"/>
          <c:showCatName val="0"/>
          <c:showSerName val="0"/>
          <c:showPercent val="0"/>
          <c:showBubbleSize val="0"/>
        </c:dLbls>
        <c:gapWidth val="219"/>
        <c:overlap val="-27"/>
        <c:axId val="277363184"/>
        <c:axId val="277363512"/>
      </c:barChart>
      <c:catAx>
        <c:axId val="277363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363512"/>
        <c:crosses val="autoZero"/>
        <c:auto val="1"/>
        <c:lblAlgn val="ctr"/>
        <c:lblOffset val="100"/>
        <c:noMultiLvlLbl val="0"/>
      </c:catAx>
      <c:valAx>
        <c:axId val="277363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363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Grupo Ramos</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D01E-4C99-BCCE-5F9052EC54C4}"/>
            </c:ext>
          </c:extLst>
        </c:ser>
        <c:dLbls>
          <c:showLegendKey val="0"/>
          <c:showVal val="0"/>
          <c:showCatName val="0"/>
          <c:showSerName val="0"/>
          <c:showPercent val="0"/>
          <c:showBubbleSize val="0"/>
        </c:dLbls>
        <c:gapWidth val="219"/>
        <c:overlap val="-27"/>
        <c:axId val="369797944"/>
        <c:axId val="369789088"/>
      </c:barChart>
      <c:catAx>
        <c:axId val="369797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789088"/>
        <c:crosses val="autoZero"/>
        <c:auto val="1"/>
        <c:lblAlgn val="ctr"/>
        <c:lblOffset val="100"/>
        <c:noMultiLvlLbl val="0"/>
      </c:catAx>
      <c:valAx>
        <c:axId val="369789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797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4/6/2017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4/6/2017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4/6/2017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Reporte Facebook</a:t>
            </a:r>
          </a:p>
        </p:txBody>
      </p:sp>
      <p:sp>
        <p:nvSpPr>
          <p:cNvPr id="3" name="Subtitle 2"/>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9372228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Metrics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780128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19015475"/>
                    </a:ext>
                  </a:extLst>
                </a:gridCol>
                <a:gridCol w="740664">
                  <a:extLst>
                    <a:ext uri="{9D8B030D-6E8A-4147-A177-3AD203B41FA5}">
                      <a16:colId xmlns:a16="http://schemas.microsoft.com/office/drawing/2014/main" val="3260254821"/>
                    </a:ext>
                  </a:extLst>
                </a:gridCol>
                <a:gridCol w="740664">
                  <a:extLst>
                    <a:ext uri="{9D8B030D-6E8A-4147-A177-3AD203B41FA5}">
                      <a16:colId xmlns:a16="http://schemas.microsoft.com/office/drawing/2014/main" val="2939951810"/>
                    </a:ext>
                  </a:extLst>
                </a:gridCol>
                <a:gridCol w="740664">
                  <a:extLst>
                    <a:ext uri="{9D8B030D-6E8A-4147-A177-3AD203B41FA5}">
                      <a16:colId xmlns:a16="http://schemas.microsoft.com/office/drawing/2014/main" val="941294084"/>
                    </a:ext>
                  </a:extLst>
                </a:gridCol>
                <a:gridCol w="740664">
                  <a:extLst>
                    <a:ext uri="{9D8B030D-6E8A-4147-A177-3AD203B41FA5}">
                      <a16:colId xmlns:a16="http://schemas.microsoft.com/office/drawing/2014/main" val="409539295"/>
                    </a:ext>
                  </a:extLst>
                </a:gridCol>
                <a:gridCol w="740664">
                  <a:extLst>
                    <a:ext uri="{9D8B030D-6E8A-4147-A177-3AD203B41FA5}">
                      <a16:colId xmlns:a16="http://schemas.microsoft.com/office/drawing/2014/main" val="492059752"/>
                    </a:ext>
                  </a:extLst>
                </a:gridCol>
                <a:gridCol w="740664">
                  <a:extLst>
                    <a:ext uri="{9D8B030D-6E8A-4147-A177-3AD203B41FA5}">
                      <a16:colId xmlns:a16="http://schemas.microsoft.com/office/drawing/2014/main" val="1157066287"/>
                    </a:ext>
                  </a:extLst>
                </a:gridCol>
                <a:gridCol w="740664">
                  <a:extLst>
                    <a:ext uri="{9D8B030D-6E8A-4147-A177-3AD203B41FA5}">
                      <a16:colId xmlns:a16="http://schemas.microsoft.com/office/drawing/2014/main" val="705157251"/>
                    </a:ext>
                  </a:extLst>
                </a:gridCol>
                <a:gridCol w="740664">
                  <a:extLst>
                    <a:ext uri="{9D8B030D-6E8A-4147-A177-3AD203B41FA5}">
                      <a16:colId xmlns:a16="http://schemas.microsoft.com/office/drawing/2014/main" val="3026846629"/>
                    </a:ext>
                  </a:extLst>
                </a:gridCol>
                <a:gridCol w="740664">
                  <a:extLst>
                    <a:ext uri="{9D8B030D-6E8A-4147-A177-3AD203B41FA5}">
                      <a16:colId xmlns:a16="http://schemas.microsoft.com/office/drawing/2014/main" val="239087319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71138914"/>
                  </a:ext>
                </a:extLst>
              </a:tr>
              <a:tr h="370840">
                <a:tc>
                  <a:txBody>
                    <a:bodyPr/>
                    <a:lstStyle/>
                    <a:p>
                      <a:r>
                        <a:rPr lang="en-US" sz="1000"/>
                        <a:t>Grupo Ramos</a:t>
                      </a:r>
                    </a:p>
                  </a:txBody>
                  <a:tcPr/>
                </a:tc>
                <a:tc>
                  <a:txBody>
                    <a:bodyPr/>
                    <a:lstStyle/>
                    <a:p>
                      <a:r>
                        <a:rPr lang="en-US" sz="1000"/>
                        <a:t>20712</a:t>
                      </a:r>
                    </a:p>
                  </a:txBody>
                  <a:tcPr/>
                </a:tc>
                <a:tc>
                  <a:txBody>
                    <a:bodyPr/>
                    <a:lstStyle/>
                    <a:p>
                      <a:r>
                        <a:rPr lang="en-US" sz="1000"/>
                        <a:t>131</a:t>
                      </a:r>
                    </a:p>
                  </a:txBody>
                  <a:tcPr/>
                </a:tc>
                <a:tc>
                  <a:txBody>
                    <a:bodyPr/>
                    <a:lstStyle/>
                    <a:p>
                      <a:r>
                        <a:rPr lang="en-US" sz="1000"/>
                        <a:t>13</a:t>
                      </a:r>
                    </a:p>
                  </a:txBody>
                  <a:tcPr/>
                </a:tc>
                <a:tc>
                  <a:txBody>
                    <a:bodyPr/>
                    <a:lstStyle/>
                    <a:p>
                      <a:r>
                        <a:rPr lang="en-US" sz="1000"/>
                        <a:t>568</a:t>
                      </a:r>
                    </a:p>
                  </a:txBody>
                  <a:tcPr/>
                </a:tc>
                <a:tc>
                  <a:txBody>
                    <a:bodyPr/>
                    <a:lstStyle/>
                    <a:p>
                      <a:r>
                        <a:rPr lang="en-US" sz="1000"/>
                        <a:t>25</a:t>
                      </a:r>
                    </a:p>
                  </a:txBody>
                  <a:tcPr/>
                </a:tc>
                <a:tc>
                  <a:txBody>
                    <a:bodyPr/>
                    <a:lstStyle/>
                    <a:p>
                      <a:r>
                        <a:rPr lang="en-US" sz="1000"/>
                        <a:t>187</a:t>
                      </a:r>
                    </a:p>
                  </a:txBody>
                  <a:tcPr/>
                </a:tc>
                <a:tc>
                  <a:txBody>
                    <a:bodyPr/>
                    <a:lstStyle/>
                    <a:p>
                      <a:r>
                        <a:rPr lang="en-US" sz="1000"/>
                        <a:t>0</a:t>
                      </a:r>
                    </a:p>
                  </a:txBody>
                  <a:tcPr/>
                </a:tc>
                <a:tc>
                  <a:txBody>
                    <a:bodyPr/>
                    <a:lstStyle/>
                    <a:p>
                      <a:r>
                        <a:rPr lang="en-US" sz="1000"/>
                        <a:t>0.2906%</a:t>
                      </a:r>
                    </a:p>
                  </a:txBody>
                  <a:tcPr/>
                </a:tc>
                <a:tc>
                  <a:txBody>
                    <a:bodyPr/>
                    <a:lstStyle/>
                    <a:p>
                      <a:r>
                        <a:rPr lang="en-US" sz="1000"/>
                        <a:t>0.0%</a:t>
                      </a:r>
                    </a:p>
                  </a:txBody>
                  <a:tcPr/>
                </a:tc>
                <a:extLst>
                  <a:ext uri="{0D108BD9-81ED-4DB2-BD59-A6C34878D82A}">
                    <a16:rowId xmlns:a16="http://schemas.microsoft.com/office/drawing/2014/main" val="1487956130"/>
                  </a:ext>
                </a:extLst>
              </a:tr>
            </a:tbl>
          </a:graphicData>
        </a:graphic>
      </p:graphicFrame>
      <p:sp>
        <p:nvSpPr>
          <p:cNvPr id="4" name="Text Placeholder 3"/>
          <p:cNvSpPr>
            <a:spLocks noGrp="1"/>
          </p:cNvSpPr>
          <p:nvPr>
            <p:ph type="body" sz="quarter" idx="14"/>
          </p:nvPr>
        </p:nvSpPr>
        <p:spPr/>
        <p:txBody>
          <a:bodyPr/>
          <a:lstStyle/>
          <a:p>
            <a:r>
              <a:rPr lang="en-US"/>
              <a:t>01/03/2017 - 31/03/2017</a:t>
            </a:r>
          </a:p>
        </p:txBody>
      </p:sp>
    </p:spTree>
    <p:extLst>
      <p:ext uri="{BB962C8B-B14F-4D97-AF65-F5344CB8AC3E}">
        <p14:creationId xmlns:p14="http://schemas.microsoft.com/office/powerpoint/2010/main" val="32325859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Total</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9392974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01/03/2017 - 31/03/2017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031317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By Weekday</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7405146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01/03/2017 - 31/03/2017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392618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Metrics Radar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8690318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01/03/2017 - 31/03/2017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602609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Change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9354382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01/03/2017 - 31/03/2017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191045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Change Per Weekday</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319592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01/03/2017 - 31/03/2017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146556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2079487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01/03/2017 - 31/03/2017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848541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Interaction Rate By Weekday</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869997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01/03/2017 - 31/03/2017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362487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By Hour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2309494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01/03/2017 - 31/03/2017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653843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- 1 of 5</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1902700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73509686"/>
                    </a:ext>
                  </a:extLst>
                </a:gridCol>
                <a:gridCol w="658368">
                  <a:extLst>
                    <a:ext uri="{9D8B030D-6E8A-4147-A177-3AD203B41FA5}">
                      <a16:colId xmlns:a16="http://schemas.microsoft.com/office/drawing/2014/main" val="3273708912"/>
                    </a:ext>
                  </a:extLst>
                </a:gridCol>
                <a:gridCol w="658368">
                  <a:extLst>
                    <a:ext uri="{9D8B030D-6E8A-4147-A177-3AD203B41FA5}">
                      <a16:colId xmlns:a16="http://schemas.microsoft.com/office/drawing/2014/main" val="3683479447"/>
                    </a:ext>
                  </a:extLst>
                </a:gridCol>
                <a:gridCol w="658368">
                  <a:extLst>
                    <a:ext uri="{9D8B030D-6E8A-4147-A177-3AD203B41FA5}">
                      <a16:colId xmlns:a16="http://schemas.microsoft.com/office/drawing/2014/main" val="3026617498"/>
                    </a:ext>
                  </a:extLst>
                </a:gridCol>
                <a:gridCol w="658368">
                  <a:extLst>
                    <a:ext uri="{9D8B030D-6E8A-4147-A177-3AD203B41FA5}">
                      <a16:colId xmlns:a16="http://schemas.microsoft.com/office/drawing/2014/main" val="4240710912"/>
                    </a:ext>
                  </a:extLst>
                </a:gridCol>
                <a:gridCol w="658368">
                  <a:extLst>
                    <a:ext uri="{9D8B030D-6E8A-4147-A177-3AD203B41FA5}">
                      <a16:colId xmlns:a16="http://schemas.microsoft.com/office/drawing/2014/main" val="1820199353"/>
                    </a:ext>
                  </a:extLst>
                </a:gridCol>
                <a:gridCol w="658368">
                  <a:extLst>
                    <a:ext uri="{9D8B030D-6E8A-4147-A177-3AD203B41FA5}">
                      <a16:colId xmlns:a16="http://schemas.microsoft.com/office/drawing/2014/main" val="3857895299"/>
                    </a:ext>
                  </a:extLst>
                </a:gridCol>
                <a:gridCol w="658368">
                  <a:extLst>
                    <a:ext uri="{9D8B030D-6E8A-4147-A177-3AD203B41FA5}">
                      <a16:colId xmlns:a16="http://schemas.microsoft.com/office/drawing/2014/main" val="9647278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08135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 Ramos - 2017-03-15 12:05:01</a:t>
                      </a:r>
                      <a:r>
                        <a:rPr kumimoji="0" lang="es-ES" sz="1000" b="0" i="0" u="none" strike="noStrike" kern="1200" cap="none" spc="0" normalizeH="0" baseline="0" noProof="0">
                          <a:ln>
                            <a:noFill/>
                          </a:ln>
                          <a:solidFill>
                            <a:prstClr val="black"/>
                          </a:solidFill>
                          <a:effectLst/>
                          <a:uLnTx/>
                          <a:uFillTx/>
                          <a:latin typeface="+mn-lt"/>
                          <a:ea typeface="+mn-ea"/>
                          <a:cs typeface="+mn-cs"/>
                        </a:rPr>
                        <a:t>
En Grupo Ramos valoramos la permanencia y lealtad de nuestros colaboradores. En esta ocasión, nos sentimos honrados de destacar la trayectoria de Ramón Radhamés Santana Soto, quien durante 42 años formó parte de nuestra empresa, dejándonos un ejemplo de integridad, servicio, eficiencia, solidaridad y trabajo tesonero. Luego de más de cuatro décadas de labor continua en la empresa, Ramón ha decidido retirarse para disfrutar de su familia y desarrollar algunos proyectos personales. ¡Agradecemos la dedicación de nuestro compañero y le deseamos muchos éxitos en esta nueva etapa de su vida! #SomosGrupoRamos #Trabajo #Valores #Motivacion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46570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 Ramos - 2017-03-19 08:00:00</a:t>
                      </a:r>
                      <a:r>
                        <a:rPr kumimoji="0" lang="es-ES" sz="1000" b="0" i="0" u="none" strike="noStrike" kern="1200" cap="none" spc="0" normalizeH="0" baseline="0" noProof="0">
                          <a:ln>
                            <a:noFill/>
                          </a:ln>
                          <a:solidFill>
                            <a:prstClr val="black"/>
                          </a:solidFill>
                          <a:effectLst/>
                          <a:uLnTx/>
                          <a:uFillTx/>
                          <a:latin typeface="+mn-lt"/>
                          <a:ea typeface="+mn-ea"/>
                          <a:cs typeface="+mn-cs"/>
                        </a:rPr>
                        <a:t>
Reiteramos este aviso importante para todos nuestros clientes y población en general.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32445107"/>
                  </a:ext>
                </a:extLst>
              </a:tr>
            </a:tbl>
          </a:graphicData>
        </a:graphic>
      </p:graphicFrame>
      <p:sp>
        <p:nvSpPr>
          <p:cNvPr id="4" name="Text Placeholder 3"/>
          <p:cNvSpPr>
            <a:spLocks noGrp="1"/>
          </p:cNvSpPr>
          <p:nvPr>
            <p:ph type="body" sz="quarter" idx="14"/>
          </p:nvPr>
        </p:nvSpPr>
        <p:spPr/>
        <p:txBody>
          <a:bodyPr/>
          <a:lstStyle/>
          <a:p>
            <a:r>
              <a:rPr lang="en-US"/>
              <a:t>01/03/2017 - 31/03/2017</a:t>
            </a:r>
          </a:p>
        </p:txBody>
      </p:sp>
    </p:spTree>
    <p:extLst>
      <p:ext uri="{BB962C8B-B14F-4D97-AF65-F5344CB8AC3E}">
        <p14:creationId xmlns:p14="http://schemas.microsoft.com/office/powerpoint/2010/main" val="37452887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- 2 of 5</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7744020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92093354"/>
                    </a:ext>
                  </a:extLst>
                </a:gridCol>
                <a:gridCol w="658368">
                  <a:extLst>
                    <a:ext uri="{9D8B030D-6E8A-4147-A177-3AD203B41FA5}">
                      <a16:colId xmlns:a16="http://schemas.microsoft.com/office/drawing/2014/main" val="3658635897"/>
                    </a:ext>
                  </a:extLst>
                </a:gridCol>
                <a:gridCol w="658368">
                  <a:extLst>
                    <a:ext uri="{9D8B030D-6E8A-4147-A177-3AD203B41FA5}">
                      <a16:colId xmlns:a16="http://schemas.microsoft.com/office/drawing/2014/main" val="2044461703"/>
                    </a:ext>
                  </a:extLst>
                </a:gridCol>
                <a:gridCol w="658368">
                  <a:extLst>
                    <a:ext uri="{9D8B030D-6E8A-4147-A177-3AD203B41FA5}">
                      <a16:colId xmlns:a16="http://schemas.microsoft.com/office/drawing/2014/main" val="1515624138"/>
                    </a:ext>
                  </a:extLst>
                </a:gridCol>
                <a:gridCol w="658368">
                  <a:extLst>
                    <a:ext uri="{9D8B030D-6E8A-4147-A177-3AD203B41FA5}">
                      <a16:colId xmlns:a16="http://schemas.microsoft.com/office/drawing/2014/main" val="3562235390"/>
                    </a:ext>
                  </a:extLst>
                </a:gridCol>
                <a:gridCol w="658368">
                  <a:extLst>
                    <a:ext uri="{9D8B030D-6E8A-4147-A177-3AD203B41FA5}">
                      <a16:colId xmlns:a16="http://schemas.microsoft.com/office/drawing/2014/main" val="4123943487"/>
                    </a:ext>
                  </a:extLst>
                </a:gridCol>
                <a:gridCol w="658368">
                  <a:extLst>
                    <a:ext uri="{9D8B030D-6E8A-4147-A177-3AD203B41FA5}">
                      <a16:colId xmlns:a16="http://schemas.microsoft.com/office/drawing/2014/main" val="4094332199"/>
                    </a:ext>
                  </a:extLst>
                </a:gridCol>
                <a:gridCol w="658368">
                  <a:extLst>
                    <a:ext uri="{9D8B030D-6E8A-4147-A177-3AD203B41FA5}">
                      <a16:colId xmlns:a16="http://schemas.microsoft.com/office/drawing/2014/main" val="26245137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9921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 Ramos - 2017-03-01 17:49:32</a:t>
                      </a:r>
                      <a:r>
                        <a:rPr kumimoji="0" lang="es-ES" sz="1000" b="0" i="0" u="none" strike="noStrike" kern="1200" cap="none" spc="0" normalizeH="0" baseline="0" noProof="0">
                          <a:ln>
                            <a:noFill/>
                          </a:ln>
                          <a:solidFill>
                            <a:prstClr val="black"/>
                          </a:solidFill>
                          <a:effectLst/>
                          <a:uLnTx/>
                          <a:uFillTx/>
                          <a:latin typeface="+mn-lt"/>
                          <a:ea typeface="+mn-ea"/>
                          <a:cs typeface="+mn-cs"/>
                        </a:rPr>
                        <a:t>
Decimos GRACIAS a los miles de clientes que colaboraron con la campaña Regala Vida en el período diciembre 2016 – enero 2017. Con la venta de 10,581 etiquetas de regalo, logramos recaudar RD$322,200.70. En la foto, Mercedes Ramos entrega a Cristina Alonso de UNICEF República Dominicana, el aporte que será destinado a la Iniciativa #HospitalAmigodelBebé, para reducir la mortalidad materno infantil en los hospitales de nuestro país. #regalavida #salud #maternoinfantil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205195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 Ramos - 2017-03-08 09:21:57</a:t>
                      </a:r>
                      <a:r>
                        <a:rPr kumimoji="0" lang="es-ES" sz="1000" b="0" i="0" u="none" strike="noStrike" kern="1200" cap="none" spc="0" normalizeH="0" baseline="0" noProof="0">
                          <a:ln>
                            <a:noFill/>
                          </a:ln>
                          <a:solidFill>
                            <a:prstClr val="black"/>
                          </a:solidFill>
                          <a:effectLst/>
                          <a:uLnTx/>
                          <a:uFillTx/>
                          <a:latin typeface="+mn-lt"/>
                          <a:ea typeface="+mn-ea"/>
                          <a:cs typeface="+mn-cs"/>
                        </a:rPr>
                        <a:t>
En el Día Internacional de la Mujer, rendimos homenaje a todas las mujeres que con decisión, fortaleza y valentía promueven cambios positivos en nuestra sociedad. #DiaInternacionaldelaMujer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6997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 Ramos - 2017-03-22 19:44:35</a:t>
                      </a:r>
                      <a:r>
                        <a:rPr kumimoji="0" lang="es-ES" sz="1000" b="0" i="0" u="none" strike="noStrike" kern="1200" cap="none" spc="0" normalizeH="0" baseline="0" noProof="0">
                          <a:ln>
                            <a:noFill/>
                          </a:ln>
                          <a:solidFill>
                            <a:prstClr val="black"/>
                          </a:solidFill>
                          <a:effectLst/>
                          <a:uLnTx/>
                          <a:uFillTx/>
                          <a:latin typeface="+mn-lt"/>
                          <a:ea typeface="+mn-ea"/>
                          <a:cs typeface="+mn-cs"/>
                        </a:rPr>
                        <a:t>
Cada jornada de Empacadores Solidarios es una oportunidad de dar y recibir: tenemos la grata ocasión de estar más de cerca de nuestros clientes al tiempo que contribuimos con la Fundación Banco de Alimentos Arquidiócesis Santo Domingo. Esta semana, algunos de nuestros ejecutivos realizaron las labores de empaque en Super Pola Sarasota y las tiendas Tienda La Sirena Autopista Duarte, Luperón y José Contreras.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62732638"/>
                  </a:ext>
                </a:extLst>
              </a:tr>
            </a:tbl>
          </a:graphicData>
        </a:graphic>
      </p:graphicFrame>
      <p:sp>
        <p:nvSpPr>
          <p:cNvPr id="4" name="Text Placeholder 3"/>
          <p:cNvSpPr>
            <a:spLocks noGrp="1"/>
          </p:cNvSpPr>
          <p:nvPr>
            <p:ph type="body" sz="quarter" idx="14"/>
          </p:nvPr>
        </p:nvSpPr>
        <p:spPr/>
        <p:txBody>
          <a:bodyPr/>
          <a:lstStyle/>
          <a:p>
            <a:r>
              <a:rPr lang="en-US"/>
              <a:t>01/03/2017 - 31/03/2017</a:t>
            </a:r>
          </a:p>
        </p:txBody>
      </p:sp>
    </p:spTree>
    <p:extLst>
      <p:ext uri="{BB962C8B-B14F-4D97-AF65-F5344CB8AC3E}">
        <p14:creationId xmlns:p14="http://schemas.microsoft.com/office/powerpoint/2010/main" val="37416254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- 3 of 5</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370298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926277"/>
                    </a:ext>
                  </a:extLst>
                </a:gridCol>
                <a:gridCol w="658368">
                  <a:extLst>
                    <a:ext uri="{9D8B030D-6E8A-4147-A177-3AD203B41FA5}">
                      <a16:colId xmlns:a16="http://schemas.microsoft.com/office/drawing/2014/main" val="3410334578"/>
                    </a:ext>
                  </a:extLst>
                </a:gridCol>
                <a:gridCol w="658368">
                  <a:extLst>
                    <a:ext uri="{9D8B030D-6E8A-4147-A177-3AD203B41FA5}">
                      <a16:colId xmlns:a16="http://schemas.microsoft.com/office/drawing/2014/main" val="3196758738"/>
                    </a:ext>
                  </a:extLst>
                </a:gridCol>
                <a:gridCol w="658368">
                  <a:extLst>
                    <a:ext uri="{9D8B030D-6E8A-4147-A177-3AD203B41FA5}">
                      <a16:colId xmlns:a16="http://schemas.microsoft.com/office/drawing/2014/main" val="2393833111"/>
                    </a:ext>
                  </a:extLst>
                </a:gridCol>
                <a:gridCol w="658368">
                  <a:extLst>
                    <a:ext uri="{9D8B030D-6E8A-4147-A177-3AD203B41FA5}">
                      <a16:colId xmlns:a16="http://schemas.microsoft.com/office/drawing/2014/main" val="1955529739"/>
                    </a:ext>
                  </a:extLst>
                </a:gridCol>
                <a:gridCol w="658368">
                  <a:extLst>
                    <a:ext uri="{9D8B030D-6E8A-4147-A177-3AD203B41FA5}">
                      <a16:colId xmlns:a16="http://schemas.microsoft.com/office/drawing/2014/main" val="1963461492"/>
                    </a:ext>
                  </a:extLst>
                </a:gridCol>
                <a:gridCol w="658368">
                  <a:extLst>
                    <a:ext uri="{9D8B030D-6E8A-4147-A177-3AD203B41FA5}">
                      <a16:colId xmlns:a16="http://schemas.microsoft.com/office/drawing/2014/main" val="3706280756"/>
                    </a:ext>
                  </a:extLst>
                </a:gridCol>
                <a:gridCol w="658368">
                  <a:extLst>
                    <a:ext uri="{9D8B030D-6E8A-4147-A177-3AD203B41FA5}">
                      <a16:colId xmlns:a16="http://schemas.microsoft.com/office/drawing/2014/main" val="6040530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36492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 Ramos - 2017-03-22 10:04:36</a:t>
                      </a:r>
                      <a:r>
                        <a:rPr kumimoji="0" lang="es-ES" sz="1000" b="0" i="0" u="none" strike="noStrike" kern="1200" cap="none" spc="0" normalizeH="0" baseline="0" noProof="0">
                          <a:ln>
                            <a:noFill/>
                          </a:ln>
                          <a:solidFill>
                            <a:prstClr val="black"/>
                          </a:solidFill>
                          <a:effectLst/>
                          <a:uLnTx/>
                          <a:uFillTx/>
                          <a:latin typeface="+mn-lt"/>
                          <a:ea typeface="+mn-ea"/>
                          <a:cs typeface="+mn-cs"/>
                        </a:rPr>
                        <a:t>
La mayor parte del agua que utilizamos vuelve a la naturaleza sin ser tratada o reutilizada, contaminando el medioambiente y causando la pérdida de importantes valores naturales. Cada gota cuenta: ahorra y recicla. #DiaMundialDelAgua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73808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 Ramos - 2017-03-31 17:18:37</a:t>
                      </a:r>
                      <a:r>
                        <a:rPr kumimoji="0" lang="es-ES" sz="1000" b="0" i="0" u="none" strike="noStrike" kern="1200" cap="none" spc="0" normalizeH="0" baseline="0" noProof="0">
                          <a:ln>
                            <a:noFill/>
                          </a:ln>
                          <a:solidFill>
                            <a:prstClr val="black"/>
                          </a:solidFill>
                          <a:effectLst/>
                          <a:uLnTx/>
                          <a:uFillTx/>
                          <a:latin typeface="+mn-lt"/>
                          <a:ea typeface="+mn-ea"/>
                          <a:cs typeface="+mn-cs"/>
                        </a:rPr>
                        <a:t>
Con alegría nos unimos a la misión médica de Operación Sonrisa República Dominicana para operar de forma gratuita a niños y niñas con labio y paladar hendido. 
Durante las evaluaciones realizadas hoy en el Club de Claro, como cada año, nuestros colaboradores voluntarios respaldaron esta noble causa, aportando su talento y su tiempo en favor de las familias beneficiadas con esta loable labor social. #EquipoA #SomosSolidarios #Salud #Niñez #RSE #RSC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27400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 Ramos - 2017-03-16 09:31:26</a:t>
                      </a:r>
                      <a:r>
                        <a:rPr kumimoji="0" lang="es-ES" sz="1000" b="0" i="0" u="none" strike="noStrike" kern="1200" cap="none" spc="0" normalizeH="0" baseline="0" noProof="0">
                          <a:ln>
                            <a:noFill/>
                          </a:ln>
                          <a:solidFill>
                            <a:prstClr val="black"/>
                          </a:solidFill>
                          <a:effectLst/>
                          <a:uLnTx/>
                          <a:uFillTx/>
                          <a:latin typeface="+mn-lt"/>
                          <a:ea typeface="+mn-ea"/>
                          <a:cs typeface="+mn-cs"/>
                        </a:rPr>
                        <a:t>
La fundación Operación Sonrisa República Dominicana realizará su 15va. Misión Médica Internacional del viernes 31 de marzo al viernes 7 de abril de este año, para operar gratuitamente a niños con malformación de labio y paladar hendido. Comparte esta información y ayuda a mejorar la vida de estos pacientes.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10068091"/>
                  </a:ext>
                </a:extLst>
              </a:tr>
            </a:tbl>
          </a:graphicData>
        </a:graphic>
      </p:graphicFrame>
      <p:sp>
        <p:nvSpPr>
          <p:cNvPr id="4" name="Text Placeholder 3"/>
          <p:cNvSpPr>
            <a:spLocks noGrp="1"/>
          </p:cNvSpPr>
          <p:nvPr>
            <p:ph type="body" sz="quarter" idx="14"/>
          </p:nvPr>
        </p:nvSpPr>
        <p:spPr/>
        <p:txBody>
          <a:bodyPr/>
          <a:lstStyle/>
          <a:p>
            <a:r>
              <a:rPr lang="en-US"/>
              <a:t>01/03/2017 - 31/03/2017</a:t>
            </a:r>
          </a:p>
        </p:txBody>
      </p:sp>
    </p:spTree>
    <p:extLst>
      <p:ext uri="{BB962C8B-B14F-4D97-AF65-F5344CB8AC3E}">
        <p14:creationId xmlns:p14="http://schemas.microsoft.com/office/powerpoint/2010/main" val="42570551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- 4 of 5</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9877398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65353128"/>
                    </a:ext>
                  </a:extLst>
                </a:gridCol>
                <a:gridCol w="658368">
                  <a:extLst>
                    <a:ext uri="{9D8B030D-6E8A-4147-A177-3AD203B41FA5}">
                      <a16:colId xmlns:a16="http://schemas.microsoft.com/office/drawing/2014/main" val="2167122653"/>
                    </a:ext>
                  </a:extLst>
                </a:gridCol>
                <a:gridCol w="658368">
                  <a:extLst>
                    <a:ext uri="{9D8B030D-6E8A-4147-A177-3AD203B41FA5}">
                      <a16:colId xmlns:a16="http://schemas.microsoft.com/office/drawing/2014/main" val="2378576863"/>
                    </a:ext>
                  </a:extLst>
                </a:gridCol>
                <a:gridCol w="658368">
                  <a:extLst>
                    <a:ext uri="{9D8B030D-6E8A-4147-A177-3AD203B41FA5}">
                      <a16:colId xmlns:a16="http://schemas.microsoft.com/office/drawing/2014/main" val="987028554"/>
                    </a:ext>
                  </a:extLst>
                </a:gridCol>
                <a:gridCol w="658368">
                  <a:extLst>
                    <a:ext uri="{9D8B030D-6E8A-4147-A177-3AD203B41FA5}">
                      <a16:colId xmlns:a16="http://schemas.microsoft.com/office/drawing/2014/main" val="3799201406"/>
                    </a:ext>
                  </a:extLst>
                </a:gridCol>
                <a:gridCol w="658368">
                  <a:extLst>
                    <a:ext uri="{9D8B030D-6E8A-4147-A177-3AD203B41FA5}">
                      <a16:colId xmlns:a16="http://schemas.microsoft.com/office/drawing/2014/main" val="490875554"/>
                    </a:ext>
                  </a:extLst>
                </a:gridCol>
                <a:gridCol w="658368">
                  <a:extLst>
                    <a:ext uri="{9D8B030D-6E8A-4147-A177-3AD203B41FA5}">
                      <a16:colId xmlns:a16="http://schemas.microsoft.com/office/drawing/2014/main" val="2811874940"/>
                    </a:ext>
                  </a:extLst>
                </a:gridCol>
                <a:gridCol w="658368">
                  <a:extLst>
                    <a:ext uri="{9D8B030D-6E8A-4147-A177-3AD203B41FA5}">
                      <a16:colId xmlns:a16="http://schemas.microsoft.com/office/drawing/2014/main" val="20977438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16904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 Ramos - 2017-03-22 16:18:27</a:t>
                      </a:r>
                      <a:r>
                        <a:rPr kumimoji="0" lang="es-ES" sz="1000" b="0" i="0" u="none" strike="noStrike" kern="1200" cap="none" spc="0" normalizeH="0" baseline="0" noProof="0">
                          <a:ln>
                            <a:noFill/>
                          </a:ln>
                          <a:solidFill>
                            <a:prstClr val="black"/>
                          </a:solidFill>
                          <a:effectLst/>
                          <a:uLnTx/>
                          <a:uFillTx/>
                          <a:latin typeface="+mn-lt"/>
                          <a:ea typeface="+mn-ea"/>
                          <a:cs typeface="+mn-cs"/>
                        </a:rPr>
                        <a:t>
Junto a Junior Achievement Dominicana, lanzamos la versión 11 de nuestro programa SIEMPRE SOCIOS, que tiene el objetivo de conectar a los estudiantes de bachillerato con el mundo de los negocios y el comercio al detalle. En este año 2017, la principal innovación es el simulador empresarial totalmente virtual, enfocado en las decisiones de comercio al detalle que en Grupo Ramos tomamos a diario; también, renovamos de la identidad del programa, entre otras novedades. Agradecemos al rapero dominicano Gnómico Meka por conducir el evento, al que asistieron ejecutivos de las instituciones, estudiantes y representantes de centros educativos.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2048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 Ramos - 2017-03-29 16:02:51</a:t>
                      </a:r>
                      <a:r>
                        <a:rPr kumimoji="0" lang="es-ES" sz="1000" b="0" i="0" u="none" strike="noStrike" kern="1200" cap="none" spc="0" normalizeH="0" baseline="0" noProof="0">
                          <a:ln>
                            <a:noFill/>
                          </a:ln>
                          <a:solidFill>
                            <a:prstClr val="black"/>
                          </a:solidFill>
                          <a:effectLst/>
                          <a:uLnTx/>
                          <a:uFillTx/>
                          <a:latin typeface="+mn-lt"/>
                          <a:ea typeface="+mn-ea"/>
                          <a:cs typeface="+mn-cs"/>
                        </a:rPr>
                        <a:t>
La expectativa y emoción caracterizaron el lanzamiento de la undécima versión del programa educativo SIEMPRE SOCIOS, que desarrollamos junto a Junior Achievement Dominicana. A ritmo de rap, Gnómico Meka anunció las novedades que definen esta edición. Compartimos algunas imágenes de este momento.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66708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 Ramos - 2017-03-06 09:38:16</a:t>
                      </a:r>
                      <a:r>
                        <a:rPr kumimoji="0" lang="es-ES" sz="1000" b="0" i="0" u="none" strike="noStrike" kern="1200" cap="none" spc="0" normalizeH="0" baseline="0" noProof="0">
                          <a:ln>
                            <a:noFill/>
                          </a:ln>
                          <a:solidFill>
                            <a:prstClr val="black"/>
                          </a:solidFill>
                          <a:effectLst/>
                          <a:uLnTx/>
                          <a:uFillTx/>
                          <a:latin typeface="+mn-lt"/>
                          <a:ea typeface="+mn-ea"/>
                          <a:cs typeface="+mn-cs"/>
                        </a:rPr>
                        <a:t>
Felicitamos al Periódico El Día por un año más de vigencia y crecimiento en la prensa dominicana. #PeriódicoElDía15aniversario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32266061"/>
                  </a:ext>
                </a:extLst>
              </a:tr>
            </a:tbl>
          </a:graphicData>
        </a:graphic>
      </p:graphicFrame>
      <p:sp>
        <p:nvSpPr>
          <p:cNvPr id="4" name="Text Placeholder 3"/>
          <p:cNvSpPr>
            <a:spLocks noGrp="1"/>
          </p:cNvSpPr>
          <p:nvPr>
            <p:ph type="body" sz="quarter" idx="14"/>
          </p:nvPr>
        </p:nvSpPr>
        <p:spPr/>
        <p:txBody>
          <a:bodyPr/>
          <a:lstStyle/>
          <a:p>
            <a:r>
              <a:rPr lang="en-US"/>
              <a:t>01/03/2017 - 31/03/2017</a:t>
            </a:r>
          </a:p>
        </p:txBody>
      </p:sp>
    </p:spTree>
    <p:extLst>
      <p:ext uri="{BB962C8B-B14F-4D97-AF65-F5344CB8AC3E}">
        <p14:creationId xmlns:p14="http://schemas.microsoft.com/office/powerpoint/2010/main" val="30258848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- 5 of 5</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9285875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39544598"/>
                    </a:ext>
                  </a:extLst>
                </a:gridCol>
                <a:gridCol w="658368">
                  <a:extLst>
                    <a:ext uri="{9D8B030D-6E8A-4147-A177-3AD203B41FA5}">
                      <a16:colId xmlns:a16="http://schemas.microsoft.com/office/drawing/2014/main" val="2622457210"/>
                    </a:ext>
                  </a:extLst>
                </a:gridCol>
                <a:gridCol w="658368">
                  <a:extLst>
                    <a:ext uri="{9D8B030D-6E8A-4147-A177-3AD203B41FA5}">
                      <a16:colId xmlns:a16="http://schemas.microsoft.com/office/drawing/2014/main" val="3577874397"/>
                    </a:ext>
                  </a:extLst>
                </a:gridCol>
                <a:gridCol w="658368">
                  <a:extLst>
                    <a:ext uri="{9D8B030D-6E8A-4147-A177-3AD203B41FA5}">
                      <a16:colId xmlns:a16="http://schemas.microsoft.com/office/drawing/2014/main" val="3222756594"/>
                    </a:ext>
                  </a:extLst>
                </a:gridCol>
                <a:gridCol w="658368">
                  <a:extLst>
                    <a:ext uri="{9D8B030D-6E8A-4147-A177-3AD203B41FA5}">
                      <a16:colId xmlns:a16="http://schemas.microsoft.com/office/drawing/2014/main" val="2049991263"/>
                    </a:ext>
                  </a:extLst>
                </a:gridCol>
                <a:gridCol w="658368">
                  <a:extLst>
                    <a:ext uri="{9D8B030D-6E8A-4147-A177-3AD203B41FA5}">
                      <a16:colId xmlns:a16="http://schemas.microsoft.com/office/drawing/2014/main" val="3773625846"/>
                    </a:ext>
                  </a:extLst>
                </a:gridCol>
                <a:gridCol w="658368">
                  <a:extLst>
                    <a:ext uri="{9D8B030D-6E8A-4147-A177-3AD203B41FA5}">
                      <a16:colId xmlns:a16="http://schemas.microsoft.com/office/drawing/2014/main" val="609773987"/>
                    </a:ext>
                  </a:extLst>
                </a:gridCol>
                <a:gridCol w="658368">
                  <a:extLst>
                    <a:ext uri="{9D8B030D-6E8A-4147-A177-3AD203B41FA5}">
                      <a16:colId xmlns:a16="http://schemas.microsoft.com/office/drawing/2014/main" val="41820213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12996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 Ramos - 2017-03-18 08:00:00</a:t>
                      </a:r>
                      <a:r>
                        <a:rPr kumimoji="0" lang="es-ES" sz="1000" b="0" i="0" u="none" strike="noStrike" kern="1200" cap="none" spc="0" normalizeH="0" baseline="0" noProof="0">
                          <a:ln>
                            <a:noFill/>
                          </a:ln>
                          <a:solidFill>
                            <a:prstClr val="black"/>
                          </a:solidFill>
                          <a:effectLst/>
                          <a:uLnTx/>
                          <a:uFillTx/>
                          <a:latin typeface="+mn-lt"/>
                          <a:ea typeface="+mn-ea"/>
                          <a:cs typeface="+mn-cs"/>
                        </a:rPr>
                        <a:t>
¡Comparte tu alegría! Encuentra las alcancías de Sanar una Nación en nuestras cajas de Tienda La Sirena Churchill, San Isidro, Puerto Plata, El Embrujo y Galería 360; y en todos los Super Pola. ¡Tú también puedes ser parte! #SanarUnaNación #Salud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78435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 Ramos - 2017-03-02 16:52:19</a:t>
                      </a:r>
                      <a:r>
                        <a:rPr kumimoji="0" lang="es-ES" sz="1000" b="0" i="0" u="none" strike="noStrike" kern="1200" cap="none" spc="0" normalizeH="0" baseline="0" noProof="0">
                          <a:ln>
                            <a:noFill/>
                          </a:ln>
                          <a:solidFill>
                            <a:prstClr val="black"/>
                          </a:solidFill>
                          <a:effectLst/>
                          <a:uLnTx/>
                          <a:uFillTx/>
                          <a:latin typeface="+mn-lt"/>
                          <a:ea typeface="+mn-ea"/>
                          <a:cs typeface="+mn-cs"/>
                        </a:rPr>
                        <a:t>
¡Tu belleza es 80% confianza! Descubre el resto hoy, jueves 2 de marzo, a las 6:00 PM en el lanzamiento oficial del #MesdelaBelleza en #LaSirenaChurchill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98558749"/>
                  </a:ext>
                </a:extLst>
              </a:tr>
            </a:tbl>
          </a:graphicData>
        </a:graphic>
      </p:graphicFrame>
      <p:sp>
        <p:nvSpPr>
          <p:cNvPr id="4" name="Text Placeholder 3"/>
          <p:cNvSpPr>
            <a:spLocks noGrp="1"/>
          </p:cNvSpPr>
          <p:nvPr>
            <p:ph type="body" sz="quarter" idx="14"/>
          </p:nvPr>
        </p:nvSpPr>
        <p:spPr/>
        <p:txBody>
          <a:bodyPr/>
          <a:lstStyle/>
          <a:p>
            <a:r>
              <a:rPr lang="en-US"/>
              <a:t>01/03/2017 - 31/03/2017</a:t>
            </a:r>
          </a:p>
        </p:txBody>
      </p:sp>
    </p:spTree>
    <p:extLst>
      <p:ext uri="{BB962C8B-B14F-4D97-AF65-F5344CB8AC3E}">
        <p14:creationId xmlns:p14="http://schemas.microsoft.com/office/powerpoint/2010/main" val="361495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Post Type Distribution</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5380848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01/03/2017 - 31/03/2017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503644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Interaction Rate By Hour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0493595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01/03/2017 - 31/03/2017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596798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Interactions Distribution</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4562078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01/03/2017 - 31/03/2017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739681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Interaction Rate By Post Type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4990707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01/03/2017 - 31/03/2017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168506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Influencers - 1 of 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0731582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53666251"/>
                    </a:ext>
                  </a:extLst>
                </a:gridCol>
                <a:gridCol w="2468880">
                  <a:extLst>
                    <a:ext uri="{9D8B030D-6E8A-4147-A177-3AD203B41FA5}">
                      <a16:colId xmlns:a16="http://schemas.microsoft.com/office/drawing/2014/main" val="1208996508"/>
                    </a:ext>
                  </a:extLst>
                </a:gridCol>
                <a:gridCol w="822960">
                  <a:extLst>
                    <a:ext uri="{9D8B030D-6E8A-4147-A177-3AD203B41FA5}">
                      <a16:colId xmlns:a16="http://schemas.microsoft.com/office/drawing/2014/main" val="4251260324"/>
                    </a:ext>
                  </a:extLst>
                </a:gridCol>
                <a:gridCol w="822960">
                  <a:extLst>
                    <a:ext uri="{9D8B030D-6E8A-4147-A177-3AD203B41FA5}">
                      <a16:colId xmlns:a16="http://schemas.microsoft.com/office/drawing/2014/main" val="1156507558"/>
                    </a:ext>
                  </a:extLst>
                </a:gridCol>
                <a:gridCol w="822960">
                  <a:extLst>
                    <a:ext uri="{9D8B030D-6E8A-4147-A177-3AD203B41FA5}">
                      <a16:colId xmlns:a16="http://schemas.microsoft.com/office/drawing/2014/main" val="18398796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2729408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Miguel Guerrero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Grupo Ramos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133039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Peralta Mery 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Grupo Ramos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627818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Araiza De Los Santos Puello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Grupo Ramos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248100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Alina Lopez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Grupo Ramos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404332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Andy Rodriguez Baez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Grupo Ramos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362093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Sheliaj Yolin Cuevas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Grupo Ramos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016067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Erickson Campusano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Grupo Ramos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869562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Oliver Cruz Alvarez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Grupo Ramos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5689454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Raquel Cueto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Grupo Ramos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999126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Maria Isabel Marte Lopez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Grupo Ramos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960569183"/>
                  </a:ext>
                </a:extLst>
              </a:tr>
            </a:tbl>
          </a:graphicData>
        </a:graphic>
      </p:graphicFrame>
      <p:sp>
        <p:nvSpPr>
          <p:cNvPr id="4" name="Text Placeholder 3"/>
          <p:cNvSpPr>
            <a:spLocks noGrp="1"/>
          </p:cNvSpPr>
          <p:nvPr>
            <p:ph type="body" sz="quarter" idx="14"/>
          </p:nvPr>
        </p:nvSpPr>
        <p:spPr/>
        <p:txBody>
          <a:bodyPr/>
          <a:lstStyle/>
          <a:p>
            <a:r>
              <a:rPr lang="en-US"/>
              <a:t>01/03/2017 - 31/03/2017</a:t>
            </a:r>
          </a:p>
        </p:txBody>
      </p:sp>
    </p:spTree>
    <p:extLst>
      <p:ext uri="{BB962C8B-B14F-4D97-AF65-F5344CB8AC3E}">
        <p14:creationId xmlns:p14="http://schemas.microsoft.com/office/powerpoint/2010/main" val="39384687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Influencers - 2 of 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1025335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23072465"/>
                    </a:ext>
                  </a:extLst>
                </a:gridCol>
                <a:gridCol w="2468880">
                  <a:extLst>
                    <a:ext uri="{9D8B030D-6E8A-4147-A177-3AD203B41FA5}">
                      <a16:colId xmlns:a16="http://schemas.microsoft.com/office/drawing/2014/main" val="958822577"/>
                    </a:ext>
                  </a:extLst>
                </a:gridCol>
                <a:gridCol w="822960">
                  <a:extLst>
                    <a:ext uri="{9D8B030D-6E8A-4147-A177-3AD203B41FA5}">
                      <a16:colId xmlns:a16="http://schemas.microsoft.com/office/drawing/2014/main" val="1302623079"/>
                    </a:ext>
                  </a:extLst>
                </a:gridCol>
                <a:gridCol w="822960">
                  <a:extLst>
                    <a:ext uri="{9D8B030D-6E8A-4147-A177-3AD203B41FA5}">
                      <a16:colId xmlns:a16="http://schemas.microsoft.com/office/drawing/2014/main" val="4181848584"/>
                    </a:ext>
                  </a:extLst>
                </a:gridCol>
                <a:gridCol w="822960">
                  <a:extLst>
                    <a:ext uri="{9D8B030D-6E8A-4147-A177-3AD203B41FA5}">
                      <a16:colId xmlns:a16="http://schemas.microsoft.com/office/drawing/2014/main" val="7308418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365222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Neuly Encarnación Aquino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Grupo Ramos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266871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Maritza Castillo 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Grupo Ramos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980802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Keren Márquez Peralta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Grupo Ramos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856119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Jesy Garcia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Grupo Ramos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238821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BooGy Consolamusick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Grupo Ramos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80548821"/>
                  </a:ext>
                </a:extLst>
              </a:tr>
            </a:tbl>
          </a:graphicData>
        </a:graphic>
      </p:graphicFrame>
      <p:sp>
        <p:nvSpPr>
          <p:cNvPr id="4" name="Text Placeholder 3"/>
          <p:cNvSpPr>
            <a:spLocks noGrp="1"/>
          </p:cNvSpPr>
          <p:nvPr>
            <p:ph type="body" sz="quarter" idx="14"/>
          </p:nvPr>
        </p:nvSpPr>
        <p:spPr/>
        <p:txBody>
          <a:bodyPr/>
          <a:lstStyle/>
          <a:p>
            <a:r>
              <a:rPr lang="en-US"/>
              <a:t>01/03/2017 - 31/03/2017</a:t>
            </a:r>
          </a:p>
        </p:txBody>
      </p:sp>
    </p:spTree>
    <p:extLst>
      <p:ext uri="{BB962C8B-B14F-4D97-AF65-F5344CB8AC3E}">
        <p14:creationId xmlns:p14="http://schemas.microsoft.com/office/powerpoint/2010/main" val="39170542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Response Times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8516112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01/03/2017 - 31/03/2017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9088590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648</Words>
  <Application>Microsoft Office PowerPoint</Application>
  <PresentationFormat>On-screen Show (4:3)</PresentationFormat>
  <Paragraphs>306</Paragraphs>
  <Slides>22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Calibri</vt:lpstr>
      <vt:lpstr>Arial</vt:lpstr>
      <vt:lpstr>quintly_template</vt:lpstr>
      <vt:lpstr>Reporte Facebook</vt:lpstr>
      <vt:lpstr>Facebook Key Metrics Table</vt:lpstr>
      <vt:lpstr>Facebook Fans Total</vt:lpstr>
      <vt:lpstr>Facebook Own Posts By Weekday</vt:lpstr>
      <vt:lpstr>Facebook Key Metrics Radar</vt:lpstr>
      <vt:lpstr>Facebook Fans Change</vt:lpstr>
      <vt:lpstr>Facebook Fans Change Per Weekday</vt:lpstr>
      <vt:lpstr>Facebook Own Posts</vt:lpstr>
      <vt:lpstr>Facebook Interaction Rate By Weekday</vt:lpstr>
      <vt:lpstr>Facebook Own Posts By Hour</vt:lpstr>
      <vt:lpstr>Facebook Own Posts Table - 1 of 5</vt:lpstr>
      <vt:lpstr>Facebook Own Posts Table - 2 of 5</vt:lpstr>
      <vt:lpstr>Facebook Own Posts Table - 3 of 5</vt:lpstr>
      <vt:lpstr>Facebook Own Posts Table - 4 of 5</vt:lpstr>
      <vt:lpstr>Facebook Own Posts Table - 5 of 5</vt:lpstr>
      <vt:lpstr>Facebook Post Type Distribution</vt:lpstr>
      <vt:lpstr>Facebook Interaction Rate By Hour</vt:lpstr>
      <vt:lpstr>Facebook Interactions Distribution</vt:lpstr>
      <vt:lpstr>Facebook Interaction Rate By Post Type</vt:lpstr>
      <vt:lpstr>Facebook Key Influencers - 1 of 2</vt:lpstr>
      <vt:lpstr>Facebook Key Influencers - 2 of 2</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2017-04-06T03:53:53Z</dcterms:created>
  <dcterms:modified xsi:type="dcterms:W3CDTF">2017-04-06T03:54:31Z</dcterms:modified>
</cp:coreProperties>
</file>