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54793</c:v>
                </c:pt>
                <c:pt idx="1">
                  <c:v>54871</c:v>
                </c:pt>
                <c:pt idx="2">
                  <c:v>54949</c:v>
                </c:pt>
                <c:pt idx="3">
                  <c:v>55167</c:v>
                </c:pt>
                <c:pt idx="4">
                  <c:v>55317</c:v>
                </c:pt>
                <c:pt idx="5">
                  <c:v>55409</c:v>
                </c:pt>
                <c:pt idx="6">
                  <c:v>55869</c:v>
                </c:pt>
                <c:pt idx="7">
                  <c:v>56109</c:v>
                </c:pt>
                <c:pt idx="8">
                  <c:v>56204</c:v>
                </c:pt>
                <c:pt idx="9">
                  <c:v>56273</c:v>
                </c:pt>
                <c:pt idx="10">
                  <c:v>56330</c:v>
                </c:pt>
                <c:pt idx="11">
                  <c:v>56362</c:v>
                </c:pt>
                <c:pt idx="12">
                  <c:v>56393</c:v>
                </c:pt>
                <c:pt idx="13">
                  <c:v>56430</c:v>
                </c:pt>
                <c:pt idx="14">
                  <c:v>56461</c:v>
                </c:pt>
                <c:pt idx="15">
                  <c:v>56563</c:v>
                </c:pt>
                <c:pt idx="16">
                  <c:v>56863</c:v>
                </c:pt>
                <c:pt idx="17">
                  <c:v>57118</c:v>
                </c:pt>
                <c:pt idx="18">
                  <c:v>57282</c:v>
                </c:pt>
                <c:pt idx="19">
                  <c:v>57338</c:v>
                </c:pt>
                <c:pt idx="20">
                  <c:v>57369</c:v>
                </c:pt>
                <c:pt idx="21">
                  <c:v>57402</c:v>
                </c:pt>
                <c:pt idx="22">
                  <c:v>57451</c:v>
                </c:pt>
                <c:pt idx="23">
                  <c:v>57472</c:v>
                </c:pt>
                <c:pt idx="24">
                  <c:v>57492</c:v>
                </c:pt>
                <c:pt idx="25">
                  <c:v>57508</c:v>
                </c:pt>
                <c:pt idx="26">
                  <c:v>57535</c:v>
                </c:pt>
                <c:pt idx="27">
                  <c:v>57562</c:v>
                </c:pt>
                <c:pt idx="28">
                  <c:v>57587</c:v>
                </c:pt>
                <c:pt idx="29">
                  <c:v>57621</c:v>
                </c:pt>
                <c:pt idx="30">
                  <c:v>57640</c:v>
                </c:pt>
              </c:numCache>
            </c:numRef>
          </c:val>
          <c:smooth val="0"/>
          <c:extLst>
            <c:ext xmlns:c16="http://schemas.microsoft.com/office/drawing/2014/chart" uri="{C3380CC4-5D6E-409C-BE32-E72D297353CC}">
              <c16:uniqueId val="{00000000-EF6A-4E8E-BE3F-C1386C2F57CB}"/>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104395</c:v>
                </c:pt>
                <c:pt idx="1">
                  <c:v>104526</c:v>
                </c:pt>
                <c:pt idx="2">
                  <c:v>104612</c:v>
                </c:pt>
                <c:pt idx="3">
                  <c:v>104711</c:v>
                </c:pt>
                <c:pt idx="4">
                  <c:v>104802</c:v>
                </c:pt>
                <c:pt idx="5">
                  <c:v>104878</c:v>
                </c:pt>
                <c:pt idx="6">
                  <c:v>104978</c:v>
                </c:pt>
                <c:pt idx="7">
                  <c:v>105044</c:v>
                </c:pt>
                <c:pt idx="8">
                  <c:v>105281</c:v>
                </c:pt>
                <c:pt idx="9">
                  <c:v>106220</c:v>
                </c:pt>
                <c:pt idx="10">
                  <c:v>106905</c:v>
                </c:pt>
                <c:pt idx="11">
                  <c:v>107538</c:v>
                </c:pt>
                <c:pt idx="12">
                  <c:v>107971</c:v>
                </c:pt>
                <c:pt idx="13">
                  <c:v>108231</c:v>
                </c:pt>
                <c:pt idx="14">
                  <c:v>108448</c:v>
                </c:pt>
                <c:pt idx="15">
                  <c:v>108603</c:v>
                </c:pt>
                <c:pt idx="16">
                  <c:v>109056</c:v>
                </c:pt>
                <c:pt idx="17">
                  <c:v>109512</c:v>
                </c:pt>
                <c:pt idx="18">
                  <c:v>109914</c:v>
                </c:pt>
                <c:pt idx="19">
                  <c:v>110242</c:v>
                </c:pt>
                <c:pt idx="20">
                  <c:v>110498</c:v>
                </c:pt>
                <c:pt idx="21">
                  <c:v>110687</c:v>
                </c:pt>
                <c:pt idx="22">
                  <c:v>110794</c:v>
                </c:pt>
                <c:pt idx="23">
                  <c:v>110866</c:v>
                </c:pt>
                <c:pt idx="24">
                  <c:v>110927</c:v>
                </c:pt>
                <c:pt idx="25">
                  <c:v>111003</c:v>
                </c:pt>
                <c:pt idx="26">
                  <c:v>111094</c:v>
                </c:pt>
                <c:pt idx="27">
                  <c:v>111180</c:v>
                </c:pt>
                <c:pt idx="28">
                  <c:v>111273</c:v>
                </c:pt>
                <c:pt idx="29">
                  <c:v>113144</c:v>
                </c:pt>
                <c:pt idx="30">
                  <c:v>113891</c:v>
                </c:pt>
              </c:numCache>
            </c:numRef>
          </c:val>
          <c:smooth val="0"/>
          <c:extLst>
            <c:ext xmlns:c16="http://schemas.microsoft.com/office/drawing/2014/chart" uri="{C3380CC4-5D6E-409C-BE32-E72D297353CC}">
              <c16:uniqueId val="{00000001-EF6A-4E8E-BE3F-C1386C2F57CB}"/>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8292</c:v>
                </c:pt>
                <c:pt idx="1">
                  <c:v>8292</c:v>
                </c:pt>
                <c:pt idx="2">
                  <c:v>8295</c:v>
                </c:pt>
                <c:pt idx="3">
                  <c:v>8297</c:v>
                </c:pt>
                <c:pt idx="4">
                  <c:v>8296</c:v>
                </c:pt>
                <c:pt idx="5">
                  <c:v>8297</c:v>
                </c:pt>
                <c:pt idx="6">
                  <c:v>8297</c:v>
                </c:pt>
                <c:pt idx="7">
                  <c:v>8304</c:v>
                </c:pt>
                <c:pt idx="8">
                  <c:v>8308</c:v>
                </c:pt>
                <c:pt idx="9">
                  <c:v>8308</c:v>
                </c:pt>
                <c:pt idx="10">
                  <c:v>8308</c:v>
                </c:pt>
                <c:pt idx="11">
                  <c:v>8330</c:v>
                </c:pt>
                <c:pt idx="12">
                  <c:v>8336</c:v>
                </c:pt>
                <c:pt idx="13">
                  <c:v>8340</c:v>
                </c:pt>
                <c:pt idx="14">
                  <c:v>8343</c:v>
                </c:pt>
                <c:pt idx="15">
                  <c:v>8348</c:v>
                </c:pt>
                <c:pt idx="16">
                  <c:v>8349</c:v>
                </c:pt>
                <c:pt idx="17">
                  <c:v>8351</c:v>
                </c:pt>
                <c:pt idx="18">
                  <c:v>8352</c:v>
                </c:pt>
                <c:pt idx="19">
                  <c:v>8352</c:v>
                </c:pt>
                <c:pt idx="20">
                  <c:v>8355</c:v>
                </c:pt>
                <c:pt idx="21">
                  <c:v>8367</c:v>
                </c:pt>
                <c:pt idx="22">
                  <c:v>8369</c:v>
                </c:pt>
                <c:pt idx="23">
                  <c:v>8368</c:v>
                </c:pt>
                <c:pt idx="24">
                  <c:v>8370</c:v>
                </c:pt>
                <c:pt idx="25">
                  <c:v>8372</c:v>
                </c:pt>
                <c:pt idx="26">
                  <c:v>8374</c:v>
                </c:pt>
                <c:pt idx="27">
                  <c:v>8377</c:v>
                </c:pt>
                <c:pt idx="28">
                  <c:v>8377</c:v>
                </c:pt>
                <c:pt idx="29">
                  <c:v>8377</c:v>
                </c:pt>
                <c:pt idx="30">
                  <c:v>8377</c:v>
                </c:pt>
              </c:numCache>
            </c:numRef>
          </c:val>
          <c:smooth val="0"/>
          <c:extLst>
            <c:ext xmlns:c16="http://schemas.microsoft.com/office/drawing/2014/chart" uri="{C3380CC4-5D6E-409C-BE32-E72D297353CC}">
              <c16:uniqueId val="{00000002-EF6A-4E8E-BE3F-C1386C2F57CB}"/>
            </c:ext>
          </c:extLst>
        </c:ser>
        <c:dLbls>
          <c:showLegendKey val="0"/>
          <c:showVal val="0"/>
          <c:showCatName val="0"/>
          <c:showSerName val="0"/>
          <c:showPercent val="0"/>
          <c:showBubbleSize val="0"/>
        </c:dLbls>
        <c:smooth val="0"/>
        <c:axId val="275452088"/>
        <c:axId val="275450776"/>
      </c:lineChart>
      <c:dateAx>
        <c:axId val="275452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450776"/>
        <c:crosses val="autoZero"/>
        <c:auto val="1"/>
        <c:lblOffset val="100"/>
        <c:baseTimeUnit val="days"/>
      </c:dateAx>
      <c:valAx>
        <c:axId val="27545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45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6</c:v>
                </c:pt>
                <c:pt idx="2">
                  <c:v>6</c:v>
                </c:pt>
                <c:pt idx="3">
                  <c:v>4</c:v>
                </c:pt>
                <c:pt idx="4">
                  <c:v>4</c:v>
                </c:pt>
                <c:pt idx="5">
                  <c:v>1</c:v>
                </c:pt>
                <c:pt idx="6">
                  <c:v>0</c:v>
                </c:pt>
              </c:numCache>
            </c:numRef>
          </c:val>
          <c:extLst>
            <c:ext xmlns:c16="http://schemas.microsoft.com/office/drawing/2014/chart" uri="{C3380CC4-5D6E-409C-BE32-E72D297353CC}">
              <c16:uniqueId val="{00000000-B85E-4C94-BD6A-3B6062136AB8}"/>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3</c:v>
                </c:pt>
                <c:pt idx="2">
                  <c:v>8</c:v>
                </c:pt>
                <c:pt idx="3">
                  <c:v>5</c:v>
                </c:pt>
                <c:pt idx="4">
                  <c:v>1</c:v>
                </c:pt>
                <c:pt idx="5">
                  <c:v>0</c:v>
                </c:pt>
                <c:pt idx="6">
                  <c:v>0</c:v>
                </c:pt>
              </c:numCache>
            </c:numRef>
          </c:val>
          <c:extLst>
            <c:ext xmlns:c16="http://schemas.microsoft.com/office/drawing/2014/chart" uri="{C3380CC4-5D6E-409C-BE32-E72D297353CC}">
              <c16:uniqueId val="{00000001-B85E-4C94-BD6A-3B6062136AB8}"/>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2</c:v>
                </c:pt>
                <c:pt idx="3">
                  <c:v>0</c:v>
                </c:pt>
                <c:pt idx="4">
                  <c:v>0</c:v>
                </c:pt>
                <c:pt idx="5">
                  <c:v>1</c:v>
                </c:pt>
                <c:pt idx="6">
                  <c:v>0</c:v>
                </c:pt>
              </c:numCache>
            </c:numRef>
          </c:val>
          <c:extLst>
            <c:ext xmlns:c16="http://schemas.microsoft.com/office/drawing/2014/chart" uri="{C3380CC4-5D6E-409C-BE32-E72D297353CC}">
              <c16:uniqueId val="{00000002-B85E-4C94-BD6A-3B6062136AB8}"/>
            </c:ext>
          </c:extLst>
        </c:ser>
        <c:dLbls>
          <c:showLegendKey val="0"/>
          <c:showVal val="0"/>
          <c:showCatName val="0"/>
          <c:showSerName val="0"/>
          <c:showPercent val="0"/>
          <c:showBubbleSize val="0"/>
        </c:dLbls>
        <c:gapWidth val="219"/>
        <c:overlap val="-27"/>
        <c:axId val="245956984"/>
        <c:axId val="245957640"/>
      </c:barChart>
      <c:catAx>
        <c:axId val="245956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957640"/>
        <c:crosses val="autoZero"/>
        <c:auto val="1"/>
        <c:lblAlgn val="ctr"/>
        <c:lblOffset val="100"/>
        <c:noMultiLvlLbl val="0"/>
      </c:catAx>
      <c:valAx>
        <c:axId val="24595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95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50.6098</c:v>
                </c:pt>
                <c:pt idx="1">
                  <c:v>100</c:v>
                </c:pt>
                <c:pt idx="2">
                  <c:v>36.025599999999997</c:v>
                </c:pt>
                <c:pt idx="3">
                  <c:v>0</c:v>
                </c:pt>
                <c:pt idx="4">
                  <c:v>41.296300000000002</c:v>
                </c:pt>
                <c:pt idx="5">
                  <c:v>58.811500000000002</c:v>
                </c:pt>
              </c:numCache>
            </c:numRef>
          </c:val>
          <c:extLst>
            <c:ext xmlns:c16="http://schemas.microsoft.com/office/drawing/2014/chart" uri="{C3380CC4-5D6E-409C-BE32-E72D297353CC}">
              <c16:uniqueId val="{00000000-C4CE-4947-9A89-47CE8A2581F8}"/>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78.260900000000007</c:v>
                </c:pt>
                <c:pt idx="2">
                  <c:v>100</c:v>
                </c:pt>
                <c:pt idx="3">
                  <c:v>0</c:v>
                </c:pt>
                <c:pt idx="4">
                  <c:v>75.402299999999997</c:v>
                </c:pt>
                <c:pt idx="5">
                  <c:v>100</c:v>
                </c:pt>
              </c:numCache>
            </c:numRef>
          </c:val>
          <c:extLst>
            <c:ext xmlns:c16="http://schemas.microsoft.com/office/drawing/2014/chart" uri="{C3380CC4-5D6E-409C-BE32-E72D297353CC}">
              <c16:uniqueId val="{00000001-C4CE-4947-9A89-47CE8A2581F8}"/>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7.3552999999999997</c:v>
                </c:pt>
                <c:pt idx="1">
                  <c:v>13.0435</c:v>
                </c:pt>
                <c:pt idx="2">
                  <c:v>1.6882999999999999</c:v>
                </c:pt>
                <c:pt idx="3">
                  <c:v>0</c:v>
                </c:pt>
                <c:pt idx="4">
                  <c:v>100</c:v>
                </c:pt>
                <c:pt idx="5">
                  <c:v>11.5504</c:v>
                </c:pt>
              </c:numCache>
            </c:numRef>
          </c:val>
          <c:extLst>
            <c:ext xmlns:c16="http://schemas.microsoft.com/office/drawing/2014/chart" uri="{C3380CC4-5D6E-409C-BE32-E72D297353CC}">
              <c16:uniqueId val="{00000002-C4CE-4947-9A89-47CE8A2581F8}"/>
            </c:ext>
          </c:extLst>
        </c:ser>
        <c:dLbls>
          <c:showLegendKey val="0"/>
          <c:showVal val="0"/>
          <c:showCatName val="0"/>
          <c:showSerName val="0"/>
          <c:showPercent val="0"/>
          <c:showBubbleSize val="0"/>
        </c:dLbls>
        <c:axId val="280998144"/>
        <c:axId val="280995520"/>
      </c:radarChart>
      <c:catAx>
        <c:axId val="28099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5520"/>
        <c:crosses val="autoZero"/>
        <c:auto val="1"/>
        <c:lblAlgn val="ctr"/>
        <c:lblOffset val="100"/>
        <c:noMultiLvlLbl val="0"/>
      </c:catAx>
      <c:valAx>
        <c:axId val="28099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109</c:v>
                </c:pt>
                <c:pt idx="1">
                  <c:v>78</c:v>
                </c:pt>
                <c:pt idx="2">
                  <c:v>78</c:v>
                </c:pt>
                <c:pt idx="3">
                  <c:v>218</c:v>
                </c:pt>
                <c:pt idx="4">
                  <c:v>150</c:v>
                </c:pt>
                <c:pt idx="5">
                  <c:v>92</c:v>
                </c:pt>
                <c:pt idx="6">
                  <c:v>460</c:v>
                </c:pt>
                <c:pt idx="7">
                  <c:v>240</c:v>
                </c:pt>
                <c:pt idx="8">
                  <c:v>95</c:v>
                </c:pt>
                <c:pt idx="9">
                  <c:v>69</c:v>
                </c:pt>
                <c:pt idx="10">
                  <c:v>57</c:v>
                </c:pt>
                <c:pt idx="11">
                  <c:v>32</c:v>
                </c:pt>
                <c:pt idx="12">
                  <c:v>31</c:v>
                </c:pt>
                <c:pt idx="13">
                  <c:v>37</c:v>
                </c:pt>
                <c:pt idx="14">
                  <c:v>31</c:v>
                </c:pt>
                <c:pt idx="15">
                  <c:v>102</c:v>
                </c:pt>
                <c:pt idx="16">
                  <c:v>300</c:v>
                </c:pt>
                <c:pt idx="17">
                  <c:v>255</c:v>
                </c:pt>
                <c:pt idx="18">
                  <c:v>164</c:v>
                </c:pt>
                <c:pt idx="19">
                  <c:v>56</c:v>
                </c:pt>
                <c:pt idx="20">
                  <c:v>31</c:v>
                </c:pt>
                <c:pt idx="21">
                  <c:v>33</c:v>
                </c:pt>
                <c:pt idx="22">
                  <c:v>49</c:v>
                </c:pt>
                <c:pt idx="23">
                  <c:v>21</c:v>
                </c:pt>
                <c:pt idx="24">
                  <c:v>20</c:v>
                </c:pt>
                <c:pt idx="25">
                  <c:v>16</c:v>
                </c:pt>
                <c:pt idx="26">
                  <c:v>27</c:v>
                </c:pt>
                <c:pt idx="27">
                  <c:v>27</c:v>
                </c:pt>
                <c:pt idx="28">
                  <c:v>25</c:v>
                </c:pt>
                <c:pt idx="29">
                  <c:v>34</c:v>
                </c:pt>
                <c:pt idx="30">
                  <c:v>19</c:v>
                </c:pt>
              </c:numCache>
            </c:numRef>
          </c:val>
          <c:smooth val="0"/>
          <c:extLst>
            <c:ext xmlns:c16="http://schemas.microsoft.com/office/drawing/2014/chart" uri="{C3380CC4-5D6E-409C-BE32-E72D297353CC}">
              <c16:uniqueId val="{00000000-AEBC-41AC-A9A4-91F002664480}"/>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91</c:v>
                </c:pt>
                <c:pt idx="1">
                  <c:v>131</c:v>
                </c:pt>
                <c:pt idx="2">
                  <c:v>86</c:v>
                </c:pt>
                <c:pt idx="3">
                  <c:v>99</c:v>
                </c:pt>
                <c:pt idx="4">
                  <c:v>91</c:v>
                </c:pt>
                <c:pt idx="5">
                  <c:v>76</c:v>
                </c:pt>
                <c:pt idx="6">
                  <c:v>100</c:v>
                </c:pt>
                <c:pt idx="7">
                  <c:v>66</c:v>
                </c:pt>
                <c:pt idx="8">
                  <c:v>237</c:v>
                </c:pt>
                <c:pt idx="9">
                  <c:v>939</c:v>
                </c:pt>
                <c:pt idx="10">
                  <c:v>685</c:v>
                </c:pt>
                <c:pt idx="11">
                  <c:v>633</c:v>
                </c:pt>
                <c:pt idx="12">
                  <c:v>433</c:v>
                </c:pt>
                <c:pt idx="13">
                  <c:v>260</c:v>
                </c:pt>
                <c:pt idx="14">
                  <c:v>217</c:v>
                </c:pt>
                <c:pt idx="15">
                  <c:v>155</c:v>
                </c:pt>
                <c:pt idx="16">
                  <c:v>453</c:v>
                </c:pt>
                <c:pt idx="17">
                  <c:v>456</c:v>
                </c:pt>
                <c:pt idx="18">
                  <c:v>402</c:v>
                </c:pt>
                <c:pt idx="19">
                  <c:v>328</c:v>
                </c:pt>
                <c:pt idx="20">
                  <c:v>256</c:v>
                </c:pt>
                <c:pt idx="21">
                  <c:v>189</c:v>
                </c:pt>
                <c:pt idx="22">
                  <c:v>107</c:v>
                </c:pt>
                <c:pt idx="23">
                  <c:v>72</c:v>
                </c:pt>
                <c:pt idx="24">
                  <c:v>61</c:v>
                </c:pt>
                <c:pt idx="25">
                  <c:v>76</c:v>
                </c:pt>
                <c:pt idx="26">
                  <c:v>91</c:v>
                </c:pt>
                <c:pt idx="27">
                  <c:v>86</c:v>
                </c:pt>
                <c:pt idx="28">
                  <c:v>93</c:v>
                </c:pt>
                <c:pt idx="29">
                  <c:v>1871</c:v>
                </c:pt>
                <c:pt idx="30">
                  <c:v>747</c:v>
                </c:pt>
              </c:numCache>
            </c:numRef>
          </c:val>
          <c:smooth val="0"/>
          <c:extLst>
            <c:ext xmlns:c16="http://schemas.microsoft.com/office/drawing/2014/chart" uri="{C3380CC4-5D6E-409C-BE32-E72D297353CC}">
              <c16:uniqueId val="{00000001-AEBC-41AC-A9A4-91F002664480}"/>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3</c:v>
                </c:pt>
                <c:pt idx="1">
                  <c:v>0</c:v>
                </c:pt>
                <c:pt idx="2">
                  <c:v>3</c:v>
                </c:pt>
                <c:pt idx="3">
                  <c:v>2</c:v>
                </c:pt>
                <c:pt idx="4">
                  <c:v>-1</c:v>
                </c:pt>
                <c:pt idx="5">
                  <c:v>1</c:v>
                </c:pt>
                <c:pt idx="6">
                  <c:v>0</c:v>
                </c:pt>
                <c:pt idx="7">
                  <c:v>7</c:v>
                </c:pt>
                <c:pt idx="8">
                  <c:v>4</c:v>
                </c:pt>
                <c:pt idx="9">
                  <c:v>0</c:v>
                </c:pt>
                <c:pt idx="10">
                  <c:v>0</c:v>
                </c:pt>
                <c:pt idx="11">
                  <c:v>22</c:v>
                </c:pt>
                <c:pt idx="12">
                  <c:v>6</c:v>
                </c:pt>
                <c:pt idx="13">
                  <c:v>4</c:v>
                </c:pt>
                <c:pt idx="14">
                  <c:v>3</c:v>
                </c:pt>
                <c:pt idx="15">
                  <c:v>5</c:v>
                </c:pt>
                <c:pt idx="16">
                  <c:v>1</c:v>
                </c:pt>
                <c:pt idx="17">
                  <c:v>2</c:v>
                </c:pt>
                <c:pt idx="18">
                  <c:v>1</c:v>
                </c:pt>
                <c:pt idx="19">
                  <c:v>0</c:v>
                </c:pt>
                <c:pt idx="20">
                  <c:v>3</c:v>
                </c:pt>
                <c:pt idx="21">
                  <c:v>12</c:v>
                </c:pt>
                <c:pt idx="22">
                  <c:v>2</c:v>
                </c:pt>
                <c:pt idx="23">
                  <c:v>-1</c:v>
                </c:pt>
                <c:pt idx="24">
                  <c:v>2</c:v>
                </c:pt>
                <c:pt idx="25">
                  <c:v>2</c:v>
                </c:pt>
                <c:pt idx="26">
                  <c:v>2</c:v>
                </c:pt>
                <c:pt idx="27">
                  <c:v>3</c:v>
                </c:pt>
                <c:pt idx="28">
                  <c:v>0</c:v>
                </c:pt>
                <c:pt idx="29">
                  <c:v>0</c:v>
                </c:pt>
                <c:pt idx="30">
                  <c:v>0</c:v>
                </c:pt>
              </c:numCache>
            </c:numRef>
          </c:val>
          <c:smooth val="0"/>
          <c:extLst>
            <c:ext xmlns:c16="http://schemas.microsoft.com/office/drawing/2014/chart" uri="{C3380CC4-5D6E-409C-BE32-E72D297353CC}">
              <c16:uniqueId val="{00000002-AEBC-41AC-A9A4-91F002664480}"/>
            </c:ext>
          </c:extLst>
        </c:ser>
        <c:dLbls>
          <c:showLegendKey val="0"/>
          <c:showVal val="0"/>
          <c:showCatName val="0"/>
          <c:showSerName val="0"/>
          <c:showPercent val="0"/>
          <c:showBubbleSize val="0"/>
        </c:dLbls>
        <c:smooth val="0"/>
        <c:axId val="280995192"/>
        <c:axId val="280996504"/>
      </c:lineChart>
      <c:dateAx>
        <c:axId val="280995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6504"/>
        <c:crosses val="autoZero"/>
        <c:auto val="1"/>
        <c:lblOffset val="100"/>
        <c:baseTimeUnit val="days"/>
      </c:dateAx>
      <c:valAx>
        <c:axId val="28099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c:v>
                </c:pt>
                <c:pt idx="1">
                  <c:v>139</c:v>
                </c:pt>
                <c:pt idx="2">
                  <c:v>88</c:v>
                </c:pt>
                <c:pt idx="3">
                  <c:v>72</c:v>
                </c:pt>
                <c:pt idx="4">
                  <c:v>97</c:v>
                </c:pt>
                <c:pt idx="5">
                  <c:v>138</c:v>
                </c:pt>
                <c:pt idx="6">
                  <c:v>91</c:v>
                </c:pt>
              </c:numCache>
            </c:numRef>
          </c:val>
          <c:extLst>
            <c:ext xmlns:c16="http://schemas.microsoft.com/office/drawing/2014/chart" uri="{C3380CC4-5D6E-409C-BE32-E72D297353CC}">
              <c16:uniqueId val="{00000000-C0B0-4302-AEB0-0C49CC4F9A44}"/>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232</c:v>
                </c:pt>
                <c:pt idx="1">
                  <c:v>176</c:v>
                </c:pt>
                <c:pt idx="2">
                  <c:v>131</c:v>
                </c:pt>
                <c:pt idx="3">
                  <c:v>500</c:v>
                </c:pt>
                <c:pt idx="4">
                  <c:v>459</c:v>
                </c:pt>
                <c:pt idx="5">
                  <c:v>325</c:v>
                </c:pt>
                <c:pt idx="6">
                  <c:v>301</c:v>
                </c:pt>
              </c:numCache>
            </c:numRef>
          </c:val>
          <c:extLst>
            <c:ext xmlns:c16="http://schemas.microsoft.com/office/drawing/2014/chart" uri="{C3380CC4-5D6E-409C-BE32-E72D297353CC}">
              <c16:uniqueId val="{00000001-C0B0-4302-AEB0-0C49CC4F9A44}"/>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3</c:v>
                </c:pt>
                <c:pt idx="2">
                  <c:v>5</c:v>
                </c:pt>
                <c:pt idx="3">
                  <c:v>2</c:v>
                </c:pt>
                <c:pt idx="4">
                  <c:v>1</c:v>
                </c:pt>
                <c:pt idx="5">
                  <c:v>2</c:v>
                </c:pt>
                <c:pt idx="6">
                  <c:v>6</c:v>
                </c:pt>
              </c:numCache>
            </c:numRef>
          </c:val>
          <c:extLst>
            <c:ext xmlns:c16="http://schemas.microsoft.com/office/drawing/2014/chart" uri="{C3380CC4-5D6E-409C-BE32-E72D297353CC}">
              <c16:uniqueId val="{00000002-C0B0-4302-AEB0-0C49CC4F9A44}"/>
            </c:ext>
          </c:extLst>
        </c:ser>
        <c:dLbls>
          <c:showLegendKey val="0"/>
          <c:showVal val="0"/>
          <c:showCatName val="0"/>
          <c:showSerName val="0"/>
          <c:showPercent val="0"/>
          <c:showBubbleSize val="0"/>
        </c:dLbls>
        <c:gapWidth val="219"/>
        <c:overlap val="-27"/>
        <c:axId val="283251560"/>
        <c:axId val="283250904"/>
      </c:barChart>
      <c:catAx>
        <c:axId val="28325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50904"/>
        <c:crosses val="autoZero"/>
        <c:auto val="1"/>
        <c:lblAlgn val="ctr"/>
        <c:lblOffset val="100"/>
        <c:noMultiLvlLbl val="0"/>
      </c:catAx>
      <c:valAx>
        <c:axId val="28325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5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c:v>
                </c:pt>
                <c:pt idx="1">
                  <c:v>1</c:v>
                </c:pt>
                <c:pt idx="2">
                  <c:v>2</c:v>
                </c:pt>
                <c:pt idx="3">
                  <c:v>0</c:v>
                </c:pt>
                <c:pt idx="4">
                  <c:v>0</c:v>
                </c:pt>
                <c:pt idx="5">
                  <c:v>1</c:v>
                </c:pt>
                <c:pt idx="6">
                  <c:v>3</c:v>
                </c:pt>
                <c:pt idx="7">
                  <c:v>2</c:v>
                </c:pt>
                <c:pt idx="8">
                  <c:v>1</c:v>
                </c:pt>
                <c:pt idx="9">
                  <c:v>1</c:v>
                </c:pt>
                <c:pt idx="10">
                  <c:v>0</c:v>
                </c:pt>
                <c:pt idx="11">
                  <c:v>0</c:v>
                </c:pt>
                <c:pt idx="12">
                  <c:v>0</c:v>
                </c:pt>
                <c:pt idx="13">
                  <c:v>1</c:v>
                </c:pt>
                <c:pt idx="14">
                  <c:v>1</c:v>
                </c:pt>
                <c:pt idx="15">
                  <c:v>1</c:v>
                </c:pt>
                <c:pt idx="16">
                  <c:v>1</c:v>
                </c:pt>
                <c:pt idx="17">
                  <c:v>1</c:v>
                </c:pt>
                <c:pt idx="18">
                  <c:v>0</c:v>
                </c:pt>
                <c:pt idx="19">
                  <c:v>0</c:v>
                </c:pt>
                <c:pt idx="20">
                  <c:v>1</c:v>
                </c:pt>
                <c:pt idx="21">
                  <c:v>2</c:v>
                </c:pt>
                <c:pt idx="22">
                  <c:v>1</c:v>
                </c:pt>
                <c:pt idx="23">
                  <c:v>0</c:v>
                </c:pt>
                <c:pt idx="24">
                  <c:v>0</c:v>
                </c:pt>
                <c:pt idx="25">
                  <c:v>0</c:v>
                </c:pt>
                <c:pt idx="26">
                  <c:v>1</c:v>
                </c:pt>
                <c:pt idx="27">
                  <c:v>1</c:v>
                </c:pt>
                <c:pt idx="28">
                  <c:v>0</c:v>
                </c:pt>
                <c:pt idx="29">
                  <c:v>0</c:v>
                </c:pt>
                <c:pt idx="30">
                  <c:v>0</c:v>
                </c:pt>
              </c:numCache>
            </c:numRef>
          </c:val>
          <c:smooth val="0"/>
          <c:extLst>
            <c:ext xmlns:c16="http://schemas.microsoft.com/office/drawing/2014/chart" uri="{C3380CC4-5D6E-409C-BE32-E72D297353CC}">
              <c16:uniqueId val="{00000000-C432-4081-B1F6-1ED74FC62587}"/>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1</c:v>
                </c:pt>
                <c:pt idx="1">
                  <c:v>1</c:v>
                </c:pt>
                <c:pt idx="2">
                  <c:v>1</c:v>
                </c:pt>
                <c:pt idx="3">
                  <c:v>0</c:v>
                </c:pt>
                <c:pt idx="4">
                  <c:v>0</c:v>
                </c:pt>
                <c:pt idx="5">
                  <c:v>0</c:v>
                </c:pt>
                <c:pt idx="6">
                  <c:v>0</c:v>
                </c:pt>
                <c:pt idx="7">
                  <c:v>2</c:v>
                </c:pt>
                <c:pt idx="8">
                  <c:v>1</c:v>
                </c:pt>
                <c:pt idx="9">
                  <c:v>0</c:v>
                </c:pt>
                <c:pt idx="10">
                  <c:v>0</c:v>
                </c:pt>
                <c:pt idx="11">
                  <c:v>0</c:v>
                </c:pt>
                <c:pt idx="12">
                  <c:v>0</c:v>
                </c:pt>
                <c:pt idx="13">
                  <c:v>1</c:v>
                </c:pt>
                <c:pt idx="14">
                  <c:v>1</c:v>
                </c:pt>
                <c:pt idx="15">
                  <c:v>1</c:v>
                </c:pt>
                <c:pt idx="16">
                  <c:v>0</c:v>
                </c:pt>
                <c:pt idx="17">
                  <c:v>0</c:v>
                </c:pt>
                <c:pt idx="18">
                  <c:v>0</c:v>
                </c:pt>
                <c:pt idx="19">
                  <c:v>0</c:v>
                </c:pt>
                <c:pt idx="20">
                  <c:v>2</c:v>
                </c:pt>
                <c:pt idx="21">
                  <c:v>2</c:v>
                </c:pt>
                <c:pt idx="22">
                  <c:v>1</c:v>
                </c:pt>
                <c:pt idx="23">
                  <c:v>0</c:v>
                </c:pt>
                <c:pt idx="24">
                  <c:v>0</c:v>
                </c:pt>
                <c:pt idx="25">
                  <c:v>0</c:v>
                </c:pt>
                <c:pt idx="26">
                  <c:v>1</c:v>
                </c:pt>
                <c:pt idx="27">
                  <c:v>0</c:v>
                </c:pt>
                <c:pt idx="28">
                  <c:v>2</c:v>
                </c:pt>
                <c:pt idx="29">
                  <c:v>1</c:v>
                </c:pt>
                <c:pt idx="30">
                  <c:v>0</c:v>
                </c:pt>
              </c:numCache>
            </c:numRef>
          </c:val>
          <c:smooth val="0"/>
          <c:extLst>
            <c:ext xmlns:c16="http://schemas.microsoft.com/office/drawing/2014/chart" uri="{C3380CC4-5D6E-409C-BE32-E72D297353CC}">
              <c16:uniqueId val="{00000001-C432-4081-B1F6-1ED74FC62587}"/>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0</c:v>
                </c:pt>
                <c:pt idx="1">
                  <c:v>0</c:v>
                </c:pt>
                <c:pt idx="2">
                  <c:v>0</c:v>
                </c:pt>
                <c:pt idx="3">
                  <c:v>0</c:v>
                </c:pt>
                <c:pt idx="4">
                  <c:v>0</c:v>
                </c:pt>
                <c:pt idx="5">
                  <c:v>0</c:v>
                </c:pt>
                <c:pt idx="6">
                  <c:v>0</c:v>
                </c:pt>
                <c:pt idx="7">
                  <c:v>1</c:v>
                </c:pt>
                <c:pt idx="8">
                  <c:v>0</c:v>
                </c:pt>
                <c:pt idx="9">
                  <c:v>0</c:v>
                </c:pt>
                <c:pt idx="10">
                  <c:v>1</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C432-4081-B1F6-1ED74FC62587}"/>
            </c:ext>
          </c:extLst>
        </c:ser>
        <c:dLbls>
          <c:showLegendKey val="0"/>
          <c:showVal val="0"/>
          <c:showCatName val="0"/>
          <c:showSerName val="0"/>
          <c:showPercent val="0"/>
          <c:showBubbleSize val="0"/>
        </c:dLbls>
        <c:smooth val="0"/>
        <c:axId val="283248608"/>
        <c:axId val="283249264"/>
      </c:lineChart>
      <c:dateAx>
        <c:axId val="28324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49264"/>
        <c:crosses val="autoZero"/>
        <c:auto val="1"/>
        <c:lblOffset val="100"/>
        <c:baseTimeUnit val="days"/>
      </c:dateAx>
      <c:valAx>
        <c:axId val="28324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4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0.94190266116407995</c:v>
                </c:pt>
                <c:pt idx="1">
                  <c:v>2.0554646364023998</c:v>
                </c:pt>
                <c:pt idx="2">
                  <c:v>0.99467530003321003</c:v>
                </c:pt>
                <c:pt idx="3">
                  <c:v>1.4844528248186</c:v>
                </c:pt>
                <c:pt idx="4">
                  <c:v>1.0330688771879999</c:v>
                </c:pt>
                <c:pt idx="5">
                  <c:v>3.2997723068166001</c:v>
                </c:pt>
              </c:numCache>
            </c:numRef>
          </c:val>
          <c:extLst>
            <c:ext xmlns:c16="http://schemas.microsoft.com/office/drawing/2014/chart" uri="{C3380CC4-5D6E-409C-BE32-E72D297353CC}">
              <c16:uniqueId val="{00000000-5811-46A0-B06B-4EF1C4BA2F29}"/>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0.78429216715685002</c:v>
                </c:pt>
                <c:pt idx="1">
                  <c:v>0.97150832699608003</c:v>
                </c:pt>
                <c:pt idx="2">
                  <c:v>1.2919976544533001</c:v>
                </c:pt>
                <c:pt idx="3">
                  <c:v>6.6917713458490002</c:v>
                </c:pt>
                <c:pt idx="4">
                  <c:v>0.48010408363340001</c:v>
                </c:pt>
              </c:numCache>
            </c:numRef>
          </c:val>
          <c:extLst>
            <c:ext xmlns:c16="http://schemas.microsoft.com/office/drawing/2014/chart" uri="{C3380CC4-5D6E-409C-BE32-E72D297353CC}">
              <c16:uniqueId val="{00000001-5811-46A0-B06B-4EF1C4BA2F29}"/>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2.3278137748979999</c:v>
                </c:pt>
                <c:pt idx="5">
                  <c:v>5.9515238780897999</c:v>
                </c:pt>
              </c:numCache>
            </c:numRef>
          </c:val>
          <c:extLst>
            <c:ext xmlns:c16="http://schemas.microsoft.com/office/drawing/2014/chart" uri="{C3380CC4-5D6E-409C-BE32-E72D297353CC}">
              <c16:uniqueId val="{00000002-5811-46A0-B06B-4EF1C4BA2F29}"/>
            </c:ext>
          </c:extLst>
        </c:ser>
        <c:dLbls>
          <c:showLegendKey val="0"/>
          <c:showVal val="0"/>
          <c:showCatName val="0"/>
          <c:showSerName val="0"/>
          <c:showPercent val="0"/>
          <c:showBubbleSize val="0"/>
        </c:dLbls>
        <c:gapWidth val="219"/>
        <c:overlap val="-27"/>
        <c:axId val="283254184"/>
        <c:axId val="283615440"/>
      </c:barChart>
      <c:catAx>
        <c:axId val="28325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15440"/>
        <c:crosses val="autoZero"/>
        <c:auto val="1"/>
        <c:lblAlgn val="ctr"/>
        <c:lblOffset val="100"/>
        <c:noMultiLvlLbl val="0"/>
      </c:catAx>
      <c:valAx>
        <c:axId val="28361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5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3</c:v>
                </c:pt>
                <c:pt idx="10">
                  <c:v>3</c:v>
                </c:pt>
                <c:pt idx="11">
                  <c:v>3</c:v>
                </c:pt>
                <c:pt idx="12">
                  <c:v>1</c:v>
                </c:pt>
                <c:pt idx="13">
                  <c:v>3</c:v>
                </c:pt>
                <c:pt idx="14">
                  <c:v>1</c:v>
                </c:pt>
                <c:pt idx="15">
                  <c:v>1</c:v>
                </c:pt>
                <c:pt idx="16">
                  <c:v>2</c:v>
                </c:pt>
                <c:pt idx="17">
                  <c:v>2</c:v>
                </c:pt>
                <c:pt idx="18">
                  <c:v>0</c:v>
                </c:pt>
                <c:pt idx="19">
                  <c:v>4</c:v>
                </c:pt>
                <c:pt idx="20">
                  <c:v>0</c:v>
                </c:pt>
                <c:pt idx="21">
                  <c:v>0</c:v>
                </c:pt>
                <c:pt idx="22">
                  <c:v>0</c:v>
                </c:pt>
                <c:pt idx="23">
                  <c:v>0</c:v>
                </c:pt>
              </c:numCache>
            </c:numRef>
          </c:val>
          <c:smooth val="0"/>
          <c:extLst>
            <c:ext xmlns:c16="http://schemas.microsoft.com/office/drawing/2014/chart" uri="{C3380CC4-5D6E-409C-BE32-E72D297353CC}">
              <c16:uniqueId val="{00000000-5A61-4AB9-A771-4290CEB14D9F}"/>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c:v>
                </c:pt>
                <c:pt idx="12">
                  <c:v>1</c:v>
                </c:pt>
                <c:pt idx="13">
                  <c:v>2</c:v>
                </c:pt>
                <c:pt idx="14">
                  <c:v>0</c:v>
                </c:pt>
                <c:pt idx="15">
                  <c:v>0</c:v>
                </c:pt>
                <c:pt idx="16">
                  <c:v>0</c:v>
                </c:pt>
                <c:pt idx="17">
                  <c:v>1</c:v>
                </c:pt>
                <c:pt idx="18">
                  <c:v>4</c:v>
                </c:pt>
                <c:pt idx="19">
                  <c:v>3</c:v>
                </c:pt>
                <c:pt idx="20">
                  <c:v>1</c:v>
                </c:pt>
                <c:pt idx="21">
                  <c:v>1</c:v>
                </c:pt>
                <c:pt idx="22">
                  <c:v>0</c:v>
                </c:pt>
                <c:pt idx="23">
                  <c:v>1</c:v>
                </c:pt>
              </c:numCache>
            </c:numRef>
          </c:val>
          <c:smooth val="0"/>
          <c:extLst>
            <c:ext xmlns:c16="http://schemas.microsoft.com/office/drawing/2014/chart" uri="{C3380CC4-5D6E-409C-BE32-E72D297353CC}">
              <c16:uniqueId val="{00000001-5A61-4AB9-A771-4290CEB14D9F}"/>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A61-4AB9-A771-4290CEB14D9F}"/>
            </c:ext>
          </c:extLst>
        </c:ser>
        <c:dLbls>
          <c:showLegendKey val="0"/>
          <c:showVal val="0"/>
          <c:showCatName val="0"/>
          <c:showSerName val="0"/>
          <c:showPercent val="0"/>
          <c:showBubbleSize val="0"/>
        </c:dLbls>
        <c:smooth val="0"/>
        <c:axId val="283616752"/>
        <c:axId val="283614456"/>
      </c:lineChart>
      <c:catAx>
        <c:axId val="28361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14456"/>
        <c:crosses val="autoZero"/>
        <c:auto val="1"/>
        <c:lblAlgn val="ctr"/>
        <c:lblOffset val="100"/>
        <c:noMultiLvlLbl val="0"/>
      </c:catAx>
      <c:valAx>
        <c:axId val="28361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1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BBFB-4DD0-A132-0356F2FBAF21}"/>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13</c:v>
                </c:pt>
                <c:pt idx="1">
                  <c:v>1</c:v>
                </c:pt>
                <c:pt idx="2">
                  <c:v>3</c:v>
                </c:pt>
              </c:numCache>
            </c:numRef>
          </c:val>
          <c:extLst>
            <c:ext xmlns:c16="http://schemas.microsoft.com/office/drawing/2014/chart" uri="{C3380CC4-5D6E-409C-BE32-E72D297353CC}">
              <c16:uniqueId val="{00000001-BBFB-4DD0-A132-0356F2FBAF21}"/>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9</c:v>
                </c:pt>
                <c:pt idx="1">
                  <c:v>17</c:v>
                </c:pt>
                <c:pt idx="2">
                  <c:v>0</c:v>
                </c:pt>
              </c:numCache>
            </c:numRef>
          </c:val>
          <c:extLst>
            <c:ext xmlns:c16="http://schemas.microsoft.com/office/drawing/2014/chart" uri="{C3380CC4-5D6E-409C-BE32-E72D297353CC}">
              <c16:uniqueId val="{00000002-BBFB-4DD0-A132-0356F2FBAF21}"/>
            </c:ext>
          </c:extLst>
        </c:ser>
        <c:dLbls>
          <c:showLegendKey val="0"/>
          <c:showVal val="0"/>
          <c:showCatName val="0"/>
          <c:showSerName val="0"/>
          <c:showPercent val="0"/>
          <c:showBubbleSize val="0"/>
        </c:dLbls>
        <c:gapWidth val="150"/>
        <c:overlap val="100"/>
        <c:axId val="366326944"/>
        <c:axId val="366322024"/>
      </c:barChart>
      <c:catAx>
        <c:axId val="36632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22024"/>
        <c:crosses val="autoZero"/>
        <c:auto val="1"/>
        <c:lblAlgn val="ctr"/>
        <c:lblOffset val="100"/>
        <c:noMultiLvlLbl val="0"/>
      </c:catAx>
      <c:valAx>
        <c:axId val="366322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2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1.8407092249082999</c:v>
                </c:pt>
                <c:pt idx="10">
                  <c:v>3.3224148775827</c:v>
                </c:pt>
                <c:pt idx="11">
                  <c:v>0.65688752803787998</c:v>
                </c:pt>
                <c:pt idx="12">
                  <c:v>0.48777014277067998</c:v>
                </c:pt>
                <c:pt idx="13">
                  <c:v>1.9297183750489999</c:v>
                </c:pt>
                <c:pt idx="14">
                  <c:v>0.39164026061878998</c:v>
                </c:pt>
                <c:pt idx="15">
                  <c:v>0.86516893936697004</c:v>
                </c:pt>
                <c:pt idx="16">
                  <c:v>0.44682593370599</c:v>
                </c:pt>
                <c:pt idx="17">
                  <c:v>0.44593584220457999</c:v>
                </c:pt>
                <c:pt idx="18">
                  <c:v>0</c:v>
                </c:pt>
                <c:pt idx="19">
                  <c:v>1.7000747676861001</c:v>
                </c:pt>
                <c:pt idx="20">
                  <c:v>0</c:v>
                </c:pt>
                <c:pt idx="21">
                  <c:v>0</c:v>
                </c:pt>
                <c:pt idx="22">
                  <c:v>0</c:v>
                </c:pt>
                <c:pt idx="23">
                  <c:v>0</c:v>
                </c:pt>
              </c:numCache>
            </c:numRef>
          </c:val>
          <c:smooth val="0"/>
          <c:extLst>
            <c:ext xmlns:c16="http://schemas.microsoft.com/office/drawing/2014/chart" uri="{C3380CC4-5D6E-409C-BE32-E72D297353CC}">
              <c16:uniqueId val="{00000000-DC82-41B2-A643-5B7EDC0069F3}"/>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0.32016912750858001</c:v>
                </c:pt>
                <c:pt idx="11">
                  <c:v>0.49675095546655001</c:v>
                </c:pt>
                <c:pt idx="12">
                  <c:v>0.96783949994958995</c:v>
                </c:pt>
                <c:pt idx="13">
                  <c:v>0.62002217965521</c:v>
                </c:pt>
                <c:pt idx="14">
                  <c:v>0</c:v>
                </c:pt>
                <c:pt idx="15">
                  <c:v>0</c:v>
                </c:pt>
                <c:pt idx="16">
                  <c:v>0</c:v>
                </c:pt>
                <c:pt idx="17">
                  <c:v>0.46009036834724998</c:v>
                </c:pt>
                <c:pt idx="18">
                  <c:v>8.3318058088699996</c:v>
                </c:pt>
                <c:pt idx="19">
                  <c:v>2.6010686561145002</c:v>
                </c:pt>
                <c:pt idx="20">
                  <c:v>0.26303971258100001</c:v>
                </c:pt>
                <c:pt idx="21">
                  <c:v>2.1107333033939</c:v>
                </c:pt>
                <c:pt idx="22">
                  <c:v>0</c:v>
                </c:pt>
                <c:pt idx="23">
                  <c:v>0.35927375376916998</c:v>
                </c:pt>
              </c:numCache>
            </c:numRef>
          </c:val>
          <c:smooth val="0"/>
          <c:extLst>
            <c:ext xmlns:c16="http://schemas.microsoft.com/office/drawing/2014/chart" uri="{C3380CC4-5D6E-409C-BE32-E72D297353CC}">
              <c16:uniqueId val="{00000001-DC82-41B2-A643-5B7EDC0069F3}"/>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2.1360854434176999</c:v>
                </c:pt>
                <c:pt idx="11">
                  <c:v>0</c:v>
                </c:pt>
                <c:pt idx="12">
                  <c:v>5.9522380895235996</c:v>
                </c:pt>
                <c:pt idx="13">
                  <c:v>0</c:v>
                </c:pt>
                <c:pt idx="14">
                  <c:v>0</c:v>
                </c:pt>
                <c:pt idx="15">
                  <c:v>0</c:v>
                </c:pt>
                <c:pt idx="16">
                  <c:v>0</c:v>
                </c:pt>
                <c:pt idx="17">
                  <c:v>2.5201008040322002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C82-41B2-A643-5B7EDC0069F3}"/>
            </c:ext>
          </c:extLst>
        </c:ser>
        <c:dLbls>
          <c:showLegendKey val="0"/>
          <c:showVal val="0"/>
          <c:showCatName val="0"/>
          <c:showSerName val="0"/>
          <c:showPercent val="0"/>
          <c:showBubbleSize val="0"/>
        </c:dLbls>
        <c:smooth val="0"/>
        <c:axId val="366329896"/>
        <c:axId val="366337768"/>
      </c:lineChart>
      <c:catAx>
        <c:axId val="36632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37768"/>
        <c:crosses val="autoZero"/>
        <c:auto val="1"/>
        <c:lblAlgn val="ctr"/>
        <c:lblOffset val="100"/>
        <c:noMultiLvlLbl val="0"/>
      </c:catAx>
      <c:valAx>
        <c:axId val="36633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2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7761</c:v>
                </c:pt>
                <c:pt idx="1">
                  <c:v>12781</c:v>
                </c:pt>
                <c:pt idx="2">
                  <c:v>556</c:v>
                </c:pt>
              </c:numCache>
            </c:numRef>
          </c:val>
          <c:extLst>
            <c:ext xmlns:c16="http://schemas.microsoft.com/office/drawing/2014/chart" uri="{C3380CC4-5D6E-409C-BE32-E72D297353CC}">
              <c16:uniqueId val="{00000000-BEE4-4EA6-99DC-092E84397CC2}"/>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686</c:v>
                </c:pt>
                <c:pt idx="1">
                  <c:v>1873</c:v>
                </c:pt>
                <c:pt idx="2">
                  <c:v>62</c:v>
                </c:pt>
              </c:numCache>
            </c:numRef>
          </c:val>
          <c:extLst>
            <c:ext xmlns:c16="http://schemas.microsoft.com/office/drawing/2014/chart" uri="{C3380CC4-5D6E-409C-BE32-E72D297353CC}">
              <c16:uniqueId val="{00000001-BEE4-4EA6-99DC-092E84397CC2}"/>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15</c:v>
                </c:pt>
                <c:pt idx="1">
                  <c:v>129</c:v>
                </c:pt>
                <c:pt idx="2">
                  <c:v>0</c:v>
                </c:pt>
              </c:numCache>
            </c:numRef>
          </c:val>
          <c:extLst>
            <c:ext xmlns:c16="http://schemas.microsoft.com/office/drawing/2014/chart" uri="{C3380CC4-5D6E-409C-BE32-E72D297353CC}">
              <c16:uniqueId val="{00000002-BEE4-4EA6-99DC-092E84397CC2}"/>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49</c:v>
                </c:pt>
                <c:pt idx="1">
                  <c:v>273</c:v>
                </c:pt>
                <c:pt idx="2">
                  <c:v>0</c:v>
                </c:pt>
              </c:numCache>
            </c:numRef>
          </c:val>
          <c:extLst>
            <c:ext xmlns:c16="http://schemas.microsoft.com/office/drawing/2014/chart" uri="{C3380CC4-5D6E-409C-BE32-E72D297353CC}">
              <c16:uniqueId val="{00000003-BEE4-4EA6-99DC-092E84397CC2}"/>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3</c:v>
                </c:pt>
                <c:pt idx="1">
                  <c:v>8</c:v>
                </c:pt>
                <c:pt idx="2">
                  <c:v>0</c:v>
                </c:pt>
              </c:numCache>
            </c:numRef>
          </c:val>
          <c:extLst>
            <c:ext xmlns:c16="http://schemas.microsoft.com/office/drawing/2014/chart" uri="{C3380CC4-5D6E-409C-BE32-E72D297353CC}">
              <c16:uniqueId val="{00000004-BEE4-4EA6-99DC-092E84397CC2}"/>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8</c:v>
                </c:pt>
                <c:pt idx="1">
                  <c:v>22</c:v>
                </c:pt>
                <c:pt idx="2">
                  <c:v>0</c:v>
                </c:pt>
              </c:numCache>
            </c:numRef>
          </c:val>
          <c:extLst>
            <c:ext xmlns:c16="http://schemas.microsoft.com/office/drawing/2014/chart" uri="{C3380CC4-5D6E-409C-BE32-E72D297353CC}">
              <c16:uniqueId val="{00000005-BEE4-4EA6-99DC-092E84397CC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401</c:v>
                </c:pt>
                <c:pt idx="1">
                  <c:v>1861</c:v>
                </c:pt>
                <c:pt idx="2">
                  <c:v>51</c:v>
                </c:pt>
              </c:numCache>
            </c:numRef>
          </c:val>
          <c:extLst>
            <c:ext xmlns:c16="http://schemas.microsoft.com/office/drawing/2014/chart" uri="{C3380CC4-5D6E-409C-BE32-E72D297353CC}">
              <c16:uniqueId val="{00000006-BEE4-4EA6-99DC-092E84397CC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9940</c:v>
                </c:pt>
                <c:pt idx="1">
                  <c:v>35413</c:v>
                </c:pt>
                <c:pt idx="2">
                  <c:v>215</c:v>
                </c:pt>
              </c:numCache>
            </c:numRef>
          </c:val>
          <c:extLst>
            <c:ext xmlns:c16="http://schemas.microsoft.com/office/drawing/2014/chart" uri="{C3380CC4-5D6E-409C-BE32-E72D297353CC}">
              <c16:uniqueId val="{00000007-BEE4-4EA6-99DC-092E84397CC2}"/>
            </c:ext>
          </c:extLst>
        </c:ser>
        <c:dLbls>
          <c:showLegendKey val="0"/>
          <c:showVal val="0"/>
          <c:showCatName val="0"/>
          <c:showSerName val="0"/>
          <c:showPercent val="0"/>
          <c:showBubbleSize val="0"/>
        </c:dLbls>
        <c:gapWidth val="150"/>
        <c:overlap val="100"/>
        <c:axId val="366333176"/>
        <c:axId val="366338424"/>
      </c:barChart>
      <c:catAx>
        <c:axId val="366333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38424"/>
        <c:crosses val="autoZero"/>
        <c:auto val="1"/>
        <c:lblAlgn val="ctr"/>
        <c:lblOffset val="100"/>
        <c:noMultiLvlLbl val="0"/>
      </c:catAx>
      <c:valAx>
        <c:axId val="366338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3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0.32559960145185002</c:v>
                </c:pt>
                <c:pt idx="2">
                  <c:v>1.7151683985466</c:v>
                </c:pt>
                <c:pt idx="3">
                  <c:v>0</c:v>
                </c:pt>
                <c:pt idx="4">
                  <c:v>1.2172057890963</c:v>
                </c:pt>
                <c:pt idx="5">
                  <c:v>0</c:v>
                </c:pt>
                <c:pt idx="6">
                  <c:v>0</c:v>
                </c:pt>
              </c:numCache>
            </c:numRef>
          </c:val>
          <c:extLst>
            <c:ext xmlns:c16="http://schemas.microsoft.com/office/drawing/2014/chart" uri="{C3380CC4-5D6E-409C-BE32-E72D297353CC}">
              <c16:uniqueId val="{00000000-3B2F-46FE-919C-E16ADFD6859D}"/>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0.25365905394895</c:v>
                </c:pt>
                <c:pt idx="3">
                  <c:v>0</c:v>
                </c:pt>
                <c:pt idx="4">
                  <c:v>2.8454872480387001</c:v>
                </c:pt>
                <c:pt idx="5">
                  <c:v>0</c:v>
                </c:pt>
                <c:pt idx="6">
                  <c:v>0</c:v>
                </c:pt>
              </c:numCache>
            </c:numRef>
          </c:val>
          <c:extLst>
            <c:ext xmlns:c16="http://schemas.microsoft.com/office/drawing/2014/chart" uri="{C3380CC4-5D6E-409C-BE32-E72D297353CC}">
              <c16:uniqueId val="{00000001-3B2F-46FE-919C-E16ADFD6859D}"/>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3.5411848993495001</c:v>
                </c:pt>
                <c:pt idx="3">
                  <c:v>0</c:v>
                </c:pt>
                <c:pt idx="4">
                  <c:v>0</c:v>
                </c:pt>
                <c:pt idx="5">
                  <c:v>0</c:v>
                </c:pt>
                <c:pt idx="6">
                  <c:v>0</c:v>
                </c:pt>
              </c:numCache>
            </c:numRef>
          </c:val>
          <c:extLst>
            <c:ext xmlns:c16="http://schemas.microsoft.com/office/drawing/2014/chart" uri="{C3380CC4-5D6E-409C-BE32-E72D297353CC}">
              <c16:uniqueId val="{00000002-3B2F-46FE-919C-E16ADFD6859D}"/>
            </c:ext>
          </c:extLst>
        </c:ser>
        <c:dLbls>
          <c:showLegendKey val="0"/>
          <c:showVal val="0"/>
          <c:showCatName val="0"/>
          <c:showSerName val="0"/>
          <c:showPercent val="0"/>
          <c:showBubbleSize val="0"/>
        </c:dLbls>
        <c:gapWidth val="219"/>
        <c:overlap val="-27"/>
        <c:axId val="366335144"/>
        <c:axId val="366331536"/>
      </c:barChart>
      <c:catAx>
        <c:axId val="36633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31536"/>
        <c:crosses val="autoZero"/>
        <c:auto val="1"/>
        <c:lblAlgn val="ctr"/>
        <c:lblOffset val="100"/>
        <c:noMultiLvlLbl val="0"/>
      </c:catAx>
      <c:valAx>
        <c:axId val="36633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3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6</c:v>
                </c:pt>
              </c:numCache>
            </c:numRef>
          </c:val>
          <c:extLst>
            <c:ext xmlns:c16="http://schemas.microsoft.com/office/drawing/2014/chart" uri="{C3380CC4-5D6E-409C-BE32-E72D297353CC}">
              <c16:uniqueId val="{00000000-A717-4367-B1DE-EF906C35CAC6}"/>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A717-4367-B1DE-EF906C35CAC6}"/>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A717-4367-B1DE-EF906C35CAC6}"/>
            </c:ext>
          </c:extLst>
        </c:ser>
        <c:dLbls>
          <c:showLegendKey val="0"/>
          <c:showVal val="0"/>
          <c:showCatName val="0"/>
          <c:showSerName val="0"/>
          <c:showPercent val="0"/>
          <c:showBubbleSize val="0"/>
        </c:dLbls>
        <c:gapWidth val="219"/>
        <c:overlap val="-27"/>
        <c:axId val="369900776"/>
        <c:axId val="369901104"/>
      </c:barChart>
      <c:catAx>
        <c:axId val="36990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01104"/>
        <c:crosses val="autoZero"/>
        <c:auto val="1"/>
        <c:lblAlgn val="ctr"/>
        <c:lblOffset val="100"/>
        <c:noMultiLvlLbl val="0"/>
      </c:catAx>
      <c:valAx>
        <c:axId val="36990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0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72883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31459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78851760"/>
                    </a:ext>
                  </a:extLst>
                </a:gridCol>
                <a:gridCol w="740664">
                  <a:extLst>
                    <a:ext uri="{9D8B030D-6E8A-4147-A177-3AD203B41FA5}">
                      <a16:colId xmlns:a16="http://schemas.microsoft.com/office/drawing/2014/main" val="2900453108"/>
                    </a:ext>
                  </a:extLst>
                </a:gridCol>
                <a:gridCol w="740664">
                  <a:extLst>
                    <a:ext uri="{9D8B030D-6E8A-4147-A177-3AD203B41FA5}">
                      <a16:colId xmlns:a16="http://schemas.microsoft.com/office/drawing/2014/main" val="1598134094"/>
                    </a:ext>
                  </a:extLst>
                </a:gridCol>
                <a:gridCol w="740664">
                  <a:extLst>
                    <a:ext uri="{9D8B030D-6E8A-4147-A177-3AD203B41FA5}">
                      <a16:colId xmlns:a16="http://schemas.microsoft.com/office/drawing/2014/main" val="202189845"/>
                    </a:ext>
                  </a:extLst>
                </a:gridCol>
                <a:gridCol w="740664">
                  <a:extLst>
                    <a:ext uri="{9D8B030D-6E8A-4147-A177-3AD203B41FA5}">
                      <a16:colId xmlns:a16="http://schemas.microsoft.com/office/drawing/2014/main" val="564852495"/>
                    </a:ext>
                  </a:extLst>
                </a:gridCol>
                <a:gridCol w="740664">
                  <a:extLst>
                    <a:ext uri="{9D8B030D-6E8A-4147-A177-3AD203B41FA5}">
                      <a16:colId xmlns:a16="http://schemas.microsoft.com/office/drawing/2014/main" val="3706489067"/>
                    </a:ext>
                  </a:extLst>
                </a:gridCol>
                <a:gridCol w="740664">
                  <a:extLst>
                    <a:ext uri="{9D8B030D-6E8A-4147-A177-3AD203B41FA5}">
                      <a16:colId xmlns:a16="http://schemas.microsoft.com/office/drawing/2014/main" val="2189737385"/>
                    </a:ext>
                  </a:extLst>
                </a:gridCol>
                <a:gridCol w="740664">
                  <a:extLst>
                    <a:ext uri="{9D8B030D-6E8A-4147-A177-3AD203B41FA5}">
                      <a16:colId xmlns:a16="http://schemas.microsoft.com/office/drawing/2014/main" val="3331340545"/>
                    </a:ext>
                  </a:extLst>
                </a:gridCol>
                <a:gridCol w="740664">
                  <a:extLst>
                    <a:ext uri="{9D8B030D-6E8A-4147-A177-3AD203B41FA5}">
                      <a16:colId xmlns:a16="http://schemas.microsoft.com/office/drawing/2014/main" val="1838867322"/>
                    </a:ext>
                  </a:extLst>
                </a:gridCol>
                <a:gridCol w="740664">
                  <a:extLst>
                    <a:ext uri="{9D8B030D-6E8A-4147-A177-3AD203B41FA5}">
                      <a16:colId xmlns:a16="http://schemas.microsoft.com/office/drawing/2014/main" val="27639433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57955473"/>
                  </a:ext>
                </a:extLst>
              </a:tr>
              <a:tr h="370840">
                <a:tc>
                  <a:txBody>
                    <a:bodyPr/>
                    <a:lstStyle/>
                    <a:p>
                      <a:r>
                        <a:rPr lang="es-ES" sz="1000"/>
                        <a:t>Ministerio de Agroindustria de la Nación Argentina</a:t>
                      </a:r>
                      <a:endParaRPr lang="en-US" sz="1000"/>
                    </a:p>
                  </a:txBody>
                  <a:tcPr/>
                </a:tc>
                <a:tc>
                  <a:txBody>
                    <a:bodyPr/>
                    <a:lstStyle/>
                    <a:p>
                      <a:r>
                        <a:rPr lang="en-US" sz="1000"/>
                        <a:t>57640</a:t>
                      </a:r>
                    </a:p>
                  </a:txBody>
                  <a:tcPr/>
                </a:tc>
                <a:tc>
                  <a:txBody>
                    <a:bodyPr/>
                    <a:lstStyle/>
                    <a:p>
                      <a:r>
                        <a:rPr lang="en-US" sz="1000"/>
                        <a:t>2956</a:t>
                      </a:r>
                    </a:p>
                  </a:txBody>
                  <a:tcPr/>
                </a:tc>
                <a:tc>
                  <a:txBody>
                    <a:bodyPr/>
                    <a:lstStyle/>
                    <a:p>
                      <a:r>
                        <a:rPr lang="en-US" sz="1000"/>
                        <a:t>23</a:t>
                      </a:r>
                    </a:p>
                  </a:txBody>
                  <a:tcPr/>
                </a:tc>
                <a:tc>
                  <a:txBody>
                    <a:bodyPr/>
                    <a:lstStyle/>
                    <a:p>
                      <a:r>
                        <a:rPr lang="en-US" sz="1000"/>
                        <a:t>8522</a:t>
                      </a:r>
                    </a:p>
                  </a:txBody>
                  <a:tcPr/>
                </a:tc>
                <a:tc>
                  <a:txBody>
                    <a:bodyPr/>
                    <a:lstStyle/>
                    <a:p>
                      <a:r>
                        <a:rPr lang="en-US" sz="1000"/>
                        <a:t>401</a:t>
                      </a:r>
                    </a:p>
                  </a:txBody>
                  <a:tcPr/>
                </a:tc>
                <a:tc>
                  <a:txBody>
                    <a:bodyPr/>
                    <a:lstStyle/>
                    <a:p>
                      <a:r>
                        <a:rPr lang="en-US" sz="1000"/>
                        <a:t>9940</a:t>
                      </a:r>
                    </a:p>
                  </a:txBody>
                  <a:tcPr/>
                </a:tc>
                <a:tc>
                  <a:txBody>
                    <a:bodyPr/>
                    <a:lstStyle/>
                    <a:p>
                      <a:r>
                        <a:rPr lang="en-US" sz="1000"/>
                        <a:t>12</a:t>
                      </a:r>
                    </a:p>
                  </a:txBody>
                  <a:tcPr/>
                </a:tc>
                <a:tc>
                  <a:txBody>
                    <a:bodyPr/>
                    <a:lstStyle/>
                    <a:p>
                      <a:r>
                        <a:rPr lang="en-US" sz="1000"/>
                        <a:t>1.4603%</a:t>
                      </a:r>
                    </a:p>
                  </a:txBody>
                  <a:tcPr/>
                </a:tc>
                <a:tc>
                  <a:txBody>
                    <a:bodyPr/>
                    <a:lstStyle/>
                    <a:p>
                      <a:r>
                        <a:rPr lang="en-US" sz="1000"/>
                        <a:t>0.0%</a:t>
                      </a:r>
                    </a:p>
                  </a:txBody>
                  <a:tcPr/>
                </a:tc>
                <a:extLst>
                  <a:ext uri="{0D108BD9-81ED-4DB2-BD59-A6C34878D82A}">
                    <a16:rowId xmlns:a16="http://schemas.microsoft.com/office/drawing/2014/main" val="2966183540"/>
                  </a:ext>
                </a:extLst>
              </a:tr>
              <a:tr h="370840">
                <a:tc>
                  <a:txBody>
                    <a:bodyPr/>
                    <a:lstStyle/>
                    <a:p>
                      <a:r>
                        <a:rPr lang="es-ES" sz="1000"/>
                        <a:t>Ministerio de Producción de la Nación Argentina</a:t>
                      </a:r>
                      <a:endParaRPr lang="en-US" sz="1000"/>
                    </a:p>
                  </a:txBody>
                  <a:tcPr/>
                </a:tc>
                <a:tc>
                  <a:txBody>
                    <a:bodyPr/>
                    <a:lstStyle/>
                    <a:p>
                      <a:r>
                        <a:rPr lang="en-US" sz="1000"/>
                        <a:t>113891</a:t>
                      </a:r>
                    </a:p>
                  </a:txBody>
                  <a:tcPr/>
                </a:tc>
                <a:tc>
                  <a:txBody>
                    <a:bodyPr/>
                    <a:lstStyle/>
                    <a:p>
                      <a:r>
                        <a:rPr lang="en-US" sz="1000"/>
                        <a:t>9587</a:t>
                      </a:r>
                    </a:p>
                  </a:txBody>
                  <a:tcPr/>
                </a:tc>
                <a:tc>
                  <a:txBody>
                    <a:bodyPr/>
                    <a:lstStyle/>
                    <a:p>
                      <a:r>
                        <a:rPr lang="en-US" sz="1000"/>
                        <a:t>18</a:t>
                      </a:r>
                    </a:p>
                  </a:txBody>
                  <a:tcPr/>
                </a:tc>
                <a:tc>
                  <a:txBody>
                    <a:bodyPr/>
                    <a:lstStyle/>
                    <a:p>
                      <a:r>
                        <a:rPr lang="en-US" sz="1000"/>
                        <a:t>15086</a:t>
                      </a:r>
                    </a:p>
                  </a:txBody>
                  <a:tcPr/>
                </a:tc>
                <a:tc>
                  <a:txBody>
                    <a:bodyPr/>
                    <a:lstStyle/>
                    <a:p>
                      <a:r>
                        <a:rPr lang="en-US" sz="1000"/>
                        <a:t>1861</a:t>
                      </a:r>
                    </a:p>
                  </a:txBody>
                  <a:tcPr/>
                </a:tc>
                <a:tc>
                  <a:txBody>
                    <a:bodyPr/>
                    <a:lstStyle/>
                    <a:p>
                      <a:r>
                        <a:rPr lang="en-US" sz="1000"/>
                        <a:t>35413</a:t>
                      </a:r>
                    </a:p>
                  </a:txBody>
                  <a:tcPr/>
                </a:tc>
                <a:tc>
                  <a:txBody>
                    <a:bodyPr/>
                    <a:lstStyle/>
                    <a:p>
                      <a:r>
                        <a:rPr lang="en-US" sz="1000"/>
                        <a:t>0</a:t>
                      </a:r>
                    </a:p>
                  </a:txBody>
                  <a:tcPr/>
                </a:tc>
                <a:tc>
                  <a:txBody>
                    <a:bodyPr/>
                    <a:lstStyle/>
                    <a:p>
                      <a:r>
                        <a:rPr lang="en-US" sz="1000"/>
                        <a:t>2.6663%</a:t>
                      </a:r>
                    </a:p>
                  </a:txBody>
                  <a:tcPr/>
                </a:tc>
                <a:tc>
                  <a:txBody>
                    <a:bodyPr/>
                    <a:lstStyle/>
                    <a:p>
                      <a:r>
                        <a:rPr lang="en-US" sz="1000"/>
                        <a:t>0.0%</a:t>
                      </a:r>
                    </a:p>
                  </a:txBody>
                  <a:tcPr/>
                </a:tc>
                <a:extLst>
                  <a:ext uri="{0D108BD9-81ED-4DB2-BD59-A6C34878D82A}">
                    <a16:rowId xmlns:a16="http://schemas.microsoft.com/office/drawing/2014/main" val="3806886707"/>
                  </a:ext>
                </a:extLst>
              </a:tr>
              <a:tr h="370840">
                <a:tc>
                  <a:txBody>
                    <a:bodyPr/>
                    <a:lstStyle/>
                    <a:p>
                      <a:r>
                        <a:rPr lang="en-US" sz="1000"/>
                        <a:t>Ricardo Buryaile</a:t>
                      </a:r>
                    </a:p>
                  </a:txBody>
                  <a:tcPr/>
                </a:tc>
                <a:tc>
                  <a:txBody>
                    <a:bodyPr/>
                    <a:lstStyle/>
                    <a:p>
                      <a:r>
                        <a:rPr lang="en-US" sz="1000"/>
                        <a:t>8377</a:t>
                      </a:r>
                    </a:p>
                  </a:txBody>
                  <a:tcPr/>
                </a:tc>
                <a:tc>
                  <a:txBody>
                    <a:bodyPr/>
                    <a:lstStyle/>
                    <a:p>
                      <a:r>
                        <a:rPr lang="en-US" sz="1000"/>
                        <a:t>88</a:t>
                      </a:r>
                    </a:p>
                  </a:txBody>
                  <a:tcPr/>
                </a:tc>
                <a:tc>
                  <a:txBody>
                    <a:bodyPr/>
                    <a:lstStyle/>
                    <a:p>
                      <a:r>
                        <a:rPr lang="en-US" sz="1000"/>
                        <a:t>3</a:t>
                      </a:r>
                    </a:p>
                  </a:txBody>
                  <a:tcPr/>
                </a:tc>
                <a:tc>
                  <a:txBody>
                    <a:bodyPr/>
                    <a:lstStyle/>
                    <a:p>
                      <a:r>
                        <a:rPr lang="en-US" sz="1000"/>
                        <a:t>618</a:t>
                      </a:r>
                    </a:p>
                  </a:txBody>
                  <a:tcPr/>
                </a:tc>
                <a:tc>
                  <a:txBody>
                    <a:bodyPr/>
                    <a:lstStyle/>
                    <a:p>
                      <a:r>
                        <a:rPr lang="en-US" sz="1000"/>
                        <a:t>51</a:t>
                      </a:r>
                    </a:p>
                  </a:txBody>
                  <a:tcPr/>
                </a:tc>
                <a:tc>
                  <a:txBody>
                    <a:bodyPr/>
                    <a:lstStyle/>
                    <a:p>
                      <a:r>
                        <a:rPr lang="en-US" sz="1000"/>
                        <a:t>215</a:t>
                      </a:r>
                    </a:p>
                  </a:txBody>
                  <a:tcPr/>
                </a:tc>
                <a:tc>
                  <a:txBody>
                    <a:bodyPr/>
                    <a:lstStyle/>
                    <a:p>
                      <a:r>
                        <a:rPr lang="en-US" sz="1000"/>
                        <a:t>0</a:t>
                      </a:r>
                    </a:p>
                  </a:txBody>
                  <a:tcPr/>
                </a:tc>
                <a:tc>
                  <a:txBody>
                    <a:bodyPr/>
                    <a:lstStyle/>
                    <a:p>
                      <a:r>
                        <a:rPr lang="en-US" sz="1000"/>
                        <a:t>3.5361%</a:t>
                      </a:r>
                    </a:p>
                  </a:txBody>
                  <a:tcPr/>
                </a:tc>
                <a:tc>
                  <a:txBody>
                    <a:bodyPr/>
                    <a:lstStyle/>
                    <a:p>
                      <a:r>
                        <a:rPr lang="en-US" sz="1000"/>
                        <a:t>0.0%</a:t>
                      </a:r>
                    </a:p>
                  </a:txBody>
                  <a:tcPr/>
                </a:tc>
                <a:extLst>
                  <a:ext uri="{0D108BD9-81ED-4DB2-BD59-A6C34878D82A}">
                    <a16:rowId xmlns:a16="http://schemas.microsoft.com/office/drawing/2014/main" val="151451352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002321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67301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284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2844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3661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15977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139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97005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9931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05881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1008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21005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1457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79631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6884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27469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7815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58951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46340494"/>
                    </a:ext>
                  </a:extLst>
                </a:gridCol>
                <a:gridCol w="658368">
                  <a:extLst>
                    <a:ext uri="{9D8B030D-6E8A-4147-A177-3AD203B41FA5}">
                      <a16:colId xmlns:a16="http://schemas.microsoft.com/office/drawing/2014/main" val="2540382998"/>
                    </a:ext>
                  </a:extLst>
                </a:gridCol>
                <a:gridCol w="658368">
                  <a:extLst>
                    <a:ext uri="{9D8B030D-6E8A-4147-A177-3AD203B41FA5}">
                      <a16:colId xmlns:a16="http://schemas.microsoft.com/office/drawing/2014/main" val="2679335717"/>
                    </a:ext>
                  </a:extLst>
                </a:gridCol>
                <a:gridCol w="658368">
                  <a:extLst>
                    <a:ext uri="{9D8B030D-6E8A-4147-A177-3AD203B41FA5}">
                      <a16:colId xmlns:a16="http://schemas.microsoft.com/office/drawing/2014/main" val="1969482713"/>
                    </a:ext>
                  </a:extLst>
                </a:gridCol>
                <a:gridCol w="658368">
                  <a:extLst>
                    <a:ext uri="{9D8B030D-6E8A-4147-A177-3AD203B41FA5}">
                      <a16:colId xmlns:a16="http://schemas.microsoft.com/office/drawing/2014/main" val="1339610167"/>
                    </a:ext>
                  </a:extLst>
                </a:gridCol>
                <a:gridCol w="658368">
                  <a:extLst>
                    <a:ext uri="{9D8B030D-6E8A-4147-A177-3AD203B41FA5}">
                      <a16:colId xmlns:a16="http://schemas.microsoft.com/office/drawing/2014/main" val="96580271"/>
                    </a:ext>
                  </a:extLst>
                </a:gridCol>
                <a:gridCol w="658368">
                  <a:extLst>
                    <a:ext uri="{9D8B030D-6E8A-4147-A177-3AD203B41FA5}">
                      <a16:colId xmlns:a16="http://schemas.microsoft.com/office/drawing/2014/main" val="3936781378"/>
                    </a:ext>
                  </a:extLst>
                </a:gridCol>
                <a:gridCol w="658368">
                  <a:extLst>
                    <a:ext uri="{9D8B030D-6E8A-4147-A177-3AD203B41FA5}">
                      <a16:colId xmlns:a16="http://schemas.microsoft.com/office/drawing/2014/main" val="1564123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111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- 2017-03-16 18:26:50</a:t>
                      </a:r>
                      <a:r>
                        <a:rPr kumimoji="0" lang="es-ES" sz="1000" b="0" i="0" u="none" strike="noStrike" kern="1200" cap="none" spc="0" normalizeH="0" baseline="0" noProof="0">
                          <a:ln>
                            <a:noFill/>
                          </a:ln>
                          <a:solidFill>
                            <a:prstClr val="black"/>
                          </a:solidFill>
                          <a:effectLst/>
                          <a:uLnTx/>
                          <a:uFillTx/>
                          <a:latin typeface="+mn-lt"/>
                          <a:ea typeface="+mn-ea"/>
                          <a:cs typeface="+mn-cs"/>
                        </a:rPr>
                        <a:t>
Cuando Ezequiel Escobar estudiaba Ingeniería en Jujuy, un compañero con hipoacusia tuvo que dejar la universidad porque le costaba seguir las clases. Entonces, junto a unos amigos creó uSound, una aplicación para celulares que funciona como un audífono para personas con dificultades auditivas.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94960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- 2017-03-09 18:54:37</a:t>
                      </a:r>
                      <a:r>
                        <a:rPr kumimoji="0" lang="es-ES" sz="1000" b="0" i="0" u="none" strike="noStrike" kern="1200" cap="none" spc="0" normalizeH="0" baseline="0" noProof="0">
                          <a:ln>
                            <a:noFill/>
                          </a:ln>
                          <a:solidFill>
                            <a:prstClr val="black"/>
                          </a:solidFill>
                          <a:effectLst/>
                          <a:uLnTx/>
                          <a:uFillTx/>
                          <a:latin typeface="+mn-lt"/>
                          <a:ea typeface="+mn-ea"/>
                          <a:cs typeface="+mn-cs"/>
                        </a:rPr>
                        <a:t>
Hace varias generaciones que las ollas Essen Oficial son un clásico de la cocina de los argentinos.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437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- 2017-03-29 19:57:41</a:t>
                      </a:r>
                      <a:r>
                        <a:rPr kumimoji="0" lang="es-ES" sz="1000" b="0" i="0" u="none" strike="noStrike" kern="1200" cap="none" spc="0" normalizeH="0" baseline="0" noProof="0">
                          <a:ln>
                            <a:noFill/>
                          </a:ln>
                          <a:solidFill>
                            <a:prstClr val="black"/>
                          </a:solidFill>
                          <a:effectLst/>
                          <a:uLnTx/>
                          <a:uFillTx/>
                          <a:latin typeface="+mn-lt"/>
                          <a:ea typeface="+mn-ea"/>
                          <a:cs typeface="+mn-cs"/>
                        </a:rPr>
                        <a:t>
ANIMATE A EMPRENDER, AHORA ES MÁS FÁCIL
Si estás arrancando un proyecto, con la #LeyDeEmprendedores podés recibir créditos a tasa cero y abrir tu empresa en un día. Además, invertir en tu idea va a tener beneficios. Más información en goo.gl/7lAZcE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4251593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628211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40746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6591094"/>
                    </a:ext>
                  </a:extLst>
                </a:gridCol>
                <a:gridCol w="658368">
                  <a:extLst>
                    <a:ext uri="{9D8B030D-6E8A-4147-A177-3AD203B41FA5}">
                      <a16:colId xmlns:a16="http://schemas.microsoft.com/office/drawing/2014/main" val="3091398405"/>
                    </a:ext>
                  </a:extLst>
                </a:gridCol>
                <a:gridCol w="658368">
                  <a:extLst>
                    <a:ext uri="{9D8B030D-6E8A-4147-A177-3AD203B41FA5}">
                      <a16:colId xmlns:a16="http://schemas.microsoft.com/office/drawing/2014/main" val="2758880790"/>
                    </a:ext>
                  </a:extLst>
                </a:gridCol>
                <a:gridCol w="658368">
                  <a:extLst>
                    <a:ext uri="{9D8B030D-6E8A-4147-A177-3AD203B41FA5}">
                      <a16:colId xmlns:a16="http://schemas.microsoft.com/office/drawing/2014/main" val="3170482484"/>
                    </a:ext>
                  </a:extLst>
                </a:gridCol>
                <a:gridCol w="658368">
                  <a:extLst>
                    <a:ext uri="{9D8B030D-6E8A-4147-A177-3AD203B41FA5}">
                      <a16:colId xmlns:a16="http://schemas.microsoft.com/office/drawing/2014/main" val="2747137445"/>
                    </a:ext>
                  </a:extLst>
                </a:gridCol>
                <a:gridCol w="658368">
                  <a:extLst>
                    <a:ext uri="{9D8B030D-6E8A-4147-A177-3AD203B41FA5}">
                      <a16:colId xmlns:a16="http://schemas.microsoft.com/office/drawing/2014/main" val="3154887061"/>
                    </a:ext>
                  </a:extLst>
                </a:gridCol>
                <a:gridCol w="658368">
                  <a:extLst>
                    <a:ext uri="{9D8B030D-6E8A-4147-A177-3AD203B41FA5}">
                      <a16:colId xmlns:a16="http://schemas.microsoft.com/office/drawing/2014/main" val="3971901850"/>
                    </a:ext>
                  </a:extLst>
                </a:gridCol>
                <a:gridCol w="658368">
                  <a:extLst>
                    <a:ext uri="{9D8B030D-6E8A-4147-A177-3AD203B41FA5}">
                      <a16:colId xmlns:a16="http://schemas.microsoft.com/office/drawing/2014/main" val="926311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899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- 2017-03-07 10:00:00</a:t>
                      </a:r>
                      <a:r>
                        <a:rPr kumimoji="0" lang="es-ES" sz="1000" b="0" i="0" u="none" strike="noStrike" kern="1200" cap="none" spc="0" normalizeH="0" baseline="0" noProof="0">
                          <a:ln>
                            <a:noFill/>
                          </a:ln>
                          <a:solidFill>
                            <a:prstClr val="black"/>
                          </a:solidFill>
                          <a:effectLst/>
                          <a:uLnTx/>
                          <a:uFillTx/>
                          <a:latin typeface="+mn-lt"/>
                          <a:ea typeface="+mn-ea"/>
                          <a:cs typeface="+mn-cs"/>
                        </a:rPr>
                        <a:t>
JUNTOS 🐮🌾🚜
El campo es un sector social: es el producto del trabajo incansable de hombres y mujeres que construyen día a día el interior productivo. Nuestro deseo es seguir acompañándolos para lograr el desarrollo que permita oportunidades para cada 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0351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- 2017-03-16 13:17:37</a:t>
                      </a:r>
                      <a:r>
                        <a:rPr kumimoji="0" lang="es-ES" sz="1000" b="0" i="0" u="none" strike="noStrike" kern="1200" cap="none" spc="0" normalizeH="0" baseline="0" noProof="0">
                          <a:ln>
                            <a:noFill/>
                          </a:ln>
                          <a:solidFill>
                            <a:prstClr val="black"/>
                          </a:solidFill>
                          <a:effectLst/>
                          <a:uLnTx/>
                          <a:uFillTx/>
                          <a:latin typeface="+mn-lt"/>
                          <a:ea typeface="+mn-ea"/>
                          <a:cs typeface="+mn-cs"/>
                        </a:rPr>
                        <a:t>
¿YA PROBASTE LA ALGARROBA?
Es una leguminosa que se encuentra en provincias como Chaco, Catamarca, Córdoba, La Rioja, Mendoza, Salta, San Juan, San Luis, Santiago del Estero y Tucumán. Con su harina se pueden hacer tortas, brownies y muchas otras comidas riquísimas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7597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- 2017-03-08 21:42:32</a:t>
                      </a:r>
                      <a:r>
                        <a:rPr kumimoji="0" lang="es-ES" sz="1000" b="0" i="0" u="none" strike="noStrike" kern="1200" cap="none" spc="0" normalizeH="0" baseline="0" noProof="0">
                          <a:ln>
                            <a:noFill/>
                          </a:ln>
                          <a:solidFill>
                            <a:prstClr val="black"/>
                          </a:solidFill>
                          <a:effectLst/>
                          <a:uLnTx/>
                          <a:uFillTx/>
                          <a:latin typeface="+mn-lt"/>
                          <a:ea typeface="+mn-ea"/>
                          <a:cs typeface="+mn-cs"/>
                        </a:rPr>
                        <a:t>
Hay muchas cosas que son diferentes de cómo las imaginamos #8M www.argentina.gob.ar/111mil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800135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812966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2875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2708720"/>
                    </a:ext>
                  </a:extLst>
                </a:gridCol>
                <a:gridCol w="658368">
                  <a:extLst>
                    <a:ext uri="{9D8B030D-6E8A-4147-A177-3AD203B41FA5}">
                      <a16:colId xmlns:a16="http://schemas.microsoft.com/office/drawing/2014/main" val="2041720986"/>
                    </a:ext>
                  </a:extLst>
                </a:gridCol>
                <a:gridCol w="658368">
                  <a:extLst>
                    <a:ext uri="{9D8B030D-6E8A-4147-A177-3AD203B41FA5}">
                      <a16:colId xmlns:a16="http://schemas.microsoft.com/office/drawing/2014/main" val="3682332437"/>
                    </a:ext>
                  </a:extLst>
                </a:gridCol>
                <a:gridCol w="658368">
                  <a:extLst>
                    <a:ext uri="{9D8B030D-6E8A-4147-A177-3AD203B41FA5}">
                      <a16:colId xmlns:a16="http://schemas.microsoft.com/office/drawing/2014/main" val="2709438023"/>
                    </a:ext>
                  </a:extLst>
                </a:gridCol>
                <a:gridCol w="658368">
                  <a:extLst>
                    <a:ext uri="{9D8B030D-6E8A-4147-A177-3AD203B41FA5}">
                      <a16:colId xmlns:a16="http://schemas.microsoft.com/office/drawing/2014/main" val="239271281"/>
                    </a:ext>
                  </a:extLst>
                </a:gridCol>
                <a:gridCol w="658368">
                  <a:extLst>
                    <a:ext uri="{9D8B030D-6E8A-4147-A177-3AD203B41FA5}">
                      <a16:colId xmlns:a16="http://schemas.microsoft.com/office/drawing/2014/main" val="3218773828"/>
                    </a:ext>
                  </a:extLst>
                </a:gridCol>
                <a:gridCol w="658368">
                  <a:extLst>
                    <a:ext uri="{9D8B030D-6E8A-4147-A177-3AD203B41FA5}">
                      <a16:colId xmlns:a16="http://schemas.microsoft.com/office/drawing/2014/main" val="898590042"/>
                    </a:ext>
                  </a:extLst>
                </a:gridCol>
                <a:gridCol w="658368">
                  <a:extLst>
                    <a:ext uri="{9D8B030D-6E8A-4147-A177-3AD203B41FA5}">
                      <a16:colId xmlns:a16="http://schemas.microsoft.com/office/drawing/2014/main" val="1881065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1044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- 2017-03-21 19:27:05</a:t>
                      </a:r>
                      <a:r>
                        <a:rPr kumimoji="0" lang="es-ES" sz="1000" b="0" i="0" u="none" strike="noStrike" kern="1200" cap="none" spc="0" normalizeH="0" baseline="0" noProof="0">
                          <a:ln>
                            <a:noFill/>
                          </a:ln>
                          <a:solidFill>
                            <a:prstClr val="black"/>
                          </a:solidFill>
                          <a:effectLst/>
                          <a:uLnTx/>
                          <a:uFillTx/>
                          <a:latin typeface="+mn-lt"/>
                          <a:ea typeface="+mn-ea"/>
                          <a:cs typeface="+mn-cs"/>
                        </a:rPr>
                        <a:t>
IPH empezó haciendo cables de acero para frenos de bicicletas en un taller de San Martín, Buenos Aires. Hoy, tiene dos plantas en San Miguel y sus cables están en los ascensores de los principales rascacielos de Nueva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249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- 2017-03-18 09:30:01</a:t>
                      </a:r>
                      <a:r>
                        <a:rPr kumimoji="0" lang="es-ES" sz="1000" b="0" i="0" u="none" strike="noStrike" kern="1200" cap="none" spc="0" normalizeH="0" baseline="0" noProof="0">
                          <a:ln>
                            <a:noFill/>
                          </a:ln>
                          <a:solidFill>
                            <a:prstClr val="black"/>
                          </a:solidFill>
                          <a:effectLst/>
                          <a:uLnTx/>
                          <a:uFillTx/>
                          <a:latin typeface="+mn-lt"/>
                          <a:ea typeface="+mn-ea"/>
                          <a:cs typeface="+mn-cs"/>
                        </a:rPr>
                        <a:t>
Saludamos a los hombres y mujeres que toman a la agroindustria y a sus valores como una forma de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7295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- 2017-03-03 19:27:35</a:t>
                      </a:r>
                      <a:r>
                        <a:rPr kumimoji="0" lang="es-ES" sz="1000" b="0" i="0" u="none" strike="noStrike" kern="1200" cap="none" spc="0" normalizeH="0" baseline="0" noProof="0">
                          <a:ln>
                            <a:noFill/>
                          </a:ln>
                          <a:solidFill>
                            <a:prstClr val="black"/>
                          </a:solidFill>
                          <a:effectLst/>
                          <a:uLnTx/>
                          <a:uFillTx/>
                          <a:latin typeface="+mn-lt"/>
                          <a:ea typeface="+mn-ea"/>
                          <a:cs typeface="+mn-cs"/>
                        </a:rPr>
                        <a:t>
El SABOR DEL TRABAJO EN EQUIPO
El sector cervecero presenta un potencial enorme con un crecimiento anual de alrededor del 40%. Existen más de 550 microcervecerías, con más de 10.000 empleos en forma directa e indirecta. Te presentamos a quienes hacen un producto con sabor, color y aroma a calidad: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623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- 2017-03-07 19:09:59</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326688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404942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14466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3037871"/>
                    </a:ext>
                  </a:extLst>
                </a:gridCol>
                <a:gridCol w="658368">
                  <a:extLst>
                    <a:ext uri="{9D8B030D-6E8A-4147-A177-3AD203B41FA5}">
                      <a16:colId xmlns:a16="http://schemas.microsoft.com/office/drawing/2014/main" val="3691656269"/>
                    </a:ext>
                  </a:extLst>
                </a:gridCol>
                <a:gridCol w="658368">
                  <a:extLst>
                    <a:ext uri="{9D8B030D-6E8A-4147-A177-3AD203B41FA5}">
                      <a16:colId xmlns:a16="http://schemas.microsoft.com/office/drawing/2014/main" val="2458112601"/>
                    </a:ext>
                  </a:extLst>
                </a:gridCol>
                <a:gridCol w="658368">
                  <a:extLst>
                    <a:ext uri="{9D8B030D-6E8A-4147-A177-3AD203B41FA5}">
                      <a16:colId xmlns:a16="http://schemas.microsoft.com/office/drawing/2014/main" val="1734903933"/>
                    </a:ext>
                  </a:extLst>
                </a:gridCol>
                <a:gridCol w="658368">
                  <a:extLst>
                    <a:ext uri="{9D8B030D-6E8A-4147-A177-3AD203B41FA5}">
                      <a16:colId xmlns:a16="http://schemas.microsoft.com/office/drawing/2014/main" val="4281524929"/>
                    </a:ext>
                  </a:extLst>
                </a:gridCol>
                <a:gridCol w="658368">
                  <a:extLst>
                    <a:ext uri="{9D8B030D-6E8A-4147-A177-3AD203B41FA5}">
                      <a16:colId xmlns:a16="http://schemas.microsoft.com/office/drawing/2014/main" val="2496163434"/>
                    </a:ext>
                  </a:extLst>
                </a:gridCol>
                <a:gridCol w="658368">
                  <a:extLst>
                    <a:ext uri="{9D8B030D-6E8A-4147-A177-3AD203B41FA5}">
                      <a16:colId xmlns:a16="http://schemas.microsoft.com/office/drawing/2014/main" val="422363428"/>
                    </a:ext>
                  </a:extLst>
                </a:gridCol>
                <a:gridCol w="658368">
                  <a:extLst>
                    <a:ext uri="{9D8B030D-6E8A-4147-A177-3AD203B41FA5}">
                      <a16:colId xmlns:a16="http://schemas.microsoft.com/office/drawing/2014/main" val="675582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250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- 2017-03-02 18:49:29</a:t>
                      </a:r>
                      <a:r>
                        <a:rPr kumimoji="0" lang="es-ES" sz="1000" b="0" i="0" u="none" strike="noStrike" kern="1200" cap="none" spc="0" normalizeH="0" baseline="0" noProof="0">
                          <a:ln>
                            <a:noFill/>
                          </a:ln>
                          <a:solidFill>
                            <a:prstClr val="black"/>
                          </a:solidFill>
                          <a:effectLst/>
                          <a:uLnTx/>
                          <a:uFillTx/>
                          <a:latin typeface="+mn-lt"/>
                          <a:ea typeface="+mn-ea"/>
                          <a:cs typeface="+mn-cs"/>
                        </a:rPr>
                        <a:t>
ARGENTINA ES EL SEGUNDO EXPORTADOR MUNDIAL DE BIODIÉSEL
Santa Fe, Buenos Aires, La Pampa y Santiago del Estero son las principales provincias productoras.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1263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- 2017-03-08 19:36:09</a:t>
                      </a:r>
                      <a:r>
                        <a:rPr kumimoji="0" lang="es-ES" sz="1000" b="0" i="0" u="none" strike="noStrike" kern="1200" cap="none" spc="0" normalizeH="0" baseline="0" noProof="0">
                          <a:ln>
                            <a:noFill/>
                          </a:ln>
                          <a:solidFill>
                            <a:prstClr val="black"/>
                          </a:solidFill>
                          <a:effectLst/>
                          <a:uLnTx/>
                          <a:uFillTx/>
                          <a:latin typeface="+mn-lt"/>
                          <a:ea typeface="+mn-ea"/>
                          <a:cs typeface="+mn-cs"/>
                        </a:rPr>
                        <a:t>
HUERTA SIN TIERRA Y CON PECES
En Expoagro Argentina mostramos el sistema de acuaponia. Mirá cómo funciona: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441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- 2017-03-22 12:17:10</a:t>
                      </a:r>
                      <a:r>
                        <a:rPr kumimoji="0" lang="es-ES" sz="1000" b="0" i="0" u="none" strike="noStrike" kern="1200" cap="none" spc="0" normalizeH="0" baseline="0" noProof="0">
                          <a:ln>
                            <a:noFill/>
                          </a:ln>
                          <a:solidFill>
                            <a:prstClr val="black"/>
                          </a:solidFill>
                          <a:effectLst/>
                          <a:uLnTx/>
                          <a:uFillTx/>
                          <a:latin typeface="+mn-lt"/>
                          <a:ea typeface="+mn-ea"/>
                          <a:cs typeface="+mn-cs"/>
                        </a:rPr>
                        <a:t>
Mirá cómo se fabrican los termos Lumilagro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0147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- 2017-03-22 09:30:00</a:t>
                      </a:r>
                      <a:r>
                        <a:rPr kumimoji="0" lang="es-ES" sz="1000" b="0" i="0" u="none" strike="noStrike" kern="1200" cap="none" spc="0" normalizeH="0" baseline="0" noProof="0">
                          <a:ln>
                            <a:noFill/>
                          </a:ln>
                          <a:solidFill>
                            <a:prstClr val="black"/>
                          </a:solidFill>
                          <a:effectLst/>
                          <a:uLnTx/>
                          <a:uFillTx/>
                          <a:latin typeface="+mn-lt"/>
                          <a:ea typeface="+mn-ea"/>
                          <a:cs typeface="+mn-cs"/>
                        </a:rPr>
                        <a:t>
MÁS QUE UN RECURSO
El agua es la fuente de vida que nos permite cambiar un entorno y convertirlo en producción. Su uso responsable es crecimiento y construcción de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666555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265615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05204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6053105"/>
                    </a:ext>
                  </a:extLst>
                </a:gridCol>
                <a:gridCol w="658368">
                  <a:extLst>
                    <a:ext uri="{9D8B030D-6E8A-4147-A177-3AD203B41FA5}">
                      <a16:colId xmlns:a16="http://schemas.microsoft.com/office/drawing/2014/main" val="2757958160"/>
                    </a:ext>
                  </a:extLst>
                </a:gridCol>
                <a:gridCol w="658368">
                  <a:extLst>
                    <a:ext uri="{9D8B030D-6E8A-4147-A177-3AD203B41FA5}">
                      <a16:colId xmlns:a16="http://schemas.microsoft.com/office/drawing/2014/main" val="3359750420"/>
                    </a:ext>
                  </a:extLst>
                </a:gridCol>
                <a:gridCol w="658368">
                  <a:extLst>
                    <a:ext uri="{9D8B030D-6E8A-4147-A177-3AD203B41FA5}">
                      <a16:colId xmlns:a16="http://schemas.microsoft.com/office/drawing/2014/main" val="226182429"/>
                    </a:ext>
                  </a:extLst>
                </a:gridCol>
                <a:gridCol w="658368">
                  <a:extLst>
                    <a:ext uri="{9D8B030D-6E8A-4147-A177-3AD203B41FA5}">
                      <a16:colId xmlns:a16="http://schemas.microsoft.com/office/drawing/2014/main" val="749900498"/>
                    </a:ext>
                  </a:extLst>
                </a:gridCol>
                <a:gridCol w="658368">
                  <a:extLst>
                    <a:ext uri="{9D8B030D-6E8A-4147-A177-3AD203B41FA5}">
                      <a16:colId xmlns:a16="http://schemas.microsoft.com/office/drawing/2014/main" val="4140396992"/>
                    </a:ext>
                  </a:extLst>
                </a:gridCol>
                <a:gridCol w="658368">
                  <a:extLst>
                    <a:ext uri="{9D8B030D-6E8A-4147-A177-3AD203B41FA5}">
                      <a16:colId xmlns:a16="http://schemas.microsoft.com/office/drawing/2014/main" val="693755232"/>
                    </a:ext>
                  </a:extLst>
                </a:gridCol>
                <a:gridCol w="658368">
                  <a:extLst>
                    <a:ext uri="{9D8B030D-6E8A-4147-A177-3AD203B41FA5}">
                      <a16:colId xmlns:a16="http://schemas.microsoft.com/office/drawing/2014/main" val="206975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230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- 2017-03-27 13:29:41</a:t>
                      </a:r>
                      <a:r>
                        <a:rPr kumimoji="0" lang="es-ES" sz="1000" b="0" i="0" u="none" strike="noStrike" kern="1200" cap="none" spc="0" normalizeH="0" baseline="0" noProof="0">
                          <a:ln>
                            <a:noFill/>
                          </a:ln>
                          <a:solidFill>
                            <a:prstClr val="black"/>
                          </a:solidFill>
                          <a:effectLst/>
                          <a:uLnTx/>
                          <a:uFillTx/>
                          <a:latin typeface="+mn-lt"/>
                          <a:ea typeface="+mn-ea"/>
                          <a:cs typeface="+mn-cs"/>
                        </a:rPr>
                        <a:t>
UN EXPERTO VA A TRABAJAR CON VOS PARA QUE TU PyME CREZCA
Con Expertos PyME podés elegir un especialista para que visite tu empresa y te acompañe en la implementación de un plan de mejoras en ventas, comunicación, comercio o el área que prefieras. Sumale un experto a tu PyME y empezá a crecer goo.gl/erGTP2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6635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- 2017-03-06 11:00:00</a:t>
                      </a:r>
                      <a:r>
                        <a:rPr kumimoji="0" lang="es-ES" sz="1000" b="0" i="0" u="none" strike="noStrike" kern="1200" cap="none" spc="0" normalizeH="0" baseline="0" noProof="0">
                          <a:ln>
                            <a:noFill/>
                          </a:ln>
                          <a:solidFill>
                            <a:prstClr val="black"/>
                          </a:solidFill>
                          <a:effectLst/>
                          <a:uLnTx/>
                          <a:uFillTx/>
                          <a:latin typeface="+mn-lt"/>
                          <a:ea typeface="+mn-ea"/>
                          <a:cs typeface="+mn-cs"/>
                        </a:rPr>
                        <a:t>
TUCUMÁN TAMBIÉN ES VINO
Con el apoyo de Agroindustria, se construyó una de las primeras bodegas comunitarias del mundo.  Llevamos el desarrollo territorial a cada rincón del país para que vivir en el campo signifique nuevas oportunidades.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013302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661124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4353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4006137"/>
                    </a:ext>
                  </a:extLst>
                </a:gridCol>
                <a:gridCol w="658368">
                  <a:extLst>
                    <a:ext uri="{9D8B030D-6E8A-4147-A177-3AD203B41FA5}">
                      <a16:colId xmlns:a16="http://schemas.microsoft.com/office/drawing/2014/main" val="3635270409"/>
                    </a:ext>
                  </a:extLst>
                </a:gridCol>
                <a:gridCol w="658368">
                  <a:extLst>
                    <a:ext uri="{9D8B030D-6E8A-4147-A177-3AD203B41FA5}">
                      <a16:colId xmlns:a16="http://schemas.microsoft.com/office/drawing/2014/main" val="1857204909"/>
                    </a:ext>
                  </a:extLst>
                </a:gridCol>
                <a:gridCol w="658368">
                  <a:extLst>
                    <a:ext uri="{9D8B030D-6E8A-4147-A177-3AD203B41FA5}">
                      <a16:colId xmlns:a16="http://schemas.microsoft.com/office/drawing/2014/main" val="2736872224"/>
                    </a:ext>
                  </a:extLst>
                </a:gridCol>
                <a:gridCol w="658368">
                  <a:extLst>
                    <a:ext uri="{9D8B030D-6E8A-4147-A177-3AD203B41FA5}">
                      <a16:colId xmlns:a16="http://schemas.microsoft.com/office/drawing/2014/main" val="4022921831"/>
                    </a:ext>
                  </a:extLst>
                </a:gridCol>
                <a:gridCol w="658368">
                  <a:extLst>
                    <a:ext uri="{9D8B030D-6E8A-4147-A177-3AD203B41FA5}">
                      <a16:colId xmlns:a16="http://schemas.microsoft.com/office/drawing/2014/main" val="3941306213"/>
                    </a:ext>
                  </a:extLst>
                </a:gridCol>
                <a:gridCol w="658368">
                  <a:extLst>
                    <a:ext uri="{9D8B030D-6E8A-4147-A177-3AD203B41FA5}">
                      <a16:colId xmlns:a16="http://schemas.microsoft.com/office/drawing/2014/main" val="93665266"/>
                    </a:ext>
                  </a:extLst>
                </a:gridCol>
                <a:gridCol w="658368">
                  <a:extLst>
                    <a:ext uri="{9D8B030D-6E8A-4147-A177-3AD203B41FA5}">
                      <a16:colId xmlns:a16="http://schemas.microsoft.com/office/drawing/2014/main" val="361644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44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- 2017-03-01 10:54:54</a:t>
                      </a:r>
                      <a:r>
                        <a:rPr kumimoji="0" lang="es-ES" sz="1000" b="0" i="0" u="none" strike="noStrike" kern="1200" cap="none" spc="0" normalizeH="0" baseline="0" noProof="0">
                          <a:ln>
                            <a:noFill/>
                          </a:ln>
                          <a:solidFill>
                            <a:prstClr val="black"/>
                          </a:solidFill>
                          <a:effectLst/>
                          <a:uLnTx/>
                          <a:uFillTx/>
                          <a:latin typeface="+mn-lt"/>
                          <a:ea typeface="+mn-ea"/>
                          <a:cs typeface="+mn-cs"/>
                        </a:rPr>
                        <a:t>
MÁS TRIGO, MÁS TRABAJO PARA LOS ARGENTINOS
Logramos la cosecha de trigo más grande de la historia, con 18,3 millones de toneladas. Esto significa reactivación económica en muchos pueblos del interior y más sustentabilidad ambiental gracias a la rotación de cultivos.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550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- 2017-03-15 11:38:15</a:t>
                      </a:r>
                      <a:r>
                        <a:rPr kumimoji="0" lang="es-ES" sz="1000" b="0" i="0" u="none" strike="noStrike" kern="1200" cap="none" spc="0" normalizeH="0" baseline="0" noProof="0">
                          <a:ln>
                            <a:noFill/>
                          </a:ln>
                          <a:solidFill>
                            <a:prstClr val="black"/>
                          </a:solidFill>
                          <a:effectLst/>
                          <a:uLnTx/>
                          <a:uFillTx/>
                          <a:latin typeface="+mn-lt"/>
                          <a:ea typeface="+mn-ea"/>
                          <a:cs typeface="+mn-cs"/>
                        </a:rPr>
                        <a:t>
VAMOS A DUPLICAR LA FABRICACIÓN NACIONAL DE AUTOS
Junto al presidente Mauricio Macri, las provincias de Buenos Aires, Santa Fe y Córdoba, los trabajadores y las empresas del sector automotriz nos comprometimos para que en 2023 estemos fabricando 1 millón de autos por año y, a partir del crecimiento sostenido, generemos 30.000 nuevos empleos http://www.produccion.gob.ar/acuerdoautomotriz/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97812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963235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56970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26273881"/>
                    </a:ext>
                  </a:extLst>
                </a:gridCol>
                <a:gridCol w="658368">
                  <a:extLst>
                    <a:ext uri="{9D8B030D-6E8A-4147-A177-3AD203B41FA5}">
                      <a16:colId xmlns:a16="http://schemas.microsoft.com/office/drawing/2014/main" val="1584670544"/>
                    </a:ext>
                  </a:extLst>
                </a:gridCol>
                <a:gridCol w="658368">
                  <a:extLst>
                    <a:ext uri="{9D8B030D-6E8A-4147-A177-3AD203B41FA5}">
                      <a16:colId xmlns:a16="http://schemas.microsoft.com/office/drawing/2014/main" val="1428122347"/>
                    </a:ext>
                  </a:extLst>
                </a:gridCol>
                <a:gridCol w="658368">
                  <a:extLst>
                    <a:ext uri="{9D8B030D-6E8A-4147-A177-3AD203B41FA5}">
                      <a16:colId xmlns:a16="http://schemas.microsoft.com/office/drawing/2014/main" val="4256982909"/>
                    </a:ext>
                  </a:extLst>
                </a:gridCol>
                <a:gridCol w="658368">
                  <a:extLst>
                    <a:ext uri="{9D8B030D-6E8A-4147-A177-3AD203B41FA5}">
                      <a16:colId xmlns:a16="http://schemas.microsoft.com/office/drawing/2014/main" val="2086345052"/>
                    </a:ext>
                  </a:extLst>
                </a:gridCol>
                <a:gridCol w="658368">
                  <a:extLst>
                    <a:ext uri="{9D8B030D-6E8A-4147-A177-3AD203B41FA5}">
                      <a16:colId xmlns:a16="http://schemas.microsoft.com/office/drawing/2014/main" val="1890360988"/>
                    </a:ext>
                  </a:extLst>
                </a:gridCol>
                <a:gridCol w="658368">
                  <a:extLst>
                    <a:ext uri="{9D8B030D-6E8A-4147-A177-3AD203B41FA5}">
                      <a16:colId xmlns:a16="http://schemas.microsoft.com/office/drawing/2014/main" val="2487855441"/>
                    </a:ext>
                  </a:extLst>
                </a:gridCol>
                <a:gridCol w="658368">
                  <a:extLst>
                    <a:ext uri="{9D8B030D-6E8A-4147-A177-3AD203B41FA5}">
                      <a16:colId xmlns:a16="http://schemas.microsoft.com/office/drawing/2014/main" val="1660903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178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- 2017-03-21 10:32:55</a:t>
                      </a:r>
                      <a:r>
                        <a:rPr kumimoji="0" lang="es-ES" sz="1000" b="0" i="0" u="none" strike="noStrike" kern="1200" cap="none" spc="0" normalizeH="0" baseline="0" noProof="0">
                          <a:ln>
                            <a:noFill/>
                          </a:ln>
                          <a:solidFill>
                            <a:prstClr val="black"/>
                          </a:solidFill>
                          <a:effectLst/>
                          <a:uLnTx/>
                          <a:uFillTx/>
                          <a:latin typeface="+mn-lt"/>
                          <a:ea typeface="+mn-ea"/>
                          <a:cs typeface="+mn-cs"/>
                        </a:rPr>
                        <a:t>
SI INVERTISTE PARA QUE TU PyME CREZCA, VAS A PAGAR MENOS IMPUESTOS
Si invertiste en tu PyME desde el 1° de julio del año pasado, podés descontar hasta el 10% de tu inversión del impuesto a las ganancias y obtener un bono para cancelar impuestos nacionales. ¡Conocé más beneficios de la #LeyPyME! goo.gl/gKIJuC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81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- 2017-03-03 18:03:59</a:t>
                      </a:r>
                      <a:r>
                        <a:rPr kumimoji="0" lang="es-ES" sz="1000" b="0" i="0" u="none" strike="noStrike" kern="1200" cap="none" spc="0" normalizeH="0" baseline="0" noProof="0">
                          <a:ln>
                            <a:noFill/>
                          </a:ln>
                          <a:solidFill>
                            <a:prstClr val="black"/>
                          </a:solidFill>
                          <a:effectLst/>
                          <a:uLnTx/>
                          <a:uFillTx/>
                          <a:latin typeface="+mn-lt"/>
                          <a:ea typeface="+mn-ea"/>
                          <a:cs typeface="+mn-cs"/>
                        </a:rPr>
                        <a:t>
MÁS CEMENTO, MÁS OBRAS
Los ventas de cemento crecieron 1,8% en enero. Es el tercer mes consecutivo de subas interanuales.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237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- 2017-03-14 17:00:00</a:t>
                      </a:r>
                      <a:r>
                        <a:rPr kumimoji="0" lang="es-ES" sz="1000" b="0" i="0" u="none" strike="noStrike" kern="1200" cap="none" spc="0" normalizeH="0" baseline="0" noProof="0">
                          <a:ln>
                            <a:noFill/>
                          </a:ln>
                          <a:solidFill>
                            <a:prstClr val="black"/>
                          </a:solidFill>
                          <a:effectLst/>
                          <a:uLnTx/>
                          <a:uFillTx/>
                          <a:latin typeface="+mn-lt"/>
                          <a:ea typeface="+mn-ea"/>
                          <a:cs typeface="+mn-cs"/>
                        </a:rPr>
                        <a:t>
Conocé la historia del padre y el hijo que construyen barcos en #Tigre, Buenos Aires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079071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59377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23436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0418756"/>
                    </a:ext>
                  </a:extLst>
                </a:gridCol>
                <a:gridCol w="658368">
                  <a:extLst>
                    <a:ext uri="{9D8B030D-6E8A-4147-A177-3AD203B41FA5}">
                      <a16:colId xmlns:a16="http://schemas.microsoft.com/office/drawing/2014/main" val="791656957"/>
                    </a:ext>
                  </a:extLst>
                </a:gridCol>
                <a:gridCol w="658368">
                  <a:extLst>
                    <a:ext uri="{9D8B030D-6E8A-4147-A177-3AD203B41FA5}">
                      <a16:colId xmlns:a16="http://schemas.microsoft.com/office/drawing/2014/main" val="3004002724"/>
                    </a:ext>
                  </a:extLst>
                </a:gridCol>
                <a:gridCol w="658368">
                  <a:extLst>
                    <a:ext uri="{9D8B030D-6E8A-4147-A177-3AD203B41FA5}">
                      <a16:colId xmlns:a16="http://schemas.microsoft.com/office/drawing/2014/main" val="4101434455"/>
                    </a:ext>
                  </a:extLst>
                </a:gridCol>
                <a:gridCol w="658368">
                  <a:extLst>
                    <a:ext uri="{9D8B030D-6E8A-4147-A177-3AD203B41FA5}">
                      <a16:colId xmlns:a16="http://schemas.microsoft.com/office/drawing/2014/main" val="1766140855"/>
                    </a:ext>
                  </a:extLst>
                </a:gridCol>
                <a:gridCol w="658368">
                  <a:extLst>
                    <a:ext uri="{9D8B030D-6E8A-4147-A177-3AD203B41FA5}">
                      <a16:colId xmlns:a16="http://schemas.microsoft.com/office/drawing/2014/main" val="1853235626"/>
                    </a:ext>
                  </a:extLst>
                </a:gridCol>
                <a:gridCol w="658368">
                  <a:extLst>
                    <a:ext uri="{9D8B030D-6E8A-4147-A177-3AD203B41FA5}">
                      <a16:colId xmlns:a16="http://schemas.microsoft.com/office/drawing/2014/main" val="2998488182"/>
                    </a:ext>
                  </a:extLst>
                </a:gridCol>
                <a:gridCol w="658368">
                  <a:extLst>
                    <a:ext uri="{9D8B030D-6E8A-4147-A177-3AD203B41FA5}">
                      <a16:colId xmlns:a16="http://schemas.microsoft.com/office/drawing/2014/main" val="2793914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3156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- 2017-03-08 13:32:11</a:t>
                      </a:r>
                      <a:r>
                        <a:rPr kumimoji="0" lang="es-ES" sz="1000" b="0" i="0" u="none" strike="noStrike" kern="1200" cap="none" spc="0" normalizeH="0" baseline="0" noProof="0">
                          <a:ln>
                            <a:noFill/>
                          </a:ln>
                          <a:solidFill>
                            <a:prstClr val="black"/>
                          </a:solidFill>
                          <a:effectLst/>
                          <a:uLnTx/>
                          <a:uFillTx/>
                          <a:latin typeface="+mn-lt"/>
                          <a:ea typeface="+mn-ea"/>
                          <a:cs typeface="+mn-cs"/>
                        </a:rPr>
                        <a:t>
¿Tu PyME le da valor agregado a los productos del campo? Tenemos préstamos con una tasa fija anual del 8% para que compres máquinas, amplíes tus instalaciones o adquieras materias primas. Entrá a http://www.produccion.gob.ar/prestamosagro/. ¡Empezá a crecer!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7227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- 2017-03-11 12:56:14</a:t>
                      </a:r>
                      <a:r>
                        <a:rPr kumimoji="0" lang="es-ES" sz="1000" b="0" i="0" u="none" strike="noStrike" kern="1200" cap="none" spc="0" normalizeH="0" baseline="0" noProof="0">
                          <a:ln>
                            <a:noFill/>
                          </a:ln>
                          <a:solidFill>
                            <a:prstClr val="black"/>
                          </a:solidFill>
                          <a:effectLst/>
                          <a:uLnTx/>
                          <a:uFillTx/>
                          <a:latin typeface="+mn-lt"/>
                          <a:ea typeface="+mn-ea"/>
                          <a:cs typeface="+mn-cs"/>
                        </a:rPr>
                        <a:t>
Ayer recorrimos Expoagro junto al presidente Mauricio Macri en una camioneta que anda a “100% etanol”, combustible que se produce en base a cultivos de maíz y de caña de azúcar, dinamizando tanto las economías pampeanas como las regionales del norte, especialmente Tucumán, Salta y Jujuy.
Esto significa que los productores van camino a la transformación productiva y al Agregado de Valor como generador de nuevos negocios, empleo y sustentabilidad.
Cumplimos las promesas, establecimos reglas claras y la confianza y el valor de la agroindustria muestran que el cambio es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9423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- 2017-03-10 15:29:39</a:t>
                      </a:r>
                      <a:r>
                        <a:rPr kumimoji="0" lang="es-ES" sz="1000" b="0" i="0" u="none" strike="noStrike" kern="1200" cap="none" spc="0" normalizeH="0" baseline="0" noProof="0">
                          <a:ln>
                            <a:noFill/>
                          </a:ln>
                          <a:solidFill>
                            <a:prstClr val="black"/>
                          </a:solidFill>
                          <a:effectLst/>
                          <a:uLnTx/>
                          <a:uFillTx/>
                          <a:latin typeface="+mn-lt"/>
                          <a:ea typeface="+mn-ea"/>
                          <a:cs typeface="+mn-cs"/>
                        </a:rPr>
                        <a:t>
José Luis quiso revivir el oficio que le enseñó su papá y fundó una cooperativa de artesanos con personas en situación de calle. Mirá quién le compró sus primeros trabajos profesionales: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449546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676716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- 9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2952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3435228"/>
                    </a:ext>
                  </a:extLst>
                </a:gridCol>
                <a:gridCol w="658368">
                  <a:extLst>
                    <a:ext uri="{9D8B030D-6E8A-4147-A177-3AD203B41FA5}">
                      <a16:colId xmlns:a16="http://schemas.microsoft.com/office/drawing/2014/main" val="3669766974"/>
                    </a:ext>
                  </a:extLst>
                </a:gridCol>
                <a:gridCol w="658368">
                  <a:extLst>
                    <a:ext uri="{9D8B030D-6E8A-4147-A177-3AD203B41FA5}">
                      <a16:colId xmlns:a16="http://schemas.microsoft.com/office/drawing/2014/main" val="3722868974"/>
                    </a:ext>
                  </a:extLst>
                </a:gridCol>
                <a:gridCol w="658368">
                  <a:extLst>
                    <a:ext uri="{9D8B030D-6E8A-4147-A177-3AD203B41FA5}">
                      <a16:colId xmlns:a16="http://schemas.microsoft.com/office/drawing/2014/main" val="1537042039"/>
                    </a:ext>
                  </a:extLst>
                </a:gridCol>
                <a:gridCol w="658368">
                  <a:extLst>
                    <a:ext uri="{9D8B030D-6E8A-4147-A177-3AD203B41FA5}">
                      <a16:colId xmlns:a16="http://schemas.microsoft.com/office/drawing/2014/main" val="2773772803"/>
                    </a:ext>
                  </a:extLst>
                </a:gridCol>
                <a:gridCol w="658368">
                  <a:extLst>
                    <a:ext uri="{9D8B030D-6E8A-4147-A177-3AD203B41FA5}">
                      <a16:colId xmlns:a16="http://schemas.microsoft.com/office/drawing/2014/main" val="2292149451"/>
                    </a:ext>
                  </a:extLst>
                </a:gridCol>
                <a:gridCol w="658368">
                  <a:extLst>
                    <a:ext uri="{9D8B030D-6E8A-4147-A177-3AD203B41FA5}">
                      <a16:colId xmlns:a16="http://schemas.microsoft.com/office/drawing/2014/main" val="1910009486"/>
                    </a:ext>
                  </a:extLst>
                </a:gridCol>
                <a:gridCol w="658368">
                  <a:extLst>
                    <a:ext uri="{9D8B030D-6E8A-4147-A177-3AD203B41FA5}">
                      <a16:colId xmlns:a16="http://schemas.microsoft.com/office/drawing/2014/main" val="2583307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217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- 2017-03-23 23:06:01</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939312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57087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46877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84183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50572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6661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5949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9802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34900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8550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57802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4768488"/>
                    </a:ext>
                  </a:extLst>
                </a:gridCol>
                <a:gridCol w="2468880">
                  <a:extLst>
                    <a:ext uri="{9D8B030D-6E8A-4147-A177-3AD203B41FA5}">
                      <a16:colId xmlns:a16="http://schemas.microsoft.com/office/drawing/2014/main" val="74981722"/>
                    </a:ext>
                  </a:extLst>
                </a:gridCol>
                <a:gridCol w="822960">
                  <a:extLst>
                    <a:ext uri="{9D8B030D-6E8A-4147-A177-3AD203B41FA5}">
                      <a16:colId xmlns:a16="http://schemas.microsoft.com/office/drawing/2014/main" val="1755874589"/>
                    </a:ext>
                  </a:extLst>
                </a:gridCol>
                <a:gridCol w="822960">
                  <a:extLst>
                    <a:ext uri="{9D8B030D-6E8A-4147-A177-3AD203B41FA5}">
                      <a16:colId xmlns:a16="http://schemas.microsoft.com/office/drawing/2014/main" val="1474324946"/>
                    </a:ext>
                  </a:extLst>
                </a:gridCol>
                <a:gridCol w="822960">
                  <a:extLst>
                    <a:ext uri="{9D8B030D-6E8A-4147-A177-3AD203B41FA5}">
                      <a16:colId xmlns:a16="http://schemas.microsoft.com/office/drawing/2014/main" val="306672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271764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Questra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(12), Ministerio de Producción de la Nación Argentina (34)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192260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Julián Ilu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750462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Création de contenu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(6), Ministerio de Producción de la Nación Argentina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22061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Carlos Ramirez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03348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Andres Mac Gaul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120257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(13), Ricardo Buryaile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13907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Biocca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388841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Analía Isabel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66078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Samuel Di Maio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93057723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826531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27696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7936358"/>
                    </a:ext>
                  </a:extLst>
                </a:gridCol>
                <a:gridCol w="2468880">
                  <a:extLst>
                    <a:ext uri="{9D8B030D-6E8A-4147-A177-3AD203B41FA5}">
                      <a16:colId xmlns:a16="http://schemas.microsoft.com/office/drawing/2014/main" val="1942511261"/>
                    </a:ext>
                  </a:extLst>
                </a:gridCol>
                <a:gridCol w="822960">
                  <a:extLst>
                    <a:ext uri="{9D8B030D-6E8A-4147-A177-3AD203B41FA5}">
                      <a16:colId xmlns:a16="http://schemas.microsoft.com/office/drawing/2014/main" val="2127514156"/>
                    </a:ext>
                  </a:extLst>
                </a:gridCol>
                <a:gridCol w="822960">
                  <a:extLst>
                    <a:ext uri="{9D8B030D-6E8A-4147-A177-3AD203B41FA5}">
                      <a16:colId xmlns:a16="http://schemas.microsoft.com/office/drawing/2014/main" val="4018528113"/>
                    </a:ext>
                  </a:extLst>
                </a:gridCol>
                <a:gridCol w="822960">
                  <a:extLst>
                    <a:ext uri="{9D8B030D-6E8A-4147-A177-3AD203B41FA5}">
                      <a16:colId xmlns:a16="http://schemas.microsoft.com/office/drawing/2014/main" val="3465225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093265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Morelli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90787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Leroux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93629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Myri Bravo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807164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Leonardo Daniel Rasger Nicheä</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56240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Sebastian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28927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Daniel Lezcano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57602374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760207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85311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0658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80374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53116444"/>
                    </a:ext>
                  </a:extLst>
                </a:gridCol>
                <a:gridCol w="1645920">
                  <a:extLst>
                    <a:ext uri="{9D8B030D-6E8A-4147-A177-3AD203B41FA5}">
                      <a16:colId xmlns:a16="http://schemas.microsoft.com/office/drawing/2014/main" val="3090309585"/>
                    </a:ext>
                  </a:extLst>
                </a:gridCol>
                <a:gridCol w="822960">
                  <a:extLst>
                    <a:ext uri="{9D8B030D-6E8A-4147-A177-3AD203B41FA5}">
                      <a16:colId xmlns:a16="http://schemas.microsoft.com/office/drawing/2014/main" val="318202137"/>
                    </a:ext>
                  </a:extLst>
                </a:gridCol>
                <a:gridCol w="822960">
                  <a:extLst>
                    <a:ext uri="{9D8B030D-6E8A-4147-A177-3AD203B41FA5}">
                      <a16:colId xmlns:a16="http://schemas.microsoft.com/office/drawing/2014/main" val="855789295"/>
                    </a:ext>
                  </a:extLst>
                </a:gridCol>
                <a:gridCol w="822960">
                  <a:extLst>
                    <a:ext uri="{9D8B030D-6E8A-4147-A177-3AD203B41FA5}">
                      <a16:colId xmlns:a16="http://schemas.microsoft.com/office/drawing/2014/main" val="3179917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99700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Diego Rock - 2017-03-16 18:17:23</a:t>
                      </a:r>
                      <a:r>
                        <a:rPr kumimoji="0" lang="es-ES" sz="1000" b="0" i="0" u="none" strike="noStrike" kern="1200" cap="none" spc="0" normalizeH="0" baseline="0" noProof="0">
                          <a:ln>
                            <a:noFill/>
                          </a:ln>
                          <a:solidFill>
                            <a:prstClr val="black"/>
                          </a:solidFill>
                          <a:effectLst/>
                          <a:uLnTx/>
                          <a:uFillTx/>
                          <a:latin typeface="+mn-lt"/>
                          <a:ea typeface="+mn-ea"/>
                          <a:cs typeface="+mn-cs"/>
                        </a:rPr>
                        <a:t>
Para pensar 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4806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Mejor Suelo Tandil - 2017-03-16 16:46:54</a:t>
                      </a:r>
                      <a:r>
                        <a:rPr kumimoji="0" lang="es-ES" sz="1000" b="0" i="0" u="none" strike="noStrike" kern="1200" cap="none" spc="0" normalizeH="0" baseline="0" noProof="0">
                          <a:ln>
                            <a:noFill/>
                          </a:ln>
                          <a:solidFill>
                            <a:prstClr val="black"/>
                          </a:solidFill>
                          <a:effectLst/>
                          <a:uLnTx/>
                          <a:uFillTx/>
                          <a:latin typeface="+mn-lt"/>
                          <a:ea typeface="+mn-ea"/>
                          <a:cs typeface="+mn-cs"/>
                        </a:rPr>
                        <a:t>
Te invito a visitar la nueva  web de Mycophos
www.mycophos.com 
También podes compartir tus respuestas en nuestro muro a las siguientes preguntas:
- ¿Es posible producir con nulas o bajas dosis de fertilizantes fosforados?
- ¿Es un problema real la escasez de Fosforo en el suelo o es solo un mito?
https://www.facebook.com/mycophosargentina/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6851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Julio Cesar Chanes - 2017-03-08 20:06:04</a:t>
                      </a:r>
                      <a:r>
                        <a:rPr kumimoji="0" lang="es-ES" sz="1000" b="0" i="0" u="none" strike="noStrike" kern="1200" cap="none" spc="0" normalizeH="0" baseline="0" noProof="0">
                          <a:ln>
                            <a:noFill/>
                          </a:ln>
                          <a:solidFill>
                            <a:prstClr val="black"/>
                          </a:solidFill>
                          <a:effectLst/>
                          <a:uLnTx/>
                          <a:uFillTx/>
                          <a:latin typeface="+mn-lt"/>
                          <a:ea typeface="+mn-ea"/>
                          <a:cs typeface="+mn-cs"/>
                        </a:rPr>
                        <a:t>
Piensan hacer con los precios de la hacienda en pie que se pagan en Liniers??? Aquí hay gato encerrado.......soy vendedor de carne en el NEA (trabajo par un frigorifico de La Plata), digo esto porque todos sabemos que la venta esta muy parada en los mostradores, con los precios que se estan pagango la van a terminar de hundir. El deber del Sr ministro es anticiparse a los hechos, el sabe que con estos precios que ya se trasladaron al mostrador la cosa se va a poner muy mal, actue la gente esta esperando.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951586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233403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0743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75724342"/>
                    </a:ext>
                  </a:extLst>
                </a:gridCol>
                <a:gridCol w="1645920">
                  <a:extLst>
                    <a:ext uri="{9D8B030D-6E8A-4147-A177-3AD203B41FA5}">
                      <a16:colId xmlns:a16="http://schemas.microsoft.com/office/drawing/2014/main" val="340594710"/>
                    </a:ext>
                  </a:extLst>
                </a:gridCol>
                <a:gridCol w="822960">
                  <a:extLst>
                    <a:ext uri="{9D8B030D-6E8A-4147-A177-3AD203B41FA5}">
                      <a16:colId xmlns:a16="http://schemas.microsoft.com/office/drawing/2014/main" val="1270468658"/>
                    </a:ext>
                  </a:extLst>
                </a:gridCol>
                <a:gridCol w="822960">
                  <a:extLst>
                    <a:ext uri="{9D8B030D-6E8A-4147-A177-3AD203B41FA5}">
                      <a16:colId xmlns:a16="http://schemas.microsoft.com/office/drawing/2014/main" val="958036104"/>
                    </a:ext>
                  </a:extLst>
                </a:gridCol>
                <a:gridCol w="822960">
                  <a:extLst>
                    <a:ext uri="{9D8B030D-6E8A-4147-A177-3AD203B41FA5}">
                      <a16:colId xmlns:a16="http://schemas.microsoft.com/office/drawing/2014/main" val="384153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9033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Julio Cesar Chanes - 2017-03-03 13:20:55</a:t>
                      </a:r>
                      <a:r>
                        <a:rPr kumimoji="0" lang="es-ES" sz="1000" b="0" i="0" u="none" strike="noStrike" kern="1200" cap="none" spc="0" normalizeH="0" baseline="0" noProof="0">
                          <a:ln>
                            <a:noFill/>
                          </a:ln>
                          <a:solidFill>
                            <a:prstClr val="black"/>
                          </a:solidFill>
                          <a:effectLst/>
                          <a:uLnTx/>
                          <a:uFillTx/>
                          <a:latin typeface="+mn-lt"/>
                          <a:ea typeface="+mn-ea"/>
                          <a:cs typeface="+mn-cs"/>
                        </a:rPr>
                        <a:t>
Pareciera para algunos que Argentina es un país del primer mundo, como pueden pagar lo que se pago hoy viernes 3/3 por la hacienda en pie, no saben que la venta en los mostradores esta parada y que estos aumentos donde impacta primero es en el consumidor, en verdad el ministro de agricultura esta dibujado, en los momentos dificiles no aparece.
Mercado de Liniers S.A.
Página del Mercado de Liniers S.A. - Buenos Aires - Argentina - Mercado Ganadero mas importante del mundo
www.mercadodeliniers.com.ar
Espero algún día recibir una respuesta, son muchas las veces que les he escrito, nunca an respondido, porque mi opinión no tiene peso????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581824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762835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49033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7483272"/>
                    </a:ext>
                  </a:extLst>
                </a:gridCol>
                <a:gridCol w="1645920">
                  <a:extLst>
                    <a:ext uri="{9D8B030D-6E8A-4147-A177-3AD203B41FA5}">
                      <a16:colId xmlns:a16="http://schemas.microsoft.com/office/drawing/2014/main" val="3196291751"/>
                    </a:ext>
                  </a:extLst>
                </a:gridCol>
                <a:gridCol w="822960">
                  <a:extLst>
                    <a:ext uri="{9D8B030D-6E8A-4147-A177-3AD203B41FA5}">
                      <a16:colId xmlns:a16="http://schemas.microsoft.com/office/drawing/2014/main" val="1558961260"/>
                    </a:ext>
                  </a:extLst>
                </a:gridCol>
                <a:gridCol w="822960">
                  <a:extLst>
                    <a:ext uri="{9D8B030D-6E8A-4147-A177-3AD203B41FA5}">
                      <a16:colId xmlns:a16="http://schemas.microsoft.com/office/drawing/2014/main" val="3498192360"/>
                    </a:ext>
                  </a:extLst>
                </a:gridCol>
                <a:gridCol w="822960">
                  <a:extLst>
                    <a:ext uri="{9D8B030D-6E8A-4147-A177-3AD203B41FA5}">
                      <a16:colId xmlns:a16="http://schemas.microsoft.com/office/drawing/2014/main" val="277076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36691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Julio Cesar Chanes - 2017-03-03 11:02:50</a:t>
                      </a:r>
                      <a:r>
                        <a:rPr kumimoji="0" lang="es-ES" sz="1000" b="0" i="0" u="none" strike="noStrike" kern="1200" cap="none" spc="0" normalizeH="0" baseline="0" noProof="0">
                          <a:ln>
                            <a:noFill/>
                          </a:ln>
                          <a:solidFill>
                            <a:prstClr val="black"/>
                          </a:solidFill>
                          <a:effectLst/>
                          <a:uLnTx/>
                          <a:uFillTx/>
                          <a:latin typeface="+mn-lt"/>
                          <a:ea typeface="+mn-ea"/>
                          <a:cs typeface="+mn-cs"/>
                        </a:rPr>
                        <a:t>
"Un simple vendedor de carne vacuna"
Comienzo aclarando que vote por Mauricio porque creía que vendría un cambio, hasta el momento esto no a ocurrido. Soy un simple vendedor de carne vacuna en el NEA, todos los que estamos en el rubro sabemos como opera el Mercado de hacienda de Liniers, pero creo que es hora de hacer algo para que la gente consuma carne vacuna y los trabajadores como yo podamos mejorar los ingresos, hoy en el Mercado hubo aumentos en todas las categorias, aumentos que se aceptarian si la realidad económica de la Argentina fuera otra, uds creen que con esto se vendera mas en regiones como Formosa, Chaco, Misiones, etc??. Algunos diran porque hay frigorificos que pagan esos valores tan elevados?? porque tienen compromisos tomados con clientes, pero la baja en la venta para aquellos que no exportan, en algun momento de continuar con esta sintonía los va a llevar a tener que reducir faena, despedir gente o cerrar.                         "Un simple vendedor de carne vacun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93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Rosa Maria Muller - 2017-03-02 10:19:19</a:t>
                      </a:r>
                      <a:r>
                        <a:rPr kumimoji="0" lang="es-ES" sz="1000" b="0" i="0" u="none" strike="noStrike" kern="1200" cap="none" spc="0" normalizeH="0" baseline="0" noProof="0">
                          <a:ln>
                            <a:noFill/>
                          </a:ln>
                          <a:solidFill>
                            <a:prstClr val="black"/>
                          </a:solidFill>
                          <a:effectLst/>
                          <a:uLnTx/>
                          <a:uFillTx/>
                          <a:latin typeface="+mn-lt"/>
                          <a:ea typeface="+mn-ea"/>
                          <a:cs typeface="+mn-cs"/>
                        </a:rPr>
                        <a:t>
Hoy encontré una receta con batatas de color naranja ¿Porque no se comercializan estas batatas en BsAs, si se producen en Entre Ríos? ¿Quien decide que debemos comer?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141861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6923821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1331</Words>
  <Application>Microsoft Office PowerPoint</Application>
  <PresentationFormat>On-screen Show (4:3)</PresentationFormat>
  <Paragraphs>513</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Reporte Facebook</vt:lpstr>
      <vt:lpstr>Facebook Key Metrics Table</vt:lpstr>
      <vt:lpstr>Facebook Fans Total</vt:lpstr>
      <vt:lpstr>Facebook Own Posts By Weekday</vt:lpstr>
      <vt:lpstr>Facebook Key Metrics Radar</vt:lpstr>
      <vt:lpstr>Facebook Fans Change</vt:lpstr>
      <vt:lpstr>Facebook Fans Change Per Weekday</vt:lpstr>
      <vt:lpstr>Facebook Own Posts</vt:lpstr>
      <vt:lpstr>Facebook Interaction Rate By Weekday</vt:lpstr>
      <vt:lpstr>Facebook Own Posts By Hour</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Post Type Distribution</vt:lpstr>
      <vt:lpstr>Facebook Interaction Rate By Hour</vt:lpstr>
      <vt:lpstr>Facebook Interactions Distribution</vt:lpstr>
      <vt:lpstr>Facebook Interaction Rate By Post Type</vt:lpstr>
      <vt:lpstr>Facebook Key Influencers - 1 of 2</vt:lpstr>
      <vt:lpstr>Facebook Key Influencers - 2 of 2</vt:lpstr>
      <vt:lpstr>Facebook Response Times</vt:lpstr>
      <vt:lpstr>Facebook Questions Table - 1 of 3</vt:lpstr>
      <vt:lpstr>Facebook Questions Table - 2 of 3</vt:lpstr>
      <vt:lpstr>Facebook Questions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2017-04-01T09:21:45Z</dcterms:created>
  <dcterms:modified xsi:type="dcterms:W3CDTF">2017-04-01T09:22:36Z</dcterms:modified>
</cp:coreProperties>
</file>