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4" r:id="rId28"/>
    <p:sldId id="285" r:id="rId29"/>
    <p:sldId id="286"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Producción de la Nación Argentina</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104395</c:v>
                </c:pt>
                <c:pt idx="1">
                  <c:v>104526</c:v>
                </c:pt>
                <c:pt idx="2">
                  <c:v>104612</c:v>
                </c:pt>
                <c:pt idx="3">
                  <c:v>104711</c:v>
                </c:pt>
                <c:pt idx="4">
                  <c:v>104802</c:v>
                </c:pt>
                <c:pt idx="5">
                  <c:v>104878</c:v>
                </c:pt>
                <c:pt idx="6">
                  <c:v>104978</c:v>
                </c:pt>
                <c:pt idx="7">
                  <c:v>105044</c:v>
                </c:pt>
                <c:pt idx="8">
                  <c:v>105281</c:v>
                </c:pt>
                <c:pt idx="9">
                  <c:v>106220</c:v>
                </c:pt>
                <c:pt idx="10">
                  <c:v>106905</c:v>
                </c:pt>
                <c:pt idx="11">
                  <c:v>107538</c:v>
                </c:pt>
                <c:pt idx="12">
                  <c:v>107971</c:v>
                </c:pt>
                <c:pt idx="13">
                  <c:v>108231</c:v>
                </c:pt>
                <c:pt idx="14">
                  <c:v>108448</c:v>
                </c:pt>
                <c:pt idx="15">
                  <c:v>108603</c:v>
                </c:pt>
                <c:pt idx="16">
                  <c:v>109056</c:v>
                </c:pt>
                <c:pt idx="17">
                  <c:v>109512</c:v>
                </c:pt>
                <c:pt idx="18">
                  <c:v>109914</c:v>
                </c:pt>
                <c:pt idx="19">
                  <c:v>110242</c:v>
                </c:pt>
                <c:pt idx="20">
                  <c:v>110498</c:v>
                </c:pt>
                <c:pt idx="21">
                  <c:v>110687</c:v>
                </c:pt>
                <c:pt idx="22">
                  <c:v>110794</c:v>
                </c:pt>
                <c:pt idx="23">
                  <c:v>110866</c:v>
                </c:pt>
                <c:pt idx="24">
                  <c:v>110927</c:v>
                </c:pt>
                <c:pt idx="25">
                  <c:v>111003</c:v>
                </c:pt>
                <c:pt idx="26">
                  <c:v>111094</c:v>
                </c:pt>
                <c:pt idx="27">
                  <c:v>111180</c:v>
                </c:pt>
                <c:pt idx="28">
                  <c:v>111273</c:v>
                </c:pt>
                <c:pt idx="29">
                  <c:v>113144</c:v>
                </c:pt>
                <c:pt idx="30">
                  <c:v>113891</c:v>
                </c:pt>
              </c:numCache>
            </c:numRef>
          </c:val>
          <c:smooth val="0"/>
          <c:extLst>
            <c:ext xmlns:c16="http://schemas.microsoft.com/office/drawing/2014/chart" uri="{C3380CC4-5D6E-409C-BE32-E72D297353CC}">
              <c16:uniqueId val="{00000000-EC4E-4749-B5A9-40358E28AEC1}"/>
            </c:ext>
          </c:extLst>
        </c:ser>
        <c:ser>
          <c:idx val="1"/>
          <c:order val="1"/>
          <c:tx>
            <c:strRef>
              <c:f>Sheet1!$C$1</c:f>
              <c:strCache>
                <c:ptCount val="1"/>
                <c:pt idx="0">
                  <c:v>Francisco Cabrera</c:v>
                </c:pt>
              </c:strCache>
            </c:strRef>
          </c:tx>
          <c:spPr>
            <a:ln w="28575" cap="rnd">
              <a:solidFill>
                <a:schemeClr val="accent2"/>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Sheet1!$C$2:$C$32</c:f>
              <c:numCache>
                <c:formatCode>General</c:formatCode>
                <c:ptCount val="31"/>
                <c:pt idx="0">
                  <c:v>8251</c:v>
                </c:pt>
                <c:pt idx="1">
                  <c:v>8250</c:v>
                </c:pt>
                <c:pt idx="2">
                  <c:v>8250</c:v>
                </c:pt>
                <c:pt idx="3">
                  <c:v>8249</c:v>
                </c:pt>
                <c:pt idx="4">
                  <c:v>8249</c:v>
                </c:pt>
                <c:pt idx="5">
                  <c:v>8250</c:v>
                </c:pt>
                <c:pt idx="6">
                  <c:v>8254</c:v>
                </c:pt>
                <c:pt idx="7">
                  <c:v>8273</c:v>
                </c:pt>
                <c:pt idx="8">
                  <c:v>8284</c:v>
                </c:pt>
                <c:pt idx="9">
                  <c:v>8285</c:v>
                </c:pt>
                <c:pt idx="10">
                  <c:v>8285</c:v>
                </c:pt>
                <c:pt idx="11">
                  <c:v>8283</c:v>
                </c:pt>
                <c:pt idx="12">
                  <c:v>8285</c:v>
                </c:pt>
                <c:pt idx="13">
                  <c:v>8286</c:v>
                </c:pt>
                <c:pt idx="14">
                  <c:v>8286</c:v>
                </c:pt>
                <c:pt idx="15">
                  <c:v>8290</c:v>
                </c:pt>
                <c:pt idx="16">
                  <c:v>8294</c:v>
                </c:pt>
                <c:pt idx="17">
                  <c:v>8324</c:v>
                </c:pt>
                <c:pt idx="18">
                  <c:v>8349</c:v>
                </c:pt>
                <c:pt idx="19">
                  <c:v>8353</c:v>
                </c:pt>
                <c:pt idx="20">
                  <c:v>8354</c:v>
                </c:pt>
                <c:pt idx="21">
                  <c:v>8360</c:v>
                </c:pt>
                <c:pt idx="22">
                  <c:v>8360</c:v>
                </c:pt>
                <c:pt idx="23">
                  <c:v>8363</c:v>
                </c:pt>
                <c:pt idx="24">
                  <c:v>8364</c:v>
                </c:pt>
                <c:pt idx="25">
                  <c:v>8365</c:v>
                </c:pt>
                <c:pt idx="26">
                  <c:v>8365</c:v>
                </c:pt>
                <c:pt idx="27">
                  <c:v>8371</c:v>
                </c:pt>
                <c:pt idx="28">
                  <c:v>8374</c:v>
                </c:pt>
                <c:pt idx="29">
                  <c:v>8478</c:v>
                </c:pt>
                <c:pt idx="30">
                  <c:v>8500</c:v>
                </c:pt>
              </c:numCache>
            </c:numRef>
          </c:val>
          <c:smooth val="0"/>
          <c:extLst>
            <c:ext xmlns:c16="http://schemas.microsoft.com/office/drawing/2014/chart" uri="{C3380CC4-5D6E-409C-BE32-E72D297353CC}">
              <c16:uniqueId val="{00000001-EC4E-4749-B5A9-40358E28AEC1}"/>
            </c:ext>
          </c:extLst>
        </c:ser>
        <c:ser>
          <c:idx val="2"/>
          <c:order val="2"/>
          <c:tx>
            <c:strRef>
              <c:f>Sheet1!$D$1</c:f>
              <c:strCache>
                <c:ptCount val="1"/>
                <c:pt idx="0">
                  <c:v>Ministerio de Trabajo, Empleo y Seguridad Social de la Nación</c:v>
                </c:pt>
              </c:strCache>
            </c:strRef>
          </c:tx>
          <c:spPr>
            <a:ln w="28575" cap="rnd">
              <a:solidFill>
                <a:schemeClr val="accent3"/>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Sheet1!$D$2:$D$32</c:f>
              <c:numCache>
                <c:formatCode>General</c:formatCode>
                <c:ptCount val="31"/>
                <c:pt idx="0">
                  <c:v>473334</c:v>
                </c:pt>
                <c:pt idx="1">
                  <c:v>474351</c:v>
                </c:pt>
                <c:pt idx="2">
                  <c:v>474624</c:v>
                </c:pt>
                <c:pt idx="3">
                  <c:v>474741</c:v>
                </c:pt>
                <c:pt idx="4">
                  <c:v>474818</c:v>
                </c:pt>
                <c:pt idx="5">
                  <c:v>476440</c:v>
                </c:pt>
                <c:pt idx="6">
                  <c:v>479153</c:v>
                </c:pt>
                <c:pt idx="7">
                  <c:v>480284</c:v>
                </c:pt>
                <c:pt idx="8">
                  <c:v>480702</c:v>
                </c:pt>
                <c:pt idx="9">
                  <c:v>481020</c:v>
                </c:pt>
                <c:pt idx="10">
                  <c:v>481226</c:v>
                </c:pt>
                <c:pt idx="11">
                  <c:v>481385</c:v>
                </c:pt>
                <c:pt idx="12">
                  <c:v>481532</c:v>
                </c:pt>
                <c:pt idx="13">
                  <c:v>481701</c:v>
                </c:pt>
                <c:pt idx="14">
                  <c:v>481860</c:v>
                </c:pt>
                <c:pt idx="15">
                  <c:v>482033</c:v>
                </c:pt>
                <c:pt idx="16">
                  <c:v>482179</c:v>
                </c:pt>
                <c:pt idx="17">
                  <c:v>482266</c:v>
                </c:pt>
                <c:pt idx="18">
                  <c:v>482339</c:v>
                </c:pt>
                <c:pt idx="19">
                  <c:v>482506</c:v>
                </c:pt>
                <c:pt idx="20">
                  <c:v>482663</c:v>
                </c:pt>
                <c:pt idx="21">
                  <c:v>482828</c:v>
                </c:pt>
                <c:pt idx="22">
                  <c:v>482936</c:v>
                </c:pt>
                <c:pt idx="23">
                  <c:v>482972</c:v>
                </c:pt>
                <c:pt idx="24">
                  <c:v>483013</c:v>
                </c:pt>
                <c:pt idx="25">
                  <c:v>483068</c:v>
                </c:pt>
                <c:pt idx="26">
                  <c:v>483181</c:v>
                </c:pt>
                <c:pt idx="27">
                  <c:v>483327</c:v>
                </c:pt>
                <c:pt idx="28">
                  <c:v>483506</c:v>
                </c:pt>
                <c:pt idx="29">
                  <c:v>483634</c:v>
                </c:pt>
                <c:pt idx="30">
                  <c:v>483703</c:v>
                </c:pt>
              </c:numCache>
            </c:numRef>
          </c:val>
          <c:smooth val="0"/>
          <c:extLst>
            <c:ext xmlns:c16="http://schemas.microsoft.com/office/drawing/2014/chart" uri="{C3380CC4-5D6E-409C-BE32-E72D297353CC}">
              <c16:uniqueId val="{00000002-EC4E-4749-B5A9-40358E28AEC1}"/>
            </c:ext>
          </c:extLst>
        </c:ser>
        <c:ser>
          <c:idx val="3"/>
          <c:order val="3"/>
          <c:tx>
            <c:strRef>
              <c:f>Sheet1!$E$1</c:f>
              <c:strCache>
                <c:ptCount val="1"/>
                <c:pt idx="0">
                  <c:v>Ministerio de Transporte de la Nación Argentina</c:v>
                </c:pt>
              </c:strCache>
            </c:strRef>
          </c:tx>
          <c:spPr>
            <a:ln w="28575" cap="rnd">
              <a:solidFill>
                <a:schemeClr val="accent4"/>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Sheet1!$E$2:$E$32</c:f>
              <c:numCache>
                <c:formatCode>General</c:formatCode>
                <c:ptCount val="31"/>
                <c:pt idx="0">
                  <c:v>111664</c:v>
                </c:pt>
                <c:pt idx="1">
                  <c:v>111959</c:v>
                </c:pt>
                <c:pt idx="2">
                  <c:v>112276</c:v>
                </c:pt>
                <c:pt idx="3">
                  <c:v>112555</c:v>
                </c:pt>
                <c:pt idx="4">
                  <c:v>112824</c:v>
                </c:pt>
                <c:pt idx="5">
                  <c:v>113089</c:v>
                </c:pt>
                <c:pt idx="6">
                  <c:v>113482</c:v>
                </c:pt>
                <c:pt idx="7">
                  <c:v>113876</c:v>
                </c:pt>
                <c:pt idx="8">
                  <c:v>114235</c:v>
                </c:pt>
                <c:pt idx="9">
                  <c:v>114532</c:v>
                </c:pt>
                <c:pt idx="10">
                  <c:v>114823</c:v>
                </c:pt>
                <c:pt idx="11">
                  <c:v>115147</c:v>
                </c:pt>
                <c:pt idx="12">
                  <c:v>115390</c:v>
                </c:pt>
                <c:pt idx="13">
                  <c:v>115655</c:v>
                </c:pt>
                <c:pt idx="14">
                  <c:v>115897</c:v>
                </c:pt>
                <c:pt idx="15">
                  <c:v>116222</c:v>
                </c:pt>
                <c:pt idx="16">
                  <c:v>116389</c:v>
                </c:pt>
                <c:pt idx="17">
                  <c:v>116485</c:v>
                </c:pt>
                <c:pt idx="18">
                  <c:v>116597</c:v>
                </c:pt>
                <c:pt idx="19">
                  <c:v>116904</c:v>
                </c:pt>
                <c:pt idx="20">
                  <c:v>117510</c:v>
                </c:pt>
                <c:pt idx="21">
                  <c:v>117967</c:v>
                </c:pt>
                <c:pt idx="22">
                  <c:v>118369</c:v>
                </c:pt>
                <c:pt idx="23">
                  <c:v>118747</c:v>
                </c:pt>
                <c:pt idx="24">
                  <c:v>118961</c:v>
                </c:pt>
                <c:pt idx="25">
                  <c:v>119031</c:v>
                </c:pt>
                <c:pt idx="26">
                  <c:v>119130</c:v>
                </c:pt>
                <c:pt idx="27">
                  <c:v>119269</c:v>
                </c:pt>
                <c:pt idx="28">
                  <c:v>119369</c:v>
                </c:pt>
                <c:pt idx="29">
                  <c:v>119481</c:v>
                </c:pt>
                <c:pt idx="30">
                  <c:v>119573</c:v>
                </c:pt>
              </c:numCache>
            </c:numRef>
          </c:val>
          <c:smooth val="0"/>
          <c:extLst>
            <c:ext xmlns:c16="http://schemas.microsoft.com/office/drawing/2014/chart" uri="{C3380CC4-5D6E-409C-BE32-E72D297353CC}">
              <c16:uniqueId val="{00000003-EC4E-4749-B5A9-40358E28AEC1}"/>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Sheet1!$F$2:$F$32</c:f>
              <c:numCache>
                <c:formatCode>General</c:formatCode>
                <c:ptCount val="31"/>
                <c:pt idx="0">
                  <c:v>34178</c:v>
                </c:pt>
                <c:pt idx="1">
                  <c:v>34183</c:v>
                </c:pt>
                <c:pt idx="2">
                  <c:v>34187</c:v>
                </c:pt>
                <c:pt idx="3">
                  <c:v>34191</c:v>
                </c:pt>
                <c:pt idx="4">
                  <c:v>34193</c:v>
                </c:pt>
                <c:pt idx="5">
                  <c:v>34196</c:v>
                </c:pt>
                <c:pt idx="6">
                  <c:v>34199</c:v>
                </c:pt>
                <c:pt idx="7">
                  <c:v>34199</c:v>
                </c:pt>
                <c:pt idx="8">
                  <c:v>34203</c:v>
                </c:pt>
                <c:pt idx="9">
                  <c:v>34204</c:v>
                </c:pt>
                <c:pt idx="10">
                  <c:v>34204</c:v>
                </c:pt>
                <c:pt idx="11">
                  <c:v>34204</c:v>
                </c:pt>
                <c:pt idx="12">
                  <c:v>34204</c:v>
                </c:pt>
                <c:pt idx="13">
                  <c:v>34202</c:v>
                </c:pt>
                <c:pt idx="14">
                  <c:v>34207</c:v>
                </c:pt>
                <c:pt idx="15">
                  <c:v>34210</c:v>
                </c:pt>
                <c:pt idx="16">
                  <c:v>34215</c:v>
                </c:pt>
                <c:pt idx="17">
                  <c:v>34221</c:v>
                </c:pt>
                <c:pt idx="18">
                  <c:v>34223</c:v>
                </c:pt>
                <c:pt idx="19">
                  <c:v>34226</c:v>
                </c:pt>
                <c:pt idx="20">
                  <c:v>34228</c:v>
                </c:pt>
                <c:pt idx="21">
                  <c:v>34229</c:v>
                </c:pt>
                <c:pt idx="22">
                  <c:v>34232</c:v>
                </c:pt>
                <c:pt idx="23">
                  <c:v>34236</c:v>
                </c:pt>
                <c:pt idx="24">
                  <c:v>34238</c:v>
                </c:pt>
                <c:pt idx="25">
                  <c:v>34247</c:v>
                </c:pt>
                <c:pt idx="26">
                  <c:v>34249</c:v>
                </c:pt>
                <c:pt idx="27">
                  <c:v>34245</c:v>
                </c:pt>
                <c:pt idx="28">
                  <c:v>34247</c:v>
                </c:pt>
                <c:pt idx="29">
                  <c:v>34247</c:v>
                </c:pt>
                <c:pt idx="30">
                  <c:v>34250</c:v>
                </c:pt>
              </c:numCache>
            </c:numRef>
          </c:val>
          <c:smooth val="0"/>
          <c:extLst>
            <c:ext xmlns:c16="http://schemas.microsoft.com/office/drawing/2014/chart" uri="{C3380CC4-5D6E-409C-BE32-E72D297353CC}">
              <c16:uniqueId val="{00000004-EC4E-4749-B5A9-40358E28AEC1}"/>
            </c:ext>
          </c:extLst>
        </c:ser>
        <c:dLbls>
          <c:showLegendKey val="0"/>
          <c:showVal val="0"/>
          <c:showCatName val="0"/>
          <c:showSerName val="0"/>
          <c:showPercent val="0"/>
          <c:showBubbleSize val="0"/>
        </c:dLbls>
        <c:smooth val="0"/>
        <c:axId val="282285592"/>
        <c:axId val="282290184"/>
      </c:lineChart>
      <c:dateAx>
        <c:axId val="282285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290184"/>
        <c:crosses val="autoZero"/>
        <c:auto val="1"/>
        <c:lblOffset val="100"/>
        <c:baseTimeUnit val="days"/>
      </c:dateAx>
      <c:valAx>
        <c:axId val="282290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285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Producción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3</c:v>
                </c:pt>
                <c:pt idx="2">
                  <c:v>8</c:v>
                </c:pt>
                <c:pt idx="3">
                  <c:v>5</c:v>
                </c:pt>
                <c:pt idx="4">
                  <c:v>1</c:v>
                </c:pt>
                <c:pt idx="5">
                  <c:v>0</c:v>
                </c:pt>
                <c:pt idx="6">
                  <c:v>0</c:v>
                </c:pt>
              </c:numCache>
            </c:numRef>
          </c:val>
          <c:extLst>
            <c:ext xmlns:c16="http://schemas.microsoft.com/office/drawing/2014/chart" uri="{C3380CC4-5D6E-409C-BE32-E72D297353CC}">
              <c16:uniqueId val="{00000000-41FC-43C6-84C6-3AA86D6739F8}"/>
            </c:ext>
          </c:extLst>
        </c:ser>
        <c:ser>
          <c:idx val="1"/>
          <c:order val="1"/>
          <c:tx>
            <c:strRef>
              <c:f>Sheet1!$C$1</c:f>
              <c:strCache>
                <c:ptCount val="1"/>
                <c:pt idx="0">
                  <c:v>Francisco Cabrera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2</c:v>
                </c:pt>
                <c:pt idx="2">
                  <c:v>3</c:v>
                </c:pt>
                <c:pt idx="3">
                  <c:v>4</c:v>
                </c:pt>
                <c:pt idx="4">
                  <c:v>5</c:v>
                </c:pt>
                <c:pt idx="5">
                  <c:v>0</c:v>
                </c:pt>
                <c:pt idx="6">
                  <c:v>0</c:v>
                </c:pt>
              </c:numCache>
            </c:numRef>
          </c:val>
          <c:extLst>
            <c:ext xmlns:c16="http://schemas.microsoft.com/office/drawing/2014/chart" uri="{C3380CC4-5D6E-409C-BE32-E72D297353CC}">
              <c16:uniqueId val="{00000001-41FC-43C6-84C6-3AA86D6739F8}"/>
            </c:ext>
          </c:extLst>
        </c:ser>
        <c:ser>
          <c:idx val="2"/>
          <c:order val="2"/>
          <c:tx>
            <c:strRef>
              <c:f>Sheet1!$D$1</c:f>
              <c:strCache>
                <c:ptCount val="1"/>
                <c:pt idx="0">
                  <c:v>Ministerio de Trabajo, Empleo y Seguridad Social de la Nación</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10</c:v>
                </c:pt>
                <c:pt idx="1">
                  <c:v>7</c:v>
                </c:pt>
                <c:pt idx="2">
                  <c:v>12</c:v>
                </c:pt>
                <c:pt idx="3">
                  <c:v>13</c:v>
                </c:pt>
                <c:pt idx="4">
                  <c:v>8</c:v>
                </c:pt>
                <c:pt idx="5">
                  <c:v>3</c:v>
                </c:pt>
                <c:pt idx="6">
                  <c:v>3</c:v>
                </c:pt>
              </c:numCache>
            </c:numRef>
          </c:val>
          <c:extLst>
            <c:ext xmlns:c16="http://schemas.microsoft.com/office/drawing/2014/chart" uri="{C3380CC4-5D6E-409C-BE32-E72D297353CC}">
              <c16:uniqueId val="{00000002-41FC-43C6-84C6-3AA86D6739F8}"/>
            </c:ext>
          </c:extLst>
        </c:ser>
        <c:ser>
          <c:idx val="3"/>
          <c:order val="3"/>
          <c:tx>
            <c:strRef>
              <c:f>Sheet1!$E$1</c:f>
              <c:strCache>
                <c:ptCount val="1"/>
                <c:pt idx="0">
                  <c:v>Ministerio de Transporte de la Nación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5</c:v>
                </c:pt>
                <c:pt idx="2">
                  <c:v>4</c:v>
                </c:pt>
                <c:pt idx="3">
                  <c:v>6</c:v>
                </c:pt>
                <c:pt idx="4">
                  <c:v>6</c:v>
                </c:pt>
                <c:pt idx="5">
                  <c:v>1</c:v>
                </c:pt>
                <c:pt idx="6">
                  <c:v>1</c:v>
                </c:pt>
              </c:numCache>
            </c:numRef>
          </c:val>
          <c:extLst>
            <c:ext xmlns:c16="http://schemas.microsoft.com/office/drawing/2014/chart" uri="{C3380CC4-5D6E-409C-BE32-E72D297353CC}">
              <c16:uniqueId val="{00000003-41FC-43C6-84C6-3AA86D6739F8}"/>
            </c:ext>
          </c:extLst>
        </c:ser>
        <c:ser>
          <c:idx val="4"/>
          <c:order val="4"/>
          <c:tx>
            <c:strRef>
              <c:f>Sheet1!$F$1</c:f>
              <c:strCache>
                <c:ptCount val="1"/>
                <c:pt idx="0">
                  <c:v>Revista PYMES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c:v>
                </c:pt>
                <c:pt idx="1">
                  <c:v>0</c:v>
                </c:pt>
                <c:pt idx="2">
                  <c:v>3</c:v>
                </c:pt>
                <c:pt idx="3">
                  <c:v>2</c:v>
                </c:pt>
                <c:pt idx="4">
                  <c:v>0</c:v>
                </c:pt>
                <c:pt idx="5">
                  <c:v>3</c:v>
                </c:pt>
                <c:pt idx="6">
                  <c:v>2</c:v>
                </c:pt>
              </c:numCache>
            </c:numRef>
          </c:val>
          <c:extLst>
            <c:ext xmlns:c16="http://schemas.microsoft.com/office/drawing/2014/chart" uri="{C3380CC4-5D6E-409C-BE32-E72D297353CC}">
              <c16:uniqueId val="{00000004-41FC-43C6-84C6-3AA86D6739F8}"/>
            </c:ext>
          </c:extLst>
        </c:ser>
        <c:dLbls>
          <c:showLegendKey val="0"/>
          <c:showVal val="0"/>
          <c:showCatName val="0"/>
          <c:showSerName val="0"/>
          <c:showPercent val="0"/>
          <c:showBubbleSize val="0"/>
        </c:dLbls>
        <c:gapWidth val="219"/>
        <c:overlap val="-27"/>
        <c:axId val="282286904"/>
        <c:axId val="282289200"/>
      </c:barChart>
      <c:catAx>
        <c:axId val="282286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289200"/>
        <c:crosses val="autoZero"/>
        <c:auto val="1"/>
        <c:lblAlgn val="ctr"/>
        <c:lblOffset val="100"/>
        <c:noMultiLvlLbl val="0"/>
      </c:catAx>
      <c:valAx>
        <c:axId val="282289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286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Ministerio de Producción de la Nación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23.5456</c:v>
                </c:pt>
                <c:pt idx="1">
                  <c:v>32.142899999999997</c:v>
                </c:pt>
                <c:pt idx="2">
                  <c:v>87.709599999999995</c:v>
                </c:pt>
                <c:pt idx="3">
                  <c:v>0</c:v>
                </c:pt>
                <c:pt idx="4">
                  <c:v>100</c:v>
                </c:pt>
                <c:pt idx="5">
                  <c:v>100</c:v>
                </c:pt>
              </c:numCache>
            </c:numRef>
          </c:val>
          <c:extLst>
            <c:ext xmlns:c16="http://schemas.microsoft.com/office/drawing/2014/chart" uri="{C3380CC4-5D6E-409C-BE32-E72D297353CC}">
              <c16:uniqueId val="{00000000-3B83-4757-9238-B57D72F1607B}"/>
            </c:ext>
          </c:extLst>
        </c:ser>
        <c:ser>
          <c:idx val="1"/>
          <c:order val="1"/>
          <c:tx>
            <c:strRef>
              <c:f>Sheet1!$C$1</c:f>
              <c:strCache>
                <c:ptCount val="1"/>
                <c:pt idx="0">
                  <c:v>Francisco Cabrera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1.7573000000000001</c:v>
                </c:pt>
                <c:pt idx="1">
                  <c:v>25</c:v>
                </c:pt>
                <c:pt idx="2">
                  <c:v>3.2631000000000001</c:v>
                </c:pt>
                <c:pt idx="3">
                  <c:v>0</c:v>
                </c:pt>
                <c:pt idx="4">
                  <c:v>62.317999999999998</c:v>
                </c:pt>
                <c:pt idx="5">
                  <c:v>33.240699999999997</c:v>
                </c:pt>
              </c:numCache>
            </c:numRef>
          </c:val>
          <c:extLst>
            <c:ext xmlns:c16="http://schemas.microsoft.com/office/drawing/2014/chart" uri="{C3380CC4-5D6E-409C-BE32-E72D297353CC}">
              <c16:uniqueId val="{00000001-3B83-4757-9238-B57D72F1607B}"/>
            </c:ext>
          </c:extLst>
        </c:ser>
        <c:ser>
          <c:idx val="2"/>
          <c:order val="2"/>
          <c:tx>
            <c:strRef>
              <c:f>Sheet1!$D$1</c:f>
              <c:strCache>
                <c:ptCount val="1"/>
                <c:pt idx="0">
                  <c:v>Ministerio de Trabajo, Empleo y Seguridad Social de la Nación</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100</c:v>
                </c:pt>
                <c:pt idx="2">
                  <c:v>28.961300000000001</c:v>
                </c:pt>
                <c:pt idx="3">
                  <c:v>0</c:v>
                </c:pt>
                <c:pt idx="4">
                  <c:v>2.4215</c:v>
                </c:pt>
                <c:pt idx="5">
                  <c:v>25.447199999999999</c:v>
                </c:pt>
              </c:numCache>
            </c:numRef>
          </c:val>
          <c:extLst>
            <c:ext xmlns:c16="http://schemas.microsoft.com/office/drawing/2014/chart" uri="{C3380CC4-5D6E-409C-BE32-E72D297353CC}">
              <c16:uniqueId val="{00000002-3B83-4757-9238-B57D72F1607B}"/>
            </c:ext>
          </c:extLst>
        </c:ser>
        <c:ser>
          <c:idx val="3"/>
          <c:order val="3"/>
          <c:tx>
            <c:strRef>
              <c:f>Sheet1!$E$1</c:f>
              <c:strCache>
                <c:ptCount val="1"/>
                <c:pt idx="0">
                  <c:v>Ministerio de Transporte de la Nación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24.720300000000002</c:v>
                </c:pt>
                <c:pt idx="1">
                  <c:v>46.428600000000003</c:v>
                </c:pt>
                <c:pt idx="2">
                  <c:v>100</c:v>
                </c:pt>
                <c:pt idx="3">
                  <c:v>0</c:v>
                </c:pt>
                <c:pt idx="4">
                  <c:v>74.558599999999998</c:v>
                </c:pt>
                <c:pt idx="5">
                  <c:v>79.621399999999994</c:v>
                </c:pt>
              </c:numCache>
            </c:numRef>
          </c:val>
          <c:extLst>
            <c:ext xmlns:c16="http://schemas.microsoft.com/office/drawing/2014/chart" uri="{C3380CC4-5D6E-409C-BE32-E72D297353CC}">
              <c16:uniqueId val="{00000003-3B83-4757-9238-B57D72F1607B}"/>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7.0808</c:v>
                </c:pt>
                <c:pt idx="1">
                  <c:v>21.428599999999999</c:v>
                </c:pt>
                <c:pt idx="2">
                  <c:v>0.22950000000000001</c:v>
                </c:pt>
                <c:pt idx="3">
                  <c:v>0</c:v>
                </c:pt>
                <c:pt idx="4">
                  <c:v>1.2515000000000001</c:v>
                </c:pt>
                <c:pt idx="5">
                  <c:v>2.4196</c:v>
                </c:pt>
              </c:numCache>
            </c:numRef>
          </c:val>
          <c:extLst>
            <c:ext xmlns:c16="http://schemas.microsoft.com/office/drawing/2014/chart" uri="{C3380CC4-5D6E-409C-BE32-E72D297353CC}">
              <c16:uniqueId val="{00000004-3B83-4757-9238-B57D72F1607B}"/>
            </c:ext>
          </c:extLst>
        </c:ser>
        <c:dLbls>
          <c:showLegendKey val="0"/>
          <c:showVal val="0"/>
          <c:showCatName val="0"/>
          <c:showSerName val="0"/>
          <c:showPercent val="0"/>
          <c:showBubbleSize val="0"/>
        </c:dLbls>
        <c:axId val="240067272"/>
        <c:axId val="281995304"/>
      </c:radarChart>
      <c:catAx>
        <c:axId val="240067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995304"/>
        <c:crosses val="autoZero"/>
        <c:auto val="1"/>
        <c:lblAlgn val="ctr"/>
        <c:lblOffset val="100"/>
        <c:noMultiLvlLbl val="0"/>
      </c:catAx>
      <c:valAx>
        <c:axId val="281995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067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Producción de la Nación Argentina</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91</c:v>
                </c:pt>
                <c:pt idx="1">
                  <c:v>131</c:v>
                </c:pt>
                <c:pt idx="2">
                  <c:v>86</c:v>
                </c:pt>
                <c:pt idx="3">
                  <c:v>99</c:v>
                </c:pt>
                <c:pt idx="4">
                  <c:v>91</c:v>
                </c:pt>
                <c:pt idx="5">
                  <c:v>76</c:v>
                </c:pt>
                <c:pt idx="6">
                  <c:v>100</c:v>
                </c:pt>
                <c:pt idx="7">
                  <c:v>66</c:v>
                </c:pt>
                <c:pt idx="8">
                  <c:v>237</c:v>
                </c:pt>
                <c:pt idx="9">
                  <c:v>939</c:v>
                </c:pt>
                <c:pt idx="10">
                  <c:v>685</c:v>
                </c:pt>
                <c:pt idx="11">
                  <c:v>633</c:v>
                </c:pt>
                <c:pt idx="12">
                  <c:v>433</c:v>
                </c:pt>
                <c:pt idx="13">
                  <c:v>260</c:v>
                </c:pt>
                <c:pt idx="14">
                  <c:v>217</c:v>
                </c:pt>
                <c:pt idx="15">
                  <c:v>155</c:v>
                </c:pt>
                <c:pt idx="16">
                  <c:v>453</c:v>
                </c:pt>
                <c:pt idx="17">
                  <c:v>456</c:v>
                </c:pt>
                <c:pt idx="18">
                  <c:v>402</c:v>
                </c:pt>
                <c:pt idx="19">
                  <c:v>328</c:v>
                </c:pt>
                <c:pt idx="20">
                  <c:v>256</c:v>
                </c:pt>
                <c:pt idx="21">
                  <c:v>189</c:v>
                </c:pt>
                <c:pt idx="22">
                  <c:v>107</c:v>
                </c:pt>
                <c:pt idx="23">
                  <c:v>72</c:v>
                </c:pt>
                <c:pt idx="24">
                  <c:v>61</c:v>
                </c:pt>
                <c:pt idx="25">
                  <c:v>76</c:v>
                </c:pt>
                <c:pt idx="26">
                  <c:v>91</c:v>
                </c:pt>
                <c:pt idx="27">
                  <c:v>86</c:v>
                </c:pt>
                <c:pt idx="28">
                  <c:v>93</c:v>
                </c:pt>
                <c:pt idx="29">
                  <c:v>1871</c:v>
                </c:pt>
                <c:pt idx="30">
                  <c:v>747</c:v>
                </c:pt>
              </c:numCache>
            </c:numRef>
          </c:val>
          <c:smooth val="0"/>
          <c:extLst>
            <c:ext xmlns:c16="http://schemas.microsoft.com/office/drawing/2014/chart" uri="{C3380CC4-5D6E-409C-BE32-E72D297353CC}">
              <c16:uniqueId val="{00000000-4515-4054-9489-518815A5B80B}"/>
            </c:ext>
          </c:extLst>
        </c:ser>
        <c:ser>
          <c:idx val="1"/>
          <c:order val="1"/>
          <c:tx>
            <c:strRef>
              <c:f>Sheet1!$C$1</c:f>
              <c:strCache>
                <c:ptCount val="1"/>
                <c:pt idx="0">
                  <c:v>Francisco Cabrera</c:v>
                </c:pt>
              </c:strCache>
            </c:strRef>
          </c:tx>
          <c:spPr>
            <a:ln w="28575" cap="rnd">
              <a:solidFill>
                <a:schemeClr val="accent2"/>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Sheet1!$C$2:$C$32</c:f>
              <c:numCache>
                <c:formatCode>General</c:formatCode>
                <c:ptCount val="31"/>
                <c:pt idx="0">
                  <c:v>3</c:v>
                </c:pt>
                <c:pt idx="1">
                  <c:v>-1</c:v>
                </c:pt>
                <c:pt idx="2">
                  <c:v>0</c:v>
                </c:pt>
                <c:pt idx="3">
                  <c:v>-1</c:v>
                </c:pt>
                <c:pt idx="4">
                  <c:v>0</c:v>
                </c:pt>
                <c:pt idx="5">
                  <c:v>1</c:v>
                </c:pt>
                <c:pt idx="6">
                  <c:v>4</c:v>
                </c:pt>
                <c:pt idx="7">
                  <c:v>19</c:v>
                </c:pt>
                <c:pt idx="8">
                  <c:v>11</c:v>
                </c:pt>
                <c:pt idx="9">
                  <c:v>1</c:v>
                </c:pt>
                <c:pt idx="10">
                  <c:v>0</c:v>
                </c:pt>
                <c:pt idx="11">
                  <c:v>-2</c:v>
                </c:pt>
                <c:pt idx="12">
                  <c:v>2</c:v>
                </c:pt>
                <c:pt idx="13">
                  <c:v>1</c:v>
                </c:pt>
                <c:pt idx="14">
                  <c:v>0</c:v>
                </c:pt>
                <c:pt idx="15">
                  <c:v>4</c:v>
                </c:pt>
                <c:pt idx="16">
                  <c:v>4</c:v>
                </c:pt>
                <c:pt idx="17">
                  <c:v>30</c:v>
                </c:pt>
                <c:pt idx="18">
                  <c:v>25</c:v>
                </c:pt>
                <c:pt idx="19">
                  <c:v>4</c:v>
                </c:pt>
                <c:pt idx="20">
                  <c:v>1</c:v>
                </c:pt>
                <c:pt idx="21">
                  <c:v>6</c:v>
                </c:pt>
                <c:pt idx="22">
                  <c:v>0</c:v>
                </c:pt>
                <c:pt idx="23">
                  <c:v>3</c:v>
                </c:pt>
                <c:pt idx="24">
                  <c:v>1</c:v>
                </c:pt>
                <c:pt idx="25">
                  <c:v>1</c:v>
                </c:pt>
                <c:pt idx="26">
                  <c:v>0</c:v>
                </c:pt>
                <c:pt idx="27">
                  <c:v>6</c:v>
                </c:pt>
                <c:pt idx="28">
                  <c:v>3</c:v>
                </c:pt>
                <c:pt idx="29">
                  <c:v>104</c:v>
                </c:pt>
                <c:pt idx="30">
                  <c:v>22</c:v>
                </c:pt>
              </c:numCache>
            </c:numRef>
          </c:val>
          <c:smooth val="0"/>
          <c:extLst>
            <c:ext xmlns:c16="http://schemas.microsoft.com/office/drawing/2014/chart" uri="{C3380CC4-5D6E-409C-BE32-E72D297353CC}">
              <c16:uniqueId val="{00000001-4515-4054-9489-518815A5B80B}"/>
            </c:ext>
          </c:extLst>
        </c:ser>
        <c:ser>
          <c:idx val="2"/>
          <c:order val="2"/>
          <c:tx>
            <c:strRef>
              <c:f>Sheet1!$D$1</c:f>
              <c:strCache>
                <c:ptCount val="1"/>
                <c:pt idx="0">
                  <c:v>Ministerio de Trabajo, Empleo y Seguridad Social de la Nación</c:v>
                </c:pt>
              </c:strCache>
            </c:strRef>
          </c:tx>
          <c:spPr>
            <a:ln w="28575" cap="rnd">
              <a:solidFill>
                <a:schemeClr val="accent3"/>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Sheet1!$D$2:$D$32</c:f>
              <c:numCache>
                <c:formatCode>General</c:formatCode>
                <c:ptCount val="31"/>
                <c:pt idx="0">
                  <c:v>686</c:v>
                </c:pt>
                <c:pt idx="1">
                  <c:v>1017</c:v>
                </c:pt>
                <c:pt idx="2">
                  <c:v>273</c:v>
                </c:pt>
                <c:pt idx="3">
                  <c:v>117</c:v>
                </c:pt>
                <c:pt idx="4">
                  <c:v>77</c:v>
                </c:pt>
                <c:pt idx="5">
                  <c:v>1622</c:v>
                </c:pt>
                <c:pt idx="6">
                  <c:v>2713</c:v>
                </c:pt>
                <c:pt idx="7">
                  <c:v>1131</c:v>
                </c:pt>
                <c:pt idx="8">
                  <c:v>418</c:v>
                </c:pt>
                <c:pt idx="9">
                  <c:v>318</c:v>
                </c:pt>
                <c:pt idx="10">
                  <c:v>206</c:v>
                </c:pt>
                <c:pt idx="11">
                  <c:v>159</c:v>
                </c:pt>
                <c:pt idx="12">
                  <c:v>147</c:v>
                </c:pt>
                <c:pt idx="13">
                  <c:v>169</c:v>
                </c:pt>
                <c:pt idx="14">
                  <c:v>159</c:v>
                </c:pt>
                <c:pt idx="15">
                  <c:v>173</c:v>
                </c:pt>
                <c:pt idx="16">
                  <c:v>146</c:v>
                </c:pt>
                <c:pt idx="17">
                  <c:v>87</c:v>
                </c:pt>
                <c:pt idx="18">
                  <c:v>73</c:v>
                </c:pt>
                <c:pt idx="19">
                  <c:v>167</c:v>
                </c:pt>
                <c:pt idx="20">
                  <c:v>157</c:v>
                </c:pt>
                <c:pt idx="21">
                  <c:v>165</c:v>
                </c:pt>
                <c:pt idx="22">
                  <c:v>108</c:v>
                </c:pt>
                <c:pt idx="23">
                  <c:v>36</c:v>
                </c:pt>
                <c:pt idx="24">
                  <c:v>41</c:v>
                </c:pt>
                <c:pt idx="25">
                  <c:v>55</c:v>
                </c:pt>
                <c:pt idx="26">
                  <c:v>113</c:v>
                </c:pt>
                <c:pt idx="27">
                  <c:v>146</c:v>
                </c:pt>
                <c:pt idx="28">
                  <c:v>179</c:v>
                </c:pt>
                <c:pt idx="29">
                  <c:v>128</c:v>
                </c:pt>
                <c:pt idx="30">
                  <c:v>69</c:v>
                </c:pt>
              </c:numCache>
            </c:numRef>
          </c:val>
          <c:smooth val="0"/>
          <c:extLst>
            <c:ext xmlns:c16="http://schemas.microsoft.com/office/drawing/2014/chart" uri="{C3380CC4-5D6E-409C-BE32-E72D297353CC}">
              <c16:uniqueId val="{00000002-4515-4054-9489-518815A5B80B}"/>
            </c:ext>
          </c:extLst>
        </c:ser>
        <c:ser>
          <c:idx val="3"/>
          <c:order val="3"/>
          <c:tx>
            <c:strRef>
              <c:f>Sheet1!$E$1</c:f>
              <c:strCache>
                <c:ptCount val="1"/>
                <c:pt idx="0">
                  <c:v>Ministerio de Transporte de la Nación Argentina</c:v>
                </c:pt>
              </c:strCache>
            </c:strRef>
          </c:tx>
          <c:spPr>
            <a:ln w="28575" cap="rnd">
              <a:solidFill>
                <a:schemeClr val="accent4"/>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Sheet1!$E$2:$E$32</c:f>
              <c:numCache>
                <c:formatCode>General</c:formatCode>
                <c:ptCount val="31"/>
                <c:pt idx="0">
                  <c:v>245</c:v>
                </c:pt>
                <c:pt idx="1">
                  <c:v>295</c:v>
                </c:pt>
                <c:pt idx="2">
                  <c:v>317</c:v>
                </c:pt>
                <c:pt idx="3">
                  <c:v>279</c:v>
                </c:pt>
                <c:pt idx="4">
                  <c:v>269</c:v>
                </c:pt>
                <c:pt idx="5">
                  <c:v>265</c:v>
                </c:pt>
                <c:pt idx="6">
                  <c:v>393</c:v>
                </c:pt>
                <c:pt idx="7">
                  <c:v>394</c:v>
                </c:pt>
                <c:pt idx="8">
                  <c:v>359</c:v>
                </c:pt>
                <c:pt idx="9">
                  <c:v>297</c:v>
                </c:pt>
                <c:pt idx="10">
                  <c:v>291</c:v>
                </c:pt>
                <c:pt idx="11">
                  <c:v>324</c:v>
                </c:pt>
                <c:pt idx="12">
                  <c:v>243</c:v>
                </c:pt>
                <c:pt idx="13">
                  <c:v>265</c:v>
                </c:pt>
                <c:pt idx="14">
                  <c:v>242</c:v>
                </c:pt>
                <c:pt idx="15">
                  <c:v>325</c:v>
                </c:pt>
                <c:pt idx="16">
                  <c:v>167</c:v>
                </c:pt>
                <c:pt idx="17">
                  <c:v>96</c:v>
                </c:pt>
                <c:pt idx="18">
                  <c:v>112</c:v>
                </c:pt>
                <c:pt idx="19">
                  <c:v>307</c:v>
                </c:pt>
                <c:pt idx="20">
                  <c:v>606</c:v>
                </c:pt>
                <c:pt idx="21">
                  <c:v>457</c:v>
                </c:pt>
                <c:pt idx="22">
                  <c:v>402</c:v>
                </c:pt>
                <c:pt idx="23">
                  <c:v>378</c:v>
                </c:pt>
                <c:pt idx="24">
                  <c:v>214</c:v>
                </c:pt>
                <c:pt idx="25">
                  <c:v>70</c:v>
                </c:pt>
                <c:pt idx="26">
                  <c:v>99</c:v>
                </c:pt>
                <c:pt idx="27">
                  <c:v>139</c:v>
                </c:pt>
                <c:pt idx="28">
                  <c:v>100</c:v>
                </c:pt>
                <c:pt idx="29">
                  <c:v>112</c:v>
                </c:pt>
                <c:pt idx="30">
                  <c:v>92</c:v>
                </c:pt>
              </c:numCache>
            </c:numRef>
          </c:val>
          <c:smooth val="0"/>
          <c:extLst>
            <c:ext xmlns:c16="http://schemas.microsoft.com/office/drawing/2014/chart" uri="{C3380CC4-5D6E-409C-BE32-E72D297353CC}">
              <c16:uniqueId val="{00000003-4515-4054-9489-518815A5B80B}"/>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Sheet1!$F$2:$F$32</c:f>
              <c:numCache>
                <c:formatCode>General</c:formatCode>
                <c:ptCount val="31"/>
                <c:pt idx="0">
                  <c:v>4</c:v>
                </c:pt>
                <c:pt idx="1">
                  <c:v>5</c:v>
                </c:pt>
                <c:pt idx="2">
                  <c:v>4</c:v>
                </c:pt>
                <c:pt idx="3">
                  <c:v>4</c:v>
                </c:pt>
                <c:pt idx="4">
                  <c:v>2</c:v>
                </c:pt>
                <c:pt idx="5">
                  <c:v>3</c:v>
                </c:pt>
                <c:pt idx="6">
                  <c:v>3</c:v>
                </c:pt>
                <c:pt idx="7">
                  <c:v>0</c:v>
                </c:pt>
                <c:pt idx="8">
                  <c:v>4</c:v>
                </c:pt>
                <c:pt idx="9">
                  <c:v>1</c:v>
                </c:pt>
                <c:pt idx="10">
                  <c:v>0</c:v>
                </c:pt>
                <c:pt idx="11">
                  <c:v>0</c:v>
                </c:pt>
                <c:pt idx="12">
                  <c:v>0</c:v>
                </c:pt>
                <c:pt idx="13">
                  <c:v>-2</c:v>
                </c:pt>
                <c:pt idx="14">
                  <c:v>5</c:v>
                </c:pt>
                <c:pt idx="15">
                  <c:v>3</c:v>
                </c:pt>
                <c:pt idx="16">
                  <c:v>5</c:v>
                </c:pt>
                <c:pt idx="17">
                  <c:v>6</c:v>
                </c:pt>
                <c:pt idx="18">
                  <c:v>2</c:v>
                </c:pt>
                <c:pt idx="19">
                  <c:v>3</c:v>
                </c:pt>
                <c:pt idx="20">
                  <c:v>2</c:v>
                </c:pt>
                <c:pt idx="21">
                  <c:v>1</c:v>
                </c:pt>
                <c:pt idx="22">
                  <c:v>3</c:v>
                </c:pt>
                <c:pt idx="23">
                  <c:v>4</c:v>
                </c:pt>
                <c:pt idx="24">
                  <c:v>2</c:v>
                </c:pt>
                <c:pt idx="25">
                  <c:v>9</c:v>
                </c:pt>
                <c:pt idx="26">
                  <c:v>2</c:v>
                </c:pt>
                <c:pt idx="27">
                  <c:v>-4</c:v>
                </c:pt>
                <c:pt idx="28">
                  <c:v>2</c:v>
                </c:pt>
                <c:pt idx="29">
                  <c:v>0</c:v>
                </c:pt>
                <c:pt idx="30">
                  <c:v>3</c:v>
                </c:pt>
              </c:numCache>
            </c:numRef>
          </c:val>
          <c:smooth val="0"/>
          <c:extLst>
            <c:ext xmlns:c16="http://schemas.microsoft.com/office/drawing/2014/chart" uri="{C3380CC4-5D6E-409C-BE32-E72D297353CC}">
              <c16:uniqueId val="{00000004-4515-4054-9489-518815A5B80B}"/>
            </c:ext>
          </c:extLst>
        </c:ser>
        <c:dLbls>
          <c:showLegendKey val="0"/>
          <c:showVal val="0"/>
          <c:showCatName val="0"/>
          <c:showSerName val="0"/>
          <c:showPercent val="0"/>
          <c:showBubbleSize val="0"/>
        </c:dLbls>
        <c:smooth val="0"/>
        <c:axId val="281990384"/>
        <c:axId val="281993992"/>
      </c:lineChart>
      <c:dateAx>
        <c:axId val="281990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993992"/>
        <c:crosses val="autoZero"/>
        <c:auto val="1"/>
        <c:lblOffset val="100"/>
        <c:baseTimeUnit val="days"/>
      </c:dateAx>
      <c:valAx>
        <c:axId val="281993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990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Producción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232</c:v>
                </c:pt>
                <c:pt idx="1">
                  <c:v>176</c:v>
                </c:pt>
                <c:pt idx="2">
                  <c:v>131</c:v>
                </c:pt>
                <c:pt idx="3">
                  <c:v>500</c:v>
                </c:pt>
                <c:pt idx="4">
                  <c:v>459</c:v>
                </c:pt>
                <c:pt idx="5">
                  <c:v>325</c:v>
                </c:pt>
                <c:pt idx="6">
                  <c:v>301</c:v>
                </c:pt>
              </c:numCache>
            </c:numRef>
          </c:val>
          <c:extLst>
            <c:ext xmlns:c16="http://schemas.microsoft.com/office/drawing/2014/chart" uri="{C3380CC4-5D6E-409C-BE32-E72D297353CC}">
              <c16:uniqueId val="{00000000-DED8-45AB-BAF9-2726A340BF88}"/>
            </c:ext>
          </c:extLst>
        </c:ser>
        <c:ser>
          <c:idx val="1"/>
          <c:order val="1"/>
          <c:tx>
            <c:strRef>
              <c:f>Sheet1!$C$1</c:f>
              <c:strCache>
                <c:ptCount val="1"/>
                <c:pt idx="0">
                  <c:v>Francisco Cabrera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3</c:v>
                </c:pt>
                <c:pt idx="2">
                  <c:v>6</c:v>
                </c:pt>
                <c:pt idx="3">
                  <c:v>24</c:v>
                </c:pt>
                <c:pt idx="4">
                  <c:v>6</c:v>
                </c:pt>
                <c:pt idx="5">
                  <c:v>8</c:v>
                </c:pt>
                <c:pt idx="6">
                  <c:v>6</c:v>
                </c:pt>
              </c:numCache>
            </c:numRef>
          </c:val>
          <c:extLst>
            <c:ext xmlns:c16="http://schemas.microsoft.com/office/drawing/2014/chart" uri="{C3380CC4-5D6E-409C-BE32-E72D297353CC}">
              <c16:uniqueId val="{00000001-DED8-45AB-BAF9-2726A340BF88}"/>
            </c:ext>
          </c:extLst>
        </c:ser>
        <c:ser>
          <c:idx val="2"/>
          <c:order val="2"/>
          <c:tx>
            <c:strRef>
              <c:f>Sheet1!$D$1</c:f>
              <c:strCache>
                <c:ptCount val="1"/>
                <c:pt idx="0">
                  <c:v>Ministerio de Trabajo, Empleo y Seguridad Social de la Nación</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512</c:v>
                </c:pt>
                <c:pt idx="1">
                  <c:v>796</c:v>
                </c:pt>
                <c:pt idx="2">
                  <c:v>464</c:v>
                </c:pt>
                <c:pt idx="3">
                  <c:v>369</c:v>
                </c:pt>
                <c:pt idx="4">
                  <c:v>168</c:v>
                </c:pt>
                <c:pt idx="5">
                  <c:v>113</c:v>
                </c:pt>
                <c:pt idx="6">
                  <c:v>91</c:v>
                </c:pt>
              </c:numCache>
            </c:numRef>
          </c:val>
          <c:extLst>
            <c:ext xmlns:c16="http://schemas.microsoft.com/office/drawing/2014/chart" uri="{C3380CC4-5D6E-409C-BE32-E72D297353CC}">
              <c16:uniqueId val="{00000002-DED8-45AB-BAF9-2726A340BF88}"/>
            </c:ext>
          </c:extLst>
        </c:ser>
        <c:ser>
          <c:idx val="3"/>
          <c:order val="3"/>
          <c:tx>
            <c:strRef>
              <c:f>Sheet1!$E$1</c:f>
              <c:strCache>
                <c:ptCount val="1"/>
                <c:pt idx="0">
                  <c:v>Ministerio de Transporte de la Nación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229</c:v>
                </c:pt>
                <c:pt idx="1">
                  <c:v>351</c:v>
                </c:pt>
                <c:pt idx="2">
                  <c:v>288</c:v>
                </c:pt>
                <c:pt idx="3">
                  <c:v>299</c:v>
                </c:pt>
                <c:pt idx="4">
                  <c:v>250</c:v>
                </c:pt>
                <c:pt idx="5">
                  <c:v>220</c:v>
                </c:pt>
                <c:pt idx="6">
                  <c:v>194</c:v>
                </c:pt>
              </c:numCache>
            </c:numRef>
          </c:val>
          <c:extLst>
            <c:ext xmlns:c16="http://schemas.microsoft.com/office/drawing/2014/chart" uri="{C3380CC4-5D6E-409C-BE32-E72D297353CC}">
              <c16:uniqueId val="{00000003-DED8-45AB-BAF9-2726A340BF88}"/>
            </c:ext>
          </c:extLst>
        </c:ser>
        <c:ser>
          <c:idx val="4"/>
          <c:order val="4"/>
          <c:tx>
            <c:strRef>
              <c:f>Sheet1!$F$1</c:f>
              <c:strCache>
                <c:ptCount val="1"/>
                <c:pt idx="0">
                  <c:v>Revista PYMES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c:v>
                </c:pt>
                <c:pt idx="1">
                  <c:v>0</c:v>
                </c:pt>
                <c:pt idx="2">
                  <c:v>2</c:v>
                </c:pt>
                <c:pt idx="3">
                  <c:v>3</c:v>
                </c:pt>
                <c:pt idx="4">
                  <c:v>3</c:v>
                </c:pt>
                <c:pt idx="5">
                  <c:v>3</c:v>
                </c:pt>
                <c:pt idx="6">
                  <c:v>3</c:v>
                </c:pt>
              </c:numCache>
            </c:numRef>
          </c:val>
          <c:extLst>
            <c:ext xmlns:c16="http://schemas.microsoft.com/office/drawing/2014/chart" uri="{C3380CC4-5D6E-409C-BE32-E72D297353CC}">
              <c16:uniqueId val="{00000004-DED8-45AB-BAF9-2726A340BF88}"/>
            </c:ext>
          </c:extLst>
        </c:ser>
        <c:dLbls>
          <c:showLegendKey val="0"/>
          <c:showVal val="0"/>
          <c:showCatName val="0"/>
          <c:showSerName val="0"/>
          <c:showPercent val="0"/>
          <c:showBubbleSize val="0"/>
        </c:dLbls>
        <c:gapWidth val="219"/>
        <c:overlap val="-27"/>
        <c:axId val="281991368"/>
        <c:axId val="282288216"/>
      </c:barChart>
      <c:catAx>
        <c:axId val="281991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288216"/>
        <c:crosses val="autoZero"/>
        <c:auto val="1"/>
        <c:lblAlgn val="ctr"/>
        <c:lblOffset val="100"/>
        <c:noMultiLvlLbl val="0"/>
      </c:catAx>
      <c:valAx>
        <c:axId val="282288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991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Producción de la Nación Argentina</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1</c:v>
                </c:pt>
                <c:pt idx="1">
                  <c:v>1</c:v>
                </c:pt>
                <c:pt idx="2">
                  <c:v>1</c:v>
                </c:pt>
                <c:pt idx="3">
                  <c:v>0</c:v>
                </c:pt>
                <c:pt idx="4">
                  <c:v>0</c:v>
                </c:pt>
                <c:pt idx="5">
                  <c:v>0</c:v>
                </c:pt>
                <c:pt idx="6">
                  <c:v>0</c:v>
                </c:pt>
                <c:pt idx="7">
                  <c:v>2</c:v>
                </c:pt>
                <c:pt idx="8">
                  <c:v>1</c:v>
                </c:pt>
                <c:pt idx="9">
                  <c:v>0</c:v>
                </c:pt>
                <c:pt idx="10">
                  <c:v>0</c:v>
                </c:pt>
                <c:pt idx="11">
                  <c:v>0</c:v>
                </c:pt>
                <c:pt idx="12">
                  <c:v>0</c:v>
                </c:pt>
                <c:pt idx="13">
                  <c:v>1</c:v>
                </c:pt>
                <c:pt idx="14">
                  <c:v>1</c:v>
                </c:pt>
                <c:pt idx="15">
                  <c:v>1</c:v>
                </c:pt>
                <c:pt idx="16">
                  <c:v>0</c:v>
                </c:pt>
                <c:pt idx="17">
                  <c:v>0</c:v>
                </c:pt>
                <c:pt idx="18">
                  <c:v>0</c:v>
                </c:pt>
                <c:pt idx="19">
                  <c:v>0</c:v>
                </c:pt>
                <c:pt idx="20">
                  <c:v>2</c:v>
                </c:pt>
                <c:pt idx="21">
                  <c:v>2</c:v>
                </c:pt>
                <c:pt idx="22">
                  <c:v>1</c:v>
                </c:pt>
                <c:pt idx="23">
                  <c:v>0</c:v>
                </c:pt>
                <c:pt idx="24">
                  <c:v>0</c:v>
                </c:pt>
                <c:pt idx="25">
                  <c:v>0</c:v>
                </c:pt>
                <c:pt idx="26">
                  <c:v>1</c:v>
                </c:pt>
                <c:pt idx="27">
                  <c:v>0</c:v>
                </c:pt>
                <c:pt idx="28">
                  <c:v>2</c:v>
                </c:pt>
                <c:pt idx="29">
                  <c:v>1</c:v>
                </c:pt>
                <c:pt idx="30">
                  <c:v>0</c:v>
                </c:pt>
              </c:numCache>
            </c:numRef>
          </c:val>
          <c:smooth val="0"/>
          <c:extLst>
            <c:ext xmlns:c16="http://schemas.microsoft.com/office/drawing/2014/chart" uri="{C3380CC4-5D6E-409C-BE32-E72D297353CC}">
              <c16:uniqueId val="{00000000-07C2-4C22-9008-59A5D55F8993}"/>
            </c:ext>
          </c:extLst>
        </c:ser>
        <c:ser>
          <c:idx val="1"/>
          <c:order val="1"/>
          <c:tx>
            <c:strRef>
              <c:f>Sheet1!$C$1</c:f>
              <c:strCache>
                <c:ptCount val="1"/>
                <c:pt idx="0">
                  <c:v>Francisco Cabrera</c:v>
                </c:pt>
              </c:strCache>
            </c:strRef>
          </c:tx>
          <c:spPr>
            <a:ln w="28575" cap="rnd">
              <a:solidFill>
                <a:schemeClr val="accent2"/>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Sheet1!$C$2:$C$32</c:f>
              <c:numCache>
                <c:formatCode>General</c:formatCode>
                <c:ptCount val="31"/>
                <c:pt idx="0">
                  <c:v>0</c:v>
                </c:pt>
                <c:pt idx="1">
                  <c:v>0</c:v>
                </c:pt>
                <c:pt idx="2">
                  <c:v>2</c:v>
                </c:pt>
                <c:pt idx="3">
                  <c:v>0</c:v>
                </c:pt>
                <c:pt idx="4">
                  <c:v>0</c:v>
                </c:pt>
                <c:pt idx="5">
                  <c:v>0</c:v>
                </c:pt>
                <c:pt idx="6">
                  <c:v>1</c:v>
                </c:pt>
                <c:pt idx="7">
                  <c:v>0</c:v>
                </c:pt>
                <c:pt idx="8">
                  <c:v>0</c:v>
                </c:pt>
                <c:pt idx="9">
                  <c:v>0</c:v>
                </c:pt>
                <c:pt idx="10">
                  <c:v>0</c:v>
                </c:pt>
                <c:pt idx="11">
                  <c:v>0</c:v>
                </c:pt>
                <c:pt idx="12">
                  <c:v>0</c:v>
                </c:pt>
                <c:pt idx="13">
                  <c:v>0</c:v>
                </c:pt>
                <c:pt idx="14">
                  <c:v>1</c:v>
                </c:pt>
                <c:pt idx="15">
                  <c:v>2</c:v>
                </c:pt>
                <c:pt idx="16">
                  <c:v>3</c:v>
                </c:pt>
                <c:pt idx="17">
                  <c:v>0</c:v>
                </c:pt>
                <c:pt idx="18">
                  <c:v>0</c:v>
                </c:pt>
                <c:pt idx="19">
                  <c:v>0</c:v>
                </c:pt>
                <c:pt idx="20">
                  <c:v>1</c:v>
                </c:pt>
                <c:pt idx="21">
                  <c:v>0</c:v>
                </c:pt>
                <c:pt idx="22">
                  <c:v>0</c:v>
                </c:pt>
                <c:pt idx="23">
                  <c:v>0</c:v>
                </c:pt>
                <c:pt idx="24">
                  <c:v>0</c:v>
                </c:pt>
                <c:pt idx="25">
                  <c:v>0</c:v>
                </c:pt>
                <c:pt idx="26">
                  <c:v>0</c:v>
                </c:pt>
                <c:pt idx="27">
                  <c:v>0</c:v>
                </c:pt>
                <c:pt idx="28">
                  <c:v>2</c:v>
                </c:pt>
                <c:pt idx="29">
                  <c:v>2</c:v>
                </c:pt>
                <c:pt idx="30">
                  <c:v>0</c:v>
                </c:pt>
              </c:numCache>
            </c:numRef>
          </c:val>
          <c:smooth val="0"/>
          <c:extLst>
            <c:ext xmlns:c16="http://schemas.microsoft.com/office/drawing/2014/chart" uri="{C3380CC4-5D6E-409C-BE32-E72D297353CC}">
              <c16:uniqueId val="{00000001-07C2-4C22-9008-59A5D55F8993}"/>
            </c:ext>
          </c:extLst>
        </c:ser>
        <c:ser>
          <c:idx val="2"/>
          <c:order val="2"/>
          <c:tx>
            <c:strRef>
              <c:f>Sheet1!$D$1</c:f>
              <c:strCache>
                <c:ptCount val="1"/>
                <c:pt idx="0">
                  <c:v>Ministerio de Trabajo, Empleo y Seguridad Social de la Nación</c:v>
                </c:pt>
              </c:strCache>
            </c:strRef>
          </c:tx>
          <c:spPr>
            <a:ln w="28575" cap="rnd">
              <a:solidFill>
                <a:schemeClr val="accent3"/>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Sheet1!$D$2:$D$32</c:f>
              <c:numCache>
                <c:formatCode>General</c:formatCode>
                <c:ptCount val="31"/>
                <c:pt idx="0">
                  <c:v>5</c:v>
                </c:pt>
                <c:pt idx="1">
                  <c:v>2</c:v>
                </c:pt>
                <c:pt idx="2">
                  <c:v>4</c:v>
                </c:pt>
                <c:pt idx="3">
                  <c:v>1</c:v>
                </c:pt>
                <c:pt idx="4">
                  <c:v>1</c:v>
                </c:pt>
                <c:pt idx="5">
                  <c:v>4</c:v>
                </c:pt>
                <c:pt idx="6">
                  <c:v>1</c:v>
                </c:pt>
                <c:pt idx="7">
                  <c:v>1</c:v>
                </c:pt>
                <c:pt idx="8">
                  <c:v>5</c:v>
                </c:pt>
                <c:pt idx="9">
                  <c:v>0</c:v>
                </c:pt>
                <c:pt idx="10">
                  <c:v>0</c:v>
                </c:pt>
                <c:pt idx="11">
                  <c:v>1</c:v>
                </c:pt>
                <c:pt idx="12">
                  <c:v>2</c:v>
                </c:pt>
                <c:pt idx="13">
                  <c:v>2</c:v>
                </c:pt>
                <c:pt idx="14">
                  <c:v>3</c:v>
                </c:pt>
                <c:pt idx="15">
                  <c:v>1</c:v>
                </c:pt>
                <c:pt idx="16">
                  <c:v>2</c:v>
                </c:pt>
                <c:pt idx="17">
                  <c:v>1</c:v>
                </c:pt>
                <c:pt idx="18">
                  <c:v>1</c:v>
                </c:pt>
                <c:pt idx="19">
                  <c:v>2</c:v>
                </c:pt>
                <c:pt idx="20">
                  <c:v>2</c:v>
                </c:pt>
                <c:pt idx="21">
                  <c:v>1</c:v>
                </c:pt>
                <c:pt idx="22">
                  <c:v>3</c:v>
                </c:pt>
                <c:pt idx="23">
                  <c:v>1</c:v>
                </c:pt>
                <c:pt idx="24">
                  <c:v>1</c:v>
                </c:pt>
                <c:pt idx="25">
                  <c:v>0</c:v>
                </c:pt>
                <c:pt idx="26">
                  <c:v>2</c:v>
                </c:pt>
                <c:pt idx="27">
                  <c:v>2</c:v>
                </c:pt>
                <c:pt idx="28">
                  <c:v>2</c:v>
                </c:pt>
                <c:pt idx="29">
                  <c:v>2</c:v>
                </c:pt>
                <c:pt idx="30">
                  <c:v>1</c:v>
                </c:pt>
              </c:numCache>
            </c:numRef>
          </c:val>
          <c:smooth val="0"/>
          <c:extLst>
            <c:ext xmlns:c16="http://schemas.microsoft.com/office/drawing/2014/chart" uri="{C3380CC4-5D6E-409C-BE32-E72D297353CC}">
              <c16:uniqueId val="{00000002-07C2-4C22-9008-59A5D55F8993}"/>
            </c:ext>
          </c:extLst>
        </c:ser>
        <c:ser>
          <c:idx val="3"/>
          <c:order val="3"/>
          <c:tx>
            <c:strRef>
              <c:f>Sheet1!$E$1</c:f>
              <c:strCache>
                <c:ptCount val="1"/>
                <c:pt idx="0">
                  <c:v>Ministerio de Transporte de la Nación Argentina</c:v>
                </c:pt>
              </c:strCache>
            </c:strRef>
          </c:tx>
          <c:spPr>
            <a:ln w="28575" cap="rnd">
              <a:solidFill>
                <a:schemeClr val="accent4"/>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Sheet1!$E$2:$E$32</c:f>
              <c:numCache>
                <c:formatCode>General</c:formatCode>
                <c:ptCount val="31"/>
                <c:pt idx="0">
                  <c:v>1</c:v>
                </c:pt>
                <c:pt idx="1">
                  <c:v>1</c:v>
                </c:pt>
                <c:pt idx="2">
                  <c:v>2</c:v>
                </c:pt>
                <c:pt idx="3">
                  <c:v>0</c:v>
                </c:pt>
                <c:pt idx="4">
                  <c:v>0</c:v>
                </c:pt>
                <c:pt idx="5">
                  <c:v>2</c:v>
                </c:pt>
                <c:pt idx="6">
                  <c:v>1</c:v>
                </c:pt>
                <c:pt idx="7">
                  <c:v>0</c:v>
                </c:pt>
                <c:pt idx="8">
                  <c:v>1</c:v>
                </c:pt>
                <c:pt idx="9">
                  <c:v>1</c:v>
                </c:pt>
                <c:pt idx="10">
                  <c:v>0</c:v>
                </c:pt>
                <c:pt idx="11">
                  <c:v>0</c:v>
                </c:pt>
                <c:pt idx="12">
                  <c:v>0</c:v>
                </c:pt>
                <c:pt idx="13">
                  <c:v>1</c:v>
                </c:pt>
                <c:pt idx="14">
                  <c:v>1</c:v>
                </c:pt>
                <c:pt idx="15">
                  <c:v>1</c:v>
                </c:pt>
                <c:pt idx="16">
                  <c:v>2</c:v>
                </c:pt>
                <c:pt idx="17">
                  <c:v>1</c:v>
                </c:pt>
                <c:pt idx="18">
                  <c:v>0</c:v>
                </c:pt>
                <c:pt idx="19">
                  <c:v>0</c:v>
                </c:pt>
                <c:pt idx="20">
                  <c:v>2</c:v>
                </c:pt>
                <c:pt idx="21">
                  <c:v>1</c:v>
                </c:pt>
                <c:pt idx="22">
                  <c:v>1</c:v>
                </c:pt>
                <c:pt idx="23">
                  <c:v>1</c:v>
                </c:pt>
                <c:pt idx="24">
                  <c:v>0</c:v>
                </c:pt>
                <c:pt idx="25">
                  <c:v>1</c:v>
                </c:pt>
                <c:pt idx="26">
                  <c:v>1</c:v>
                </c:pt>
                <c:pt idx="27">
                  <c:v>1</c:v>
                </c:pt>
                <c:pt idx="28">
                  <c:v>1</c:v>
                </c:pt>
                <c:pt idx="29">
                  <c:v>2</c:v>
                </c:pt>
                <c:pt idx="30">
                  <c:v>0</c:v>
                </c:pt>
              </c:numCache>
            </c:numRef>
          </c:val>
          <c:smooth val="0"/>
          <c:extLst>
            <c:ext xmlns:c16="http://schemas.microsoft.com/office/drawing/2014/chart" uri="{C3380CC4-5D6E-409C-BE32-E72D297353CC}">
              <c16:uniqueId val="{00000003-07C2-4C22-9008-59A5D55F8993}"/>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Sheet1!$F$2:$F$32</c:f>
              <c:numCache>
                <c:formatCode>General</c:formatCode>
                <c:ptCount val="31"/>
                <c:pt idx="0">
                  <c:v>0</c:v>
                </c:pt>
                <c:pt idx="1">
                  <c:v>0</c:v>
                </c:pt>
                <c:pt idx="2">
                  <c:v>0</c:v>
                </c:pt>
                <c:pt idx="3">
                  <c:v>0</c:v>
                </c:pt>
                <c:pt idx="4">
                  <c:v>0</c:v>
                </c:pt>
                <c:pt idx="5">
                  <c:v>2</c:v>
                </c:pt>
                <c:pt idx="6">
                  <c:v>0</c:v>
                </c:pt>
                <c:pt idx="7">
                  <c:v>1</c:v>
                </c:pt>
                <c:pt idx="8">
                  <c:v>0</c:v>
                </c:pt>
                <c:pt idx="9">
                  <c:v>0</c:v>
                </c:pt>
                <c:pt idx="10">
                  <c:v>1</c:v>
                </c:pt>
                <c:pt idx="11">
                  <c:v>1</c:v>
                </c:pt>
                <c:pt idx="12">
                  <c:v>0</c:v>
                </c:pt>
                <c:pt idx="13">
                  <c:v>0</c:v>
                </c:pt>
                <c:pt idx="14">
                  <c:v>0</c:v>
                </c:pt>
                <c:pt idx="15">
                  <c:v>1</c:v>
                </c:pt>
                <c:pt idx="16">
                  <c:v>0</c:v>
                </c:pt>
                <c:pt idx="17">
                  <c:v>1</c:v>
                </c:pt>
                <c:pt idx="18">
                  <c:v>0</c:v>
                </c:pt>
                <c:pt idx="19">
                  <c:v>0</c:v>
                </c:pt>
                <c:pt idx="20">
                  <c:v>0</c:v>
                </c:pt>
                <c:pt idx="21">
                  <c:v>1</c:v>
                </c:pt>
                <c:pt idx="22">
                  <c:v>0</c:v>
                </c:pt>
                <c:pt idx="23">
                  <c:v>0</c:v>
                </c:pt>
                <c:pt idx="24">
                  <c:v>1</c:v>
                </c:pt>
                <c:pt idx="25">
                  <c:v>1</c:v>
                </c:pt>
                <c:pt idx="26">
                  <c:v>0</c:v>
                </c:pt>
                <c:pt idx="27">
                  <c:v>0</c:v>
                </c:pt>
                <c:pt idx="28">
                  <c:v>1</c:v>
                </c:pt>
                <c:pt idx="29">
                  <c:v>1</c:v>
                </c:pt>
                <c:pt idx="30">
                  <c:v>0</c:v>
                </c:pt>
              </c:numCache>
            </c:numRef>
          </c:val>
          <c:smooth val="0"/>
          <c:extLst>
            <c:ext xmlns:c16="http://schemas.microsoft.com/office/drawing/2014/chart" uri="{C3380CC4-5D6E-409C-BE32-E72D297353CC}">
              <c16:uniqueId val="{00000004-07C2-4C22-9008-59A5D55F8993}"/>
            </c:ext>
          </c:extLst>
        </c:ser>
        <c:dLbls>
          <c:showLegendKey val="0"/>
          <c:showVal val="0"/>
          <c:showCatName val="0"/>
          <c:showSerName val="0"/>
          <c:showPercent val="0"/>
          <c:showBubbleSize val="0"/>
        </c:dLbls>
        <c:smooth val="0"/>
        <c:axId val="287973760"/>
        <c:axId val="287976712"/>
      </c:lineChart>
      <c:dateAx>
        <c:axId val="287973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976712"/>
        <c:crosses val="autoZero"/>
        <c:auto val="1"/>
        <c:lblOffset val="100"/>
        <c:baseTimeUnit val="days"/>
      </c:dateAx>
      <c:valAx>
        <c:axId val="287976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973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Producción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0.78429216715685002</c:v>
                </c:pt>
                <c:pt idx="1">
                  <c:v>0.97150832699608003</c:v>
                </c:pt>
                <c:pt idx="2">
                  <c:v>1.2919976544533001</c:v>
                </c:pt>
                <c:pt idx="3">
                  <c:v>6.6917713458490002</c:v>
                </c:pt>
                <c:pt idx="4">
                  <c:v>0.48010408363340001</c:v>
                </c:pt>
              </c:numCache>
            </c:numRef>
          </c:val>
          <c:extLst>
            <c:ext xmlns:c16="http://schemas.microsoft.com/office/drawing/2014/chart" uri="{C3380CC4-5D6E-409C-BE32-E72D297353CC}">
              <c16:uniqueId val="{00000000-5B6A-472C-8483-26523B4AD549}"/>
            </c:ext>
          </c:extLst>
        </c:ser>
        <c:ser>
          <c:idx val="1"/>
          <c:order val="1"/>
          <c:tx>
            <c:strRef>
              <c:f>Sheet1!$C$1</c:f>
              <c:strCache>
                <c:ptCount val="1"/>
                <c:pt idx="0">
                  <c:v>Francisco Cabrera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1">
                  <c:v>2.2388059701493002</c:v>
                </c:pt>
                <c:pt idx="2">
                  <c:v>2.5791044776118999</c:v>
                </c:pt>
                <c:pt idx="3">
                  <c:v>1.1223880597014999</c:v>
                </c:pt>
                <c:pt idx="4">
                  <c:v>1.3110447761194</c:v>
                </c:pt>
              </c:numCache>
            </c:numRef>
          </c:val>
          <c:extLst>
            <c:ext xmlns:c16="http://schemas.microsoft.com/office/drawing/2014/chart" uri="{C3380CC4-5D6E-409C-BE32-E72D297353CC}">
              <c16:uniqueId val="{00000001-5B6A-472C-8483-26523B4AD549}"/>
            </c:ext>
          </c:extLst>
        </c:ser>
        <c:ser>
          <c:idx val="2"/>
          <c:order val="2"/>
          <c:tx>
            <c:strRef>
              <c:f>Sheet1!$D$1</c:f>
              <c:strCache>
                <c:ptCount val="1"/>
                <c:pt idx="0">
                  <c:v>Ministerio de Trabajo, Empleo y Seguridad Social de la Nación</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0.16352571899071999</c:v>
                </c:pt>
                <c:pt idx="1">
                  <c:v>5.8872244244580998E-2</c:v>
                </c:pt>
                <c:pt idx="2">
                  <c:v>3.8887426039007002E-2</c:v>
                </c:pt>
                <c:pt idx="3">
                  <c:v>2.6250921515049999E-2</c:v>
                </c:pt>
                <c:pt idx="4">
                  <c:v>1.8729702957882E-2</c:v>
                </c:pt>
                <c:pt idx="5">
                  <c:v>0.16321225115879001</c:v>
                </c:pt>
                <c:pt idx="6">
                  <c:v>3.9427287305109998E-2</c:v>
                </c:pt>
              </c:numCache>
            </c:numRef>
          </c:val>
          <c:extLst>
            <c:ext xmlns:c16="http://schemas.microsoft.com/office/drawing/2014/chart" uri="{C3380CC4-5D6E-409C-BE32-E72D297353CC}">
              <c16:uniqueId val="{00000002-5B6A-472C-8483-26523B4AD549}"/>
            </c:ext>
          </c:extLst>
        </c:ser>
        <c:ser>
          <c:idx val="3"/>
          <c:order val="3"/>
          <c:tx>
            <c:strRef>
              <c:f>Sheet1!$E$1</c:f>
              <c:strCache>
                <c:ptCount val="1"/>
                <c:pt idx="0">
                  <c:v>Ministerio de Transporte de la Nación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1.6845704532743</c:v>
                </c:pt>
                <c:pt idx="1">
                  <c:v>0.93238077116020002</c:v>
                </c:pt>
                <c:pt idx="2">
                  <c:v>2.4641491809234002</c:v>
                </c:pt>
                <c:pt idx="3">
                  <c:v>2.1349040230182998</c:v>
                </c:pt>
                <c:pt idx="4">
                  <c:v>2.7283813939005999</c:v>
                </c:pt>
                <c:pt idx="5">
                  <c:v>1.1010396305073999</c:v>
                </c:pt>
                <c:pt idx="6">
                  <c:v>1.7799996540331</c:v>
                </c:pt>
              </c:numCache>
            </c:numRef>
          </c:val>
          <c:extLst>
            <c:ext xmlns:c16="http://schemas.microsoft.com/office/drawing/2014/chart" uri="{C3380CC4-5D6E-409C-BE32-E72D297353CC}">
              <c16:uniqueId val="{00000003-5B6A-472C-8483-26523B4AD549}"/>
            </c:ext>
          </c:extLst>
        </c:ser>
        <c:ser>
          <c:idx val="4"/>
          <c:order val="4"/>
          <c:tx>
            <c:strRef>
              <c:f>Sheet1!$F$1</c:f>
              <c:strCache>
                <c:ptCount val="1"/>
                <c:pt idx="0">
                  <c:v>Revista PYMES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5.8455602969545002E-2</c:v>
                </c:pt>
                <c:pt idx="2">
                  <c:v>3.2150581633249999E-2</c:v>
                </c:pt>
                <c:pt idx="3">
                  <c:v>3.7996141930204001E-2</c:v>
                </c:pt>
                <c:pt idx="5">
                  <c:v>2.2407981138325001E-2</c:v>
                </c:pt>
                <c:pt idx="6">
                  <c:v>2.1920851113578999E-2</c:v>
                </c:pt>
              </c:numCache>
            </c:numRef>
          </c:val>
          <c:extLst>
            <c:ext xmlns:c16="http://schemas.microsoft.com/office/drawing/2014/chart" uri="{C3380CC4-5D6E-409C-BE32-E72D297353CC}">
              <c16:uniqueId val="{00000004-5B6A-472C-8483-26523B4AD549}"/>
            </c:ext>
          </c:extLst>
        </c:ser>
        <c:dLbls>
          <c:showLegendKey val="0"/>
          <c:showVal val="0"/>
          <c:showCatName val="0"/>
          <c:showSerName val="0"/>
          <c:showPercent val="0"/>
          <c:showBubbleSize val="0"/>
        </c:dLbls>
        <c:gapWidth val="219"/>
        <c:overlap val="-27"/>
        <c:axId val="287977696"/>
        <c:axId val="287978352"/>
      </c:barChart>
      <c:catAx>
        <c:axId val="287977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978352"/>
        <c:crosses val="autoZero"/>
        <c:auto val="1"/>
        <c:lblAlgn val="ctr"/>
        <c:lblOffset val="100"/>
        <c:noMultiLvlLbl val="0"/>
      </c:catAx>
      <c:valAx>
        <c:axId val="287978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977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Producción de la Nación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3</c:v>
                </c:pt>
                <c:pt idx="11">
                  <c:v>1</c:v>
                </c:pt>
                <c:pt idx="12">
                  <c:v>1</c:v>
                </c:pt>
                <c:pt idx="13">
                  <c:v>2</c:v>
                </c:pt>
                <c:pt idx="14">
                  <c:v>0</c:v>
                </c:pt>
                <c:pt idx="15">
                  <c:v>0</c:v>
                </c:pt>
                <c:pt idx="16">
                  <c:v>0</c:v>
                </c:pt>
                <c:pt idx="17">
                  <c:v>1</c:v>
                </c:pt>
                <c:pt idx="18">
                  <c:v>4</c:v>
                </c:pt>
                <c:pt idx="19">
                  <c:v>3</c:v>
                </c:pt>
                <c:pt idx="20">
                  <c:v>1</c:v>
                </c:pt>
                <c:pt idx="21">
                  <c:v>1</c:v>
                </c:pt>
                <c:pt idx="22">
                  <c:v>0</c:v>
                </c:pt>
                <c:pt idx="23">
                  <c:v>1</c:v>
                </c:pt>
              </c:numCache>
            </c:numRef>
          </c:val>
          <c:smooth val="0"/>
          <c:extLst>
            <c:ext xmlns:c16="http://schemas.microsoft.com/office/drawing/2014/chart" uri="{C3380CC4-5D6E-409C-BE32-E72D297353CC}">
              <c16:uniqueId val="{00000000-18F7-40CB-8DC9-5F49DB1BC595}"/>
            </c:ext>
          </c:extLst>
        </c:ser>
        <c:ser>
          <c:idx val="1"/>
          <c:order val="1"/>
          <c:tx>
            <c:strRef>
              <c:f>Sheet1!$C$1</c:f>
              <c:strCache>
                <c:ptCount val="1"/>
                <c:pt idx="0">
                  <c:v>Francisco Cabrera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2</c:v>
                </c:pt>
                <c:pt idx="13">
                  <c:v>1</c:v>
                </c:pt>
                <c:pt idx="14">
                  <c:v>2</c:v>
                </c:pt>
                <c:pt idx="15">
                  <c:v>0</c:v>
                </c:pt>
                <c:pt idx="16">
                  <c:v>1</c:v>
                </c:pt>
                <c:pt idx="17">
                  <c:v>1</c:v>
                </c:pt>
                <c:pt idx="18">
                  <c:v>0</c:v>
                </c:pt>
                <c:pt idx="19">
                  <c:v>0</c:v>
                </c:pt>
                <c:pt idx="20">
                  <c:v>3</c:v>
                </c:pt>
                <c:pt idx="21">
                  <c:v>0</c:v>
                </c:pt>
                <c:pt idx="22">
                  <c:v>2</c:v>
                </c:pt>
                <c:pt idx="23">
                  <c:v>1</c:v>
                </c:pt>
              </c:numCache>
            </c:numRef>
          </c:val>
          <c:smooth val="0"/>
          <c:extLst>
            <c:ext xmlns:c16="http://schemas.microsoft.com/office/drawing/2014/chart" uri="{C3380CC4-5D6E-409C-BE32-E72D297353CC}">
              <c16:uniqueId val="{00000001-18F7-40CB-8DC9-5F49DB1BC595}"/>
            </c:ext>
          </c:extLst>
        </c:ser>
        <c:ser>
          <c:idx val="2"/>
          <c:order val="2"/>
          <c:tx>
            <c:strRef>
              <c:f>Sheet1!$D$1</c:f>
              <c:strCache>
                <c:ptCount val="1"/>
                <c:pt idx="0">
                  <c:v>Ministerio de Trabajo, Empleo y Seguridad Social de la Nación</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1</c:v>
                </c:pt>
                <c:pt idx="10">
                  <c:v>4</c:v>
                </c:pt>
                <c:pt idx="11">
                  <c:v>4</c:v>
                </c:pt>
                <c:pt idx="12">
                  <c:v>9</c:v>
                </c:pt>
                <c:pt idx="13">
                  <c:v>4</c:v>
                </c:pt>
                <c:pt idx="14">
                  <c:v>4</c:v>
                </c:pt>
                <c:pt idx="15">
                  <c:v>7</c:v>
                </c:pt>
                <c:pt idx="16">
                  <c:v>1</c:v>
                </c:pt>
                <c:pt idx="17">
                  <c:v>5</c:v>
                </c:pt>
                <c:pt idx="18">
                  <c:v>8</c:v>
                </c:pt>
                <c:pt idx="19">
                  <c:v>4</c:v>
                </c:pt>
                <c:pt idx="20">
                  <c:v>0</c:v>
                </c:pt>
                <c:pt idx="21">
                  <c:v>4</c:v>
                </c:pt>
                <c:pt idx="22">
                  <c:v>1</c:v>
                </c:pt>
                <c:pt idx="23">
                  <c:v>0</c:v>
                </c:pt>
              </c:numCache>
            </c:numRef>
          </c:val>
          <c:smooth val="0"/>
          <c:extLst>
            <c:ext xmlns:c16="http://schemas.microsoft.com/office/drawing/2014/chart" uri="{C3380CC4-5D6E-409C-BE32-E72D297353CC}">
              <c16:uniqueId val="{00000002-18F7-40CB-8DC9-5F49DB1BC595}"/>
            </c:ext>
          </c:extLst>
        </c:ser>
        <c:ser>
          <c:idx val="3"/>
          <c:order val="3"/>
          <c:tx>
            <c:strRef>
              <c:f>Sheet1!$E$1</c:f>
              <c:strCache>
                <c:ptCount val="1"/>
                <c:pt idx="0">
                  <c:v>Ministerio de Transporte de la Nación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3</c:v>
                </c:pt>
                <c:pt idx="12">
                  <c:v>3</c:v>
                </c:pt>
                <c:pt idx="13">
                  <c:v>1</c:v>
                </c:pt>
                <c:pt idx="14">
                  <c:v>2</c:v>
                </c:pt>
                <c:pt idx="15">
                  <c:v>2</c:v>
                </c:pt>
                <c:pt idx="16">
                  <c:v>4</c:v>
                </c:pt>
                <c:pt idx="17">
                  <c:v>2</c:v>
                </c:pt>
                <c:pt idx="18">
                  <c:v>2</c:v>
                </c:pt>
                <c:pt idx="19">
                  <c:v>2</c:v>
                </c:pt>
                <c:pt idx="20">
                  <c:v>1</c:v>
                </c:pt>
                <c:pt idx="21">
                  <c:v>1</c:v>
                </c:pt>
                <c:pt idx="22">
                  <c:v>1</c:v>
                </c:pt>
                <c:pt idx="23">
                  <c:v>0</c:v>
                </c:pt>
              </c:numCache>
            </c:numRef>
          </c:val>
          <c:smooth val="0"/>
          <c:extLst>
            <c:ext xmlns:c16="http://schemas.microsoft.com/office/drawing/2014/chart" uri="{C3380CC4-5D6E-409C-BE32-E72D297353CC}">
              <c16:uniqueId val="{00000003-18F7-40CB-8DC9-5F49DB1BC595}"/>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4</c:v>
                </c:pt>
                <c:pt idx="10">
                  <c:v>2</c:v>
                </c:pt>
                <c:pt idx="11">
                  <c:v>1</c:v>
                </c:pt>
                <c:pt idx="12">
                  <c:v>2</c:v>
                </c:pt>
                <c:pt idx="13">
                  <c:v>0</c:v>
                </c:pt>
                <c:pt idx="14">
                  <c:v>0</c:v>
                </c:pt>
                <c:pt idx="15">
                  <c:v>1</c:v>
                </c:pt>
                <c:pt idx="16">
                  <c:v>1</c:v>
                </c:pt>
                <c:pt idx="17">
                  <c:v>0</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4-18F7-40CB-8DC9-5F49DB1BC595}"/>
            </c:ext>
          </c:extLst>
        </c:ser>
        <c:dLbls>
          <c:showLegendKey val="0"/>
          <c:showVal val="0"/>
          <c:showCatName val="0"/>
          <c:showSerName val="0"/>
          <c:showPercent val="0"/>
          <c:showBubbleSize val="0"/>
        </c:dLbls>
        <c:smooth val="0"/>
        <c:axId val="287974744"/>
        <c:axId val="287980976"/>
      </c:lineChart>
      <c:catAx>
        <c:axId val="287974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980976"/>
        <c:crosses val="autoZero"/>
        <c:auto val="1"/>
        <c:lblAlgn val="ctr"/>
        <c:lblOffset val="100"/>
        <c:noMultiLvlLbl val="0"/>
      </c:catAx>
      <c:valAx>
        <c:axId val="287980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974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Sheet1!$B$2:$B$6</c:f>
              <c:numCache>
                <c:formatCode>General</c:formatCode>
                <c:ptCount val="5"/>
                <c:pt idx="0">
                  <c:v>0</c:v>
                </c:pt>
                <c:pt idx="1">
                  <c:v>0</c:v>
                </c:pt>
                <c:pt idx="2">
                  <c:v>0</c:v>
                </c:pt>
                <c:pt idx="3">
                  <c:v>0</c:v>
                </c:pt>
                <c:pt idx="4">
                  <c:v>1</c:v>
                </c:pt>
              </c:numCache>
            </c:numRef>
          </c:val>
          <c:extLst>
            <c:ext xmlns:c16="http://schemas.microsoft.com/office/drawing/2014/chart" uri="{C3380CC4-5D6E-409C-BE32-E72D297353CC}">
              <c16:uniqueId val="{00000000-9B7C-4D80-8E0E-8FAF758F5EF6}"/>
            </c:ext>
          </c:extLst>
        </c:ser>
        <c:ser>
          <c:idx val="1"/>
          <c:order val="1"/>
          <c:tx>
            <c:strRef>
              <c:f>Sheet1!$C$1</c:f>
              <c:strCache>
                <c:ptCount val="1"/>
                <c:pt idx="0">
                  <c:v>Photo</c:v>
                </c:pt>
              </c:strCache>
            </c:strRef>
          </c:tx>
          <c:spPr>
            <a:solidFill>
              <a:schemeClr val="accent2"/>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Sheet1!$C$2:$C$6</c:f>
              <c:numCache>
                <c:formatCode>General</c:formatCode>
                <c:ptCount val="5"/>
                <c:pt idx="0">
                  <c:v>1</c:v>
                </c:pt>
                <c:pt idx="1">
                  <c:v>6</c:v>
                </c:pt>
                <c:pt idx="2">
                  <c:v>44</c:v>
                </c:pt>
                <c:pt idx="3">
                  <c:v>11</c:v>
                </c:pt>
                <c:pt idx="4">
                  <c:v>11</c:v>
                </c:pt>
              </c:numCache>
            </c:numRef>
          </c:val>
          <c:extLst>
            <c:ext xmlns:c16="http://schemas.microsoft.com/office/drawing/2014/chart" uri="{C3380CC4-5D6E-409C-BE32-E72D297353CC}">
              <c16:uniqueId val="{00000001-9B7C-4D80-8E0E-8FAF758F5EF6}"/>
            </c:ext>
          </c:extLst>
        </c:ser>
        <c:ser>
          <c:idx val="2"/>
          <c:order val="2"/>
          <c:tx>
            <c:strRef>
              <c:f>Sheet1!$D$1</c:f>
              <c:strCache>
                <c:ptCount val="1"/>
                <c:pt idx="0">
                  <c:v>Video</c:v>
                </c:pt>
              </c:strCache>
            </c:strRef>
          </c:tx>
          <c:spPr>
            <a:solidFill>
              <a:schemeClr val="accent3"/>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Sheet1!$D$2:$D$6</c:f>
              <c:numCache>
                <c:formatCode>General</c:formatCode>
                <c:ptCount val="5"/>
                <c:pt idx="0">
                  <c:v>17</c:v>
                </c:pt>
                <c:pt idx="1">
                  <c:v>8</c:v>
                </c:pt>
                <c:pt idx="2">
                  <c:v>12</c:v>
                </c:pt>
                <c:pt idx="3">
                  <c:v>15</c:v>
                </c:pt>
                <c:pt idx="4">
                  <c:v>0</c:v>
                </c:pt>
              </c:numCache>
            </c:numRef>
          </c:val>
          <c:extLst>
            <c:ext xmlns:c16="http://schemas.microsoft.com/office/drawing/2014/chart" uri="{C3380CC4-5D6E-409C-BE32-E72D297353CC}">
              <c16:uniqueId val="{00000002-9B7C-4D80-8E0E-8FAF758F5EF6}"/>
            </c:ext>
          </c:extLst>
        </c:ser>
        <c:dLbls>
          <c:showLegendKey val="0"/>
          <c:showVal val="0"/>
          <c:showCatName val="0"/>
          <c:showSerName val="0"/>
          <c:showPercent val="0"/>
          <c:showBubbleSize val="0"/>
        </c:dLbls>
        <c:gapWidth val="150"/>
        <c:overlap val="100"/>
        <c:axId val="372045496"/>
        <c:axId val="372047792"/>
      </c:barChart>
      <c:catAx>
        <c:axId val="372045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047792"/>
        <c:crosses val="autoZero"/>
        <c:auto val="1"/>
        <c:lblAlgn val="ctr"/>
        <c:lblOffset val="100"/>
        <c:noMultiLvlLbl val="0"/>
      </c:catAx>
      <c:valAx>
        <c:axId val="3720477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045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Producción de la Nación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0.32016912750858001</c:v>
                </c:pt>
                <c:pt idx="11">
                  <c:v>0.49675095546655001</c:v>
                </c:pt>
                <c:pt idx="12">
                  <c:v>0.96783949994958995</c:v>
                </c:pt>
                <c:pt idx="13">
                  <c:v>0.62002217965521</c:v>
                </c:pt>
                <c:pt idx="14">
                  <c:v>0</c:v>
                </c:pt>
                <c:pt idx="15">
                  <c:v>0</c:v>
                </c:pt>
                <c:pt idx="16">
                  <c:v>0</c:v>
                </c:pt>
                <c:pt idx="17">
                  <c:v>0.46009036834724998</c:v>
                </c:pt>
                <c:pt idx="18">
                  <c:v>8.3318058088699996</c:v>
                </c:pt>
                <c:pt idx="19">
                  <c:v>2.6010686561145002</c:v>
                </c:pt>
                <c:pt idx="20">
                  <c:v>0.26303971258100001</c:v>
                </c:pt>
                <c:pt idx="21">
                  <c:v>2.1107333033939</c:v>
                </c:pt>
                <c:pt idx="22">
                  <c:v>0</c:v>
                </c:pt>
                <c:pt idx="23">
                  <c:v>0.35927375376916998</c:v>
                </c:pt>
              </c:numCache>
            </c:numRef>
          </c:val>
          <c:smooth val="0"/>
          <c:extLst>
            <c:ext xmlns:c16="http://schemas.microsoft.com/office/drawing/2014/chart" uri="{C3380CC4-5D6E-409C-BE32-E72D297353CC}">
              <c16:uniqueId val="{00000000-C6B5-4B65-9E18-29798C7BDFA2}"/>
            </c:ext>
          </c:extLst>
        </c:ser>
        <c:ser>
          <c:idx val="1"/>
          <c:order val="1"/>
          <c:tx>
            <c:strRef>
              <c:f>Sheet1!$C$1</c:f>
              <c:strCache>
                <c:ptCount val="1"/>
                <c:pt idx="0">
                  <c:v>Francisco Cabrera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0.93145450203008995</c:v>
                </c:pt>
                <c:pt idx="11">
                  <c:v>0</c:v>
                </c:pt>
                <c:pt idx="12">
                  <c:v>0.87174588010509002</c:v>
                </c:pt>
                <c:pt idx="13">
                  <c:v>3.5825173155004002</c:v>
                </c:pt>
                <c:pt idx="14">
                  <c:v>1.3315022689275999</c:v>
                </c:pt>
                <c:pt idx="15">
                  <c:v>0</c:v>
                </c:pt>
                <c:pt idx="16">
                  <c:v>0.97922139957010002</c:v>
                </c:pt>
                <c:pt idx="17">
                  <c:v>1.9703845235252</c:v>
                </c:pt>
                <c:pt idx="18">
                  <c:v>0</c:v>
                </c:pt>
                <c:pt idx="19">
                  <c:v>0</c:v>
                </c:pt>
                <c:pt idx="20">
                  <c:v>2.5356261444152999</c:v>
                </c:pt>
                <c:pt idx="21">
                  <c:v>0</c:v>
                </c:pt>
                <c:pt idx="22">
                  <c:v>1.7494626224026999</c:v>
                </c:pt>
                <c:pt idx="23">
                  <c:v>0.28660138524002998</c:v>
                </c:pt>
              </c:numCache>
            </c:numRef>
          </c:val>
          <c:smooth val="0"/>
          <c:extLst>
            <c:ext xmlns:c16="http://schemas.microsoft.com/office/drawing/2014/chart" uri="{C3380CC4-5D6E-409C-BE32-E72D297353CC}">
              <c16:uniqueId val="{00000001-C6B5-4B65-9E18-29798C7BDFA2}"/>
            </c:ext>
          </c:extLst>
        </c:ser>
        <c:ser>
          <c:idx val="2"/>
          <c:order val="2"/>
          <c:tx>
            <c:strRef>
              <c:f>Sheet1!$D$1</c:f>
              <c:strCache>
                <c:ptCount val="1"/>
                <c:pt idx="0">
                  <c:v>Ministerio de Trabajo, Empleo y Seguridad Social de la Nación</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2.5091846613541999E-3</c:v>
                </c:pt>
                <c:pt idx="10">
                  <c:v>6.4245582266756002E-2</c:v>
                </c:pt>
                <c:pt idx="11">
                  <c:v>4.0826525427450001E-2</c:v>
                </c:pt>
                <c:pt idx="12">
                  <c:v>0.1885605806625</c:v>
                </c:pt>
                <c:pt idx="13">
                  <c:v>4.4172104975922E-2</c:v>
                </c:pt>
                <c:pt idx="14">
                  <c:v>2.0439400053947E-2</c:v>
                </c:pt>
                <c:pt idx="15">
                  <c:v>1.8490301254502999E-2</c:v>
                </c:pt>
                <c:pt idx="16">
                  <c:v>1.1918627141431999E-2</c:v>
                </c:pt>
                <c:pt idx="17">
                  <c:v>2.9775657981403001E-2</c:v>
                </c:pt>
                <c:pt idx="18">
                  <c:v>2.2974722055524002E-2</c:v>
                </c:pt>
                <c:pt idx="19">
                  <c:v>2.0648498775727001E-2</c:v>
                </c:pt>
                <c:pt idx="20">
                  <c:v>0</c:v>
                </c:pt>
                <c:pt idx="21">
                  <c:v>0.1510738264857</c:v>
                </c:pt>
                <c:pt idx="22">
                  <c:v>7.5902836005962995E-2</c:v>
                </c:pt>
                <c:pt idx="23">
                  <c:v>0</c:v>
                </c:pt>
              </c:numCache>
            </c:numRef>
          </c:val>
          <c:smooth val="0"/>
          <c:extLst>
            <c:ext xmlns:c16="http://schemas.microsoft.com/office/drawing/2014/chart" uri="{C3380CC4-5D6E-409C-BE32-E72D297353CC}">
              <c16:uniqueId val="{00000002-C6B5-4B65-9E18-29798C7BDFA2}"/>
            </c:ext>
          </c:extLst>
        </c:ser>
        <c:ser>
          <c:idx val="3"/>
          <c:order val="3"/>
          <c:tx>
            <c:strRef>
              <c:f>Sheet1!$E$1</c:f>
              <c:strCache>
                <c:ptCount val="1"/>
                <c:pt idx="0">
                  <c:v>Ministerio de Transporte de la Nación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2.7773449672794999</c:v>
                </c:pt>
                <c:pt idx="11">
                  <c:v>0.77271100954491001</c:v>
                </c:pt>
                <c:pt idx="12">
                  <c:v>1.0505753494223</c:v>
                </c:pt>
                <c:pt idx="13">
                  <c:v>5.0742702814999001</c:v>
                </c:pt>
                <c:pt idx="14">
                  <c:v>1.1486790623593</c:v>
                </c:pt>
                <c:pt idx="15">
                  <c:v>1.4711228835567001</c:v>
                </c:pt>
                <c:pt idx="16">
                  <c:v>2.4735119975069999</c:v>
                </c:pt>
                <c:pt idx="17">
                  <c:v>1.3360860081021999</c:v>
                </c:pt>
                <c:pt idx="18">
                  <c:v>3.6628752467019998</c:v>
                </c:pt>
                <c:pt idx="19">
                  <c:v>3.4516637235553</c:v>
                </c:pt>
                <c:pt idx="20">
                  <c:v>1.1019355285482</c:v>
                </c:pt>
                <c:pt idx="21">
                  <c:v>0.66393130431771996</c:v>
                </c:pt>
                <c:pt idx="22">
                  <c:v>1.7753886638273999</c:v>
                </c:pt>
                <c:pt idx="23">
                  <c:v>0</c:v>
                </c:pt>
              </c:numCache>
            </c:numRef>
          </c:val>
          <c:smooth val="0"/>
          <c:extLst>
            <c:ext xmlns:c16="http://schemas.microsoft.com/office/drawing/2014/chart" uri="{C3380CC4-5D6E-409C-BE32-E72D297353CC}">
              <c16:uniqueId val="{00000003-C6B5-4B65-9E18-29798C7BDFA2}"/>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2.4844357408003E-2</c:v>
                </c:pt>
                <c:pt idx="10">
                  <c:v>6.2841609914359997E-2</c:v>
                </c:pt>
                <c:pt idx="11">
                  <c:v>3.2151521351533E-2</c:v>
                </c:pt>
                <c:pt idx="12">
                  <c:v>2.9228655774120999E-2</c:v>
                </c:pt>
                <c:pt idx="13">
                  <c:v>0</c:v>
                </c:pt>
                <c:pt idx="14">
                  <c:v>0</c:v>
                </c:pt>
                <c:pt idx="15">
                  <c:v>3.7997252506357E-2</c:v>
                </c:pt>
                <c:pt idx="16">
                  <c:v>2.6305790196708999E-2</c:v>
                </c:pt>
                <c:pt idx="17">
                  <c:v>0</c:v>
                </c:pt>
                <c:pt idx="18">
                  <c:v>0</c:v>
                </c:pt>
                <c:pt idx="19">
                  <c:v>2.0460059041885002E-2</c:v>
                </c:pt>
                <c:pt idx="20">
                  <c:v>0</c:v>
                </c:pt>
                <c:pt idx="21">
                  <c:v>0</c:v>
                </c:pt>
                <c:pt idx="22">
                  <c:v>0</c:v>
                </c:pt>
                <c:pt idx="23">
                  <c:v>0</c:v>
                </c:pt>
              </c:numCache>
            </c:numRef>
          </c:val>
          <c:smooth val="0"/>
          <c:extLst>
            <c:ext xmlns:c16="http://schemas.microsoft.com/office/drawing/2014/chart" uri="{C3380CC4-5D6E-409C-BE32-E72D297353CC}">
              <c16:uniqueId val="{00000004-C6B5-4B65-9E18-29798C7BDFA2}"/>
            </c:ext>
          </c:extLst>
        </c:ser>
        <c:dLbls>
          <c:showLegendKey val="0"/>
          <c:showVal val="0"/>
          <c:showCatName val="0"/>
          <c:showSerName val="0"/>
          <c:showPercent val="0"/>
          <c:showBubbleSize val="0"/>
        </c:dLbls>
        <c:smooth val="0"/>
        <c:axId val="372038936"/>
        <c:axId val="372039264"/>
      </c:lineChart>
      <c:catAx>
        <c:axId val="372038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039264"/>
        <c:crosses val="autoZero"/>
        <c:auto val="1"/>
        <c:lblAlgn val="ctr"/>
        <c:lblOffset val="100"/>
        <c:noMultiLvlLbl val="0"/>
      </c:catAx>
      <c:valAx>
        <c:axId val="372039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038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Sheet1!$B$2:$B$6</c:f>
              <c:numCache>
                <c:formatCode>General</c:formatCode>
                <c:ptCount val="5"/>
                <c:pt idx="0">
                  <c:v>12781</c:v>
                </c:pt>
                <c:pt idx="1">
                  <c:v>958</c:v>
                </c:pt>
                <c:pt idx="2">
                  <c:v>6322</c:v>
                </c:pt>
                <c:pt idx="3">
                  <c:v>32659</c:v>
                </c:pt>
                <c:pt idx="4">
                  <c:v>101</c:v>
                </c:pt>
              </c:numCache>
            </c:numRef>
          </c:val>
          <c:extLst>
            <c:ext xmlns:c16="http://schemas.microsoft.com/office/drawing/2014/chart" uri="{C3380CC4-5D6E-409C-BE32-E72D297353CC}">
              <c16:uniqueId val="{00000000-4835-4752-96BE-B7822799C3B2}"/>
            </c:ext>
          </c:extLst>
        </c:ser>
        <c:ser>
          <c:idx val="1"/>
          <c:order val="1"/>
          <c:tx>
            <c:strRef>
              <c:f>Sheet1!$C$1</c:f>
              <c:strCache>
                <c:ptCount val="1"/>
                <c:pt idx="0">
                  <c:v>Love</c:v>
                </c:pt>
              </c:strCache>
            </c:strRef>
          </c:tx>
          <c:spPr>
            <a:solidFill>
              <a:schemeClr val="accent2"/>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Sheet1!$C$2:$C$6</c:f>
              <c:numCache>
                <c:formatCode>General</c:formatCode>
                <c:ptCount val="5"/>
                <c:pt idx="0">
                  <c:v>1873</c:v>
                </c:pt>
                <c:pt idx="1">
                  <c:v>98</c:v>
                </c:pt>
                <c:pt idx="2">
                  <c:v>577</c:v>
                </c:pt>
                <c:pt idx="3">
                  <c:v>3401</c:v>
                </c:pt>
                <c:pt idx="4">
                  <c:v>3</c:v>
                </c:pt>
              </c:numCache>
            </c:numRef>
          </c:val>
          <c:extLst>
            <c:ext xmlns:c16="http://schemas.microsoft.com/office/drawing/2014/chart" uri="{C3380CC4-5D6E-409C-BE32-E72D297353CC}">
              <c16:uniqueId val="{00000001-4835-4752-96BE-B7822799C3B2}"/>
            </c:ext>
          </c:extLst>
        </c:ser>
        <c:ser>
          <c:idx val="2"/>
          <c:order val="2"/>
          <c:tx>
            <c:strRef>
              <c:f>Sheet1!$D$1</c:f>
              <c:strCache>
                <c:ptCount val="1"/>
                <c:pt idx="0">
                  <c:v>Haha</c:v>
                </c:pt>
              </c:strCache>
            </c:strRef>
          </c:tx>
          <c:spPr>
            <a:solidFill>
              <a:schemeClr val="accent3"/>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Sheet1!$D$2:$D$6</c:f>
              <c:numCache>
                <c:formatCode>General</c:formatCode>
                <c:ptCount val="5"/>
                <c:pt idx="0">
                  <c:v>129</c:v>
                </c:pt>
                <c:pt idx="1">
                  <c:v>7</c:v>
                </c:pt>
                <c:pt idx="2">
                  <c:v>70</c:v>
                </c:pt>
                <c:pt idx="3">
                  <c:v>118</c:v>
                </c:pt>
                <c:pt idx="4">
                  <c:v>0</c:v>
                </c:pt>
              </c:numCache>
            </c:numRef>
          </c:val>
          <c:extLst>
            <c:ext xmlns:c16="http://schemas.microsoft.com/office/drawing/2014/chart" uri="{C3380CC4-5D6E-409C-BE32-E72D297353CC}">
              <c16:uniqueId val="{00000002-4835-4752-96BE-B7822799C3B2}"/>
            </c:ext>
          </c:extLst>
        </c:ser>
        <c:ser>
          <c:idx val="3"/>
          <c:order val="3"/>
          <c:tx>
            <c:strRef>
              <c:f>Sheet1!$E$1</c:f>
              <c:strCache>
                <c:ptCount val="1"/>
                <c:pt idx="0">
                  <c:v>Wow</c:v>
                </c:pt>
              </c:strCache>
            </c:strRef>
          </c:tx>
          <c:spPr>
            <a:solidFill>
              <a:schemeClr val="accent4"/>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Sheet1!$E$2:$E$6</c:f>
              <c:numCache>
                <c:formatCode>General</c:formatCode>
                <c:ptCount val="5"/>
                <c:pt idx="0">
                  <c:v>273</c:v>
                </c:pt>
                <c:pt idx="1">
                  <c:v>0</c:v>
                </c:pt>
                <c:pt idx="2">
                  <c:v>28</c:v>
                </c:pt>
                <c:pt idx="3">
                  <c:v>309</c:v>
                </c:pt>
                <c:pt idx="4">
                  <c:v>1</c:v>
                </c:pt>
              </c:numCache>
            </c:numRef>
          </c:val>
          <c:extLst>
            <c:ext xmlns:c16="http://schemas.microsoft.com/office/drawing/2014/chart" uri="{C3380CC4-5D6E-409C-BE32-E72D297353CC}">
              <c16:uniqueId val="{00000003-4835-4752-96BE-B7822799C3B2}"/>
            </c:ext>
          </c:extLst>
        </c:ser>
        <c:ser>
          <c:idx val="4"/>
          <c:order val="4"/>
          <c:tx>
            <c:strRef>
              <c:f>Sheet1!$F$1</c:f>
              <c:strCache>
                <c:ptCount val="1"/>
                <c:pt idx="0">
                  <c:v>Sad</c:v>
                </c:pt>
              </c:strCache>
            </c:strRef>
          </c:tx>
          <c:spPr>
            <a:solidFill>
              <a:schemeClr val="accent5"/>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Sheet1!$F$2:$F$6</c:f>
              <c:numCache>
                <c:formatCode>General</c:formatCode>
                <c:ptCount val="5"/>
                <c:pt idx="0">
                  <c:v>8</c:v>
                </c:pt>
                <c:pt idx="1">
                  <c:v>0</c:v>
                </c:pt>
                <c:pt idx="2">
                  <c:v>4</c:v>
                </c:pt>
                <c:pt idx="3">
                  <c:v>36</c:v>
                </c:pt>
                <c:pt idx="4">
                  <c:v>0</c:v>
                </c:pt>
              </c:numCache>
            </c:numRef>
          </c:val>
          <c:extLst>
            <c:ext xmlns:c16="http://schemas.microsoft.com/office/drawing/2014/chart" uri="{C3380CC4-5D6E-409C-BE32-E72D297353CC}">
              <c16:uniqueId val="{00000004-4835-4752-96BE-B7822799C3B2}"/>
            </c:ext>
          </c:extLst>
        </c:ser>
        <c:ser>
          <c:idx val="5"/>
          <c:order val="5"/>
          <c:tx>
            <c:strRef>
              <c:f>Sheet1!$G$1</c:f>
              <c:strCache>
                <c:ptCount val="1"/>
                <c:pt idx="0">
                  <c:v>Angry</c:v>
                </c:pt>
              </c:strCache>
            </c:strRef>
          </c:tx>
          <c:spPr>
            <a:solidFill>
              <a:schemeClr val="accent6"/>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Sheet1!$G$2:$G$6</c:f>
              <c:numCache>
                <c:formatCode>General</c:formatCode>
                <c:ptCount val="5"/>
                <c:pt idx="0">
                  <c:v>22</c:v>
                </c:pt>
                <c:pt idx="1">
                  <c:v>0</c:v>
                </c:pt>
                <c:pt idx="2">
                  <c:v>26</c:v>
                </c:pt>
                <c:pt idx="3">
                  <c:v>54</c:v>
                </c:pt>
                <c:pt idx="4">
                  <c:v>0</c:v>
                </c:pt>
              </c:numCache>
            </c:numRef>
          </c:val>
          <c:extLst>
            <c:ext xmlns:c16="http://schemas.microsoft.com/office/drawing/2014/chart" uri="{C3380CC4-5D6E-409C-BE32-E72D297353CC}">
              <c16:uniqueId val="{00000005-4835-4752-96BE-B7822799C3B2}"/>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Sheet1!$H$2:$H$6</c:f>
              <c:numCache>
                <c:formatCode>General</c:formatCode>
                <c:ptCount val="5"/>
                <c:pt idx="0">
                  <c:v>1861</c:v>
                </c:pt>
                <c:pt idx="1">
                  <c:v>107</c:v>
                </c:pt>
                <c:pt idx="2">
                  <c:v>1641</c:v>
                </c:pt>
                <c:pt idx="3">
                  <c:v>3232</c:v>
                </c:pt>
                <c:pt idx="4">
                  <c:v>5</c:v>
                </c:pt>
              </c:numCache>
            </c:numRef>
          </c:val>
          <c:extLst>
            <c:ext xmlns:c16="http://schemas.microsoft.com/office/drawing/2014/chart" uri="{C3380CC4-5D6E-409C-BE32-E72D297353CC}">
              <c16:uniqueId val="{00000006-4835-4752-96BE-B7822799C3B2}"/>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Sheet1!$I$2:$I$6</c:f>
              <c:numCache>
                <c:formatCode>General</c:formatCode>
                <c:ptCount val="5"/>
                <c:pt idx="0">
                  <c:v>35413</c:v>
                </c:pt>
                <c:pt idx="1">
                  <c:v>778</c:v>
                </c:pt>
                <c:pt idx="2">
                  <c:v>8621</c:v>
                </c:pt>
                <c:pt idx="3">
                  <c:v>19888</c:v>
                </c:pt>
                <c:pt idx="4">
                  <c:v>27</c:v>
                </c:pt>
              </c:numCache>
            </c:numRef>
          </c:val>
          <c:extLst>
            <c:ext xmlns:c16="http://schemas.microsoft.com/office/drawing/2014/chart" uri="{C3380CC4-5D6E-409C-BE32-E72D297353CC}">
              <c16:uniqueId val="{00000007-4835-4752-96BE-B7822799C3B2}"/>
            </c:ext>
          </c:extLst>
        </c:ser>
        <c:dLbls>
          <c:showLegendKey val="0"/>
          <c:showVal val="0"/>
          <c:showCatName val="0"/>
          <c:showSerName val="0"/>
          <c:showPercent val="0"/>
          <c:showBubbleSize val="0"/>
        </c:dLbls>
        <c:gapWidth val="150"/>
        <c:overlap val="100"/>
        <c:axId val="372046152"/>
        <c:axId val="372040576"/>
      </c:barChart>
      <c:catAx>
        <c:axId val="372046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040576"/>
        <c:crosses val="autoZero"/>
        <c:auto val="1"/>
        <c:lblAlgn val="ctr"/>
        <c:lblOffset val="100"/>
        <c:noMultiLvlLbl val="0"/>
      </c:catAx>
      <c:valAx>
        <c:axId val="3720405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046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Producción de la Nación Argentina</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0.25365905394895</c:v>
                </c:pt>
                <c:pt idx="3">
                  <c:v>0</c:v>
                </c:pt>
                <c:pt idx="4">
                  <c:v>2.8454872480387001</c:v>
                </c:pt>
                <c:pt idx="5">
                  <c:v>0</c:v>
                </c:pt>
                <c:pt idx="6">
                  <c:v>0</c:v>
                </c:pt>
              </c:numCache>
            </c:numRef>
          </c:val>
          <c:extLst>
            <c:ext xmlns:c16="http://schemas.microsoft.com/office/drawing/2014/chart" uri="{C3380CC4-5D6E-409C-BE32-E72D297353CC}">
              <c16:uniqueId val="{00000000-6D9B-4EBC-83AA-D374741F17AD}"/>
            </c:ext>
          </c:extLst>
        </c:ser>
        <c:ser>
          <c:idx val="1"/>
          <c:order val="1"/>
          <c:tx>
            <c:strRef>
              <c:f>Sheet1!$C$1</c:f>
              <c:strCache>
                <c:ptCount val="1"/>
                <c:pt idx="0">
                  <c:v>Francisco Cabrera</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0</c:v>
                </c:pt>
                <c:pt idx="1">
                  <c:v>0</c:v>
                </c:pt>
                <c:pt idx="2">
                  <c:v>1.1888938761246</c:v>
                </c:pt>
                <c:pt idx="3">
                  <c:v>0</c:v>
                </c:pt>
                <c:pt idx="4">
                  <c:v>2.0290760302045001</c:v>
                </c:pt>
                <c:pt idx="5">
                  <c:v>0</c:v>
                </c:pt>
                <c:pt idx="6">
                  <c:v>0</c:v>
                </c:pt>
              </c:numCache>
            </c:numRef>
          </c:val>
          <c:extLst>
            <c:ext xmlns:c16="http://schemas.microsoft.com/office/drawing/2014/chart" uri="{C3380CC4-5D6E-409C-BE32-E72D297353CC}">
              <c16:uniqueId val="{00000001-6D9B-4EBC-83AA-D374741F17AD}"/>
            </c:ext>
          </c:extLst>
        </c:ser>
        <c:ser>
          <c:idx val="2"/>
          <c:order val="2"/>
          <c:tx>
            <c:strRef>
              <c:f>Sheet1!$D$1</c:f>
              <c:strCache>
                <c:ptCount val="1"/>
                <c:pt idx="0">
                  <c:v>Ministerio de Trabajo, Empleo y Seguridad Social de la Nación</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0</c:v>
                </c:pt>
                <c:pt idx="1">
                  <c:v>0</c:v>
                </c:pt>
                <c:pt idx="2">
                  <c:v>5.9060407089776001E-2</c:v>
                </c:pt>
                <c:pt idx="3">
                  <c:v>0</c:v>
                </c:pt>
                <c:pt idx="4">
                  <c:v>8.4815652684675003E-2</c:v>
                </c:pt>
                <c:pt idx="5">
                  <c:v>0</c:v>
                </c:pt>
                <c:pt idx="6">
                  <c:v>0</c:v>
                </c:pt>
              </c:numCache>
            </c:numRef>
          </c:val>
          <c:extLst>
            <c:ext xmlns:c16="http://schemas.microsoft.com/office/drawing/2014/chart" uri="{C3380CC4-5D6E-409C-BE32-E72D297353CC}">
              <c16:uniqueId val="{00000002-6D9B-4EBC-83AA-D374741F17AD}"/>
            </c:ext>
          </c:extLst>
        </c:ser>
        <c:ser>
          <c:idx val="3"/>
          <c:order val="3"/>
          <c:tx>
            <c:strRef>
              <c:f>Sheet1!$E$1</c:f>
              <c:strCache>
                <c:ptCount val="1"/>
                <c:pt idx="0">
                  <c:v>Ministerio de Transporte de la Nación Argentina</c:v>
                </c:pt>
              </c:strCache>
            </c:strRef>
          </c:tx>
          <c:spPr>
            <a:solidFill>
              <a:schemeClr val="accent4"/>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Sheet1!$E$2:$E$8</c:f>
              <c:numCache>
                <c:formatCode>General</c:formatCode>
                <c:ptCount val="7"/>
                <c:pt idx="0">
                  <c:v>0</c:v>
                </c:pt>
                <c:pt idx="1">
                  <c:v>0</c:v>
                </c:pt>
                <c:pt idx="2">
                  <c:v>1.7928699464968001</c:v>
                </c:pt>
                <c:pt idx="3">
                  <c:v>0</c:v>
                </c:pt>
                <c:pt idx="4">
                  <c:v>2.1339752074990002</c:v>
                </c:pt>
                <c:pt idx="5">
                  <c:v>0</c:v>
                </c:pt>
                <c:pt idx="6">
                  <c:v>0</c:v>
                </c:pt>
              </c:numCache>
            </c:numRef>
          </c:val>
          <c:extLst>
            <c:ext xmlns:c16="http://schemas.microsoft.com/office/drawing/2014/chart" uri="{C3380CC4-5D6E-409C-BE32-E72D297353CC}">
              <c16:uniqueId val="{00000003-6D9B-4EBC-83AA-D374741F17AD}"/>
            </c:ext>
          </c:extLst>
        </c:ser>
        <c:ser>
          <c:idx val="4"/>
          <c:order val="4"/>
          <c:tx>
            <c:strRef>
              <c:f>Sheet1!$F$1</c:f>
              <c:strCache>
                <c:ptCount val="1"/>
                <c:pt idx="0">
                  <c:v>Revista PYMES</c:v>
                </c:pt>
              </c:strCache>
            </c:strRef>
          </c:tx>
          <c:spPr>
            <a:solidFill>
              <a:schemeClr val="accent5"/>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Sheet1!$F$2:$F$8</c:f>
              <c:numCache>
                <c:formatCode>General</c:formatCode>
                <c:ptCount val="7"/>
                <c:pt idx="0">
                  <c:v>0</c:v>
                </c:pt>
                <c:pt idx="1">
                  <c:v>3.8000584624378997E-2</c:v>
                </c:pt>
                <c:pt idx="2">
                  <c:v>3.2946007564112E-2</c:v>
                </c:pt>
                <c:pt idx="3">
                  <c:v>0</c:v>
                </c:pt>
                <c:pt idx="4">
                  <c:v>0</c:v>
                </c:pt>
                <c:pt idx="5">
                  <c:v>0</c:v>
                </c:pt>
                <c:pt idx="6">
                  <c:v>0</c:v>
                </c:pt>
              </c:numCache>
            </c:numRef>
          </c:val>
          <c:extLst>
            <c:ext xmlns:c16="http://schemas.microsoft.com/office/drawing/2014/chart" uri="{C3380CC4-5D6E-409C-BE32-E72D297353CC}">
              <c16:uniqueId val="{00000004-6D9B-4EBC-83AA-D374741F17AD}"/>
            </c:ext>
          </c:extLst>
        </c:ser>
        <c:dLbls>
          <c:showLegendKey val="0"/>
          <c:showVal val="0"/>
          <c:showCatName val="0"/>
          <c:showSerName val="0"/>
          <c:showPercent val="0"/>
          <c:showBubbleSize val="0"/>
        </c:dLbls>
        <c:gapWidth val="219"/>
        <c:overlap val="-27"/>
        <c:axId val="372041232"/>
        <c:axId val="372043200"/>
      </c:barChart>
      <c:catAx>
        <c:axId val="372041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043200"/>
        <c:crosses val="autoZero"/>
        <c:auto val="1"/>
        <c:lblAlgn val="ctr"/>
        <c:lblOffset val="100"/>
        <c:noMultiLvlLbl val="0"/>
      </c:catAx>
      <c:valAx>
        <c:axId val="372043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041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Producción de la Nación Argentina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4588-4973-811C-E19DA14D0445}"/>
            </c:ext>
          </c:extLst>
        </c:ser>
        <c:ser>
          <c:idx val="1"/>
          <c:order val="1"/>
          <c:tx>
            <c:strRef>
              <c:f>Sheet1!$C$1</c:f>
              <c:strCache>
                <c:ptCount val="1"/>
                <c:pt idx="0">
                  <c:v>Francisco Cabrera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4588-4973-811C-E19DA14D0445}"/>
            </c:ext>
          </c:extLst>
        </c:ser>
        <c:ser>
          <c:idx val="2"/>
          <c:order val="2"/>
          <c:tx>
            <c:strRef>
              <c:f>Sheet1!$D$1</c:f>
              <c:strCache>
                <c:ptCount val="1"/>
                <c:pt idx="0">
                  <c:v>Ministerio de Trabajo, Empleo y Seguridad Social de la Nación</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4588-4973-811C-E19DA14D0445}"/>
            </c:ext>
          </c:extLst>
        </c:ser>
        <c:ser>
          <c:idx val="3"/>
          <c:order val="3"/>
          <c:tx>
            <c:strRef>
              <c:f>Sheet1!$E$1</c:f>
              <c:strCache>
                <c:ptCount val="1"/>
                <c:pt idx="0">
                  <c:v>Ministerio de Transporte de la Nación Argentina</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3-4588-4973-811C-E19DA14D0445}"/>
            </c:ext>
          </c:extLst>
        </c:ser>
        <c:ser>
          <c:idx val="4"/>
          <c:order val="4"/>
          <c:tx>
            <c:strRef>
              <c:f>Sheet1!$F$1</c:f>
              <c:strCache>
                <c:ptCount val="1"/>
                <c:pt idx="0">
                  <c:v>Revista PYMES</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4-4588-4973-811C-E19DA14D0445}"/>
            </c:ext>
          </c:extLst>
        </c:ser>
        <c:dLbls>
          <c:showLegendKey val="0"/>
          <c:showVal val="0"/>
          <c:showCatName val="0"/>
          <c:showSerName val="0"/>
          <c:showPercent val="0"/>
          <c:showBubbleSize val="0"/>
        </c:dLbls>
        <c:gapWidth val="219"/>
        <c:overlap val="-27"/>
        <c:axId val="380494256"/>
        <c:axId val="380494912"/>
      </c:barChart>
      <c:catAx>
        <c:axId val="380494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494912"/>
        <c:crosses val="autoZero"/>
        <c:auto val="1"/>
        <c:lblAlgn val="ctr"/>
        <c:lblOffset val="100"/>
        <c:noMultiLvlLbl val="0"/>
      </c:catAx>
      <c:valAx>
        <c:axId val="380494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494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p>
        </p:txBody>
      </p:sp>
      <p:sp>
        <p:nvSpPr>
          <p:cNvPr id="3" name="Subtitle 2"/>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9835342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47826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39164902"/>
                    </a:ext>
                  </a:extLst>
                </a:gridCol>
                <a:gridCol w="740664">
                  <a:extLst>
                    <a:ext uri="{9D8B030D-6E8A-4147-A177-3AD203B41FA5}">
                      <a16:colId xmlns:a16="http://schemas.microsoft.com/office/drawing/2014/main" val="1951870570"/>
                    </a:ext>
                  </a:extLst>
                </a:gridCol>
                <a:gridCol w="740664">
                  <a:extLst>
                    <a:ext uri="{9D8B030D-6E8A-4147-A177-3AD203B41FA5}">
                      <a16:colId xmlns:a16="http://schemas.microsoft.com/office/drawing/2014/main" val="1949547707"/>
                    </a:ext>
                  </a:extLst>
                </a:gridCol>
                <a:gridCol w="740664">
                  <a:extLst>
                    <a:ext uri="{9D8B030D-6E8A-4147-A177-3AD203B41FA5}">
                      <a16:colId xmlns:a16="http://schemas.microsoft.com/office/drawing/2014/main" val="716060148"/>
                    </a:ext>
                  </a:extLst>
                </a:gridCol>
                <a:gridCol w="740664">
                  <a:extLst>
                    <a:ext uri="{9D8B030D-6E8A-4147-A177-3AD203B41FA5}">
                      <a16:colId xmlns:a16="http://schemas.microsoft.com/office/drawing/2014/main" val="2171281575"/>
                    </a:ext>
                  </a:extLst>
                </a:gridCol>
                <a:gridCol w="740664">
                  <a:extLst>
                    <a:ext uri="{9D8B030D-6E8A-4147-A177-3AD203B41FA5}">
                      <a16:colId xmlns:a16="http://schemas.microsoft.com/office/drawing/2014/main" val="147240353"/>
                    </a:ext>
                  </a:extLst>
                </a:gridCol>
                <a:gridCol w="740664">
                  <a:extLst>
                    <a:ext uri="{9D8B030D-6E8A-4147-A177-3AD203B41FA5}">
                      <a16:colId xmlns:a16="http://schemas.microsoft.com/office/drawing/2014/main" val="3182358509"/>
                    </a:ext>
                  </a:extLst>
                </a:gridCol>
                <a:gridCol w="740664">
                  <a:extLst>
                    <a:ext uri="{9D8B030D-6E8A-4147-A177-3AD203B41FA5}">
                      <a16:colId xmlns:a16="http://schemas.microsoft.com/office/drawing/2014/main" val="746164745"/>
                    </a:ext>
                  </a:extLst>
                </a:gridCol>
                <a:gridCol w="740664">
                  <a:extLst>
                    <a:ext uri="{9D8B030D-6E8A-4147-A177-3AD203B41FA5}">
                      <a16:colId xmlns:a16="http://schemas.microsoft.com/office/drawing/2014/main" val="110307755"/>
                    </a:ext>
                  </a:extLst>
                </a:gridCol>
                <a:gridCol w="740664">
                  <a:extLst>
                    <a:ext uri="{9D8B030D-6E8A-4147-A177-3AD203B41FA5}">
                      <a16:colId xmlns:a16="http://schemas.microsoft.com/office/drawing/2014/main" val="73925603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1335681"/>
                  </a:ext>
                </a:extLst>
              </a:tr>
              <a:tr h="370840">
                <a:tc>
                  <a:txBody>
                    <a:bodyPr/>
                    <a:lstStyle/>
                    <a:p>
                      <a:r>
                        <a:rPr lang="es-ES" sz="1000"/>
                        <a:t>Ministerio de Producción de la Nación Argentina</a:t>
                      </a:r>
                      <a:endParaRPr lang="en-US" sz="1000"/>
                    </a:p>
                  </a:txBody>
                  <a:tcPr/>
                </a:tc>
                <a:tc>
                  <a:txBody>
                    <a:bodyPr/>
                    <a:lstStyle/>
                    <a:p>
                      <a:r>
                        <a:rPr lang="en-US" sz="1000"/>
                        <a:t>113891</a:t>
                      </a:r>
                    </a:p>
                  </a:txBody>
                  <a:tcPr/>
                </a:tc>
                <a:tc>
                  <a:txBody>
                    <a:bodyPr/>
                    <a:lstStyle/>
                    <a:p>
                      <a:r>
                        <a:rPr lang="en-US" sz="1000"/>
                        <a:t>9587</a:t>
                      </a:r>
                    </a:p>
                  </a:txBody>
                  <a:tcPr/>
                </a:tc>
                <a:tc>
                  <a:txBody>
                    <a:bodyPr/>
                    <a:lstStyle/>
                    <a:p>
                      <a:r>
                        <a:rPr lang="en-US" sz="1000"/>
                        <a:t>18</a:t>
                      </a:r>
                    </a:p>
                  </a:txBody>
                  <a:tcPr/>
                </a:tc>
                <a:tc>
                  <a:txBody>
                    <a:bodyPr/>
                    <a:lstStyle/>
                    <a:p>
                      <a:r>
                        <a:rPr lang="en-US" sz="1000"/>
                        <a:t>15086</a:t>
                      </a:r>
                    </a:p>
                  </a:txBody>
                  <a:tcPr/>
                </a:tc>
                <a:tc>
                  <a:txBody>
                    <a:bodyPr/>
                    <a:lstStyle/>
                    <a:p>
                      <a:r>
                        <a:rPr lang="en-US" sz="1000"/>
                        <a:t>1861</a:t>
                      </a:r>
                    </a:p>
                  </a:txBody>
                  <a:tcPr/>
                </a:tc>
                <a:tc>
                  <a:txBody>
                    <a:bodyPr/>
                    <a:lstStyle/>
                    <a:p>
                      <a:r>
                        <a:rPr lang="en-US" sz="1000"/>
                        <a:t>35413</a:t>
                      </a:r>
                    </a:p>
                  </a:txBody>
                  <a:tcPr/>
                </a:tc>
                <a:tc>
                  <a:txBody>
                    <a:bodyPr/>
                    <a:lstStyle/>
                    <a:p>
                      <a:r>
                        <a:rPr lang="en-US" sz="1000"/>
                        <a:t>0</a:t>
                      </a:r>
                    </a:p>
                  </a:txBody>
                  <a:tcPr/>
                </a:tc>
                <a:tc>
                  <a:txBody>
                    <a:bodyPr/>
                    <a:lstStyle/>
                    <a:p>
                      <a:r>
                        <a:rPr lang="en-US" sz="1000"/>
                        <a:t>2.6663%</a:t>
                      </a:r>
                    </a:p>
                  </a:txBody>
                  <a:tcPr/>
                </a:tc>
                <a:tc>
                  <a:txBody>
                    <a:bodyPr/>
                    <a:lstStyle/>
                    <a:p>
                      <a:r>
                        <a:rPr lang="en-US" sz="1000"/>
                        <a:t>0.0%</a:t>
                      </a:r>
                    </a:p>
                  </a:txBody>
                  <a:tcPr/>
                </a:tc>
                <a:extLst>
                  <a:ext uri="{0D108BD9-81ED-4DB2-BD59-A6C34878D82A}">
                    <a16:rowId xmlns:a16="http://schemas.microsoft.com/office/drawing/2014/main" val="1085351753"/>
                  </a:ext>
                </a:extLst>
              </a:tr>
              <a:tr h="370840">
                <a:tc>
                  <a:txBody>
                    <a:bodyPr/>
                    <a:lstStyle/>
                    <a:p>
                      <a:r>
                        <a:rPr lang="en-US" sz="1000"/>
                        <a:t>Francisco Cabrera</a:t>
                      </a:r>
                    </a:p>
                  </a:txBody>
                  <a:tcPr/>
                </a:tc>
                <a:tc>
                  <a:txBody>
                    <a:bodyPr/>
                    <a:lstStyle/>
                    <a:p>
                      <a:r>
                        <a:rPr lang="en-US" sz="1000"/>
                        <a:t>8500</a:t>
                      </a:r>
                    </a:p>
                  </a:txBody>
                  <a:tcPr/>
                </a:tc>
                <a:tc>
                  <a:txBody>
                    <a:bodyPr/>
                    <a:lstStyle/>
                    <a:p>
                      <a:r>
                        <a:rPr lang="en-US" sz="1000"/>
                        <a:t>252</a:t>
                      </a:r>
                    </a:p>
                  </a:txBody>
                  <a:tcPr/>
                </a:tc>
                <a:tc>
                  <a:txBody>
                    <a:bodyPr/>
                    <a:lstStyle/>
                    <a:p>
                      <a:r>
                        <a:rPr lang="en-US" sz="1000"/>
                        <a:t>14</a:t>
                      </a:r>
                    </a:p>
                  </a:txBody>
                  <a:tcPr/>
                </a:tc>
                <a:tc>
                  <a:txBody>
                    <a:bodyPr/>
                    <a:lstStyle/>
                    <a:p>
                      <a:r>
                        <a:rPr lang="en-US" sz="1000"/>
                        <a:t>1063</a:t>
                      </a:r>
                    </a:p>
                  </a:txBody>
                  <a:tcPr/>
                </a:tc>
                <a:tc>
                  <a:txBody>
                    <a:bodyPr/>
                    <a:lstStyle/>
                    <a:p>
                      <a:r>
                        <a:rPr lang="en-US" sz="1000"/>
                        <a:t>107</a:t>
                      </a:r>
                    </a:p>
                  </a:txBody>
                  <a:tcPr/>
                </a:tc>
                <a:tc>
                  <a:txBody>
                    <a:bodyPr/>
                    <a:lstStyle/>
                    <a:p>
                      <a:r>
                        <a:rPr lang="en-US" sz="1000"/>
                        <a:t>778</a:t>
                      </a:r>
                    </a:p>
                  </a:txBody>
                  <a:tcPr/>
                </a:tc>
                <a:tc>
                  <a:txBody>
                    <a:bodyPr/>
                    <a:lstStyle/>
                    <a:p>
                      <a:r>
                        <a:rPr lang="en-US" sz="1000"/>
                        <a:t>0</a:t>
                      </a:r>
                    </a:p>
                  </a:txBody>
                  <a:tcPr/>
                </a:tc>
                <a:tc>
                  <a:txBody>
                    <a:bodyPr/>
                    <a:lstStyle/>
                    <a:p>
                      <a:r>
                        <a:rPr lang="en-US" sz="1000"/>
                        <a:t>1.6616%</a:t>
                      </a:r>
                    </a:p>
                  </a:txBody>
                  <a:tcPr/>
                </a:tc>
                <a:tc>
                  <a:txBody>
                    <a:bodyPr/>
                    <a:lstStyle/>
                    <a:p>
                      <a:r>
                        <a:rPr lang="en-US" sz="1000"/>
                        <a:t>0.0%</a:t>
                      </a:r>
                    </a:p>
                  </a:txBody>
                  <a:tcPr/>
                </a:tc>
                <a:extLst>
                  <a:ext uri="{0D108BD9-81ED-4DB2-BD59-A6C34878D82A}">
                    <a16:rowId xmlns:a16="http://schemas.microsoft.com/office/drawing/2014/main" val="522787836"/>
                  </a:ext>
                </a:extLst>
              </a:tr>
              <a:tr h="370840">
                <a:tc>
                  <a:txBody>
                    <a:bodyPr/>
                    <a:lstStyle/>
                    <a:p>
                      <a:r>
                        <a:rPr lang="es-ES" sz="1000"/>
                        <a:t>Ministerio de Trabajo, Empleo y Seguridad Social de la Nación</a:t>
                      </a:r>
                      <a:endParaRPr lang="en-US" sz="1000"/>
                    </a:p>
                  </a:txBody>
                  <a:tcPr/>
                </a:tc>
                <a:tc>
                  <a:txBody>
                    <a:bodyPr/>
                    <a:lstStyle/>
                    <a:p>
                      <a:r>
                        <a:rPr lang="en-US" sz="1000"/>
                        <a:t>483703</a:t>
                      </a:r>
                    </a:p>
                  </a:txBody>
                  <a:tcPr/>
                </a:tc>
                <a:tc>
                  <a:txBody>
                    <a:bodyPr/>
                    <a:lstStyle/>
                    <a:p>
                      <a:r>
                        <a:rPr lang="en-US" sz="1000"/>
                        <a:t>11055</a:t>
                      </a:r>
                    </a:p>
                  </a:txBody>
                  <a:tcPr/>
                </a:tc>
                <a:tc>
                  <a:txBody>
                    <a:bodyPr/>
                    <a:lstStyle/>
                    <a:p>
                      <a:r>
                        <a:rPr lang="en-US" sz="1000"/>
                        <a:t>56</a:t>
                      </a:r>
                    </a:p>
                  </a:txBody>
                  <a:tcPr/>
                </a:tc>
                <a:tc>
                  <a:txBody>
                    <a:bodyPr/>
                    <a:lstStyle/>
                    <a:p>
                      <a:r>
                        <a:rPr lang="en-US" sz="1000"/>
                        <a:t>7027</a:t>
                      </a:r>
                    </a:p>
                  </a:txBody>
                  <a:tcPr/>
                </a:tc>
                <a:tc>
                  <a:txBody>
                    <a:bodyPr/>
                    <a:lstStyle/>
                    <a:p>
                      <a:r>
                        <a:rPr lang="en-US" sz="1000"/>
                        <a:t>1641</a:t>
                      </a:r>
                    </a:p>
                  </a:txBody>
                  <a:tcPr/>
                </a:tc>
                <a:tc>
                  <a:txBody>
                    <a:bodyPr/>
                    <a:lstStyle/>
                    <a:p>
                      <a:r>
                        <a:rPr lang="en-US" sz="1000"/>
                        <a:t>8621</a:t>
                      </a:r>
                    </a:p>
                  </a:txBody>
                  <a:tcPr/>
                </a:tc>
                <a:tc>
                  <a:txBody>
                    <a:bodyPr/>
                    <a:lstStyle/>
                    <a:p>
                      <a:r>
                        <a:rPr lang="en-US" sz="1000"/>
                        <a:t>0</a:t>
                      </a:r>
                    </a:p>
                  </a:txBody>
                  <a:tcPr/>
                </a:tc>
                <a:tc>
                  <a:txBody>
                    <a:bodyPr/>
                    <a:lstStyle/>
                    <a:p>
                      <a:r>
                        <a:rPr lang="en-US" sz="1000"/>
                        <a:t>0.0646%</a:t>
                      </a:r>
                    </a:p>
                  </a:txBody>
                  <a:tcPr/>
                </a:tc>
                <a:tc>
                  <a:txBody>
                    <a:bodyPr/>
                    <a:lstStyle/>
                    <a:p>
                      <a:r>
                        <a:rPr lang="en-US" sz="1000"/>
                        <a:t>0.0%</a:t>
                      </a:r>
                    </a:p>
                  </a:txBody>
                  <a:tcPr/>
                </a:tc>
                <a:extLst>
                  <a:ext uri="{0D108BD9-81ED-4DB2-BD59-A6C34878D82A}">
                    <a16:rowId xmlns:a16="http://schemas.microsoft.com/office/drawing/2014/main" val="789912200"/>
                  </a:ext>
                </a:extLst>
              </a:tr>
              <a:tr h="370840">
                <a:tc>
                  <a:txBody>
                    <a:bodyPr/>
                    <a:lstStyle/>
                    <a:p>
                      <a:r>
                        <a:rPr lang="es-ES" sz="1000"/>
                        <a:t>Ministerio de Transporte de la Nación Argentina</a:t>
                      </a:r>
                      <a:endParaRPr lang="en-US" sz="1000"/>
                    </a:p>
                  </a:txBody>
                  <a:tcPr/>
                </a:tc>
                <a:tc>
                  <a:txBody>
                    <a:bodyPr/>
                    <a:lstStyle/>
                    <a:p>
                      <a:r>
                        <a:rPr lang="en-US" sz="1000"/>
                        <a:t>119573</a:t>
                      </a:r>
                    </a:p>
                  </a:txBody>
                  <a:tcPr/>
                </a:tc>
                <a:tc>
                  <a:txBody>
                    <a:bodyPr/>
                    <a:lstStyle/>
                    <a:p>
                      <a:r>
                        <a:rPr lang="en-US" sz="1000"/>
                        <a:t>8154</a:t>
                      </a:r>
                    </a:p>
                  </a:txBody>
                  <a:tcPr/>
                </a:tc>
                <a:tc>
                  <a:txBody>
                    <a:bodyPr/>
                    <a:lstStyle/>
                    <a:p>
                      <a:r>
                        <a:rPr lang="en-US" sz="1000"/>
                        <a:t>26</a:t>
                      </a:r>
                    </a:p>
                  </a:txBody>
                  <a:tcPr/>
                </a:tc>
                <a:tc>
                  <a:txBody>
                    <a:bodyPr/>
                    <a:lstStyle/>
                    <a:p>
                      <a:r>
                        <a:rPr lang="en-US" sz="1000"/>
                        <a:t>36577</a:t>
                      </a:r>
                    </a:p>
                  </a:txBody>
                  <a:tcPr/>
                </a:tc>
                <a:tc>
                  <a:txBody>
                    <a:bodyPr/>
                    <a:lstStyle/>
                    <a:p>
                      <a:r>
                        <a:rPr lang="en-US" sz="1000"/>
                        <a:t>3232</a:t>
                      </a:r>
                    </a:p>
                  </a:txBody>
                  <a:tcPr/>
                </a:tc>
                <a:tc>
                  <a:txBody>
                    <a:bodyPr/>
                    <a:lstStyle/>
                    <a:p>
                      <a:r>
                        <a:rPr lang="en-US" sz="1000"/>
                        <a:t>19888</a:t>
                      </a:r>
                    </a:p>
                  </a:txBody>
                  <a:tcPr/>
                </a:tc>
                <a:tc>
                  <a:txBody>
                    <a:bodyPr/>
                    <a:lstStyle/>
                    <a:p>
                      <a:r>
                        <a:rPr lang="en-US" sz="1000"/>
                        <a:t>0</a:t>
                      </a:r>
                    </a:p>
                  </a:txBody>
                  <a:tcPr/>
                </a:tc>
                <a:tc>
                  <a:txBody>
                    <a:bodyPr/>
                    <a:lstStyle/>
                    <a:p>
                      <a:r>
                        <a:rPr lang="en-US" sz="1000"/>
                        <a:t>1.9880%</a:t>
                      </a:r>
                    </a:p>
                  </a:txBody>
                  <a:tcPr/>
                </a:tc>
                <a:tc>
                  <a:txBody>
                    <a:bodyPr/>
                    <a:lstStyle/>
                    <a:p>
                      <a:r>
                        <a:rPr lang="en-US" sz="1000"/>
                        <a:t>0.0%</a:t>
                      </a:r>
                    </a:p>
                  </a:txBody>
                  <a:tcPr/>
                </a:tc>
                <a:extLst>
                  <a:ext uri="{0D108BD9-81ED-4DB2-BD59-A6C34878D82A}">
                    <a16:rowId xmlns:a16="http://schemas.microsoft.com/office/drawing/2014/main" val="3653838557"/>
                  </a:ext>
                </a:extLst>
              </a:tr>
              <a:tr h="370840">
                <a:tc>
                  <a:txBody>
                    <a:bodyPr/>
                    <a:lstStyle/>
                    <a:p>
                      <a:r>
                        <a:rPr lang="en-US" sz="1000"/>
                        <a:t>Revista PYMES</a:t>
                      </a:r>
                    </a:p>
                  </a:txBody>
                  <a:tcPr/>
                </a:tc>
                <a:tc>
                  <a:txBody>
                    <a:bodyPr/>
                    <a:lstStyle/>
                    <a:p>
                      <a:r>
                        <a:rPr lang="en-US" sz="1000"/>
                        <a:t>34250</a:t>
                      </a:r>
                    </a:p>
                  </a:txBody>
                  <a:tcPr/>
                </a:tc>
                <a:tc>
                  <a:txBody>
                    <a:bodyPr/>
                    <a:lstStyle/>
                    <a:p>
                      <a:r>
                        <a:rPr lang="en-US" sz="1000"/>
                        <a:t>76</a:t>
                      </a:r>
                    </a:p>
                  </a:txBody>
                  <a:tcPr/>
                </a:tc>
                <a:tc>
                  <a:txBody>
                    <a:bodyPr/>
                    <a:lstStyle/>
                    <a:p>
                      <a:r>
                        <a:rPr lang="en-US" sz="1000"/>
                        <a:t>12</a:t>
                      </a:r>
                    </a:p>
                  </a:txBody>
                  <a:tcPr/>
                </a:tc>
                <a:tc>
                  <a:txBody>
                    <a:bodyPr/>
                    <a:lstStyle/>
                    <a:p>
                      <a:r>
                        <a:rPr lang="en-US" sz="1000"/>
                        <a:t>105</a:t>
                      </a:r>
                    </a:p>
                  </a:txBody>
                  <a:tcPr/>
                </a:tc>
                <a:tc>
                  <a:txBody>
                    <a:bodyPr/>
                    <a:lstStyle/>
                    <a:p>
                      <a:r>
                        <a:rPr lang="en-US" sz="1000"/>
                        <a:t>5</a:t>
                      </a:r>
                    </a:p>
                  </a:txBody>
                  <a:tcPr/>
                </a:tc>
                <a:tc>
                  <a:txBody>
                    <a:bodyPr/>
                    <a:lstStyle/>
                    <a:p>
                      <a:r>
                        <a:rPr lang="en-US" sz="1000"/>
                        <a:t>27</a:t>
                      </a:r>
                    </a:p>
                  </a:txBody>
                  <a:tcPr/>
                </a:tc>
                <a:tc>
                  <a:txBody>
                    <a:bodyPr/>
                    <a:lstStyle/>
                    <a:p>
                      <a:r>
                        <a:rPr lang="en-US" sz="1000"/>
                        <a:t>0</a:t>
                      </a:r>
                    </a:p>
                  </a:txBody>
                  <a:tcPr/>
                </a:tc>
                <a:tc>
                  <a:txBody>
                    <a:bodyPr/>
                    <a:lstStyle/>
                    <a:p>
                      <a:r>
                        <a:rPr lang="en-US" sz="1000"/>
                        <a:t>0.0334%</a:t>
                      </a:r>
                    </a:p>
                  </a:txBody>
                  <a:tcPr/>
                </a:tc>
                <a:tc>
                  <a:txBody>
                    <a:bodyPr/>
                    <a:lstStyle/>
                    <a:p>
                      <a:r>
                        <a:rPr lang="en-US" sz="1000"/>
                        <a:t>0.0%</a:t>
                      </a:r>
                    </a:p>
                  </a:txBody>
                  <a:tcPr/>
                </a:tc>
                <a:extLst>
                  <a:ext uri="{0D108BD9-81ED-4DB2-BD59-A6C34878D82A}">
                    <a16:rowId xmlns:a16="http://schemas.microsoft.com/office/drawing/2014/main" val="2846195907"/>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695862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Total</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369706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75269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128822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69626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Radar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8478832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58235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426565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7994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 Per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370786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0760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491100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5300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315998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95568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6149705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30388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 of 12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577785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00425157"/>
                    </a:ext>
                  </a:extLst>
                </a:gridCol>
                <a:gridCol w="658368">
                  <a:extLst>
                    <a:ext uri="{9D8B030D-6E8A-4147-A177-3AD203B41FA5}">
                      <a16:colId xmlns:a16="http://schemas.microsoft.com/office/drawing/2014/main" val="3741050716"/>
                    </a:ext>
                  </a:extLst>
                </a:gridCol>
                <a:gridCol w="658368">
                  <a:extLst>
                    <a:ext uri="{9D8B030D-6E8A-4147-A177-3AD203B41FA5}">
                      <a16:colId xmlns:a16="http://schemas.microsoft.com/office/drawing/2014/main" val="3708671392"/>
                    </a:ext>
                  </a:extLst>
                </a:gridCol>
                <a:gridCol w="658368">
                  <a:extLst>
                    <a:ext uri="{9D8B030D-6E8A-4147-A177-3AD203B41FA5}">
                      <a16:colId xmlns:a16="http://schemas.microsoft.com/office/drawing/2014/main" val="2812386295"/>
                    </a:ext>
                  </a:extLst>
                </a:gridCol>
                <a:gridCol w="658368">
                  <a:extLst>
                    <a:ext uri="{9D8B030D-6E8A-4147-A177-3AD203B41FA5}">
                      <a16:colId xmlns:a16="http://schemas.microsoft.com/office/drawing/2014/main" val="4134592191"/>
                    </a:ext>
                  </a:extLst>
                </a:gridCol>
                <a:gridCol w="658368">
                  <a:extLst>
                    <a:ext uri="{9D8B030D-6E8A-4147-A177-3AD203B41FA5}">
                      <a16:colId xmlns:a16="http://schemas.microsoft.com/office/drawing/2014/main" val="1719145279"/>
                    </a:ext>
                  </a:extLst>
                </a:gridCol>
                <a:gridCol w="658368">
                  <a:extLst>
                    <a:ext uri="{9D8B030D-6E8A-4147-A177-3AD203B41FA5}">
                      <a16:colId xmlns:a16="http://schemas.microsoft.com/office/drawing/2014/main" val="3392744486"/>
                    </a:ext>
                  </a:extLst>
                </a:gridCol>
                <a:gridCol w="658368">
                  <a:extLst>
                    <a:ext uri="{9D8B030D-6E8A-4147-A177-3AD203B41FA5}">
                      <a16:colId xmlns:a16="http://schemas.microsoft.com/office/drawing/2014/main" val="88008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72859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- 2017-03-16 18:26:50</a:t>
                      </a:r>
                      <a:r>
                        <a:rPr kumimoji="0" lang="es-ES" sz="1000" b="0" i="0" u="none" strike="noStrike" kern="1200" cap="none" spc="0" normalizeH="0" baseline="0" noProof="0">
                          <a:ln>
                            <a:noFill/>
                          </a:ln>
                          <a:solidFill>
                            <a:prstClr val="black"/>
                          </a:solidFill>
                          <a:effectLst/>
                          <a:uLnTx/>
                          <a:uFillTx/>
                          <a:latin typeface="+mn-lt"/>
                          <a:ea typeface="+mn-ea"/>
                          <a:cs typeface="+mn-cs"/>
                        </a:rPr>
                        <a:t>
Cuando Ezequiel Escobar estudiaba Ingeniería en Jujuy, un compañero con hipoacusia tuvo que dejar la universidad porque le costaba seguir las clases. Entonces, junto a unos amigos creó uSound, una aplicación para celulares que funciona como un audífono para personas con dificultades auditivas.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44412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- 2017-03-09 18:54:37</a:t>
                      </a:r>
                      <a:r>
                        <a:rPr kumimoji="0" lang="es-ES" sz="1000" b="0" i="0" u="none" strike="noStrike" kern="1200" cap="none" spc="0" normalizeH="0" baseline="0" noProof="0">
                          <a:ln>
                            <a:noFill/>
                          </a:ln>
                          <a:solidFill>
                            <a:prstClr val="black"/>
                          </a:solidFill>
                          <a:effectLst/>
                          <a:uLnTx/>
                          <a:uFillTx/>
                          <a:latin typeface="+mn-lt"/>
                          <a:ea typeface="+mn-ea"/>
                          <a:cs typeface="+mn-cs"/>
                        </a:rPr>
                        <a:t>
Hace varias generaciones que las ollas Essen Oficial son un clásico de la cocina de los argentinos.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84607813"/>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9745521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- 2 of 12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93699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2322967"/>
                    </a:ext>
                  </a:extLst>
                </a:gridCol>
                <a:gridCol w="658368">
                  <a:extLst>
                    <a:ext uri="{9D8B030D-6E8A-4147-A177-3AD203B41FA5}">
                      <a16:colId xmlns:a16="http://schemas.microsoft.com/office/drawing/2014/main" val="2845224068"/>
                    </a:ext>
                  </a:extLst>
                </a:gridCol>
                <a:gridCol w="658368">
                  <a:extLst>
                    <a:ext uri="{9D8B030D-6E8A-4147-A177-3AD203B41FA5}">
                      <a16:colId xmlns:a16="http://schemas.microsoft.com/office/drawing/2014/main" val="3769551868"/>
                    </a:ext>
                  </a:extLst>
                </a:gridCol>
                <a:gridCol w="658368">
                  <a:extLst>
                    <a:ext uri="{9D8B030D-6E8A-4147-A177-3AD203B41FA5}">
                      <a16:colId xmlns:a16="http://schemas.microsoft.com/office/drawing/2014/main" val="2035275931"/>
                    </a:ext>
                  </a:extLst>
                </a:gridCol>
                <a:gridCol w="658368">
                  <a:extLst>
                    <a:ext uri="{9D8B030D-6E8A-4147-A177-3AD203B41FA5}">
                      <a16:colId xmlns:a16="http://schemas.microsoft.com/office/drawing/2014/main" val="2801278040"/>
                    </a:ext>
                  </a:extLst>
                </a:gridCol>
                <a:gridCol w="658368">
                  <a:extLst>
                    <a:ext uri="{9D8B030D-6E8A-4147-A177-3AD203B41FA5}">
                      <a16:colId xmlns:a16="http://schemas.microsoft.com/office/drawing/2014/main" val="997955759"/>
                    </a:ext>
                  </a:extLst>
                </a:gridCol>
                <a:gridCol w="658368">
                  <a:extLst>
                    <a:ext uri="{9D8B030D-6E8A-4147-A177-3AD203B41FA5}">
                      <a16:colId xmlns:a16="http://schemas.microsoft.com/office/drawing/2014/main" val="1588002063"/>
                    </a:ext>
                  </a:extLst>
                </a:gridCol>
                <a:gridCol w="658368">
                  <a:extLst>
                    <a:ext uri="{9D8B030D-6E8A-4147-A177-3AD203B41FA5}">
                      <a16:colId xmlns:a16="http://schemas.microsoft.com/office/drawing/2014/main" val="3431225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55934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- 2017-03-15 16:41:02</a:t>
                      </a:r>
                      <a:r>
                        <a:rPr kumimoji="0" lang="es-ES" sz="1000" b="0" i="0" u="none" strike="noStrike" kern="1200" cap="none" spc="0" normalizeH="0" baseline="0" noProof="0">
                          <a:ln>
                            <a:noFill/>
                          </a:ln>
                          <a:solidFill>
                            <a:prstClr val="black"/>
                          </a:solidFill>
                          <a:effectLst/>
                          <a:uLnTx/>
                          <a:uFillTx/>
                          <a:latin typeface="+mn-lt"/>
                          <a:ea typeface="+mn-ea"/>
                          <a:cs typeface="+mn-cs"/>
                        </a:rPr>
                        <a:t>
ABRIMOS LA VENTA DE PASAJES PARA LOS TRENES DE LARGA DISTANCIA
Para los meses de abril, mayo y junio ya están en venta los pasajes que unen Buenos Aires con Tucumán, Córdoba, Rosario, Junín y Bahía Blanca.
Los pasajes se pueden comprar por internet a través de la página www.sofse.gob.ar, donde únicamente se puede pagar con tarjeta de crédito o, de forma presencial, en la estación Plaza de Constitución todos los días de 8 a 22 hs pagando en efectivo.
En Retiro no vamos a estar vendiendo pasajes porque la estación está en plena obra de puesta en valor.
Otros puntos de venta con pago solo en efectivo son:
   - Estaciones de la Ciudad de Buenos Aires y AMBA
Once, Temperley, Florencio Varela, La Plata; San Miguel, José C Paz, General Urquiza, Belgrano R, Mitre y Tapiales.
   - Estaciones del interior del país
Mar del Plata, Rosario Norte, Rosario Sur, San Nicolás, Córdoba, Villa María, Cosquín, Alta Córdoba, R de Busto, Tucumán, La Banda, Bahía Blanca, Tornquist, Pigüé, General La Madrid, 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62949558"/>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760874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- 3 of 12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84431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66056106"/>
                    </a:ext>
                  </a:extLst>
                </a:gridCol>
                <a:gridCol w="658368">
                  <a:extLst>
                    <a:ext uri="{9D8B030D-6E8A-4147-A177-3AD203B41FA5}">
                      <a16:colId xmlns:a16="http://schemas.microsoft.com/office/drawing/2014/main" val="1889849915"/>
                    </a:ext>
                  </a:extLst>
                </a:gridCol>
                <a:gridCol w="658368">
                  <a:extLst>
                    <a:ext uri="{9D8B030D-6E8A-4147-A177-3AD203B41FA5}">
                      <a16:colId xmlns:a16="http://schemas.microsoft.com/office/drawing/2014/main" val="3948204500"/>
                    </a:ext>
                  </a:extLst>
                </a:gridCol>
                <a:gridCol w="658368">
                  <a:extLst>
                    <a:ext uri="{9D8B030D-6E8A-4147-A177-3AD203B41FA5}">
                      <a16:colId xmlns:a16="http://schemas.microsoft.com/office/drawing/2014/main" val="3729673041"/>
                    </a:ext>
                  </a:extLst>
                </a:gridCol>
                <a:gridCol w="658368">
                  <a:extLst>
                    <a:ext uri="{9D8B030D-6E8A-4147-A177-3AD203B41FA5}">
                      <a16:colId xmlns:a16="http://schemas.microsoft.com/office/drawing/2014/main" val="3187229755"/>
                    </a:ext>
                  </a:extLst>
                </a:gridCol>
                <a:gridCol w="658368">
                  <a:extLst>
                    <a:ext uri="{9D8B030D-6E8A-4147-A177-3AD203B41FA5}">
                      <a16:colId xmlns:a16="http://schemas.microsoft.com/office/drawing/2014/main" val="3771087882"/>
                    </a:ext>
                  </a:extLst>
                </a:gridCol>
                <a:gridCol w="658368">
                  <a:extLst>
                    <a:ext uri="{9D8B030D-6E8A-4147-A177-3AD203B41FA5}">
                      <a16:colId xmlns:a16="http://schemas.microsoft.com/office/drawing/2014/main" val="2000172843"/>
                    </a:ext>
                  </a:extLst>
                </a:gridCol>
                <a:gridCol w="658368">
                  <a:extLst>
                    <a:ext uri="{9D8B030D-6E8A-4147-A177-3AD203B41FA5}">
                      <a16:colId xmlns:a16="http://schemas.microsoft.com/office/drawing/2014/main" val="3331571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91342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Trabajo, Empleo y Seguridad Social de la Nación - 2017-03-06 12:21:51</a:t>
                      </a:r>
                      <a:r>
                        <a:rPr kumimoji="0" lang="es-ES" sz="1000" b="0" i="0" u="none" strike="noStrike" kern="1200" cap="none" spc="0" normalizeH="0" baseline="0" noProof="0">
                          <a:ln>
                            <a:noFill/>
                          </a:ln>
                          <a:solidFill>
                            <a:prstClr val="black"/>
                          </a:solidFill>
                          <a:effectLst/>
                          <a:uLnTx/>
                          <a:uFillTx/>
                          <a:latin typeface="+mn-lt"/>
                          <a:ea typeface="+mn-ea"/>
                          <a:cs typeface="+mn-cs"/>
                        </a:rPr>
                        <a:t>
CERCA DE TU CASA HAY UN CURSO QUE TE ESPERA
En la provincia de Córdoba tenés estos cursos para ayudarte a mejorar tu empleabilidad.
Informate sobre estas capacitaciones gratuitas que empiezan ahora y las de los próximos meses haciendo click en bit.ly/MinTrabajoCapacitate
¡Inscribite!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70155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- 2017-03-03 18:01:21</a:t>
                      </a:r>
                      <a:r>
                        <a:rPr kumimoji="0" lang="es-ES" sz="1000" b="0" i="0" u="none" strike="noStrike" kern="1200" cap="none" spc="0" normalizeH="0" baseline="0" noProof="0">
                          <a:ln>
                            <a:noFill/>
                          </a:ln>
                          <a:solidFill>
                            <a:prstClr val="black"/>
                          </a:solidFill>
                          <a:effectLst/>
                          <a:uLnTx/>
                          <a:uFillTx/>
                          <a:latin typeface="+mn-lt"/>
                          <a:ea typeface="+mn-ea"/>
                          <a:cs typeface="+mn-cs"/>
                        </a:rPr>
                        <a:t>
Estamos transformando el país con obras bien hechas.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88361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- 2017-03-29 19:57:41</a:t>
                      </a:r>
                      <a:r>
                        <a:rPr kumimoji="0" lang="es-ES" sz="1000" b="0" i="0" u="none" strike="noStrike" kern="1200" cap="none" spc="0" normalizeH="0" baseline="0" noProof="0">
                          <a:ln>
                            <a:noFill/>
                          </a:ln>
                          <a:solidFill>
                            <a:prstClr val="black"/>
                          </a:solidFill>
                          <a:effectLst/>
                          <a:uLnTx/>
                          <a:uFillTx/>
                          <a:latin typeface="+mn-lt"/>
                          <a:ea typeface="+mn-ea"/>
                          <a:cs typeface="+mn-cs"/>
                        </a:rPr>
                        <a:t>
ANIMATE A EMPRENDER, AHORA ES MÁS FÁCIL
Si estás arrancando un proyecto, con la #LeyDeEmprendedores podés recibir créditos a tasa cero y abrir tu empresa en un día. Además, invertir en tu idea va a tener beneficios. Más información en goo.gl/7lAZcE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53893373"/>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42330718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- 4 of 12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00713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48734844"/>
                    </a:ext>
                  </a:extLst>
                </a:gridCol>
                <a:gridCol w="658368">
                  <a:extLst>
                    <a:ext uri="{9D8B030D-6E8A-4147-A177-3AD203B41FA5}">
                      <a16:colId xmlns:a16="http://schemas.microsoft.com/office/drawing/2014/main" val="1864051853"/>
                    </a:ext>
                  </a:extLst>
                </a:gridCol>
                <a:gridCol w="658368">
                  <a:extLst>
                    <a:ext uri="{9D8B030D-6E8A-4147-A177-3AD203B41FA5}">
                      <a16:colId xmlns:a16="http://schemas.microsoft.com/office/drawing/2014/main" val="457009982"/>
                    </a:ext>
                  </a:extLst>
                </a:gridCol>
                <a:gridCol w="658368">
                  <a:extLst>
                    <a:ext uri="{9D8B030D-6E8A-4147-A177-3AD203B41FA5}">
                      <a16:colId xmlns:a16="http://schemas.microsoft.com/office/drawing/2014/main" val="3991772688"/>
                    </a:ext>
                  </a:extLst>
                </a:gridCol>
                <a:gridCol w="658368">
                  <a:extLst>
                    <a:ext uri="{9D8B030D-6E8A-4147-A177-3AD203B41FA5}">
                      <a16:colId xmlns:a16="http://schemas.microsoft.com/office/drawing/2014/main" val="3963768334"/>
                    </a:ext>
                  </a:extLst>
                </a:gridCol>
                <a:gridCol w="658368">
                  <a:extLst>
                    <a:ext uri="{9D8B030D-6E8A-4147-A177-3AD203B41FA5}">
                      <a16:colId xmlns:a16="http://schemas.microsoft.com/office/drawing/2014/main" val="150513136"/>
                    </a:ext>
                  </a:extLst>
                </a:gridCol>
                <a:gridCol w="658368">
                  <a:extLst>
                    <a:ext uri="{9D8B030D-6E8A-4147-A177-3AD203B41FA5}">
                      <a16:colId xmlns:a16="http://schemas.microsoft.com/office/drawing/2014/main" val="2408772404"/>
                    </a:ext>
                  </a:extLst>
                </a:gridCol>
                <a:gridCol w="658368">
                  <a:extLst>
                    <a:ext uri="{9D8B030D-6E8A-4147-A177-3AD203B41FA5}">
                      <a16:colId xmlns:a16="http://schemas.microsoft.com/office/drawing/2014/main" val="4085194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09880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- 2017-03-16 13:27:22</a:t>
                      </a:r>
                      <a:r>
                        <a:rPr kumimoji="0" lang="es-ES" sz="1000" b="0" i="0" u="none" strike="noStrike" kern="1200" cap="none" spc="0" normalizeH="0" baseline="0" noProof="0">
                          <a:ln>
                            <a:noFill/>
                          </a:ln>
                          <a:solidFill>
                            <a:prstClr val="black"/>
                          </a:solidFill>
                          <a:effectLst/>
                          <a:uLnTx/>
                          <a:uFillTx/>
                          <a:latin typeface="+mn-lt"/>
                          <a:ea typeface="+mn-ea"/>
                          <a:cs typeface="+mn-cs"/>
                        </a:rPr>
                        <a:t>
VAMOS A RENOVAR LAS ESTACIONES DEL BELGRANO NORTE
Como estamos haciendo en #Retiro, con impresionantes obras de puesta en valor (👉 goo.gl/QML2RF), vamos a seguir avanzando con el Plan Integral de Obras Ferroviarias. En las 23 estaciones de la línea que va desde Retiro hasta el partido de Pilar vamos a hacer nuevos andenes, refugios, boleterías, molinetes y mejores accesos.
Viajar va a ser más cómodo y seguro, y con estas obras vamos a generar 2500 puestos de trabajo.
Esta semana abrimos las licitaciones y en septiembre empezaremos con estas obras, que van a mejorar el día a día de más de 70.000 pasajeros.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51696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- 2017-03-10 19:16:51</a:t>
                      </a:r>
                      <a:r>
                        <a:rPr kumimoji="0" lang="es-ES" sz="1000" b="0" i="0" u="none" strike="noStrike" kern="1200" cap="none" spc="0" normalizeH="0" baseline="0" noProof="0">
                          <a:ln>
                            <a:noFill/>
                          </a:ln>
                          <a:solidFill>
                            <a:prstClr val="black"/>
                          </a:solidFill>
                          <a:effectLst/>
                          <a:uLnTx/>
                          <a:uFillTx/>
                          <a:latin typeface="+mn-lt"/>
                          <a:ea typeface="+mn-ea"/>
                          <a:cs typeface="+mn-cs"/>
                        </a:rPr>
                        <a:t>
Esta es la historia del primer ferrocarril argentino, el Ferrocarril del Oeste.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63385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- 2017-03-17 10:44:26</a:t>
                      </a:r>
                      <a:r>
                        <a:rPr kumimoji="0" lang="es-ES" sz="1000" b="0" i="0" u="none" strike="noStrike" kern="1200" cap="none" spc="0" normalizeH="0" baseline="0" noProof="0">
                          <a:ln>
                            <a:noFill/>
                          </a:ln>
                          <a:solidFill>
                            <a:prstClr val="black"/>
                          </a:solidFill>
                          <a:effectLst/>
                          <a:uLnTx/>
                          <a:uFillTx/>
                          <a:latin typeface="+mn-lt"/>
                          <a:ea typeface="+mn-ea"/>
                          <a:cs typeface="+mn-cs"/>
                        </a:rPr>
                        <a:t>
Desde la autopista Pilar - Pergamino en la RN8. Avanzan las obras!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15664019"/>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1770500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- 5 of 12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5933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31932115"/>
                    </a:ext>
                  </a:extLst>
                </a:gridCol>
                <a:gridCol w="658368">
                  <a:extLst>
                    <a:ext uri="{9D8B030D-6E8A-4147-A177-3AD203B41FA5}">
                      <a16:colId xmlns:a16="http://schemas.microsoft.com/office/drawing/2014/main" val="2830048851"/>
                    </a:ext>
                  </a:extLst>
                </a:gridCol>
                <a:gridCol w="658368">
                  <a:extLst>
                    <a:ext uri="{9D8B030D-6E8A-4147-A177-3AD203B41FA5}">
                      <a16:colId xmlns:a16="http://schemas.microsoft.com/office/drawing/2014/main" val="3000171423"/>
                    </a:ext>
                  </a:extLst>
                </a:gridCol>
                <a:gridCol w="658368">
                  <a:extLst>
                    <a:ext uri="{9D8B030D-6E8A-4147-A177-3AD203B41FA5}">
                      <a16:colId xmlns:a16="http://schemas.microsoft.com/office/drawing/2014/main" val="1917734710"/>
                    </a:ext>
                  </a:extLst>
                </a:gridCol>
                <a:gridCol w="658368">
                  <a:extLst>
                    <a:ext uri="{9D8B030D-6E8A-4147-A177-3AD203B41FA5}">
                      <a16:colId xmlns:a16="http://schemas.microsoft.com/office/drawing/2014/main" val="1735861933"/>
                    </a:ext>
                  </a:extLst>
                </a:gridCol>
                <a:gridCol w="658368">
                  <a:extLst>
                    <a:ext uri="{9D8B030D-6E8A-4147-A177-3AD203B41FA5}">
                      <a16:colId xmlns:a16="http://schemas.microsoft.com/office/drawing/2014/main" val="2977160367"/>
                    </a:ext>
                  </a:extLst>
                </a:gridCol>
                <a:gridCol w="658368">
                  <a:extLst>
                    <a:ext uri="{9D8B030D-6E8A-4147-A177-3AD203B41FA5}">
                      <a16:colId xmlns:a16="http://schemas.microsoft.com/office/drawing/2014/main" val="3157499025"/>
                    </a:ext>
                  </a:extLst>
                </a:gridCol>
                <a:gridCol w="658368">
                  <a:extLst>
                    <a:ext uri="{9D8B030D-6E8A-4147-A177-3AD203B41FA5}">
                      <a16:colId xmlns:a16="http://schemas.microsoft.com/office/drawing/2014/main" val="1821493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6752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- 2017-03-03 10:32:24</a:t>
                      </a:r>
                      <a:r>
                        <a:rPr kumimoji="0" lang="es-ES" sz="1000" b="0" i="0" u="none" strike="noStrike" kern="1200" cap="none" spc="0" normalizeH="0" baseline="0" noProof="0">
                          <a:ln>
                            <a:noFill/>
                          </a:ln>
                          <a:solidFill>
                            <a:prstClr val="black"/>
                          </a:solidFill>
                          <a:effectLst/>
                          <a:uLnTx/>
                          <a:uFillTx/>
                          <a:latin typeface="+mn-lt"/>
                          <a:ea typeface="+mn-ea"/>
                          <a:cs typeface="+mn-cs"/>
                        </a:rPr>
                        <a:t>
AEROLíNEAS SIGUE SUPERÁNDOSE 
Después de llegar a su récord de cantidad de pasajeros transportados en enero, Aerolíneas Argentinas llegó a su récord de pasajeros transportados en febrero. Este último mes se transportaron un 25% más que en 2015, y se estableció otro récord el día 24: la mayor cantidad de pasajeros transportados en un solo día en la historia.
Además, se mejoraron los niveles de puntualidad, que son muy buenos, y nos ubican dentro de las 20 compañías tradicionales más puntuales del mundo, según la consultora OAG.  Más argentinos están volando y llegando más rápido y mejor a donde quieren llegar.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33652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- 2017-03-23 16:17:36</a:t>
                      </a:r>
                      <a:r>
                        <a:rPr kumimoji="0" lang="es-ES" sz="1000" b="0" i="0" u="none" strike="noStrike" kern="1200" cap="none" spc="0" normalizeH="0" baseline="0" noProof="0">
                          <a:ln>
                            <a:noFill/>
                          </a:ln>
                          <a:solidFill>
                            <a:prstClr val="black"/>
                          </a:solidFill>
                          <a:effectLst/>
                          <a:uLnTx/>
                          <a:uFillTx/>
                          <a:latin typeface="+mn-lt"/>
                          <a:ea typeface="+mn-ea"/>
                          <a:cs typeface="+mn-cs"/>
                        </a:rPr>
                        <a:t>
Con la inclusión de las líneas Mitre, Roca y San Martín completamos la implementación de un nuevo sistema de comunicación en las 5 líneas del AMBA. 
¡Fijate de qué se trata!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46249805"/>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0841386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- 6 of 12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98988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12221545"/>
                    </a:ext>
                  </a:extLst>
                </a:gridCol>
                <a:gridCol w="658368">
                  <a:extLst>
                    <a:ext uri="{9D8B030D-6E8A-4147-A177-3AD203B41FA5}">
                      <a16:colId xmlns:a16="http://schemas.microsoft.com/office/drawing/2014/main" val="201819388"/>
                    </a:ext>
                  </a:extLst>
                </a:gridCol>
                <a:gridCol w="658368">
                  <a:extLst>
                    <a:ext uri="{9D8B030D-6E8A-4147-A177-3AD203B41FA5}">
                      <a16:colId xmlns:a16="http://schemas.microsoft.com/office/drawing/2014/main" val="1374889902"/>
                    </a:ext>
                  </a:extLst>
                </a:gridCol>
                <a:gridCol w="658368">
                  <a:extLst>
                    <a:ext uri="{9D8B030D-6E8A-4147-A177-3AD203B41FA5}">
                      <a16:colId xmlns:a16="http://schemas.microsoft.com/office/drawing/2014/main" val="1471105877"/>
                    </a:ext>
                  </a:extLst>
                </a:gridCol>
                <a:gridCol w="658368">
                  <a:extLst>
                    <a:ext uri="{9D8B030D-6E8A-4147-A177-3AD203B41FA5}">
                      <a16:colId xmlns:a16="http://schemas.microsoft.com/office/drawing/2014/main" val="3029881786"/>
                    </a:ext>
                  </a:extLst>
                </a:gridCol>
                <a:gridCol w="658368">
                  <a:extLst>
                    <a:ext uri="{9D8B030D-6E8A-4147-A177-3AD203B41FA5}">
                      <a16:colId xmlns:a16="http://schemas.microsoft.com/office/drawing/2014/main" val="1846064870"/>
                    </a:ext>
                  </a:extLst>
                </a:gridCol>
                <a:gridCol w="658368">
                  <a:extLst>
                    <a:ext uri="{9D8B030D-6E8A-4147-A177-3AD203B41FA5}">
                      <a16:colId xmlns:a16="http://schemas.microsoft.com/office/drawing/2014/main" val="3109034537"/>
                    </a:ext>
                  </a:extLst>
                </a:gridCol>
                <a:gridCol w="658368">
                  <a:extLst>
                    <a:ext uri="{9D8B030D-6E8A-4147-A177-3AD203B41FA5}">
                      <a16:colId xmlns:a16="http://schemas.microsoft.com/office/drawing/2014/main" val="418633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27984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- 2017-03-06 17:01:43</a:t>
                      </a:r>
                      <a:r>
                        <a:rPr kumimoji="0" lang="es-ES" sz="1000" b="0" i="0" u="none" strike="noStrike" kern="1200" cap="none" spc="0" normalizeH="0" baseline="0" noProof="0">
                          <a:ln>
                            <a:noFill/>
                          </a:ln>
                          <a:solidFill>
                            <a:prstClr val="black"/>
                          </a:solidFill>
                          <a:effectLst/>
                          <a:uLnTx/>
                          <a:uFillTx/>
                          <a:latin typeface="+mn-lt"/>
                          <a:ea typeface="+mn-ea"/>
                          <a:cs typeface="+mn-cs"/>
                        </a:rPr>
                        <a:t>
NUEVA LICENCIA NACIONAL DE CONDUCIR
Lanzamos la nueva Licencia Nacional de Conducir, que también podrá usarse en aquellos países incluidos en el Convenio de Ginebra. ¿Qué cambia? Es de mayor calidad, más auténtica y va a dar más seguridad ya que tiene 24 nuevas medidas que la transforman en una de las licencias más completas del mundo.
La Licencia de conducir es el final de un proceso, en el que también estamos trabajando para que sea más exigente y genere conductores mejor capacitados. Es un paso más en la seguridad de todos los caminos de nuestro país.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78434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- 2017-03-08 21:42:32</a:t>
                      </a:r>
                      <a:r>
                        <a:rPr kumimoji="0" lang="es-ES" sz="1000" b="0" i="0" u="none" strike="noStrike" kern="1200" cap="none" spc="0" normalizeH="0" baseline="0" noProof="0">
                          <a:ln>
                            <a:noFill/>
                          </a:ln>
                          <a:solidFill>
                            <a:prstClr val="black"/>
                          </a:solidFill>
                          <a:effectLst/>
                          <a:uLnTx/>
                          <a:uFillTx/>
                          <a:latin typeface="+mn-lt"/>
                          <a:ea typeface="+mn-ea"/>
                          <a:cs typeface="+mn-cs"/>
                        </a:rPr>
                        <a:t>
Hay muchas cosas que son diferentes de cómo las imaginamos #8M www.argentina.gob.ar/111mil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83894357"/>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7129298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- 7 of 12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3468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3978391"/>
                    </a:ext>
                  </a:extLst>
                </a:gridCol>
                <a:gridCol w="658368">
                  <a:extLst>
                    <a:ext uri="{9D8B030D-6E8A-4147-A177-3AD203B41FA5}">
                      <a16:colId xmlns:a16="http://schemas.microsoft.com/office/drawing/2014/main" val="3938680168"/>
                    </a:ext>
                  </a:extLst>
                </a:gridCol>
                <a:gridCol w="658368">
                  <a:extLst>
                    <a:ext uri="{9D8B030D-6E8A-4147-A177-3AD203B41FA5}">
                      <a16:colId xmlns:a16="http://schemas.microsoft.com/office/drawing/2014/main" val="159441311"/>
                    </a:ext>
                  </a:extLst>
                </a:gridCol>
                <a:gridCol w="658368">
                  <a:extLst>
                    <a:ext uri="{9D8B030D-6E8A-4147-A177-3AD203B41FA5}">
                      <a16:colId xmlns:a16="http://schemas.microsoft.com/office/drawing/2014/main" val="36355345"/>
                    </a:ext>
                  </a:extLst>
                </a:gridCol>
                <a:gridCol w="658368">
                  <a:extLst>
                    <a:ext uri="{9D8B030D-6E8A-4147-A177-3AD203B41FA5}">
                      <a16:colId xmlns:a16="http://schemas.microsoft.com/office/drawing/2014/main" val="1447964206"/>
                    </a:ext>
                  </a:extLst>
                </a:gridCol>
                <a:gridCol w="658368">
                  <a:extLst>
                    <a:ext uri="{9D8B030D-6E8A-4147-A177-3AD203B41FA5}">
                      <a16:colId xmlns:a16="http://schemas.microsoft.com/office/drawing/2014/main" val="2109689900"/>
                    </a:ext>
                  </a:extLst>
                </a:gridCol>
                <a:gridCol w="658368">
                  <a:extLst>
                    <a:ext uri="{9D8B030D-6E8A-4147-A177-3AD203B41FA5}">
                      <a16:colId xmlns:a16="http://schemas.microsoft.com/office/drawing/2014/main" val="220480816"/>
                    </a:ext>
                  </a:extLst>
                </a:gridCol>
                <a:gridCol w="658368">
                  <a:extLst>
                    <a:ext uri="{9D8B030D-6E8A-4147-A177-3AD203B41FA5}">
                      <a16:colId xmlns:a16="http://schemas.microsoft.com/office/drawing/2014/main" val="121411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02930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- 2017-03-21 18:42:22</a:t>
                      </a:r>
                      <a:r>
                        <a:rPr kumimoji="0" lang="es-ES" sz="1000" b="0" i="0" u="none" strike="noStrike" kern="1200" cap="none" spc="0" normalizeH="0" baseline="0" noProof="0">
                          <a:ln>
                            <a:noFill/>
                          </a:ln>
                          <a:solidFill>
                            <a:prstClr val="black"/>
                          </a:solidFill>
                          <a:effectLst/>
                          <a:uLnTx/>
                          <a:uFillTx/>
                          <a:latin typeface="+mn-lt"/>
                          <a:ea typeface="+mn-ea"/>
                          <a:cs typeface="+mn-cs"/>
                        </a:rPr>
                        <a:t>
TERMINAMOS DE PAVIMENTAR LA RN51 ENTRE MUÑANO Y SAN ANTONIO DE LOS COBRES, EN SALTA
Otra obra más que finalizamos. Los 21 kilómetros que antes eran de ripio ahora están pavimentados, dándole a la región una conexión más segura y rápida. Además, permitirá un mejor desarrollo de la industria minera y turística, dos actividades económicas centrales de la provincia. 
Como parte del Plan Belgrano, vamos a seguir con obras en el mismo corredor hasta el límite con Chile en el Paso de Sico. Invirtiendo en infraestructura y trabajando con transparencia estamos cumpliendo con obras tan esperadas, como esta de la RN51.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41737091"/>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4336622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- 8 of 12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62096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91228521"/>
                    </a:ext>
                  </a:extLst>
                </a:gridCol>
                <a:gridCol w="658368">
                  <a:extLst>
                    <a:ext uri="{9D8B030D-6E8A-4147-A177-3AD203B41FA5}">
                      <a16:colId xmlns:a16="http://schemas.microsoft.com/office/drawing/2014/main" val="2587223818"/>
                    </a:ext>
                  </a:extLst>
                </a:gridCol>
                <a:gridCol w="658368">
                  <a:extLst>
                    <a:ext uri="{9D8B030D-6E8A-4147-A177-3AD203B41FA5}">
                      <a16:colId xmlns:a16="http://schemas.microsoft.com/office/drawing/2014/main" val="2169003700"/>
                    </a:ext>
                  </a:extLst>
                </a:gridCol>
                <a:gridCol w="658368">
                  <a:extLst>
                    <a:ext uri="{9D8B030D-6E8A-4147-A177-3AD203B41FA5}">
                      <a16:colId xmlns:a16="http://schemas.microsoft.com/office/drawing/2014/main" val="323887623"/>
                    </a:ext>
                  </a:extLst>
                </a:gridCol>
                <a:gridCol w="658368">
                  <a:extLst>
                    <a:ext uri="{9D8B030D-6E8A-4147-A177-3AD203B41FA5}">
                      <a16:colId xmlns:a16="http://schemas.microsoft.com/office/drawing/2014/main" val="4012443450"/>
                    </a:ext>
                  </a:extLst>
                </a:gridCol>
                <a:gridCol w="658368">
                  <a:extLst>
                    <a:ext uri="{9D8B030D-6E8A-4147-A177-3AD203B41FA5}">
                      <a16:colId xmlns:a16="http://schemas.microsoft.com/office/drawing/2014/main" val="393670919"/>
                    </a:ext>
                  </a:extLst>
                </a:gridCol>
                <a:gridCol w="658368">
                  <a:extLst>
                    <a:ext uri="{9D8B030D-6E8A-4147-A177-3AD203B41FA5}">
                      <a16:colId xmlns:a16="http://schemas.microsoft.com/office/drawing/2014/main" val="855905664"/>
                    </a:ext>
                  </a:extLst>
                </a:gridCol>
                <a:gridCol w="658368">
                  <a:extLst>
                    <a:ext uri="{9D8B030D-6E8A-4147-A177-3AD203B41FA5}">
                      <a16:colId xmlns:a16="http://schemas.microsoft.com/office/drawing/2014/main" val="2120904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93480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- 2017-03-09 19:17:29</a:t>
                      </a:r>
                      <a:r>
                        <a:rPr kumimoji="0" lang="es-ES" sz="1000" b="0" i="0" u="none" strike="noStrike" kern="1200" cap="none" spc="0" normalizeH="0" baseline="0" noProof="0">
                          <a:ln>
                            <a:noFill/>
                          </a:ln>
                          <a:solidFill>
                            <a:prstClr val="black"/>
                          </a:solidFill>
                          <a:effectLst/>
                          <a:uLnTx/>
                          <a:uFillTx/>
                          <a:latin typeface="+mn-lt"/>
                          <a:ea typeface="+mn-ea"/>
                          <a:cs typeface="+mn-cs"/>
                        </a:rPr>
                        <a:t>
SEGUIMOS TRABAJANDO EN LA ESTACIÓN CASTELLO DEL FFCC BELGRANO SUR
Estamos prolongando los andenes nuevos trabajando con una grúa de gran longitud que se llama pluma, para poder cruzar los materiales de un andén a otro.
Solo se detienen los trabajos cuando el tren de pasajeros pasa por la estación, pero el servicio no se interrumpe mientras nosotros avanzamos. Estas obras de infraestructura y seguridad son parte de la renovación de 21 estaciones de la línea.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06102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- 2017-03-21 19:27:05</a:t>
                      </a:r>
                      <a:r>
                        <a:rPr kumimoji="0" lang="es-ES" sz="1000" b="0" i="0" u="none" strike="noStrike" kern="1200" cap="none" spc="0" normalizeH="0" baseline="0" noProof="0">
                          <a:ln>
                            <a:noFill/>
                          </a:ln>
                          <a:solidFill>
                            <a:prstClr val="black"/>
                          </a:solidFill>
                          <a:effectLst/>
                          <a:uLnTx/>
                          <a:uFillTx/>
                          <a:latin typeface="+mn-lt"/>
                          <a:ea typeface="+mn-ea"/>
                          <a:cs typeface="+mn-cs"/>
                        </a:rPr>
                        <a:t>
IPH empezó haciendo cables de acero para frenos de bicicletas en un taller de San Martín, Buenos Aires. Hoy, tiene dos plantas en San Miguel y sus cables están en los ascensores de los principales rascacielos de Nueva York.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82621478"/>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4920468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- 9 of 12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52891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52355447"/>
                    </a:ext>
                  </a:extLst>
                </a:gridCol>
                <a:gridCol w="658368">
                  <a:extLst>
                    <a:ext uri="{9D8B030D-6E8A-4147-A177-3AD203B41FA5}">
                      <a16:colId xmlns:a16="http://schemas.microsoft.com/office/drawing/2014/main" val="3115290047"/>
                    </a:ext>
                  </a:extLst>
                </a:gridCol>
                <a:gridCol w="658368">
                  <a:extLst>
                    <a:ext uri="{9D8B030D-6E8A-4147-A177-3AD203B41FA5}">
                      <a16:colId xmlns:a16="http://schemas.microsoft.com/office/drawing/2014/main" val="868106029"/>
                    </a:ext>
                  </a:extLst>
                </a:gridCol>
                <a:gridCol w="658368">
                  <a:extLst>
                    <a:ext uri="{9D8B030D-6E8A-4147-A177-3AD203B41FA5}">
                      <a16:colId xmlns:a16="http://schemas.microsoft.com/office/drawing/2014/main" val="1114216560"/>
                    </a:ext>
                  </a:extLst>
                </a:gridCol>
                <a:gridCol w="658368">
                  <a:extLst>
                    <a:ext uri="{9D8B030D-6E8A-4147-A177-3AD203B41FA5}">
                      <a16:colId xmlns:a16="http://schemas.microsoft.com/office/drawing/2014/main" val="619116530"/>
                    </a:ext>
                  </a:extLst>
                </a:gridCol>
                <a:gridCol w="658368">
                  <a:extLst>
                    <a:ext uri="{9D8B030D-6E8A-4147-A177-3AD203B41FA5}">
                      <a16:colId xmlns:a16="http://schemas.microsoft.com/office/drawing/2014/main" val="3723242130"/>
                    </a:ext>
                  </a:extLst>
                </a:gridCol>
                <a:gridCol w="658368">
                  <a:extLst>
                    <a:ext uri="{9D8B030D-6E8A-4147-A177-3AD203B41FA5}">
                      <a16:colId xmlns:a16="http://schemas.microsoft.com/office/drawing/2014/main" val="1117304044"/>
                    </a:ext>
                  </a:extLst>
                </a:gridCol>
                <a:gridCol w="658368">
                  <a:extLst>
                    <a:ext uri="{9D8B030D-6E8A-4147-A177-3AD203B41FA5}">
                      <a16:colId xmlns:a16="http://schemas.microsoft.com/office/drawing/2014/main" val="329035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68110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- 2017-03-26 11:00:00</a:t>
                      </a:r>
                      <a:r>
                        <a:rPr kumimoji="0" lang="es-ES" sz="1000" b="0" i="0" u="none" strike="noStrike" kern="1200" cap="none" spc="0" normalizeH="0" baseline="0" noProof="0">
                          <a:ln>
                            <a:noFill/>
                          </a:ln>
                          <a:solidFill>
                            <a:prstClr val="black"/>
                          </a:solidFill>
                          <a:effectLst/>
                          <a:uLnTx/>
                          <a:uFillTx/>
                          <a:latin typeface="+mn-lt"/>
                          <a:ea typeface="+mn-ea"/>
                          <a:cs typeface="+mn-cs"/>
                        </a:rPr>
                        <a:t>
AVANZA LA AUTOPISTA SOBRE LA RN 16 EN CHACO
Entre Resistencia y Makallé estamos construyendo una autopista. Esta ruta es muy importante para los chaqueños porque atraviesa la provincia de este a oeste, lo que hace que sea la más utilizada para el comercio, transportando principalmente algodón, yerba mate, soja, trigo, girasol y maderas.
Como parte de esta obra, también estamos construyendo una colectora para alivianar el tránsito entre Resistencia y Puerto Tirol. #MásObras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27544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- 2017-03-06 22:00:00</a:t>
                      </a:r>
                      <a:r>
                        <a:rPr kumimoji="0" lang="es-ES" sz="1000" b="0" i="0" u="none" strike="noStrike" kern="1200" cap="none" spc="0" normalizeH="0" baseline="0" noProof="0">
                          <a:ln>
                            <a:noFill/>
                          </a:ln>
                          <a:solidFill>
                            <a:prstClr val="black"/>
                          </a:solidFill>
                          <a:effectLst/>
                          <a:uLnTx/>
                          <a:uFillTx/>
                          <a:latin typeface="+mn-lt"/>
                          <a:ea typeface="+mn-ea"/>
                          <a:cs typeface="+mn-cs"/>
                        </a:rPr>
                        <a:t>
ESTAMOS RENOVANDO EL AEROPUERTO DE CHAPELCO
Vamos a construir una nueva pista de aterrizaje e incorporar nueva tecnología en el sistema de balizamiento para mejorar la seguridad.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97610781"/>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9292406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- 10 of 12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30410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86766880"/>
                    </a:ext>
                  </a:extLst>
                </a:gridCol>
                <a:gridCol w="658368">
                  <a:extLst>
                    <a:ext uri="{9D8B030D-6E8A-4147-A177-3AD203B41FA5}">
                      <a16:colId xmlns:a16="http://schemas.microsoft.com/office/drawing/2014/main" val="1821247202"/>
                    </a:ext>
                  </a:extLst>
                </a:gridCol>
                <a:gridCol w="658368">
                  <a:extLst>
                    <a:ext uri="{9D8B030D-6E8A-4147-A177-3AD203B41FA5}">
                      <a16:colId xmlns:a16="http://schemas.microsoft.com/office/drawing/2014/main" val="3070342919"/>
                    </a:ext>
                  </a:extLst>
                </a:gridCol>
                <a:gridCol w="658368">
                  <a:extLst>
                    <a:ext uri="{9D8B030D-6E8A-4147-A177-3AD203B41FA5}">
                      <a16:colId xmlns:a16="http://schemas.microsoft.com/office/drawing/2014/main" val="4261074443"/>
                    </a:ext>
                  </a:extLst>
                </a:gridCol>
                <a:gridCol w="658368">
                  <a:extLst>
                    <a:ext uri="{9D8B030D-6E8A-4147-A177-3AD203B41FA5}">
                      <a16:colId xmlns:a16="http://schemas.microsoft.com/office/drawing/2014/main" val="625562149"/>
                    </a:ext>
                  </a:extLst>
                </a:gridCol>
                <a:gridCol w="658368">
                  <a:extLst>
                    <a:ext uri="{9D8B030D-6E8A-4147-A177-3AD203B41FA5}">
                      <a16:colId xmlns:a16="http://schemas.microsoft.com/office/drawing/2014/main" val="2373538413"/>
                    </a:ext>
                  </a:extLst>
                </a:gridCol>
                <a:gridCol w="658368">
                  <a:extLst>
                    <a:ext uri="{9D8B030D-6E8A-4147-A177-3AD203B41FA5}">
                      <a16:colId xmlns:a16="http://schemas.microsoft.com/office/drawing/2014/main" val="1560248288"/>
                    </a:ext>
                  </a:extLst>
                </a:gridCol>
                <a:gridCol w="658368">
                  <a:extLst>
                    <a:ext uri="{9D8B030D-6E8A-4147-A177-3AD203B41FA5}">
                      <a16:colId xmlns:a16="http://schemas.microsoft.com/office/drawing/2014/main" val="819981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52585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Trabajo, Empleo y Seguridad Social de la Nación - 2017-03-04 21:55:32</a:t>
                      </a:r>
                      <a:r>
                        <a:rPr kumimoji="0" lang="es-ES" sz="1000" b="0" i="0" u="none" strike="noStrike" kern="1200" cap="none" spc="0" normalizeH="0" baseline="0" noProof="0">
                          <a:ln>
                            <a:noFill/>
                          </a:ln>
                          <a:solidFill>
                            <a:prstClr val="black"/>
                          </a:solidFill>
                          <a:effectLst/>
                          <a:uLnTx/>
                          <a:uFillTx/>
                          <a:latin typeface="+mn-lt"/>
                          <a:ea typeface="+mn-ea"/>
                          <a:cs typeface="+mn-cs"/>
                        </a:rPr>
                        <a:t>
#JuntasPodemos 
“Si una mujer está decidida, puede”
Para el Día Internacional de la Mujer Trabajadora propiciamos que todas las mujeres elijan qué son y a qué dedicarse. Conocé a Viviana, comandante instructora de Aerolíneas Argentinas.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67179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- 2017-03-30 15:18:51</a:t>
                      </a:r>
                      <a:r>
                        <a:rPr kumimoji="0" lang="es-ES" sz="1000" b="0" i="0" u="none" strike="noStrike" kern="1200" cap="none" spc="0" normalizeH="0" baseline="0" noProof="0">
                          <a:ln>
                            <a:noFill/>
                          </a:ln>
                          <a:solidFill>
                            <a:prstClr val="black"/>
                          </a:solidFill>
                          <a:effectLst/>
                          <a:uLnTx/>
                          <a:uFillTx/>
                          <a:latin typeface="+mn-lt"/>
                          <a:ea typeface="+mn-ea"/>
                          <a:cs typeface="+mn-cs"/>
                        </a:rPr>
                        <a:t>
Arrancamos con la repavimentación del Puente General Belgrano, más conocido como Chaco – Corrientes por conectar estas provincias atravesando el Río Paraná. Estamos trabajando de noche en el puente que estaba en muy mal estado para mejorar la conectividad de 24.000 vehículos que lo cruzan por día. Esta obra se incluye dentro de la repavimentación de 176km sobre RN16 y vamos a acompañarla próximamente con la construcción de un segundo puente.
Estas son obras muy esperadas en la región y forman parte del #PlanBelgrano para promover el desarrollo del norte argentino y unir al país para seguir creciendo.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97275730"/>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2189413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- 11 of 12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40721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55006565"/>
                    </a:ext>
                  </a:extLst>
                </a:gridCol>
                <a:gridCol w="658368">
                  <a:extLst>
                    <a:ext uri="{9D8B030D-6E8A-4147-A177-3AD203B41FA5}">
                      <a16:colId xmlns:a16="http://schemas.microsoft.com/office/drawing/2014/main" val="968243540"/>
                    </a:ext>
                  </a:extLst>
                </a:gridCol>
                <a:gridCol w="658368">
                  <a:extLst>
                    <a:ext uri="{9D8B030D-6E8A-4147-A177-3AD203B41FA5}">
                      <a16:colId xmlns:a16="http://schemas.microsoft.com/office/drawing/2014/main" val="279594159"/>
                    </a:ext>
                  </a:extLst>
                </a:gridCol>
                <a:gridCol w="658368">
                  <a:extLst>
                    <a:ext uri="{9D8B030D-6E8A-4147-A177-3AD203B41FA5}">
                      <a16:colId xmlns:a16="http://schemas.microsoft.com/office/drawing/2014/main" val="501167131"/>
                    </a:ext>
                  </a:extLst>
                </a:gridCol>
                <a:gridCol w="658368">
                  <a:extLst>
                    <a:ext uri="{9D8B030D-6E8A-4147-A177-3AD203B41FA5}">
                      <a16:colId xmlns:a16="http://schemas.microsoft.com/office/drawing/2014/main" val="2205484694"/>
                    </a:ext>
                  </a:extLst>
                </a:gridCol>
                <a:gridCol w="658368">
                  <a:extLst>
                    <a:ext uri="{9D8B030D-6E8A-4147-A177-3AD203B41FA5}">
                      <a16:colId xmlns:a16="http://schemas.microsoft.com/office/drawing/2014/main" val="1251582568"/>
                    </a:ext>
                  </a:extLst>
                </a:gridCol>
                <a:gridCol w="658368">
                  <a:extLst>
                    <a:ext uri="{9D8B030D-6E8A-4147-A177-3AD203B41FA5}">
                      <a16:colId xmlns:a16="http://schemas.microsoft.com/office/drawing/2014/main" val="2175866048"/>
                    </a:ext>
                  </a:extLst>
                </a:gridCol>
                <a:gridCol w="658368">
                  <a:extLst>
                    <a:ext uri="{9D8B030D-6E8A-4147-A177-3AD203B41FA5}">
                      <a16:colId xmlns:a16="http://schemas.microsoft.com/office/drawing/2014/main" val="1104720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95412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- 2017-03-02 14:18:30</a:t>
                      </a:r>
                      <a:r>
                        <a:rPr kumimoji="0" lang="es-ES" sz="1000" b="0" i="0" u="none" strike="noStrike" kern="1200" cap="none" spc="0" normalizeH="0" baseline="0" noProof="0">
                          <a:ln>
                            <a:noFill/>
                          </a:ln>
                          <a:solidFill>
                            <a:prstClr val="black"/>
                          </a:solidFill>
                          <a:effectLst/>
                          <a:uLnTx/>
                          <a:uFillTx/>
                          <a:latin typeface="+mn-lt"/>
                          <a:ea typeface="+mn-ea"/>
                          <a:cs typeface="+mn-cs"/>
                        </a:rPr>
                        <a:t>
Estamos remodelando la estación #Retiro del Mitre. Ya avanzamos con la primera fase y seguimos trabajando hasta finalizar la obra en los próximos meses. Mirá la foto 360 y descubrí como está quedando la estación.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67804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- 2017-03-29 12:45:30</a:t>
                      </a:r>
                      <a:r>
                        <a:rPr kumimoji="0" lang="es-ES" sz="1000" b="0" i="0" u="none" strike="noStrike" kern="1200" cap="none" spc="0" normalizeH="0" baseline="0" noProof="0">
                          <a:ln>
                            <a:noFill/>
                          </a:ln>
                          <a:solidFill>
                            <a:prstClr val="black"/>
                          </a:solidFill>
                          <a:effectLst/>
                          <a:uLnTx/>
                          <a:uFillTx/>
                          <a:latin typeface="+mn-lt"/>
                          <a:ea typeface="+mn-ea"/>
                          <a:cs typeface="+mn-cs"/>
                        </a:rPr>
                        <a:t>
Quilmes necesitaba este tipo de obras. Mirá todo lo que estamos haciendo para que los vecinos puedan viajar mejor.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03124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- 2017-03-27 12:03:45</a:t>
                      </a:r>
                      <a:r>
                        <a:rPr kumimoji="0" lang="es-ES" sz="1000" b="0" i="0" u="none" strike="noStrike" kern="1200" cap="none" spc="0" normalizeH="0" baseline="0" noProof="0">
                          <a:ln>
                            <a:noFill/>
                          </a:ln>
                          <a:solidFill>
                            <a:prstClr val="black"/>
                          </a:solidFill>
                          <a:effectLst/>
                          <a:uLnTx/>
                          <a:uFillTx/>
                          <a:latin typeface="+mn-lt"/>
                          <a:ea typeface="+mn-ea"/>
                          <a:cs typeface="+mn-cs"/>
                        </a:rPr>
                        <a:t>
¡Feliz día a todos los aeronáuticos!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57037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- 2017-03-01 15:28:18</a:t>
                      </a:r>
                      <a:r>
                        <a:rPr kumimoji="0" lang="es-ES" sz="1000" b="0" i="0" u="none" strike="noStrike" kern="1200" cap="none" spc="0" normalizeH="0" baseline="0" noProof="0">
                          <a:ln>
                            <a:noFill/>
                          </a:ln>
                          <a:solidFill>
                            <a:prstClr val="black"/>
                          </a:solidFill>
                          <a:effectLst/>
                          <a:uLnTx/>
                          <a:uFillTx/>
                          <a:latin typeface="+mn-lt"/>
                          <a:ea typeface="+mn-ea"/>
                          <a:cs typeface="+mn-cs"/>
                        </a:rPr>
                        <a:t>
A los Boleteros, Guarda Tren, Señalamiento, Supervisores, Personal de Limpieza, Asistente Operativo, Personal de Puesto de Control, a los Mecánicos, Técnicos, Banderilleros, Conductores y a todos los que son parte de la gran familia ferroviaria.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6720182"/>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4377079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- 12 of 12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383032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87946986"/>
                    </a:ext>
                  </a:extLst>
                </a:gridCol>
                <a:gridCol w="658368">
                  <a:extLst>
                    <a:ext uri="{9D8B030D-6E8A-4147-A177-3AD203B41FA5}">
                      <a16:colId xmlns:a16="http://schemas.microsoft.com/office/drawing/2014/main" val="3441825097"/>
                    </a:ext>
                  </a:extLst>
                </a:gridCol>
                <a:gridCol w="658368">
                  <a:extLst>
                    <a:ext uri="{9D8B030D-6E8A-4147-A177-3AD203B41FA5}">
                      <a16:colId xmlns:a16="http://schemas.microsoft.com/office/drawing/2014/main" val="1593815119"/>
                    </a:ext>
                  </a:extLst>
                </a:gridCol>
                <a:gridCol w="658368">
                  <a:extLst>
                    <a:ext uri="{9D8B030D-6E8A-4147-A177-3AD203B41FA5}">
                      <a16:colId xmlns:a16="http://schemas.microsoft.com/office/drawing/2014/main" val="4198598696"/>
                    </a:ext>
                  </a:extLst>
                </a:gridCol>
                <a:gridCol w="658368">
                  <a:extLst>
                    <a:ext uri="{9D8B030D-6E8A-4147-A177-3AD203B41FA5}">
                      <a16:colId xmlns:a16="http://schemas.microsoft.com/office/drawing/2014/main" val="2808896545"/>
                    </a:ext>
                  </a:extLst>
                </a:gridCol>
                <a:gridCol w="658368">
                  <a:extLst>
                    <a:ext uri="{9D8B030D-6E8A-4147-A177-3AD203B41FA5}">
                      <a16:colId xmlns:a16="http://schemas.microsoft.com/office/drawing/2014/main" val="2697775750"/>
                    </a:ext>
                  </a:extLst>
                </a:gridCol>
                <a:gridCol w="658368">
                  <a:extLst>
                    <a:ext uri="{9D8B030D-6E8A-4147-A177-3AD203B41FA5}">
                      <a16:colId xmlns:a16="http://schemas.microsoft.com/office/drawing/2014/main" val="1807748707"/>
                    </a:ext>
                  </a:extLst>
                </a:gridCol>
                <a:gridCol w="658368">
                  <a:extLst>
                    <a:ext uri="{9D8B030D-6E8A-4147-A177-3AD203B41FA5}">
                      <a16:colId xmlns:a16="http://schemas.microsoft.com/office/drawing/2014/main" val="847323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18218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- 2017-03-18 20:15:10</a:t>
                      </a:r>
                      <a:r>
                        <a:rPr kumimoji="0" lang="es-ES" sz="1000" b="0" i="0" u="none" strike="noStrike" kern="1200" cap="none" spc="0" normalizeH="0" baseline="0" noProof="0">
                          <a:ln>
                            <a:noFill/>
                          </a:ln>
                          <a:solidFill>
                            <a:prstClr val="black"/>
                          </a:solidFill>
                          <a:effectLst/>
                          <a:uLnTx/>
                          <a:uFillTx/>
                          <a:latin typeface="+mn-lt"/>
                          <a:ea typeface="+mn-ea"/>
                          <a:cs typeface="+mn-cs"/>
                        </a:rPr>
                        <a:t>
ESTAMOS TRABAJANDO SOBRE LA RN64 EN SANTIAGO DEL ESTERO
Entre las localidades Los Corrillos y Guasayan estamos llevando adelante trabajos de bacheo y desde la salida de la capital hasta Pampa Muyoj estamos haciendo trabajos de mantenimiento de las banquinas. El buen estado de la Ruta Nacional 64 es central para el desarrollo del comercio ya que es una vía muy utilizada para la producción agrícola-ganadera de la región.
Seguimos trabajando para mejorar las condiciones de seguridad y el buen tránsito de las rutas argentinas.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07480235"/>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9286336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Post Type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73202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29286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0091087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64226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Interactions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057827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94470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Post Type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587386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24953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- 1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73724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33021410"/>
                    </a:ext>
                  </a:extLst>
                </a:gridCol>
                <a:gridCol w="2468880">
                  <a:extLst>
                    <a:ext uri="{9D8B030D-6E8A-4147-A177-3AD203B41FA5}">
                      <a16:colId xmlns:a16="http://schemas.microsoft.com/office/drawing/2014/main" val="1862546307"/>
                    </a:ext>
                  </a:extLst>
                </a:gridCol>
                <a:gridCol w="822960">
                  <a:extLst>
                    <a:ext uri="{9D8B030D-6E8A-4147-A177-3AD203B41FA5}">
                      <a16:colId xmlns:a16="http://schemas.microsoft.com/office/drawing/2014/main" val="3667887982"/>
                    </a:ext>
                  </a:extLst>
                </a:gridCol>
                <a:gridCol w="822960">
                  <a:extLst>
                    <a:ext uri="{9D8B030D-6E8A-4147-A177-3AD203B41FA5}">
                      <a16:colId xmlns:a16="http://schemas.microsoft.com/office/drawing/2014/main" val="360049681"/>
                    </a:ext>
                  </a:extLst>
                </a:gridCol>
                <a:gridCol w="822960">
                  <a:extLst>
                    <a:ext uri="{9D8B030D-6E8A-4147-A177-3AD203B41FA5}">
                      <a16:colId xmlns:a16="http://schemas.microsoft.com/office/drawing/2014/main" val="3938629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586781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Questra 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(34), Ministerio de Transporte de la Nación Argentina (18)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extLst>
                  <a:ext uri="{0D108BD9-81ED-4DB2-BD59-A6C34878D82A}">
                    <a16:rowId xmlns:a16="http://schemas.microsoft.com/office/drawing/2014/main" val="4005427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Andres Mac Gaul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(22), Francisco Cabrera (13), Ministerio de Transporte de la Nación Argentina (15)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2828053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Julián Ilu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(35)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3862673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Création de contenu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(22), Ministerio de Transporte de la Nación Argentina (6)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763140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 Carlos Ramirez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(23)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3451574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Graciela Aganetto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Transporte de la Nación Argentina (23)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484067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Monica Beatrice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Francisco Cabrera (2), Ministerio de Trabajo, Empleo y Seguridad Social de la Nación (19), Ministerio de Transporte de la Nación Argentina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910403707"/>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5952477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- 2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07161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02331961"/>
                    </a:ext>
                  </a:extLst>
                </a:gridCol>
                <a:gridCol w="2468880">
                  <a:extLst>
                    <a:ext uri="{9D8B030D-6E8A-4147-A177-3AD203B41FA5}">
                      <a16:colId xmlns:a16="http://schemas.microsoft.com/office/drawing/2014/main" val="2416858573"/>
                    </a:ext>
                  </a:extLst>
                </a:gridCol>
                <a:gridCol w="822960">
                  <a:extLst>
                    <a:ext uri="{9D8B030D-6E8A-4147-A177-3AD203B41FA5}">
                      <a16:colId xmlns:a16="http://schemas.microsoft.com/office/drawing/2014/main" val="1665828412"/>
                    </a:ext>
                  </a:extLst>
                </a:gridCol>
                <a:gridCol w="822960">
                  <a:extLst>
                    <a:ext uri="{9D8B030D-6E8A-4147-A177-3AD203B41FA5}">
                      <a16:colId xmlns:a16="http://schemas.microsoft.com/office/drawing/2014/main" val="4163019854"/>
                    </a:ext>
                  </a:extLst>
                </a:gridCol>
                <a:gridCol w="822960">
                  <a:extLst>
                    <a:ext uri="{9D8B030D-6E8A-4147-A177-3AD203B41FA5}">
                      <a16:colId xmlns:a16="http://schemas.microsoft.com/office/drawing/2014/main" val="202523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967179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Radan 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(13), Ministerio de Transporte de la Nación Argentina (7)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70727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Francisco Laruccia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Transporte de la Nación Argentina (20)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111282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Ana Maria Taibo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Trabajo, Empleo y Seguridad Social de la Nación (16)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32905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Lindon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Transporte de la Nación Argentina (16)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629602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Gabriel Contti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Transporte de la Nación Argentina (15)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939378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Alejo Daniel Codesido Seoane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Transporte de la Nación Argentina (14)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598295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Christian Choque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Transporte de la Nación Argentina (14)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363954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Matias Leonardo Arrieta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Transporte de la Nación Argentina (13)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882766464"/>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5543723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Response Times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579473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754946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1306</Words>
  <Application>Microsoft Office PowerPoint</Application>
  <PresentationFormat>On-screen Show (4:3)</PresentationFormat>
  <Paragraphs>512</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Calibri</vt:lpstr>
      <vt:lpstr>Arial</vt:lpstr>
      <vt:lpstr>quintly_template</vt:lpstr>
      <vt:lpstr>Reporte Facebook</vt:lpstr>
      <vt:lpstr>Facebook Key Metrics Table</vt:lpstr>
      <vt:lpstr>Facebook Fans Total</vt:lpstr>
      <vt:lpstr>Facebook Own Posts By Weekday</vt:lpstr>
      <vt:lpstr>Facebook Key Metrics Radar</vt:lpstr>
      <vt:lpstr>Facebook Fans Change</vt:lpstr>
      <vt:lpstr>Facebook Fans Change Per Weekday</vt:lpstr>
      <vt:lpstr>Facebook Own Posts</vt:lpstr>
      <vt:lpstr>Facebook Interaction Rate By Weekday</vt:lpstr>
      <vt:lpstr>Facebook Own Posts By Hour</vt:lpstr>
      <vt:lpstr>Facebook Own Posts Table - 1 of 12</vt:lpstr>
      <vt:lpstr>Facebook Own Posts Table - 2 of 12</vt:lpstr>
      <vt:lpstr>Facebook Own Posts Table - 3 of 12</vt:lpstr>
      <vt:lpstr>Facebook Own Posts Table - 4 of 12</vt:lpstr>
      <vt:lpstr>Facebook Own Posts Table - 5 of 12</vt:lpstr>
      <vt:lpstr>Facebook Own Posts Table - 6 of 12</vt:lpstr>
      <vt:lpstr>Facebook Own Posts Table - 7 of 12</vt:lpstr>
      <vt:lpstr>Facebook Own Posts Table - 8 of 12</vt:lpstr>
      <vt:lpstr>Facebook Own Posts Table - 9 of 12</vt:lpstr>
      <vt:lpstr>Facebook Own Posts Table - 10 of 12</vt:lpstr>
      <vt:lpstr>Facebook Own Posts Table - 11 of 12</vt:lpstr>
      <vt:lpstr>Facebook Own Posts Table - 12 of 12</vt:lpstr>
      <vt:lpstr>Facebook Post Type Distribution</vt:lpstr>
      <vt:lpstr>Facebook Interaction Rate By Hour</vt:lpstr>
      <vt:lpstr>Facebook Interactions Distribution</vt:lpstr>
      <vt:lpstr>Facebook Interaction Rate By Post Type</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2017-04-01T09:17:05Z</dcterms:created>
  <dcterms:modified xsi:type="dcterms:W3CDTF">2017-04-01T09:17:55Z</dcterms:modified>
</cp:coreProperties>
</file>