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359555</c:v>
                </c:pt>
                <c:pt idx="1">
                  <c:v>360431</c:v>
                </c:pt>
                <c:pt idx="2">
                  <c:v>360685</c:v>
                </c:pt>
                <c:pt idx="3">
                  <c:v>360903</c:v>
                </c:pt>
                <c:pt idx="4">
                  <c:v>361139</c:v>
                </c:pt>
                <c:pt idx="5">
                  <c:v>361369</c:v>
                </c:pt>
                <c:pt idx="6">
                  <c:v>361608</c:v>
                </c:pt>
                <c:pt idx="7">
                  <c:v>361779</c:v>
                </c:pt>
                <c:pt idx="8">
                  <c:v>361945</c:v>
                </c:pt>
                <c:pt idx="9">
                  <c:v>362121</c:v>
                </c:pt>
                <c:pt idx="10">
                  <c:v>362281</c:v>
                </c:pt>
                <c:pt idx="11">
                  <c:v>362434</c:v>
                </c:pt>
                <c:pt idx="12">
                  <c:v>362632</c:v>
                </c:pt>
                <c:pt idx="13">
                  <c:v>362915</c:v>
                </c:pt>
                <c:pt idx="14">
                  <c:v>363238</c:v>
                </c:pt>
                <c:pt idx="15">
                  <c:v>363396</c:v>
                </c:pt>
                <c:pt idx="16">
                  <c:v>363516</c:v>
                </c:pt>
                <c:pt idx="17">
                  <c:v>363641</c:v>
                </c:pt>
                <c:pt idx="18">
                  <c:v>363745</c:v>
                </c:pt>
                <c:pt idx="19">
                  <c:v>364818</c:v>
                </c:pt>
                <c:pt idx="20">
                  <c:v>366351</c:v>
                </c:pt>
                <c:pt idx="21">
                  <c:v>368240</c:v>
                </c:pt>
                <c:pt idx="22">
                  <c:v>369784</c:v>
                </c:pt>
                <c:pt idx="23">
                  <c:v>371159</c:v>
                </c:pt>
                <c:pt idx="24">
                  <c:v>371794</c:v>
                </c:pt>
                <c:pt idx="25">
                  <c:v>372560</c:v>
                </c:pt>
                <c:pt idx="26">
                  <c:v>373343</c:v>
                </c:pt>
                <c:pt idx="27">
                  <c:v>373970</c:v>
                </c:pt>
                <c:pt idx="28">
                  <c:v>373994</c:v>
                </c:pt>
                <c:pt idx="29">
                  <c:v>374015</c:v>
                </c:pt>
                <c:pt idx="30">
                  <c:v>374023</c:v>
                </c:pt>
              </c:numCache>
            </c:numRef>
          </c:val>
          <c:smooth val="0"/>
          <c:extLst>
            <c:ext xmlns:c16="http://schemas.microsoft.com/office/drawing/2014/chart" uri="{C3380CC4-5D6E-409C-BE32-E72D297353CC}">
              <c16:uniqueId val="{00000000-6265-431E-BD2C-8E734FACB010}"/>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10537</c:v>
                </c:pt>
                <c:pt idx="1">
                  <c:v>10545</c:v>
                </c:pt>
                <c:pt idx="2">
                  <c:v>10551</c:v>
                </c:pt>
                <c:pt idx="3">
                  <c:v>10556</c:v>
                </c:pt>
                <c:pt idx="4">
                  <c:v>10560</c:v>
                </c:pt>
                <c:pt idx="5">
                  <c:v>10566</c:v>
                </c:pt>
                <c:pt idx="6">
                  <c:v>10568</c:v>
                </c:pt>
                <c:pt idx="7">
                  <c:v>10578</c:v>
                </c:pt>
                <c:pt idx="8">
                  <c:v>10589</c:v>
                </c:pt>
                <c:pt idx="9">
                  <c:v>10597</c:v>
                </c:pt>
                <c:pt idx="10">
                  <c:v>10603</c:v>
                </c:pt>
                <c:pt idx="11">
                  <c:v>10605</c:v>
                </c:pt>
                <c:pt idx="12">
                  <c:v>10614</c:v>
                </c:pt>
                <c:pt idx="13">
                  <c:v>10624</c:v>
                </c:pt>
                <c:pt idx="14">
                  <c:v>10633</c:v>
                </c:pt>
                <c:pt idx="15">
                  <c:v>10643</c:v>
                </c:pt>
                <c:pt idx="16">
                  <c:v>10649</c:v>
                </c:pt>
                <c:pt idx="17">
                  <c:v>10652</c:v>
                </c:pt>
                <c:pt idx="18">
                  <c:v>10653</c:v>
                </c:pt>
                <c:pt idx="19">
                  <c:v>10660</c:v>
                </c:pt>
                <c:pt idx="20">
                  <c:v>10664</c:v>
                </c:pt>
                <c:pt idx="21">
                  <c:v>10665</c:v>
                </c:pt>
                <c:pt idx="22">
                  <c:v>10672</c:v>
                </c:pt>
                <c:pt idx="23">
                  <c:v>10676</c:v>
                </c:pt>
                <c:pt idx="24">
                  <c:v>10676</c:v>
                </c:pt>
                <c:pt idx="25">
                  <c:v>10682</c:v>
                </c:pt>
                <c:pt idx="26">
                  <c:v>10682</c:v>
                </c:pt>
                <c:pt idx="27">
                  <c:v>10683</c:v>
                </c:pt>
                <c:pt idx="28">
                  <c:v>10685</c:v>
                </c:pt>
                <c:pt idx="29">
                  <c:v>10690</c:v>
                </c:pt>
                <c:pt idx="30">
                  <c:v>10707</c:v>
                </c:pt>
              </c:numCache>
            </c:numRef>
          </c:val>
          <c:smooth val="0"/>
          <c:extLst>
            <c:ext xmlns:c16="http://schemas.microsoft.com/office/drawing/2014/chart" uri="{C3380CC4-5D6E-409C-BE32-E72D297353CC}">
              <c16:uniqueId val="{00000001-6265-431E-BD2C-8E734FACB010}"/>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1031</c:v>
                </c:pt>
                <c:pt idx="1">
                  <c:v>1032</c:v>
                </c:pt>
                <c:pt idx="2">
                  <c:v>1033</c:v>
                </c:pt>
                <c:pt idx="3">
                  <c:v>1039</c:v>
                </c:pt>
                <c:pt idx="4">
                  <c:v>1045</c:v>
                </c:pt>
                <c:pt idx="5">
                  <c:v>1044</c:v>
                </c:pt>
                <c:pt idx="6">
                  <c:v>1043</c:v>
                </c:pt>
                <c:pt idx="7">
                  <c:v>1044</c:v>
                </c:pt>
                <c:pt idx="8">
                  <c:v>1045</c:v>
                </c:pt>
                <c:pt idx="9">
                  <c:v>1045</c:v>
                </c:pt>
                <c:pt idx="10">
                  <c:v>1045</c:v>
                </c:pt>
                <c:pt idx="11">
                  <c:v>1045</c:v>
                </c:pt>
                <c:pt idx="12">
                  <c:v>1044</c:v>
                </c:pt>
                <c:pt idx="13">
                  <c:v>1045</c:v>
                </c:pt>
                <c:pt idx="14">
                  <c:v>1047</c:v>
                </c:pt>
                <c:pt idx="15">
                  <c:v>1047</c:v>
                </c:pt>
                <c:pt idx="16">
                  <c:v>1047</c:v>
                </c:pt>
                <c:pt idx="17">
                  <c:v>1046</c:v>
                </c:pt>
                <c:pt idx="18">
                  <c:v>1046</c:v>
                </c:pt>
                <c:pt idx="19">
                  <c:v>1046</c:v>
                </c:pt>
                <c:pt idx="20">
                  <c:v>1046</c:v>
                </c:pt>
                <c:pt idx="21">
                  <c:v>1047</c:v>
                </c:pt>
                <c:pt idx="22">
                  <c:v>1047</c:v>
                </c:pt>
                <c:pt idx="23">
                  <c:v>1048</c:v>
                </c:pt>
                <c:pt idx="24">
                  <c:v>1048</c:v>
                </c:pt>
                <c:pt idx="25">
                  <c:v>1048</c:v>
                </c:pt>
                <c:pt idx="26">
                  <c:v>1048</c:v>
                </c:pt>
                <c:pt idx="27">
                  <c:v>1048</c:v>
                </c:pt>
                <c:pt idx="28">
                  <c:v>1050</c:v>
                </c:pt>
                <c:pt idx="29">
                  <c:v>1051</c:v>
                </c:pt>
                <c:pt idx="30">
                  <c:v>1051</c:v>
                </c:pt>
              </c:numCache>
            </c:numRef>
          </c:val>
          <c:smooth val="0"/>
          <c:extLst>
            <c:ext xmlns:c16="http://schemas.microsoft.com/office/drawing/2014/chart" uri="{C3380CC4-5D6E-409C-BE32-E72D297353CC}">
              <c16:uniqueId val="{00000002-6265-431E-BD2C-8E734FACB010}"/>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Sheet1!$E$2:$E$32</c:f>
              <c:numCache>
                <c:formatCode>General</c:formatCode>
                <c:ptCount val="31"/>
                <c:pt idx="0">
                  <c:v>10295</c:v>
                </c:pt>
                <c:pt idx="1">
                  <c:v>10311</c:v>
                </c:pt>
                <c:pt idx="2">
                  <c:v>10320</c:v>
                </c:pt>
                <c:pt idx="3">
                  <c:v>10325</c:v>
                </c:pt>
                <c:pt idx="4">
                  <c:v>10328</c:v>
                </c:pt>
                <c:pt idx="5">
                  <c:v>10330</c:v>
                </c:pt>
                <c:pt idx="6">
                  <c:v>10337</c:v>
                </c:pt>
                <c:pt idx="7">
                  <c:v>10346</c:v>
                </c:pt>
                <c:pt idx="8">
                  <c:v>10351</c:v>
                </c:pt>
                <c:pt idx="9">
                  <c:v>10358</c:v>
                </c:pt>
                <c:pt idx="10">
                  <c:v>10361</c:v>
                </c:pt>
                <c:pt idx="11">
                  <c:v>10362</c:v>
                </c:pt>
                <c:pt idx="12">
                  <c:v>10367</c:v>
                </c:pt>
                <c:pt idx="13">
                  <c:v>10380</c:v>
                </c:pt>
                <c:pt idx="14">
                  <c:v>10382</c:v>
                </c:pt>
                <c:pt idx="15">
                  <c:v>10388</c:v>
                </c:pt>
                <c:pt idx="16">
                  <c:v>10389</c:v>
                </c:pt>
                <c:pt idx="17">
                  <c:v>10393</c:v>
                </c:pt>
                <c:pt idx="18">
                  <c:v>10400</c:v>
                </c:pt>
                <c:pt idx="19">
                  <c:v>10401</c:v>
                </c:pt>
                <c:pt idx="20">
                  <c:v>10404</c:v>
                </c:pt>
                <c:pt idx="21">
                  <c:v>10407</c:v>
                </c:pt>
                <c:pt idx="22">
                  <c:v>10413</c:v>
                </c:pt>
                <c:pt idx="23">
                  <c:v>10418</c:v>
                </c:pt>
                <c:pt idx="24">
                  <c:v>10421</c:v>
                </c:pt>
                <c:pt idx="25">
                  <c:v>10421</c:v>
                </c:pt>
                <c:pt idx="26">
                  <c:v>10428</c:v>
                </c:pt>
                <c:pt idx="27">
                  <c:v>10433</c:v>
                </c:pt>
                <c:pt idx="28">
                  <c:v>10443</c:v>
                </c:pt>
                <c:pt idx="29">
                  <c:v>10606</c:v>
                </c:pt>
                <c:pt idx="30">
                  <c:v>10674</c:v>
                </c:pt>
              </c:numCache>
            </c:numRef>
          </c:val>
          <c:smooth val="0"/>
          <c:extLst>
            <c:ext xmlns:c16="http://schemas.microsoft.com/office/drawing/2014/chart" uri="{C3380CC4-5D6E-409C-BE32-E72D297353CC}">
              <c16:uniqueId val="{00000003-6265-431E-BD2C-8E734FACB010}"/>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Sheet1!$F$2:$F$32</c:f>
              <c:numCache>
                <c:formatCode>General</c:formatCode>
                <c:ptCount val="31"/>
                <c:pt idx="0">
                  <c:v>34178</c:v>
                </c:pt>
                <c:pt idx="1">
                  <c:v>34183</c:v>
                </c:pt>
                <c:pt idx="2">
                  <c:v>34187</c:v>
                </c:pt>
                <c:pt idx="3">
                  <c:v>34191</c:v>
                </c:pt>
                <c:pt idx="4">
                  <c:v>34193</c:v>
                </c:pt>
                <c:pt idx="5">
                  <c:v>34196</c:v>
                </c:pt>
                <c:pt idx="6">
                  <c:v>34199</c:v>
                </c:pt>
                <c:pt idx="7">
                  <c:v>34199</c:v>
                </c:pt>
                <c:pt idx="8">
                  <c:v>34203</c:v>
                </c:pt>
                <c:pt idx="9">
                  <c:v>34204</c:v>
                </c:pt>
                <c:pt idx="10">
                  <c:v>34204</c:v>
                </c:pt>
                <c:pt idx="11">
                  <c:v>34204</c:v>
                </c:pt>
                <c:pt idx="12">
                  <c:v>34204</c:v>
                </c:pt>
                <c:pt idx="13">
                  <c:v>34202</c:v>
                </c:pt>
                <c:pt idx="14">
                  <c:v>34207</c:v>
                </c:pt>
                <c:pt idx="15">
                  <c:v>34210</c:v>
                </c:pt>
                <c:pt idx="16">
                  <c:v>34215</c:v>
                </c:pt>
                <c:pt idx="17">
                  <c:v>34221</c:v>
                </c:pt>
                <c:pt idx="18">
                  <c:v>34223</c:v>
                </c:pt>
                <c:pt idx="19">
                  <c:v>34226</c:v>
                </c:pt>
                <c:pt idx="20">
                  <c:v>34228</c:v>
                </c:pt>
                <c:pt idx="21">
                  <c:v>34229</c:v>
                </c:pt>
                <c:pt idx="22">
                  <c:v>34232</c:v>
                </c:pt>
                <c:pt idx="23">
                  <c:v>34236</c:v>
                </c:pt>
                <c:pt idx="24">
                  <c:v>34238</c:v>
                </c:pt>
                <c:pt idx="25">
                  <c:v>34247</c:v>
                </c:pt>
                <c:pt idx="26">
                  <c:v>34249</c:v>
                </c:pt>
                <c:pt idx="27">
                  <c:v>34245</c:v>
                </c:pt>
                <c:pt idx="28">
                  <c:v>34247</c:v>
                </c:pt>
                <c:pt idx="29">
                  <c:v>34247</c:v>
                </c:pt>
                <c:pt idx="30">
                  <c:v>34250</c:v>
                </c:pt>
              </c:numCache>
            </c:numRef>
          </c:val>
          <c:smooth val="0"/>
          <c:extLst>
            <c:ext xmlns:c16="http://schemas.microsoft.com/office/drawing/2014/chart" uri="{C3380CC4-5D6E-409C-BE32-E72D297353CC}">
              <c16:uniqueId val="{00000004-6265-431E-BD2C-8E734FACB010}"/>
            </c:ext>
          </c:extLst>
        </c:ser>
        <c:dLbls>
          <c:showLegendKey val="0"/>
          <c:showVal val="0"/>
          <c:showCatName val="0"/>
          <c:showSerName val="0"/>
          <c:showPercent val="0"/>
          <c:showBubbleSize val="0"/>
        </c:dLbls>
        <c:smooth val="0"/>
        <c:axId val="272788192"/>
        <c:axId val="272788520"/>
      </c:lineChart>
      <c:dateAx>
        <c:axId val="272788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88520"/>
        <c:crosses val="autoZero"/>
        <c:auto val="1"/>
        <c:lblOffset val="100"/>
        <c:baseTimeUnit val="days"/>
      </c:dateAx>
      <c:valAx>
        <c:axId val="27278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8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9</c:v>
                </c:pt>
                <c:pt idx="2">
                  <c:v>11</c:v>
                </c:pt>
                <c:pt idx="3">
                  <c:v>12</c:v>
                </c:pt>
                <c:pt idx="4">
                  <c:v>10</c:v>
                </c:pt>
                <c:pt idx="5">
                  <c:v>9</c:v>
                </c:pt>
                <c:pt idx="6">
                  <c:v>8</c:v>
                </c:pt>
              </c:numCache>
            </c:numRef>
          </c:val>
          <c:extLst>
            <c:ext xmlns:c16="http://schemas.microsoft.com/office/drawing/2014/chart" uri="{C3380CC4-5D6E-409C-BE32-E72D297353CC}">
              <c16:uniqueId val="{00000000-C8D0-4BF2-8DC2-8807CC270617}"/>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4</c:v>
                </c:pt>
                <c:pt idx="2">
                  <c:v>4</c:v>
                </c:pt>
                <c:pt idx="3">
                  <c:v>4</c:v>
                </c:pt>
                <c:pt idx="4">
                  <c:v>6</c:v>
                </c:pt>
                <c:pt idx="5">
                  <c:v>2</c:v>
                </c:pt>
                <c:pt idx="6">
                  <c:v>1</c:v>
                </c:pt>
              </c:numCache>
            </c:numRef>
          </c:val>
          <c:extLst>
            <c:ext xmlns:c16="http://schemas.microsoft.com/office/drawing/2014/chart" uri="{C3380CC4-5D6E-409C-BE32-E72D297353CC}">
              <c16:uniqueId val="{00000001-C8D0-4BF2-8DC2-8807CC270617}"/>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1</c:v>
                </c:pt>
                <c:pt idx="4">
                  <c:v>1</c:v>
                </c:pt>
                <c:pt idx="5">
                  <c:v>0</c:v>
                </c:pt>
                <c:pt idx="6">
                  <c:v>0</c:v>
                </c:pt>
              </c:numCache>
            </c:numRef>
          </c:val>
          <c:extLst>
            <c:ext xmlns:c16="http://schemas.microsoft.com/office/drawing/2014/chart" uri="{C3380CC4-5D6E-409C-BE32-E72D297353CC}">
              <c16:uniqueId val="{00000002-C8D0-4BF2-8DC2-8807CC270617}"/>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3</c:v>
                </c:pt>
                <c:pt idx="3">
                  <c:v>6</c:v>
                </c:pt>
                <c:pt idx="4">
                  <c:v>6</c:v>
                </c:pt>
                <c:pt idx="5">
                  <c:v>2</c:v>
                </c:pt>
                <c:pt idx="6">
                  <c:v>2</c:v>
                </c:pt>
              </c:numCache>
            </c:numRef>
          </c:val>
          <c:extLst>
            <c:ext xmlns:c16="http://schemas.microsoft.com/office/drawing/2014/chart" uri="{C3380CC4-5D6E-409C-BE32-E72D297353CC}">
              <c16:uniqueId val="{00000003-C8D0-4BF2-8DC2-8807CC270617}"/>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3</c:v>
                </c:pt>
                <c:pt idx="3">
                  <c:v>2</c:v>
                </c:pt>
                <c:pt idx="4">
                  <c:v>0</c:v>
                </c:pt>
                <c:pt idx="5">
                  <c:v>3</c:v>
                </c:pt>
                <c:pt idx="6">
                  <c:v>2</c:v>
                </c:pt>
              </c:numCache>
            </c:numRef>
          </c:val>
          <c:extLst>
            <c:ext xmlns:c16="http://schemas.microsoft.com/office/drawing/2014/chart" uri="{C3380CC4-5D6E-409C-BE32-E72D297353CC}">
              <c16:uniqueId val="{00000004-C8D0-4BF2-8DC2-8807CC270617}"/>
            </c:ext>
          </c:extLst>
        </c:ser>
        <c:dLbls>
          <c:showLegendKey val="0"/>
          <c:showVal val="0"/>
          <c:showCatName val="0"/>
          <c:showSerName val="0"/>
          <c:showPercent val="0"/>
          <c:showBubbleSize val="0"/>
        </c:dLbls>
        <c:gapWidth val="219"/>
        <c:overlap val="-27"/>
        <c:axId val="277155248"/>
        <c:axId val="277154264"/>
      </c:barChart>
      <c:catAx>
        <c:axId val="27715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154264"/>
        <c:crosses val="autoZero"/>
        <c:auto val="1"/>
        <c:lblAlgn val="ctr"/>
        <c:lblOffset val="100"/>
        <c:noMultiLvlLbl val="0"/>
      </c:catAx>
      <c:valAx>
        <c:axId val="27715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15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2.5383</c:v>
                </c:pt>
                <c:pt idx="5">
                  <c:v>100</c:v>
                </c:pt>
              </c:numCache>
            </c:numRef>
          </c:val>
          <c:extLst>
            <c:ext xmlns:c16="http://schemas.microsoft.com/office/drawing/2014/chart" uri="{C3380CC4-5D6E-409C-BE32-E72D297353CC}">
              <c16:uniqueId val="{00000000-2FA9-47ED-BD42-F50D73F92013}"/>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2.8626999999999998</c:v>
                </c:pt>
                <c:pt idx="1">
                  <c:v>37.313400000000001</c:v>
                </c:pt>
                <c:pt idx="2">
                  <c:v>0.91349999999999998</c:v>
                </c:pt>
                <c:pt idx="3">
                  <c:v>0</c:v>
                </c:pt>
                <c:pt idx="4">
                  <c:v>2.1385000000000001</c:v>
                </c:pt>
                <c:pt idx="5">
                  <c:v>34.9482</c:v>
                </c:pt>
              </c:numCache>
            </c:numRef>
          </c:val>
          <c:extLst>
            <c:ext xmlns:c16="http://schemas.microsoft.com/office/drawing/2014/chart" uri="{C3380CC4-5D6E-409C-BE32-E72D297353CC}">
              <c16:uniqueId val="{00000001-2FA9-47ED-BD42-F50D73F92013}"/>
            </c:ext>
          </c:extLst>
        </c:ser>
        <c:ser>
          <c:idx val="2"/>
          <c:order val="2"/>
          <c:tx>
            <c:strRef>
              <c:f>Sheet1!$D$1</c:f>
              <c:strCache>
                <c:ptCount val="1"/>
                <c:pt idx="0">
                  <c:v>CGERA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0.28100000000000003</c:v>
                </c:pt>
                <c:pt idx="1">
                  <c:v>5.9701000000000004</c:v>
                </c:pt>
                <c:pt idx="2">
                  <c:v>0.66949999999999998</c:v>
                </c:pt>
                <c:pt idx="3">
                  <c:v>0</c:v>
                </c:pt>
                <c:pt idx="4">
                  <c:v>100</c:v>
                </c:pt>
                <c:pt idx="5">
                  <c:v>42.1477</c:v>
                </c:pt>
              </c:numCache>
            </c:numRef>
          </c:val>
          <c:extLst>
            <c:ext xmlns:c16="http://schemas.microsoft.com/office/drawing/2014/chart" uri="{C3380CC4-5D6E-409C-BE32-E72D297353CC}">
              <c16:uniqueId val="{00000002-2FA9-47ED-BD42-F50D73F92013}"/>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2.8538000000000001</c:v>
                </c:pt>
                <c:pt idx="1">
                  <c:v>37.313400000000001</c:v>
                </c:pt>
                <c:pt idx="2">
                  <c:v>5.1289999999999996</c:v>
                </c:pt>
                <c:pt idx="3">
                  <c:v>0</c:v>
                </c:pt>
                <c:pt idx="4">
                  <c:v>12.168200000000001</c:v>
                </c:pt>
                <c:pt idx="5">
                  <c:v>79.230999999999995</c:v>
                </c:pt>
              </c:numCache>
            </c:numRef>
          </c:val>
          <c:extLst>
            <c:ext xmlns:c16="http://schemas.microsoft.com/office/drawing/2014/chart" uri="{C3380CC4-5D6E-409C-BE32-E72D297353CC}">
              <c16:uniqueId val="{00000003-2FA9-47ED-BD42-F50D73F92013}"/>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9.1571999999999996</c:v>
                </c:pt>
                <c:pt idx="1">
                  <c:v>17.910399999999999</c:v>
                </c:pt>
                <c:pt idx="2">
                  <c:v>0.47770000000000001</c:v>
                </c:pt>
                <c:pt idx="3">
                  <c:v>0</c:v>
                </c:pt>
                <c:pt idx="4">
                  <c:v>0.72299999999999998</c:v>
                </c:pt>
                <c:pt idx="5">
                  <c:v>4.5974000000000004</c:v>
                </c:pt>
              </c:numCache>
            </c:numRef>
          </c:val>
          <c:extLst>
            <c:ext xmlns:c16="http://schemas.microsoft.com/office/drawing/2014/chart" uri="{C3380CC4-5D6E-409C-BE32-E72D297353CC}">
              <c16:uniqueId val="{00000004-2FA9-47ED-BD42-F50D73F92013}"/>
            </c:ext>
          </c:extLst>
        </c:ser>
        <c:dLbls>
          <c:showLegendKey val="0"/>
          <c:showVal val="0"/>
          <c:showCatName val="0"/>
          <c:showSerName val="0"/>
          <c:showPercent val="0"/>
          <c:showBubbleSize val="0"/>
        </c:dLbls>
        <c:axId val="238751936"/>
        <c:axId val="278270808"/>
      </c:radarChart>
      <c:catAx>
        <c:axId val="23875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70808"/>
        <c:crosses val="autoZero"/>
        <c:auto val="1"/>
        <c:lblAlgn val="ctr"/>
        <c:lblOffset val="100"/>
        <c:noMultiLvlLbl val="0"/>
      </c:catAx>
      <c:valAx>
        <c:axId val="27827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75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2790</c:v>
                </c:pt>
                <c:pt idx="1">
                  <c:v>876</c:v>
                </c:pt>
                <c:pt idx="2">
                  <c:v>254</c:v>
                </c:pt>
                <c:pt idx="3">
                  <c:v>218</c:v>
                </c:pt>
                <c:pt idx="4">
                  <c:v>236</c:v>
                </c:pt>
                <c:pt idx="5">
                  <c:v>230</c:v>
                </c:pt>
                <c:pt idx="6">
                  <c:v>239</c:v>
                </c:pt>
                <c:pt idx="7">
                  <c:v>171</c:v>
                </c:pt>
                <c:pt idx="8">
                  <c:v>166</c:v>
                </c:pt>
                <c:pt idx="9">
                  <c:v>176</c:v>
                </c:pt>
                <c:pt idx="10">
                  <c:v>160</c:v>
                </c:pt>
                <c:pt idx="11">
                  <c:v>153</c:v>
                </c:pt>
                <c:pt idx="12">
                  <c:v>198</c:v>
                </c:pt>
                <c:pt idx="13">
                  <c:v>283</c:v>
                </c:pt>
                <c:pt idx="14">
                  <c:v>323</c:v>
                </c:pt>
                <c:pt idx="15">
                  <c:v>158</c:v>
                </c:pt>
                <c:pt idx="16">
                  <c:v>120</c:v>
                </c:pt>
                <c:pt idx="17">
                  <c:v>125</c:v>
                </c:pt>
                <c:pt idx="18">
                  <c:v>104</c:v>
                </c:pt>
                <c:pt idx="19">
                  <c:v>1073</c:v>
                </c:pt>
                <c:pt idx="20">
                  <c:v>1533</c:v>
                </c:pt>
                <c:pt idx="21">
                  <c:v>1889</c:v>
                </c:pt>
                <c:pt idx="22">
                  <c:v>1544</c:v>
                </c:pt>
                <c:pt idx="23">
                  <c:v>1375</c:v>
                </c:pt>
                <c:pt idx="24">
                  <c:v>635</c:v>
                </c:pt>
                <c:pt idx="25">
                  <c:v>766</c:v>
                </c:pt>
                <c:pt idx="26">
                  <c:v>783</c:v>
                </c:pt>
                <c:pt idx="27">
                  <c:v>627</c:v>
                </c:pt>
                <c:pt idx="28">
                  <c:v>24</c:v>
                </c:pt>
                <c:pt idx="29">
                  <c:v>21</c:v>
                </c:pt>
                <c:pt idx="30">
                  <c:v>8</c:v>
                </c:pt>
              </c:numCache>
            </c:numRef>
          </c:val>
          <c:smooth val="0"/>
          <c:extLst>
            <c:ext xmlns:c16="http://schemas.microsoft.com/office/drawing/2014/chart" uri="{C3380CC4-5D6E-409C-BE32-E72D297353CC}">
              <c16:uniqueId val="{00000000-54A6-415D-8C96-B990EDEBF4C9}"/>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8</c:v>
                </c:pt>
                <c:pt idx="1">
                  <c:v>8</c:v>
                </c:pt>
                <c:pt idx="2">
                  <c:v>6</c:v>
                </c:pt>
                <c:pt idx="3">
                  <c:v>5</c:v>
                </c:pt>
                <c:pt idx="4">
                  <c:v>4</c:v>
                </c:pt>
                <c:pt idx="5">
                  <c:v>6</c:v>
                </c:pt>
                <c:pt idx="6">
                  <c:v>2</c:v>
                </c:pt>
                <c:pt idx="7">
                  <c:v>10</c:v>
                </c:pt>
                <c:pt idx="8">
                  <c:v>11</c:v>
                </c:pt>
                <c:pt idx="9">
                  <c:v>8</c:v>
                </c:pt>
                <c:pt idx="10">
                  <c:v>6</c:v>
                </c:pt>
                <c:pt idx="11">
                  <c:v>2</c:v>
                </c:pt>
                <c:pt idx="12">
                  <c:v>9</c:v>
                </c:pt>
                <c:pt idx="13">
                  <c:v>10</c:v>
                </c:pt>
                <c:pt idx="14">
                  <c:v>9</c:v>
                </c:pt>
                <c:pt idx="15">
                  <c:v>10</c:v>
                </c:pt>
                <c:pt idx="16">
                  <c:v>6</c:v>
                </c:pt>
                <c:pt idx="17">
                  <c:v>3</c:v>
                </c:pt>
                <c:pt idx="18">
                  <c:v>1</c:v>
                </c:pt>
                <c:pt idx="19">
                  <c:v>7</c:v>
                </c:pt>
                <c:pt idx="20">
                  <c:v>4</c:v>
                </c:pt>
                <c:pt idx="21">
                  <c:v>1</c:v>
                </c:pt>
                <c:pt idx="22">
                  <c:v>7</c:v>
                </c:pt>
                <c:pt idx="23">
                  <c:v>4</c:v>
                </c:pt>
                <c:pt idx="24">
                  <c:v>0</c:v>
                </c:pt>
                <c:pt idx="25">
                  <c:v>6</c:v>
                </c:pt>
                <c:pt idx="26">
                  <c:v>0</c:v>
                </c:pt>
                <c:pt idx="27">
                  <c:v>1</c:v>
                </c:pt>
                <c:pt idx="28">
                  <c:v>2</c:v>
                </c:pt>
                <c:pt idx="29">
                  <c:v>5</c:v>
                </c:pt>
                <c:pt idx="30">
                  <c:v>17</c:v>
                </c:pt>
              </c:numCache>
            </c:numRef>
          </c:val>
          <c:smooth val="0"/>
          <c:extLst>
            <c:ext xmlns:c16="http://schemas.microsoft.com/office/drawing/2014/chart" uri="{C3380CC4-5D6E-409C-BE32-E72D297353CC}">
              <c16:uniqueId val="{00000001-54A6-415D-8C96-B990EDEBF4C9}"/>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1</c:v>
                </c:pt>
                <c:pt idx="1">
                  <c:v>1</c:v>
                </c:pt>
                <c:pt idx="2">
                  <c:v>1</c:v>
                </c:pt>
                <c:pt idx="3">
                  <c:v>6</c:v>
                </c:pt>
                <c:pt idx="4">
                  <c:v>6</c:v>
                </c:pt>
                <c:pt idx="5">
                  <c:v>-1</c:v>
                </c:pt>
                <c:pt idx="6">
                  <c:v>-1</c:v>
                </c:pt>
                <c:pt idx="7">
                  <c:v>1</c:v>
                </c:pt>
                <c:pt idx="8">
                  <c:v>1</c:v>
                </c:pt>
                <c:pt idx="9">
                  <c:v>0</c:v>
                </c:pt>
                <c:pt idx="10">
                  <c:v>0</c:v>
                </c:pt>
                <c:pt idx="11">
                  <c:v>0</c:v>
                </c:pt>
                <c:pt idx="12">
                  <c:v>-1</c:v>
                </c:pt>
                <c:pt idx="13">
                  <c:v>1</c:v>
                </c:pt>
                <c:pt idx="14">
                  <c:v>2</c:v>
                </c:pt>
                <c:pt idx="15">
                  <c:v>0</c:v>
                </c:pt>
                <c:pt idx="16">
                  <c:v>0</c:v>
                </c:pt>
                <c:pt idx="17">
                  <c:v>-1</c:v>
                </c:pt>
                <c:pt idx="18">
                  <c:v>0</c:v>
                </c:pt>
                <c:pt idx="19">
                  <c:v>0</c:v>
                </c:pt>
                <c:pt idx="20">
                  <c:v>0</c:v>
                </c:pt>
                <c:pt idx="21">
                  <c:v>1</c:v>
                </c:pt>
                <c:pt idx="22">
                  <c:v>0</c:v>
                </c:pt>
                <c:pt idx="23">
                  <c:v>1</c:v>
                </c:pt>
                <c:pt idx="24">
                  <c:v>0</c:v>
                </c:pt>
                <c:pt idx="25">
                  <c:v>0</c:v>
                </c:pt>
                <c:pt idx="26">
                  <c:v>0</c:v>
                </c:pt>
                <c:pt idx="27">
                  <c:v>0</c:v>
                </c:pt>
                <c:pt idx="28">
                  <c:v>2</c:v>
                </c:pt>
                <c:pt idx="29">
                  <c:v>1</c:v>
                </c:pt>
                <c:pt idx="30">
                  <c:v>0</c:v>
                </c:pt>
              </c:numCache>
            </c:numRef>
          </c:val>
          <c:smooth val="0"/>
          <c:extLst>
            <c:ext xmlns:c16="http://schemas.microsoft.com/office/drawing/2014/chart" uri="{C3380CC4-5D6E-409C-BE32-E72D297353CC}">
              <c16:uniqueId val="{00000002-54A6-415D-8C96-B990EDEBF4C9}"/>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Sheet1!$E$2:$E$32</c:f>
              <c:numCache>
                <c:formatCode>General</c:formatCode>
                <c:ptCount val="31"/>
                <c:pt idx="0">
                  <c:v>15</c:v>
                </c:pt>
                <c:pt idx="1">
                  <c:v>16</c:v>
                </c:pt>
                <c:pt idx="2">
                  <c:v>9</c:v>
                </c:pt>
                <c:pt idx="3">
                  <c:v>5</c:v>
                </c:pt>
                <c:pt idx="4">
                  <c:v>3</c:v>
                </c:pt>
                <c:pt idx="5">
                  <c:v>2</c:v>
                </c:pt>
                <c:pt idx="6">
                  <c:v>7</c:v>
                </c:pt>
                <c:pt idx="7">
                  <c:v>9</c:v>
                </c:pt>
                <c:pt idx="8">
                  <c:v>5</c:v>
                </c:pt>
                <c:pt idx="9">
                  <c:v>7</c:v>
                </c:pt>
                <c:pt idx="10">
                  <c:v>3</c:v>
                </c:pt>
                <c:pt idx="11">
                  <c:v>1</c:v>
                </c:pt>
                <c:pt idx="12">
                  <c:v>5</c:v>
                </c:pt>
                <c:pt idx="13">
                  <c:v>13</c:v>
                </c:pt>
                <c:pt idx="14">
                  <c:v>2</c:v>
                </c:pt>
                <c:pt idx="15">
                  <c:v>6</c:v>
                </c:pt>
                <c:pt idx="16">
                  <c:v>1</c:v>
                </c:pt>
                <c:pt idx="17">
                  <c:v>4</c:v>
                </c:pt>
                <c:pt idx="18">
                  <c:v>7</c:v>
                </c:pt>
                <c:pt idx="19">
                  <c:v>1</c:v>
                </c:pt>
                <c:pt idx="20">
                  <c:v>3</c:v>
                </c:pt>
                <c:pt idx="21">
                  <c:v>3</c:v>
                </c:pt>
                <c:pt idx="22">
                  <c:v>6</c:v>
                </c:pt>
                <c:pt idx="23">
                  <c:v>5</c:v>
                </c:pt>
                <c:pt idx="24">
                  <c:v>3</c:v>
                </c:pt>
                <c:pt idx="25">
                  <c:v>0</c:v>
                </c:pt>
                <c:pt idx="26">
                  <c:v>7</c:v>
                </c:pt>
                <c:pt idx="27">
                  <c:v>5</c:v>
                </c:pt>
                <c:pt idx="28">
                  <c:v>10</c:v>
                </c:pt>
                <c:pt idx="29">
                  <c:v>163</c:v>
                </c:pt>
                <c:pt idx="30">
                  <c:v>68</c:v>
                </c:pt>
              </c:numCache>
            </c:numRef>
          </c:val>
          <c:smooth val="0"/>
          <c:extLst>
            <c:ext xmlns:c16="http://schemas.microsoft.com/office/drawing/2014/chart" uri="{C3380CC4-5D6E-409C-BE32-E72D297353CC}">
              <c16:uniqueId val="{00000003-54A6-415D-8C96-B990EDEBF4C9}"/>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Sheet1!$F$2:$F$32</c:f>
              <c:numCache>
                <c:formatCode>General</c:formatCode>
                <c:ptCount val="31"/>
                <c:pt idx="0">
                  <c:v>4</c:v>
                </c:pt>
                <c:pt idx="1">
                  <c:v>5</c:v>
                </c:pt>
                <c:pt idx="2">
                  <c:v>4</c:v>
                </c:pt>
                <c:pt idx="3">
                  <c:v>4</c:v>
                </c:pt>
                <c:pt idx="4">
                  <c:v>2</c:v>
                </c:pt>
                <c:pt idx="5">
                  <c:v>3</c:v>
                </c:pt>
                <c:pt idx="6">
                  <c:v>3</c:v>
                </c:pt>
                <c:pt idx="7">
                  <c:v>0</c:v>
                </c:pt>
                <c:pt idx="8">
                  <c:v>4</c:v>
                </c:pt>
                <c:pt idx="9">
                  <c:v>1</c:v>
                </c:pt>
                <c:pt idx="10">
                  <c:v>0</c:v>
                </c:pt>
                <c:pt idx="11">
                  <c:v>0</c:v>
                </c:pt>
                <c:pt idx="12">
                  <c:v>0</c:v>
                </c:pt>
                <c:pt idx="13">
                  <c:v>-2</c:v>
                </c:pt>
                <c:pt idx="14">
                  <c:v>5</c:v>
                </c:pt>
                <c:pt idx="15">
                  <c:v>3</c:v>
                </c:pt>
                <c:pt idx="16">
                  <c:v>5</c:v>
                </c:pt>
                <c:pt idx="17">
                  <c:v>6</c:v>
                </c:pt>
                <c:pt idx="18">
                  <c:v>2</c:v>
                </c:pt>
                <c:pt idx="19">
                  <c:v>3</c:v>
                </c:pt>
                <c:pt idx="20">
                  <c:v>2</c:v>
                </c:pt>
                <c:pt idx="21">
                  <c:v>1</c:v>
                </c:pt>
                <c:pt idx="22">
                  <c:v>3</c:v>
                </c:pt>
                <c:pt idx="23">
                  <c:v>4</c:v>
                </c:pt>
                <c:pt idx="24">
                  <c:v>2</c:v>
                </c:pt>
                <c:pt idx="25">
                  <c:v>9</c:v>
                </c:pt>
                <c:pt idx="26">
                  <c:v>2</c:v>
                </c:pt>
                <c:pt idx="27">
                  <c:v>-4</c:v>
                </c:pt>
                <c:pt idx="28">
                  <c:v>2</c:v>
                </c:pt>
                <c:pt idx="29">
                  <c:v>0</c:v>
                </c:pt>
                <c:pt idx="30">
                  <c:v>3</c:v>
                </c:pt>
              </c:numCache>
            </c:numRef>
          </c:val>
          <c:smooth val="0"/>
          <c:extLst>
            <c:ext xmlns:c16="http://schemas.microsoft.com/office/drawing/2014/chart" uri="{C3380CC4-5D6E-409C-BE32-E72D297353CC}">
              <c16:uniqueId val="{00000004-54A6-415D-8C96-B990EDEBF4C9}"/>
            </c:ext>
          </c:extLst>
        </c:ser>
        <c:dLbls>
          <c:showLegendKey val="0"/>
          <c:showVal val="0"/>
          <c:showCatName val="0"/>
          <c:showSerName val="0"/>
          <c:showPercent val="0"/>
          <c:showBubbleSize val="0"/>
        </c:dLbls>
        <c:smooth val="0"/>
        <c:axId val="278266872"/>
        <c:axId val="278272448"/>
      </c:lineChart>
      <c:dateAx>
        <c:axId val="27826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72448"/>
        <c:crosses val="autoZero"/>
        <c:auto val="1"/>
        <c:lblOffset val="100"/>
        <c:baseTimeUnit val="days"/>
      </c:dateAx>
      <c:valAx>
        <c:axId val="27827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6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571</c:v>
                </c:pt>
                <c:pt idx="1">
                  <c:v>671</c:v>
                </c:pt>
                <c:pt idx="2">
                  <c:v>1039</c:v>
                </c:pt>
                <c:pt idx="3">
                  <c:v>553</c:v>
                </c:pt>
                <c:pt idx="4">
                  <c:v>387</c:v>
                </c:pt>
                <c:pt idx="5">
                  <c:v>285</c:v>
                </c:pt>
                <c:pt idx="6">
                  <c:v>315</c:v>
                </c:pt>
              </c:numCache>
            </c:numRef>
          </c:val>
          <c:extLst>
            <c:ext xmlns:c16="http://schemas.microsoft.com/office/drawing/2014/chart" uri="{C3380CC4-5D6E-409C-BE32-E72D297353CC}">
              <c16:uniqueId val="{00000000-A7F3-48F3-87B8-68EE28A86F1E}"/>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c:v>
                </c:pt>
                <c:pt idx="1">
                  <c:v>4</c:v>
                </c:pt>
                <c:pt idx="2">
                  <c:v>6</c:v>
                </c:pt>
                <c:pt idx="3">
                  <c:v>8</c:v>
                </c:pt>
                <c:pt idx="4">
                  <c:v>8</c:v>
                </c:pt>
                <c:pt idx="5">
                  <c:v>4</c:v>
                </c:pt>
                <c:pt idx="6">
                  <c:v>3</c:v>
                </c:pt>
              </c:numCache>
            </c:numRef>
          </c:val>
          <c:extLst>
            <c:ext xmlns:c16="http://schemas.microsoft.com/office/drawing/2014/chart" uri="{C3380CC4-5D6E-409C-BE32-E72D297353CC}">
              <c16:uniqueId val="{00000001-A7F3-48F3-87B8-68EE28A86F1E}"/>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1</c:v>
                </c:pt>
                <c:pt idx="4">
                  <c:v>0</c:v>
                </c:pt>
                <c:pt idx="5">
                  <c:v>1</c:v>
                </c:pt>
                <c:pt idx="6">
                  <c:v>2</c:v>
                </c:pt>
              </c:numCache>
            </c:numRef>
          </c:val>
          <c:extLst>
            <c:ext xmlns:c16="http://schemas.microsoft.com/office/drawing/2014/chart" uri="{C3380CC4-5D6E-409C-BE32-E72D297353CC}">
              <c16:uniqueId val="{00000002-A7F3-48F3-87B8-68EE28A86F1E}"/>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7</c:v>
                </c:pt>
                <c:pt idx="2">
                  <c:v>8</c:v>
                </c:pt>
                <c:pt idx="3">
                  <c:v>39</c:v>
                </c:pt>
                <c:pt idx="4">
                  <c:v>18</c:v>
                </c:pt>
                <c:pt idx="5">
                  <c:v>4</c:v>
                </c:pt>
                <c:pt idx="6">
                  <c:v>3</c:v>
                </c:pt>
              </c:numCache>
            </c:numRef>
          </c:val>
          <c:extLst>
            <c:ext xmlns:c16="http://schemas.microsoft.com/office/drawing/2014/chart" uri="{C3380CC4-5D6E-409C-BE32-E72D297353CC}">
              <c16:uniqueId val="{00000003-A7F3-48F3-87B8-68EE28A86F1E}"/>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2</c:v>
                </c:pt>
                <c:pt idx="3">
                  <c:v>3</c:v>
                </c:pt>
                <c:pt idx="4">
                  <c:v>3</c:v>
                </c:pt>
                <c:pt idx="5">
                  <c:v>3</c:v>
                </c:pt>
                <c:pt idx="6">
                  <c:v>3</c:v>
                </c:pt>
              </c:numCache>
            </c:numRef>
          </c:val>
          <c:extLst>
            <c:ext xmlns:c16="http://schemas.microsoft.com/office/drawing/2014/chart" uri="{C3380CC4-5D6E-409C-BE32-E72D297353CC}">
              <c16:uniqueId val="{00000004-A7F3-48F3-87B8-68EE28A86F1E}"/>
            </c:ext>
          </c:extLst>
        </c:ser>
        <c:dLbls>
          <c:showLegendKey val="0"/>
          <c:showVal val="0"/>
          <c:showCatName val="0"/>
          <c:showSerName val="0"/>
          <c:showPercent val="0"/>
          <c:showBubbleSize val="0"/>
        </c:dLbls>
        <c:gapWidth val="219"/>
        <c:overlap val="-27"/>
        <c:axId val="278273104"/>
        <c:axId val="278268512"/>
      </c:barChart>
      <c:catAx>
        <c:axId val="278273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68512"/>
        <c:crosses val="autoZero"/>
        <c:auto val="1"/>
        <c:lblAlgn val="ctr"/>
        <c:lblOffset val="100"/>
        <c:noMultiLvlLbl val="0"/>
      </c:catAx>
      <c:valAx>
        <c:axId val="27826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7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2</c:v>
                </c:pt>
                <c:pt idx="1">
                  <c:v>4</c:v>
                </c:pt>
                <c:pt idx="2">
                  <c:v>3</c:v>
                </c:pt>
                <c:pt idx="3">
                  <c:v>2</c:v>
                </c:pt>
                <c:pt idx="4">
                  <c:v>2</c:v>
                </c:pt>
                <c:pt idx="5">
                  <c:v>2</c:v>
                </c:pt>
                <c:pt idx="6">
                  <c:v>2</c:v>
                </c:pt>
                <c:pt idx="7">
                  <c:v>2</c:v>
                </c:pt>
                <c:pt idx="8">
                  <c:v>2</c:v>
                </c:pt>
                <c:pt idx="9">
                  <c:v>2</c:v>
                </c:pt>
                <c:pt idx="10">
                  <c:v>2</c:v>
                </c:pt>
                <c:pt idx="11">
                  <c:v>2</c:v>
                </c:pt>
                <c:pt idx="12">
                  <c:v>2</c:v>
                </c:pt>
                <c:pt idx="13">
                  <c:v>2</c:v>
                </c:pt>
                <c:pt idx="14">
                  <c:v>2</c:v>
                </c:pt>
                <c:pt idx="15">
                  <c:v>2</c:v>
                </c:pt>
                <c:pt idx="16">
                  <c:v>3</c:v>
                </c:pt>
                <c:pt idx="17">
                  <c:v>3</c:v>
                </c:pt>
                <c:pt idx="18">
                  <c:v>2</c:v>
                </c:pt>
                <c:pt idx="19">
                  <c:v>2</c:v>
                </c:pt>
                <c:pt idx="20">
                  <c:v>3</c:v>
                </c:pt>
                <c:pt idx="21">
                  <c:v>3</c:v>
                </c:pt>
                <c:pt idx="22">
                  <c:v>2</c:v>
                </c:pt>
                <c:pt idx="23">
                  <c:v>2</c:v>
                </c:pt>
                <c:pt idx="24">
                  <c:v>2</c:v>
                </c:pt>
                <c:pt idx="25">
                  <c:v>2</c:v>
                </c:pt>
                <c:pt idx="26">
                  <c:v>2</c:v>
                </c:pt>
                <c:pt idx="27">
                  <c:v>2</c:v>
                </c:pt>
                <c:pt idx="28">
                  <c:v>2</c:v>
                </c:pt>
                <c:pt idx="29">
                  <c:v>2</c:v>
                </c:pt>
                <c:pt idx="30">
                  <c:v>0</c:v>
                </c:pt>
              </c:numCache>
            </c:numRef>
          </c:val>
          <c:smooth val="0"/>
          <c:extLst>
            <c:ext xmlns:c16="http://schemas.microsoft.com/office/drawing/2014/chart" uri="{C3380CC4-5D6E-409C-BE32-E72D297353CC}">
              <c16:uniqueId val="{00000000-A1BA-4502-813C-940CA9776263}"/>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0</c:v>
                </c:pt>
                <c:pt idx="1">
                  <c:v>1</c:v>
                </c:pt>
                <c:pt idx="2">
                  <c:v>2</c:v>
                </c:pt>
                <c:pt idx="3">
                  <c:v>0</c:v>
                </c:pt>
                <c:pt idx="4">
                  <c:v>0</c:v>
                </c:pt>
                <c:pt idx="5">
                  <c:v>1</c:v>
                </c:pt>
                <c:pt idx="6">
                  <c:v>1</c:v>
                </c:pt>
                <c:pt idx="7">
                  <c:v>2</c:v>
                </c:pt>
                <c:pt idx="8">
                  <c:v>0</c:v>
                </c:pt>
                <c:pt idx="9">
                  <c:v>1</c:v>
                </c:pt>
                <c:pt idx="10">
                  <c:v>2</c:v>
                </c:pt>
                <c:pt idx="11">
                  <c:v>0</c:v>
                </c:pt>
                <c:pt idx="12">
                  <c:v>2</c:v>
                </c:pt>
                <c:pt idx="13">
                  <c:v>1</c:v>
                </c:pt>
                <c:pt idx="14">
                  <c:v>1</c:v>
                </c:pt>
                <c:pt idx="15">
                  <c:v>1</c:v>
                </c:pt>
                <c:pt idx="16">
                  <c:v>2</c:v>
                </c:pt>
                <c:pt idx="17">
                  <c:v>0</c:v>
                </c:pt>
                <c:pt idx="18">
                  <c:v>1</c:v>
                </c:pt>
                <c:pt idx="19">
                  <c:v>1</c:v>
                </c:pt>
                <c:pt idx="20">
                  <c:v>1</c:v>
                </c:pt>
                <c:pt idx="21">
                  <c:v>0</c:v>
                </c:pt>
                <c:pt idx="22">
                  <c:v>0</c:v>
                </c:pt>
                <c:pt idx="23">
                  <c:v>0</c:v>
                </c:pt>
                <c:pt idx="24">
                  <c:v>0</c:v>
                </c:pt>
                <c:pt idx="25">
                  <c:v>0</c:v>
                </c:pt>
                <c:pt idx="26">
                  <c:v>0</c:v>
                </c:pt>
                <c:pt idx="27">
                  <c:v>1</c:v>
                </c:pt>
                <c:pt idx="28">
                  <c:v>1</c:v>
                </c:pt>
                <c:pt idx="29">
                  <c:v>2</c:v>
                </c:pt>
                <c:pt idx="30">
                  <c:v>1</c:v>
                </c:pt>
              </c:numCache>
            </c:numRef>
          </c:val>
          <c:smooth val="0"/>
          <c:extLst>
            <c:ext xmlns:c16="http://schemas.microsoft.com/office/drawing/2014/chart" uri="{C3380CC4-5D6E-409C-BE32-E72D297353CC}">
              <c16:uniqueId val="{00000001-A1BA-4502-813C-940CA9776263}"/>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0</c:v>
                </c:pt>
                <c:pt idx="1">
                  <c:v>1</c:v>
                </c:pt>
                <c:pt idx="2">
                  <c:v>1</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A1BA-4502-813C-940CA9776263}"/>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Sheet1!$E$2:$E$32</c:f>
              <c:numCache>
                <c:formatCode>General</c:formatCode>
                <c:ptCount val="31"/>
                <c:pt idx="0">
                  <c:v>0</c:v>
                </c:pt>
                <c:pt idx="1">
                  <c:v>1</c:v>
                </c:pt>
                <c:pt idx="2">
                  <c:v>0</c:v>
                </c:pt>
                <c:pt idx="3">
                  <c:v>0</c:v>
                </c:pt>
                <c:pt idx="4">
                  <c:v>0</c:v>
                </c:pt>
                <c:pt idx="5">
                  <c:v>0</c:v>
                </c:pt>
                <c:pt idx="6">
                  <c:v>2</c:v>
                </c:pt>
                <c:pt idx="7">
                  <c:v>2</c:v>
                </c:pt>
                <c:pt idx="8">
                  <c:v>2</c:v>
                </c:pt>
                <c:pt idx="9">
                  <c:v>2</c:v>
                </c:pt>
                <c:pt idx="10">
                  <c:v>0</c:v>
                </c:pt>
                <c:pt idx="11">
                  <c:v>2</c:v>
                </c:pt>
                <c:pt idx="12">
                  <c:v>1</c:v>
                </c:pt>
                <c:pt idx="13">
                  <c:v>0</c:v>
                </c:pt>
                <c:pt idx="14">
                  <c:v>0</c:v>
                </c:pt>
                <c:pt idx="15">
                  <c:v>0</c:v>
                </c:pt>
                <c:pt idx="16">
                  <c:v>3</c:v>
                </c:pt>
                <c:pt idx="17">
                  <c:v>2</c:v>
                </c:pt>
                <c:pt idx="18">
                  <c:v>0</c:v>
                </c:pt>
                <c:pt idx="19">
                  <c:v>1</c:v>
                </c:pt>
                <c:pt idx="20">
                  <c:v>1</c:v>
                </c:pt>
                <c:pt idx="21">
                  <c:v>0</c:v>
                </c:pt>
                <c:pt idx="22">
                  <c:v>0</c:v>
                </c:pt>
                <c:pt idx="23">
                  <c:v>0</c:v>
                </c:pt>
                <c:pt idx="24">
                  <c:v>0</c:v>
                </c:pt>
                <c:pt idx="25">
                  <c:v>0</c:v>
                </c:pt>
                <c:pt idx="26">
                  <c:v>1</c:v>
                </c:pt>
                <c:pt idx="27">
                  <c:v>0</c:v>
                </c:pt>
                <c:pt idx="28">
                  <c:v>1</c:v>
                </c:pt>
                <c:pt idx="29">
                  <c:v>3</c:v>
                </c:pt>
                <c:pt idx="30">
                  <c:v>1</c:v>
                </c:pt>
              </c:numCache>
            </c:numRef>
          </c:val>
          <c:smooth val="0"/>
          <c:extLst>
            <c:ext xmlns:c16="http://schemas.microsoft.com/office/drawing/2014/chart" uri="{C3380CC4-5D6E-409C-BE32-E72D297353CC}">
              <c16:uniqueId val="{00000003-A1BA-4502-813C-940CA9776263}"/>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Sheet1!$F$2:$F$32</c:f>
              <c:numCache>
                <c:formatCode>General</c:formatCode>
                <c:ptCount val="31"/>
                <c:pt idx="0">
                  <c:v>0</c:v>
                </c:pt>
                <c:pt idx="1">
                  <c:v>0</c:v>
                </c:pt>
                <c:pt idx="2">
                  <c:v>0</c:v>
                </c:pt>
                <c:pt idx="3">
                  <c:v>0</c:v>
                </c:pt>
                <c:pt idx="4">
                  <c:v>0</c:v>
                </c:pt>
                <c:pt idx="5">
                  <c:v>2</c:v>
                </c:pt>
                <c:pt idx="6">
                  <c:v>0</c:v>
                </c:pt>
                <c:pt idx="7">
                  <c:v>1</c:v>
                </c:pt>
                <c:pt idx="8">
                  <c:v>0</c:v>
                </c:pt>
                <c:pt idx="9">
                  <c:v>0</c:v>
                </c:pt>
                <c:pt idx="10">
                  <c:v>1</c:v>
                </c:pt>
                <c:pt idx="11">
                  <c:v>1</c:v>
                </c:pt>
                <c:pt idx="12">
                  <c:v>0</c:v>
                </c:pt>
                <c:pt idx="13">
                  <c:v>0</c:v>
                </c:pt>
                <c:pt idx="14">
                  <c:v>0</c:v>
                </c:pt>
                <c:pt idx="15">
                  <c:v>1</c:v>
                </c:pt>
                <c:pt idx="16">
                  <c:v>0</c:v>
                </c:pt>
                <c:pt idx="17">
                  <c:v>1</c:v>
                </c:pt>
                <c:pt idx="18">
                  <c:v>0</c:v>
                </c:pt>
                <c:pt idx="19">
                  <c:v>0</c:v>
                </c:pt>
                <c:pt idx="20">
                  <c:v>0</c:v>
                </c:pt>
                <c:pt idx="21">
                  <c:v>1</c:v>
                </c:pt>
                <c:pt idx="22">
                  <c:v>0</c:v>
                </c:pt>
                <c:pt idx="23">
                  <c:v>0</c:v>
                </c:pt>
                <c:pt idx="24">
                  <c:v>1</c:v>
                </c:pt>
                <c:pt idx="25">
                  <c:v>1</c:v>
                </c:pt>
                <c:pt idx="26">
                  <c:v>0</c:v>
                </c:pt>
                <c:pt idx="27">
                  <c:v>0</c:v>
                </c:pt>
                <c:pt idx="28">
                  <c:v>1</c:v>
                </c:pt>
                <c:pt idx="29">
                  <c:v>1</c:v>
                </c:pt>
                <c:pt idx="30">
                  <c:v>0</c:v>
                </c:pt>
              </c:numCache>
            </c:numRef>
          </c:val>
          <c:smooth val="0"/>
          <c:extLst>
            <c:ext xmlns:c16="http://schemas.microsoft.com/office/drawing/2014/chart" uri="{C3380CC4-5D6E-409C-BE32-E72D297353CC}">
              <c16:uniqueId val="{00000004-A1BA-4502-813C-940CA9776263}"/>
            </c:ext>
          </c:extLst>
        </c:ser>
        <c:dLbls>
          <c:showLegendKey val="0"/>
          <c:showVal val="0"/>
          <c:showCatName val="0"/>
          <c:showSerName val="0"/>
          <c:showPercent val="0"/>
          <c:showBubbleSize val="0"/>
        </c:dLbls>
        <c:smooth val="0"/>
        <c:axId val="277683560"/>
        <c:axId val="277683888"/>
      </c:lineChart>
      <c:dateAx>
        <c:axId val="277683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83888"/>
        <c:crosses val="autoZero"/>
        <c:auto val="1"/>
        <c:lblOffset val="100"/>
        <c:baseTimeUnit val="days"/>
      </c:dateAx>
      <c:valAx>
        <c:axId val="27768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8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0.13778357584333001</c:v>
                </c:pt>
                <c:pt idx="1">
                  <c:v>0.1015721724358</c:v>
                </c:pt>
                <c:pt idx="2">
                  <c:v>7.9758513626487004E-2</c:v>
                </c:pt>
                <c:pt idx="3">
                  <c:v>8.4880771597113006E-2</c:v>
                </c:pt>
                <c:pt idx="4">
                  <c:v>0.13222861099978001</c:v>
                </c:pt>
                <c:pt idx="5">
                  <c:v>0.11150825133796</c:v>
                </c:pt>
                <c:pt idx="6">
                  <c:v>0.19762724618241001</c:v>
                </c:pt>
              </c:numCache>
            </c:numRef>
          </c:val>
          <c:extLst>
            <c:ext xmlns:c16="http://schemas.microsoft.com/office/drawing/2014/chart" uri="{C3380CC4-5D6E-409C-BE32-E72D297353CC}">
              <c16:uniqueId val="{00000000-500D-42F4-958C-0A5AD45E29EC}"/>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9.1790623234796004E-2</c:v>
                </c:pt>
                <c:pt idx="1">
                  <c:v>6.3547354547165993E-2</c:v>
                </c:pt>
                <c:pt idx="2">
                  <c:v>8.2376200338919001E-2</c:v>
                </c:pt>
                <c:pt idx="3">
                  <c:v>0.22829975522500001</c:v>
                </c:pt>
                <c:pt idx="4">
                  <c:v>2.9812339170275998E-2</c:v>
                </c:pt>
                <c:pt idx="5">
                  <c:v>0.12238749764638999</c:v>
                </c:pt>
                <c:pt idx="6">
                  <c:v>0.17887403502165</c:v>
                </c:pt>
              </c:numCache>
            </c:numRef>
          </c:val>
          <c:extLst>
            <c:ext xmlns:c16="http://schemas.microsoft.com/office/drawing/2014/chart" uri="{C3380CC4-5D6E-409C-BE32-E72D297353CC}">
              <c16:uniqueId val="{00000001-500D-42F4-958C-0A5AD45E29EC}"/>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0.38424591738712999</c:v>
                </c:pt>
                <c:pt idx="2">
                  <c:v>0.48030739673390999</c:v>
                </c:pt>
                <c:pt idx="3">
                  <c:v>1.2487992315081999</c:v>
                </c:pt>
                <c:pt idx="4">
                  <c:v>16.330451488952999</c:v>
                </c:pt>
              </c:numCache>
            </c:numRef>
          </c:val>
          <c:extLst>
            <c:ext xmlns:c16="http://schemas.microsoft.com/office/drawing/2014/chart" uri="{C3380CC4-5D6E-409C-BE32-E72D297353CC}">
              <c16:uniqueId val="{00000002-500D-42F4-958C-0A5AD45E29EC}"/>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0.19712577896476999</c:v>
                </c:pt>
                <c:pt idx="1">
                  <c:v>0.28932977235152002</c:v>
                </c:pt>
                <c:pt idx="2">
                  <c:v>0.37835431769045003</c:v>
                </c:pt>
                <c:pt idx="3">
                  <c:v>1.5070583746662001</c:v>
                </c:pt>
                <c:pt idx="4">
                  <c:v>0.24322777565814999</c:v>
                </c:pt>
                <c:pt idx="5">
                  <c:v>0.30999618466234002</c:v>
                </c:pt>
                <c:pt idx="6">
                  <c:v>0.15738267836704001</c:v>
                </c:pt>
              </c:numCache>
            </c:numRef>
          </c:val>
          <c:extLst>
            <c:ext xmlns:c16="http://schemas.microsoft.com/office/drawing/2014/chart" uri="{C3380CC4-5D6E-409C-BE32-E72D297353CC}">
              <c16:uniqueId val="{00000003-500D-42F4-958C-0A5AD45E29EC}"/>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5.8455602969545002E-2</c:v>
                </c:pt>
                <c:pt idx="2">
                  <c:v>3.2150581633249999E-2</c:v>
                </c:pt>
                <c:pt idx="3">
                  <c:v>3.7996141930204001E-2</c:v>
                </c:pt>
                <c:pt idx="5">
                  <c:v>2.2407981138325001E-2</c:v>
                </c:pt>
                <c:pt idx="6">
                  <c:v>2.1920851113578999E-2</c:v>
                </c:pt>
              </c:numCache>
            </c:numRef>
          </c:val>
          <c:extLst>
            <c:ext xmlns:c16="http://schemas.microsoft.com/office/drawing/2014/chart" uri="{C3380CC4-5D6E-409C-BE32-E72D297353CC}">
              <c16:uniqueId val="{00000004-500D-42F4-958C-0A5AD45E29EC}"/>
            </c:ext>
          </c:extLst>
        </c:ser>
        <c:dLbls>
          <c:showLegendKey val="0"/>
          <c:showVal val="0"/>
          <c:showCatName val="0"/>
          <c:showSerName val="0"/>
          <c:showPercent val="0"/>
          <c:showBubbleSize val="0"/>
        </c:dLbls>
        <c:gapWidth val="219"/>
        <c:overlap val="-27"/>
        <c:axId val="277685200"/>
        <c:axId val="277686840"/>
      </c:barChart>
      <c:catAx>
        <c:axId val="27768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86840"/>
        <c:crosses val="autoZero"/>
        <c:auto val="1"/>
        <c:lblAlgn val="ctr"/>
        <c:lblOffset val="100"/>
        <c:noMultiLvlLbl val="0"/>
      </c:catAx>
      <c:valAx>
        <c:axId val="27768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8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18</c:v>
                </c:pt>
                <c:pt idx="12">
                  <c:v>9</c:v>
                </c:pt>
                <c:pt idx="13">
                  <c:v>2</c:v>
                </c:pt>
                <c:pt idx="14">
                  <c:v>0</c:v>
                </c:pt>
                <c:pt idx="15">
                  <c:v>0</c:v>
                </c:pt>
                <c:pt idx="16">
                  <c:v>1</c:v>
                </c:pt>
                <c:pt idx="17">
                  <c:v>16</c:v>
                </c:pt>
                <c:pt idx="18">
                  <c:v>15</c:v>
                </c:pt>
                <c:pt idx="19">
                  <c:v>3</c:v>
                </c:pt>
                <c:pt idx="20">
                  <c:v>0</c:v>
                </c:pt>
                <c:pt idx="21">
                  <c:v>0</c:v>
                </c:pt>
                <c:pt idx="22">
                  <c:v>1</c:v>
                </c:pt>
                <c:pt idx="23">
                  <c:v>0</c:v>
                </c:pt>
              </c:numCache>
            </c:numRef>
          </c:val>
          <c:smooth val="0"/>
          <c:extLst>
            <c:ext xmlns:c16="http://schemas.microsoft.com/office/drawing/2014/chart" uri="{C3380CC4-5D6E-409C-BE32-E72D297353CC}">
              <c16:uniqueId val="{00000000-8FED-41AD-8697-FAF13C3F9144}"/>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c:v>
                </c:pt>
                <c:pt idx="12">
                  <c:v>6</c:v>
                </c:pt>
                <c:pt idx="13">
                  <c:v>3</c:v>
                </c:pt>
                <c:pt idx="14">
                  <c:v>1</c:v>
                </c:pt>
                <c:pt idx="15">
                  <c:v>3</c:v>
                </c:pt>
                <c:pt idx="16">
                  <c:v>2</c:v>
                </c:pt>
                <c:pt idx="17">
                  <c:v>4</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1-8FED-41AD-8697-FAF13C3F9144}"/>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1</c:v>
                </c:pt>
                <c:pt idx="15">
                  <c:v>1</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FED-41AD-8697-FAF13C3F9144}"/>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1</c:v>
                </c:pt>
                <c:pt idx="4">
                  <c:v>0</c:v>
                </c:pt>
                <c:pt idx="5">
                  <c:v>0</c:v>
                </c:pt>
                <c:pt idx="6">
                  <c:v>0</c:v>
                </c:pt>
                <c:pt idx="7">
                  <c:v>0</c:v>
                </c:pt>
                <c:pt idx="8">
                  <c:v>0</c:v>
                </c:pt>
                <c:pt idx="9">
                  <c:v>1</c:v>
                </c:pt>
                <c:pt idx="10">
                  <c:v>1</c:v>
                </c:pt>
                <c:pt idx="11">
                  <c:v>0</c:v>
                </c:pt>
                <c:pt idx="12">
                  <c:v>2</c:v>
                </c:pt>
                <c:pt idx="13">
                  <c:v>2</c:v>
                </c:pt>
                <c:pt idx="14">
                  <c:v>2</c:v>
                </c:pt>
                <c:pt idx="15">
                  <c:v>1</c:v>
                </c:pt>
                <c:pt idx="16">
                  <c:v>2</c:v>
                </c:pt>
                <c:pt idx="17">
                  <c:v>1</c:v>
                </c:pt>
                <c:pt idx="18">
                  <c:v>2</c:v>
                </c:pt>
                <c:pt idx="19">
                  <c:v>3</c:v>
                </c:pt>
                <c:pt idx="20">
                  <c:v>3</c:v>
                </c:pt>
                <c:pt idx="21">
                  <c:v>2</c:v>
                </c:pt>
                <c:pt idx="22">
                  <c:v>2</c:v>
                </c:pt>
                <c:pt idx="23">
                  <c:v>0</c:v>
                </c:pt>
              </c:numCache>
            </c:numRef>
          </c:val>
          <c:smooth val="0"/>
          <c:extLst>
            <c:ext xmlns:c16="http://schemas.microsoft.com/office/drawing/2014/chart" uri="{C3380CC4-5D6E-409C-BE32-E72D297353CC}">
              <c16:uniqueId val="{00000003-8FED-41AD-8697-FAF13C3F9144}"/>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4</c:v>
                </c:pt>
                <c:pt idx="10">
                  <c:v>2</c:v>
                </c:pt>
                <c:pt idx="11">
                  <c:v>1</c:v>
                </c:pt>
                <c:pt idx="12">
                  <c:v>2</c:v>
                </c:pt>
                <c:pt idx="13">
                  <c:v>0</c:v>
                </c:pt>
                <c:pt idx="14">
                  <c:v>0</c:v>
                </c:pt>
                <c:pt idx="15">
                  <c:v>1</c:v>
                </c:pt>
                <c:pt idx="16">
                  <c:v>1</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4-8FED-41AD-8697-FAF13C3F9144}"/>
            </c:ext>
          </c:extLst>
        </c:ser>
        <c:dLbls>
          <c:showLegendKey val="0"/>
          <c:showVal val="0"/>
          <c:showCatName val="0"/>
          <c:showSerName val="0"/>
          <c:showPercent val="0"/>
          <c:showBubbleSize val="0"/>
        </c:dLbls>
        <c:smooth val="0"/>
        <c:axId val="277690448"/>
        <c:axId val="277681592"/>
      </c:lineChart>
      <c:catAx>
        <c:axId val="27769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81592"/>
        <c:crosses val="autoZero"/>
        <c:auto val="1"/>
        <c:lblAlgn val="ctr"/>
        <c:lblOffset val="100"/>
        <c:noMultiLvlLbl val="0"/>
      </c:catAx>
      <c:valAx>
        <c:axId val="27768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9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Sheet1!$B$2:$B$6</c:f>
              <c:numCache>
                <c:formatCode>General</c:formatCode>
                <c:ptCount val="5"/>
                <c:pt idx="0">
                  <c:v>3</c:v>
                </c:pt>
                <c:pt idx="1">
                  <c:v>0</c:v>
                </c:pt>
                <c:pt idx="2">
                  <c:v>0</c:v>
                </c:pt>
                <c:pt idx="3">
                  <c:v>5</c:v>
                </c:pt>
                <c:pt idx="4">
                  <c:v>1</c:v>
                </c:pt>
              </c:numCache>
            </c:numRef>
          </c:val>
          <c:extLst>
            <c:ext xmlns:c16="http://schemas.microsoft.com/office/drawing/2014/chart" uri="{C3380CC4-5D6E-409C-BE32-E72D297353CC}">
              <c16:uniqueId val="{00000000-6AE3-4E17-99A9-1A349EC7F105}"/>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Sheet1!$C$2:$C$6</c:f>
              <c:numCache>
                <c:formatCode>General</c:formatCode>
                <c:ptCount val="5"/>
                <c:pt idx="0">
                  <c:v>62</c:v>
                </c:pt>
                <c:pt idx="1">
                  <c:v>14</c:v>
                </c:pt>
                <c:pt idx="2">
                  <c:v>2</c:v>
                </c:pt>
                <c:pt idx="3">
                  <c:v>17</c:v>
                </c:pt>
                <c:pt idx="4">
                  <c:v>11</c:v>
                </c:pt>
              </c:numCache>
            </c:numRef>
          </c:val>
          <c:extLst>
            <c:ext xmlns:c16="http://schemas.microsoft.com/office/drawing/2014/chart" uri="{C3380CC4-5D6E-409C-BE32-E72D297353CC}">
              <c16:uniqueId val="{00000001-6AE3-4E17-99A9-1A349EC7F105}"/>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Sheet1!$D$2:$D$6</c:f>
              <c:numCache>
                <c:formatCode>General</c:formatCode>
                <c:ptCount val="5"/>
                <c:pt idx="0">
                  <c:v>2</c:v>
                </c:pt>
                <c:pt idx="1">
                  <c:v>11</c:v>
                </c:pt>
                <c:pt idx="2">
                  <c:v>1</c:v>
                </c:pt>
                <c:pt idx="3">
                  <c:v>3</c:v>
                </c:pt>
                <c:pt idx="4">
                  <c:v>0</c:v>
                </c:pt>
              </c:numCache>
            </c:numRef>
          </c:val>
          <c:extLst>
            <c:ext xmlns:c16="http://schemas.microsoft.com/office/drawing/2014/chart" uri="{C3380CC4-5D6E-409C-BE32-E72D297353CC}">
              <c16:uniqueId val="{00000002-6AE3-4E17-99A9-1A349EC7F105}"/>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Sheet1!$E$2:$E$6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3-6AE3-4E17-99A9-1A349EC7F105}"/>
            </c:ext>
          </c:extLst>
        </c:ser>
        <c:dLbls>
          <c:showLegendKey val="0"/>
          <c:showVal val="0"/>
          <c:showCatName val="0"/>
          <c:showSerName val="0"/>
          <c:showPercent val="0"/>
          <c:showBubbleSize val="0"/>
        </c:dLbls>
        <c:gapWidth val="150"/>
        <c:overlap val="100"/>
        <c:axId val="380197072"/>
        <c:axId val="380203304"/>
      </c:barChart>
      <c:catAx>
        <c:axId val="38019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203304"/>
        <c:crosses val="autoZero"/>
        <c:auto val="1"/>
        <c:lblAlgn val="ctr"/>
        <c:lblOffset val="100"/>
        <c:noMultiLvlLbl val="0"/>
      </c:catAx>
      <c:valAx>
        <c:axId val="380203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9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1.2297198698137E-2</c:v>
                </c:pt>
                <c:pt idx="9">
                  <c:v>5.1921505614354003E-3</c:v>
                </c:pt>
                <c:pt idx="10">
                  <c:v>0</c:v>
                </c:pt>
                <c:pt idx="11">
                  <c:v>0.15395789135530999</c:v>
                </c:pt>
                <c:pt idx="12">
                  <c:v>0.10092811968545</c:v>
                </c:pt>
                <c:pt idx="13">
                  <c:v>2.4731032937363999E-2</c:v>
                </c:pt>
                <c:pt idx="14">
                  <c:v>0</c:v>
                </c:pt>
                <c:pt idx="15">
                  <c:v>0</c:v>
                </c:pt>
                <c:pt idx="16">
                  <c:v>1.7489349259572001E-2</c:v>
                </c:pt>
                <c:pt idx="17">
                  <c:v>0.11836053746956</c:v>
                </c:pt>
                <c:pt idx="18">
                  <c:v>0.13945934227293999</c:v>
                </c:pt>
                <c:pt idx="19">
                  <c:v>1.9402246834837999E-2</c:v>
                </c:pt>
                <c:pt idx="20">
                  <c:v>0</c:v>
                </c:pt>
                <c:pt idx="21">
                  <c:v>0</c:v>
                </c:pt>
                <c:pt idx="22">
                  <c:v>2.9513276875527999E-2</c:v>
                </c:pt>
                <c:pt idx="23">
                  <c:v>0</c:v>
                </c:pt>
              </c:numCache>
            </c:numRef>
          </c:val>
          <c:smooth val="0"/>
          <c:extLst>
            <c:ext xmlns:c16="http://schemas.microsoft.com/office/drawing/2014/chart" uri="{C3380CC4-5D6E-409C-BE32-E72D297353CC}">
              <c16:uniqueId val="{00000000-A634-4622-8A51-033B562970B2}"/>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0.11300499105377</c:v>
                </c:pt>
                <c:pt idx="12">
                  <c:v>0.16165991775748001</c:v>
                </c:pt>
                <c:pt idx="13">
                  <c:v>2.1973192704899999E-2</c:v>
                </c:pt>
                <c:pt idx="14">
                  <c:v>0.17892456916846999</c:v>
                </c:pt>
                <c:pt idx="15">
                  <c:v>2.5112220234171E-2</c:v>
                </c:pt>
                <c:pt idx="16">
                  <c:v>5.6502495526886E-2</c:v>
                </c:pt>
                <c:pt idx="17">
                  <c:v>8.2399472643374994E-2</c:v>
                </c:pt>
                <c:pt idx="18">
                  <c:v>0.20717581693191001</c:v>
                </c:pt>
                <c:pt idx="19">
                  <c:v>0</c:v>
                </c:pt>
                <c:pt idx="20">
                  <c:v>7.5336660702514005E-2</c:v>
                </c:pt>
                <c:pt idx="21">
                  <c:v>0</c:v>
                </c:pt>
                <c:pt idx="22">
                  <c:v>0</c:v>
                </c:pt>
                <c:pt idx="23">
                  <c:v>0</c:v>
                </c:pt>
              </c:numCache>
            </c:numRef>
          </c:val>
          <c:smooth val="0"/>
          <c:extLst>
            <c:ext xmlns:c16="http://schemas.microsoft.com/office/drawing/2014/chart" uri="{C3380CC4-5D6E-409C-BE32-E72D297353CC}">
              <c16:uniqueId val="{00000001-A634-4622-8A51-033B562970B2}"/>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0.48076923076923</c:v>
                </c:pt>
                <c:pt idx="13">
                  <c:v>0</c:v>
                </c:pt>
                <c:pt idx="14">
                  <c:v>1.25</c:v>
                </c:pt>
                <c:pt idx="15">
                  <c:v>0.38461538461537997</c:v>
                </c:pt>
                <c:pt idx="16">
                  <c:v>0</c:v>
                </c:pt>
                <c:pt idx="17">
                  <c:v>16.346153846153999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634-4622-8A51-033B562970B2}"/>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1.8320610687023</c:v>
                </c:pt>
                <c:pt idx="4">
                  <c:v>0</c:v>
                </c:pt>
                <c:pt idx="5">
                  <c:v>0</c:v>
                </c:pt>
                <c:pt idx="6">
                  <c:v>0</c:v>
                </c:pt>
                <c:pt idx="7">
                  <c:v>0</c:v>
                </c:pt>
                <c:pt idx="8">
                  <c:v>0</c:v>
                </c:pt>
                <c:pt idx="9">
                  <c:v>3.7690839694656</c:v>
                </c:pt>
                <c:pt idx="10">
                  <c:v>0.44847328244274998</c:v>
                </c:pt>
                <c:pt idx="11">
                  <c:v>0</c:v>
                </c:pt>
                <c:pt idx="12">
                  <c:v>0.22900763358779</c:v>
                </c:pt>
                <c:pt idx="13">
                  <c:v>0.68225190839695005</c:v>
                </c:pt>
                <c:pt idx="14">
                  <c:v>0.13835877862595</c:v>
                </c:pt>
                <c:pt idx="15">
                  <c:v>0.16221374045802001</c:v>
                </c:pt>
                <c:pt idx="16">
                  <c:v>1.1927480916030999</c:v>
                </c:pt>
                <c:pt idx="17">
                  <c:v>0.38167938931298001</c:v>
                </c:pt>
                <c:pt idx="18">
                  <c:v>0.22423664122136999</c:v>
                </c:pt>
                <c:pt idx="19">
                  <c:v>0.41984732824427001</c:v>
                </c:pt>
                <c:pt idx="20">
                  <c:v>0.15267175572519001</c:v>
                </c:pt>
                <c:pt idx="21">
                  <c:v>0.26717557251907997</c:v>
                </c:pt>
                <c:pt idx="22">
                  <c:v>0.12881679389313</c:v>
                </c:pt>
                <c:pt idx="23">
                  <c:v>0</c:v>
                </c:pt>
              </c:numCache>
            </c:numRef>
          </c:val>
          <c:smooth val="0"/>
          <c:extLst>
            <c:ext xmlns:c16="http://schemas.microsoft.com/office/drawing/2014/chart" uri="{C3380CC4-5D6E-409C-BE32-E72D297353CC}">
              <c16:uniqueId val="{00000003-A634-4622-8A51-033B562970B2}"/>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2.4844357408003E-2</c:v>
                </c:pt>
                <c:pt idx="10">
                  <c:v>6.2841609914359997E-2</c:v>
                </c:pt>
                <c:pt idx="11">
                  <c:v>3.2151521351533E-2</c:v>
                </c:pt>
                <c:pt idx="12">
                  <c:v>2.9228655774120999E-2</c:v>
                </c:pt>
                <c:pt idx="13">
                  <c:v>0</c:v>
                </c:pt>
                <c:pt idx="14">
                  <c:v>0</c:v>
                </c:pt>
                <c:pt idx="15">
                  <c:v>3.7997252506357E-2</c:v>
                </c:pt>
                <c:pt idx="16">
                  <c:v>2.6305790196708999E-2</c:v>
                </c:pt>
                <c:pt idx="17">
                  <c:v>0</c:v>
                </c:pt>
                <c:pt idx="18">
                  <c:v>0</c:v>
                </c:pt>
                <c:pt idx="19">
                  <c:v>2.0460059041885002E-2</c:v>
                </c:pt>
                <c:pt idx="20">
                  <c:v>0</c:v>
                </c:pt>
                <c:pt idx="21">
                  <c:v>0</c:v>
                </c:pt>
                <c:pt idx="22">
                  <c:v>0</c:v>
                </c:pt>
                <c:pt idx="23">
                  <c:v>0</c:v>
                </c:pt>
              </c:numCache>
            </c:numRef>
          </c:val>
          <c:smooth val="0"/>
          <c:extLst>
            <c:ext xmlns:c16="http://schemas.microsoft.com/office/drawing/2014/chart" uri="{C3380CC4-5D6E-409C-BE32-E72D297353CC}">
              <c16:uniqueId val="{00000004-A634-4622-8A51-033B562970B2}"/>
            </c:ext>
          </c:extLst>
        </c:ser>
        <c:dLbls>
          <c:showLegendKey val="0"/>
          <c:showVal val="0"/>
          <c:showCatName val="0"/>
          <c:showSerName val="0"/>
          <c:showPercent val="0"/>
          <c:showBubbleSize val="0"/>
        </c:dLbls>
        <c:smooth val="0"/>
        <c:axId val="380198056"/>
        <c:axId val="380201336"/>
      </c:lineChart>
      <c:catAx>
        <c:axId val="38019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201336"/>
        <c:crosses val="autoZero"/>
        <c:auto val="1"/>
        <c:lblAlgn val="ctr"/>
        <c:lblOffset val="100"/>
        <c:noMultiLvlLbl val="0"/>
      </c:catAx>
      <c:valAx>
        <c:axId val="38020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9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Sheet1!$B$2:$B$6</c:f>
              <c:numCache>
                <c:formatCode>General</c:formatCode>
                <c:ptCount val="5"/>
                <c:pt idx="0">
                  <c:v>17028</c:v>
                </c:pt>
                <c:pt idx="1">
                  <c:v>190</c:v>
                </c:pt>
                <c:pt idx="2">
                  <c:v>81</c:v>
                </c:pt>
                <c:pt idx="3">
                  <c:v>920</c:v>
                </c:pt>
                <c:pt idx="4">
                  <c:v>101</c:v>
                </c:pt>
              </c:numCache>
            </c:numRef>
          </c:val>
          <c:extLst>
            <c:ext xmlns:c16="http://schemas.microsoft.com/office/drawing/2014/chart" uri="{C3380CC4-5D6E-409C-BE32-E72D297353CC}">
              <c16:uniqueId val="{00000000-AAD2-43B6-8DF1-2E3B245708EB}"/>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Sheet1!$C$2:$C$6</c:f>
              <c:numCache>
                <c:formatCode>General</c:formatCode>
                <c:ptCount val="5"/>
                <c:pt idx="0">
                  <c:v>954</c:v>
                </c:pt>
                <c:pt idx="1">
                  <c:v>8</c:v>
                </c:pt>
                <c:pt idx="2">
                  <c:v>2</c:v>
                </c:pt>
                <c:pt idx="3">
                  <c:v>150</c:v>
                </c:pt>
                <c:pt idx="4">
                  <c:v>3</c:v>
                </c:pt>
              </c:numCache>
            </c:numRef>
          </c:val>
          <c:extLst>
            <c:ext xmlns:c16="http://schemas.microsoft.com/office/drawing/2014/chart" uri="{C3380CC4-5D6E-409C-BE32-E72D297353CC}">
              <c16:uniqueId val="{00000001-AAD2-43B6-8DF1-2E3B245708EB}"/>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Sheet1!$D$2:$D$6</c:f>
              <c:numCache>
                <c:formatCode>General</c:formatCode>
                <c:ptCount val="5"/>
                <c:pt idx="0">
                  <c:v>49</c:v>
                </c:pt>
                <c:pt idx="1">
                  <c:v>0</c:v>
                </c:pt>
                <c:pt idx="2">
                  <c:v>2</c:v>
                </c:pt>
                <c:pt idx="3">
                  <c:v>1</c:v>
                </c:pt>
                <c:pt idx="4">
                  <c:v>0</c:v>
                </c:pt>
              </c:numCache>
            </c:numRef>
          </c:val>
          <c:extLst>
            <c:ext xmlns:c16="http://schemas.microsoft.com/office/drawing/2014/chart" uri="{C3380CC4-5D6E-409C-BE32-E72D297353CC}">
              <c16:uniqueId val="{00000002-AAD2-43B6-8DF1-2E3B245708EB}"/>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Sheet1!$E$2:$E$6</c:f>
              <c:numCache>
                <c:formatCode>General</c:formatCode>
                <c:ptCount val="5"/>
                <c:pt idx="0">
                  <c:v>113</c:v>
                </c:pt>
                <c:pt idx="1">
                  <c:v>1</c:v>
                </c:pt>
                <c:pt idx="2">
                  <c:v>0</c:v>
                </c:pt>
                <c:pt idx="3">
                  <c:v>1</c:v>
                </c:pt>
                <c:pt idx="4">
                  <c:v>1</c:v>
                </c:pt>
              </c:numCache>
            </c:numRef>
          </c:val>
          <c:extLst>
            <c:ext xmlns:c16="http://schemas.microsoft.com/office/drawing/2014/chart" uri="{C3380CC4-5D6E-409C-BE32-E72D297353CC}">
              <c16:uniqueId val="{00000003-AAD2-43B6-8DF1-2E3B245708EB}"/>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Sheet1!$F$2:$F$6</c:f>
              <c:numCache>
                <c:formatCode>General</c:formatCode>
                <c:ptCount val="5"/>
                <c:pt idx="0">
                  <c:v>188</c:v>
                </c:pt>
                <c:pt idx="1">
                  <c:v>0</c:v>
                </c:pt>
                <c:pt idx="2">
                  <c:v>0</c:v>
                </c:pt>
                <c:pt idx="3">
                  <c:v>0</c:v>
                </c:pt>
                <c:pt idx="4">
                  <c:v>0</c:v>
                </c:pt>
              </c:numCache>
            </c:numRef>
          </c:val>
          <c:extLst>
            <c:ext xmlns:c16="http://schemas.microsoft.com/office/drawing/2014/chart" uri="{C3380CC4-5D6E-409C-BE32-E72D297353CC}">
              <c16:uniqueId val="{00000004-AAD2-43B6-8DF1-2E3B245708EB}"/>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Sheet1!$G$2:$G$6</c:f>
              <c:numCache>
                <c:formatCode>General</c:formatCode>
                <c:ptCount val="5"/>
                <c:pt idx="0">
                  <c:v>218</c:v>
                </c:pt>
                <c:pt idx="1">
                  <c:v>0</c:v>
                </c:pt>
                <c:pt idx="2">
                  <c:v>4</c:v>
                </c:pt>
                <c:pt idx="3">
                  <c:v>0</c:v>
                </c:pt>
                <c:pt idx="4">
                  <c:v>0</c:v>
                </c:pt>
              </c:numCache>
            </c:numRef>
          </c:val>
          <c:extLst>
            <c:ext xmlns:c16="http://schemas.microsoft.com/office/drawing/2014/chart" uri="{C3380CC4-5D6E-409C-BE32-E72D297353CC}">
              <c16:uniqueId val="{00000005-AAD2-43B6-8DF1-2E3B245708E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Sheet1!$H$2:$H$6</c:f>
              <c:numCache>
                <c:formatCode>General</c:formatCode>
                <c:ptCount val="5"/>
                <c:pt idx="0">
                  <c:v>1676</c:v>
                </c:pt>
                <c:pt idx="1">
                  <c:v>19</c:v>
                </c:pt>
                <c:pt idx="2">
                  <c:v>11</c:v>
                </c:pt>
                <c:pt idx="3">
                  <c:v>55</c:v>
                </c:pt>
                <c:pt idx="4">
                  <c:v>5</c:v>
                </c:pt>
              </c:numCache>
            </c:numRef>
          </c:val>
          <c:extLst>
            <c:ext xmlns:c16="http://schemas.microsoft.com/office/drawing/2014/chart" uri="{C3380CC4-5D6E-409C-BE32-E72D297353CC}">
              <c16:uniqueId val="{00000006-AAD2-43B6-8DF1-2E3B245708E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Sheet1!$I$2:$I$6</c:f>
              <c:numCache>
                <c:formatCode>General</c:formatCode>
                <c:ptCount val="5"/>
                <c:pt idx="0">
                  <c:v>8454</c:v>
                </c:pt>
                <c:pt idx="1">
                  <c:v>44</c:v>
                </c:pt>
                <c:pt idx="2">
                  <c:v>92</c:v>
                </c:pt>
                <c:pt idx="3">
                  <c:v>344</c:v>
                </c:pt>
                <c:pt idx="4">
                  <c:v>27</c:v>
                </c:pt>
              </c:numCache>
            </c:numRef>
          </c:val>
          <c:extLst>
            <c:ext xmlns:c16="http://schemas.microsoft.com/office/drawing/2014/chart" uri="{C3380CC4-5D6E-409C-BE32-E72D297353CC}">
              <c16:uniqueId val="{00000007-AAD2-43B6-8DF1-2E3B245708EB}"/>
            </c:ext>
          </c:extLst>
        </c:ser>
        <c:dLbls>
          <c:showLegendKey val="0"/>
          <c:showVal val="0"/>
          <c:showCatName val="0"/>
          <c:showSerName val="0"/>
          <c:showPercent val="0"/>
          <c:showBubbleSize val="0"/>
        </c:dLbls>
        <c:gapWidth val="150"/>
        <c:overlap val="100"/>
        <c:axId val="380204944"/>
        <c:axId val="380201664"/>
      </c:barChart>
      <c:catAx>
        <c:axId val="38020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201664"/>
        <c:crosses val="autoZero"/>
        <c:auto val="1"/>
        <c:lblAlgn val="ctr"/>
        <c:lblOffset val="100"/>
        <c:noMultiLvlLbl val="0"/>
      </c:catAx>
      <c:valAx>
        <c:axId val="380201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20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1.3062017625325001E-2</c:v>
                </c:pt>
                <c:pt idx="2">
                  <c:v>0.12556048984147999</c:v>
                </c:pt>
                <c:pt idx="3">
                  <c:v>0</c:v>
                </c:pt>
                <c:pt idx="4">
                  <c:v>2.2574458676875998E-2</c:v>
                </c:pt>
                <c:pt idx="5">
                  <c:v>0</c:v>
                </c:pt>
                <c:pt idx="6">
                  <c:v>0</c:v>
                </c:pt>
              </c:numCache>
            </c:numRef>
          </c:val>
          <c:extLst>
            <c:ext xmlns:c16="http://schemas.microsoft.com/office/drawing/2014/chart" uri="{C3380CC4-5D6E-409C-BE32-E72D297353CC}">
              <c16:uniqueId val="{00000000-192E-403F-A401-71553CE68843}"/>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6.5342758388354003E-2</c:v>
                </c:pt>
                <c:pt idx="3">
                  <c:v>0</c:v>
                </c:pt>
                <c:pt idx="4">
                  <c:v>0.14077042649876001</c:v>
                </c:pt>
                <c:pt idx="5">
                  <c:v>0</c:v>
                </c:pt>
                <c:pt idx="6">
                  <c:v>0</c:v>
                </c:pt>
              </c:numCache>
            </c:numRef>
          </c:val>
          <c:extLst>
            <c:ext xmlns:c16="http://schemas.microsoft.com/office/drawing/2014/chart" uri="{C3380CC4-5D6E-409C-BE32-E72D297353CC}">
              <c16:uniqueId val="{00000001-192E-403F-A401-71553CE68843}"/>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0.47892720306512998</c:v>
                </c:pt>
                <c:pt idx="1">
                  <c:v>0</c:v>
                </c:pt>
                <c:pt idx="2">
                  <c:v>8.8583057550447997</c:v>
                </c:pt>
                <c:pt idx="3">
                  <c:v>0</c:v>
                </c:pt>
                <c:pt idx="4">
                  <c:v>0.38240917782027001</c:v>
                </c:pt>
                <c:pt idx="5">
                  <c:v>0</c:v>
                </c:pt>
                <c:pt idx="6">
                  <c:v>0</c:v>
                </c:pt>
              </c:numCache>
            </c:numRef>
          </c:val>
          <c:extLst>
            <c:ext xmlns:c16="http://schemas.microsoft.com/office/drawing/2014/chart" uri="{C3380CC4-5D6E-409C-BE32-E72D297353CC}">
              <c16:uniqueId val="{00000002-192E-403F-A401-71553CE68843}"/>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1.2881347523547999</c:v>
                </c:pt>
                <c:pt idx="2">
                  <c:v>0.37014549007946002</c:v>
                </c:pt>
                <c:pt idx="3">
                  <c:v>0</c:v>
                </c:pt>
                <c:pt idx="4">
                  <c:v>0.41902758424369002</c:v>
                </c:pt>
                <c:pt idx="5">
                  <c:v>0</c:v>
                </c:pt>
                <c:pt idx="6">
                  <c:v>0</c:v>
                </c:pt>
              </c:numCache>
            </c:numRef>
          </c:val>
          <c:extLst>
            <c:ext xmlns:c16="http://schemas.microsoft.com/office/drawing/2014/chart" uri="{C3380CC4-5D6E-409C-BE32-E72D297353CC}">
              <c16:uniqueId val="{00000003-192E-403F-A401-71553CE68843}"/>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3.8000584624378997E-2</c:v>
                </c:pt>
                <c:pt idx="2">
                  <c:v>3.2946007564112E-2</c:v>
                </c:pt>
                <c:pt idx="3">
                  <c:v>0</c:v>
                </c:pt>
                <c:pt idx="4">
                  <c:v>0</c:v>
                </c:pt>
                <c:pt idx="5">
                  <c:v>0</c:v>
                </c:pt>
                <c:pt idx="6">
                  <c:v>0</c:v>
                </c:pt>
              </c:numCache>
            </c:numRef>
          </c:val>
          <c:extLst>
            <c:ext xmlns:c16="http://schemas.microsoft.com/office/drawing/2014/chart" uri="{C3380CC4-5D6E-409C-BE32-E72D297353CC}">
              <c16:uniqueId val="{00000004-192E-403F-A401-71553CE68843}"/>
            </c:ext>
          </c:extLst>
        </c:ser>
        <c:dLbls>
          <c:showLegendKey val="0"/>
          <c:showVal val="0"/>
          <c:showCatName val="0"/>
          <c:showSerName val="0"/>
          <c:showPercent val="0"/>
          <c:showBubbleSize val="0"/>
        </c:dLbls>
        <c:gapWidth val="219"/>
        <c:overlap val="-27"/>
        <c:axId val="380206256"/>
        <c:axId val="380175096"/>
      </c:barChart>
      <c:catAx>
        <c:axId val="38020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75096"/>
        <c:crosses val="autoZero"/>
        <c:auto val="1"/>
        <c:lblAlgn val="ctr"/>
        <c:lblOffset val="100"/>
        <c:noMultiLvlLbl val="0"/>
      </c:catAx>
      <c:valAx>
        <c:axId val="38017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20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FFC-49C4-B6A0-79F61A4659C5}"/>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9FFC-49C4-B6A0-79F61A4659C5}"/>
            </c:ext>
          </c:extLst>
        </c:ser>
        <c:ser>
          <c:idx val="2"/>
          <c:order val="2"/>
          <c:tx>
            <c:strRef>
              <c:f>Sheet1!$D$1</c:f>
              <c:strCache>
                <c:ptCount val="1"/>
                <c:pt idx="0">
                  <c:v>CGERA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9FFC-49C4-B6A0-79F61A4659C5}"/>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3-9FFC-49C4-B6A0-79F61A4659C5}"/>
            </c:ext>
          </c:extLst>
        </c:ser>
        <c:ser>
          <c:idx val="4"/>
          <c:order val="4"/>
          <c:tx>
            <c:strRef>
              <c:f>Sheet1!$F$1</c:f>
              <c:strCache>
                <c:ptCount val="1"/>
                <c:pt idx="0">
                  <c:v>Revista PYMES</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9FFC-49C4-B6A0-79F61A4659C5}"/>
            </c:ext>
          </c:extLst>
        </c:ser>
        <c:dLbls>
          <c:showLegendKey val="0"/>
          <c:showVal val="0"/>
          <c:showCatName val="0"/>
          <c:showSerName val="0"/>
          <c:showPercent val="0"/>
          <c:showBubbleSize val="0"/>
        </c:dLbls>
        <c:gapWidth val="219"/>
        <c:overlap val="-27"/>
        <c:axId val="383391136"/>
        <c:axId val="383390152"/>
      </c:barChart>
      <c:catAx>
        <c:axId val="38339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90152"/>
        <c:crosses val="autoZero"/>
        <c:auto val="1"/>
        <c:lblAlgn val="ctr"/>
        <c:lblOffset val="100"/>
        <c:noMultiLvlLbl val="0"/>
      </c:catAx>
      <c:valAx>
        <c:axId val="38339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9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62043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08232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94057601"/>
                    </a:ext>
                  </a:extLst>
                </a:gridCol>
                <a:gridCol w="740664">
                  <a:extLst>
                    <a:ext uri="{9D8B030D-6E8A-4147-A177-3AD203B41FA5}">
                      <a16:colId xmlns:a16="http://schemas.microsoft.com/office/drawing/2014/main" val="267420216"/>
                    </a:ext>
                  </a:extLst>
                </a:gridCol>
                <a:gridCol w="740664">
                  <a:extLst>
                    <a:ext uri="{9D8B030D-6E8A-4147-A177-3AD203B41FA5}">
                      <a16:colId xmlns:a16="http://schemas.microsoft.com/office/drawing/2014/main" val="3008347943"/>
                    </a:ext>
                  </a:extLst>
                </a:gridCol>
                <a:gridCol w="740664">
                  <a:extLst>
                    <a:ext uri="{9D8B030D-6E8A-4147-A177-3AD203B41FA5}">
                      <a16:colId xmlns:a16="http://schemas.microsoft.com/office/drawing/2014/main" val="177422538"/>
                    </a:ext>
                  </a:extLst>
                </a:gridCol>
                <a:gridCol w="740664">
                  <a:extLst>
                    <a:ext uri="{9D8B030D-6E8A-4147-A177-3AD203B41FA5}">
                      <a16:colId xmlns:a16="http://schemas.microsoft.com/office/drawing/2014/main" val="956447265"/>
                    </a:ext>
                  </a:extLst>
                </a:gridCol>
                <a:gridCol w="740664">
                  <a:extLst>
                    <a:ext uri="{9D8B030D-6E8A-4147-A177-3AD203B41FA5}">
                      <a16:colId xmlns:a16="http://schemas.microsoft.com/office/drawing/2014/main" val="2176619726"/>
                    </a:ext>
                  </a:extLst>
                </a:gridCol>
                <a:gridCol w="740664">
                  <a:extLst>
                    <a:ext uri="{9D8B030D-6E8A-4147-A177-3AD203B41FA5}">
                      <a16:colId xmlns:a16="http://schemas.microsoft.com/office/drawing/2014/main" val="3265615844"/>
                    </a:ext>
                  </a:extLst>
                </a:gridCol>
                <a:gridCol w="740664">
                  <a:extLst>
                    <a:ext uri="{9D8B030D-6E8A-4147-A177-3AD203B41FA5}">
                      <a16:colId xmlns:a16="http://schemas.microsoft.com/office/drawing/2014/main" val="3609747146"/>
                    </a:ext>
                  </a:extLst>
                </a:gridCol>
                <a:gridCol w="740664">
                  <a:extLst>
                    <a:ext uri="{9D8B030D-6E8A-4147-A177-3AD203B41FA5}">
                      <a16:colId xmlns:a16="http://schemas.microsoft.com/office/drawing/2014/main" val="2323536908"/>
                    </a:ext>
                  </a:extLst>
                </a:gridCol>
                <a:gridCol w="740664">
                  <a:extLst>
                    <a:ext uri="{9D8B030D-6E8A-4147-A177-3AD203B41FA5}">
                      <a16:colId xmlns:a16="http://schemas.microsoft.com/office/drawing/2014/main" val="10843875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4937241"/>
                  </a:ext>
                </a:extLst>
              </a:tr>
              <a:tr h="370840">
                <a:tc>
                  <a:txBody>
                    <a:bodyPr/>
                    <a:lstStyle/>
                    <a:p>
                      <a:r>
                        <a:rPr lang="es-ES" sz="1000"/>
                        <a:t>CAME - Confederación Argentina de la Mediana Empresa</a:t>
                      </a:r>
                      <a:endParaRPr lang="en-US" sz="1000"/>
                    </a:p>
                  </a:txBody>
                  <a:tcPr/>
                </a:tc>
                <a:tc>
                  <a:txBody>
                    <a:bodyPr/>
                    <a:lstStyle/>
                    <a:p>
                      <a:r>
                        <a:rPr lang="en-US" sz="1000"/>
                        <a:t>374023</a:t>
                      </a:r>
                    </a:p>
                  </a:txBody>
                  <a:tcPr/>
                </a:tc>
                <a:tc>
                  <a:txBody>
                    <a:bodyPr/>
                    <a:lstStyle/>
                    <a:p>
                      <a:r>
                        <a:rPr lang="en-US" sz="1000"/>
                        <a:t>17258</a:t>
                      </a:r>
                    </a:p>
                  </a:txBody>
                  <a:tcPr/>
                </a:tc>
                <a:tc>
                  <a:txBody>
                    <a:bodyPr/>
                    <a:lstStyle/>
                    <a:p>
                      <a:r>
                        <a:rPr lang="en-US" sz="1000"/>
                        <a:t>67</a:t>
                      </a:r>
                    </a:p>
                  </a:txBody>
                  <a:tcPr/>
                </a:tc>
                <a:tc>
                  <a:txBody>
                    <a:bodyPr/>
                    <a:lstStyle/>
                    <a:p>
                      <a:r>
                        <a:rPr lang="en-US" sz="1000"/>
                        <a:t>18550</a:t>
                      </a:r>
                    </a:p>
                  </a:txBody>
                  <a:tcPr/>
                </a:tc>
                <a:tc>
                  <a:txBody>
                    <a:bodyPr/>
                    <a:lstStyle/>
                    <a:p>
                      <a:r>
                        <a:rPr lang="en-US" sz="1000"/>
                        <a:t>1676</a:t>
                      </a:r>
                    </a:p>
                  </a:txBody>
                  <a:tcPr/>
                </a:tc>
                <a:tc>
                  <a:txBody>
                    <a:bodyPr/>
                    <a:lstStyle/>
                    <a:p>
                      <a:r>
                        <a:rPr lang="en-US" sz="1000"/>
                        <a:t>8454</a:t>
                      </a:r>
                    </a:p>
                  </a:txBody>
                  <a:tcPr/>
                </a:tc>
                <a:tc>
                  <a:txBody>
                    <a:bodyPr/>
                    <a:lstStyle/>
                    <a:p>
                      <a:r>
                        <a:rPr lang="en-US" sz="1000"/>
                        <a:t>0</a:t>
                      </a:r>
                    </a:p>
                  </a:txBody>
                  <a:tcPr/>
                </a:tc>
                <a:tc>
                  <a:txBody>
                    <a:bodyPr/>
                    <a:lstStyle/>
                    <a:p>
                      <a:r>
                        <a:rPr lang="en-US" sz="1000"/>
                        <a:t>0.1172%</a:t>
                      </a:r>
                    </a:p>
                  </a:txBody>
                  <a:tcPr/>
                </a:tc>
                <a:tc>
                  <a:txBody>
                    <a:bodyPr/>
                    <a:lstStyle/>
                    <a:p>
                      <a:r>
                        <a:rPr lang="en-US" sz="1000"/>
                        <a:t>0.0%</a:t>
                      </a:r>
                    </a:p>
                  </a:txBody>
                  <a:tcPr/>
                </a:tc>
                <a:extLst>
                  <a:ext uri="{0D108BD9-81ED-4DB2-BD59-A6C34878D82A}">
                    <a16:rowId xmlns:a16="http://schemas.microsoft.com/office/drawing/2014/main" val="2224258403"/>
                  </a:ext>
                </a:extLst>
              </a:tr>
              <a:tr h="370840">
                <a:tc>
                  <a:txBody>
                    <a:bodyPr/>
                    <a:lstStyle/>
                    <a:p>
                      <a:r>
                        <a:rPr lang="es-ES" sz="1000"/>
                        <a:t>Ministerio de Modernización, Innovación y Tecnología de Buenos Aires</a:t>
                      </a:r>
                      <a:endParaRPr lang="en-US" sz="1000"/>
                    </a:p>
                  </a:txBody>
                  <a:tcPr/>
                </a:tc>
                <a:tc>
                  <a:txBody>
                    <a:bodyPr/>
                    <a:lstStyle/>
                    <a:p>
                      <a:r>
                        <a:rPr lang="en-US" sz="1000"/>
                        <a:t>10707</a:t>
                      </a:r>
                    </a:p>
                  </a:txBody>
                  <a:tcPr/>
                </a:tc>
                <a:tc>
                  <a:txBody>
                    <a:bodyPr/>
                    <a:lstStyle/>
                    <a:p>
                      <a:r>
                        <a:rPr lang="en-US" sz="1000"/>
                        <a:t>178</a:t>
                      </a:r>
                    </a:p>
                  </a:txBody>
                  <a:tcPr/>
                </a:tc>
                <a:tc>
                  <a:txBody>
                    <a:bodyPr/>
                    <a:lstStyle/>
                    <a:p>
                      <a:r>
                        <a:rPr lang="en-US" sz="1000"/>
                        <a:t>25</a:t>
                      </a:r>
                    </a:p>
                  </a:txBody>
                  <a:tcPr/>
                </a:tc>
                <a:tc>
                  <a:txBody>
                    <a:bodyPr/>
                    <a:lstStyle/>
                    <a:p>
                      <a:r>
                        <a:rPr lang="en-US" sz="1000"/>
                        <a:t>199</a:t>
                      </a:r>
                    </a:p>
                  </a:txBody>
                  <a:tcPr/>
                </a:tc>
                <a:tc>
                  <a:txBody>
                    <a:bodyPr/>
                    <a:lstStyle/>
                    <a:p>
                      <a:r>
                        <a:rPr lang="en-US" sz="1000"/>
                        <a:t>19</a:t>
                      </a:r>
                    </a:p>
                  </a:txBody>
                  <a:tcPr/>
                </a:tc>
                <a:tc>
                  <a:txBody>
                    <a:bodyPr/>
                    <a:lstStyle/>
                    <a:p>
                      <a:r>
                        <a:rPr lang="en-US" sz="1000"/>
                        <a:t>44</a:t>
                      </a:r>
                    </a:p>
                  </a:txBody>
                  <a:tcPr/>
                </a:tc>
                <a:tc>
                  <a:txBody>
                    <a:bodyPr/>
                    <a:lstStyle/>
                    <a:p>
                      <a:r>
                        <a:rPr lang="en-US" sz="1000"/>
                        <a:t>0</a:t>
                      </a:r>
                    </a:p>
                  </a:txBody>
                  <a:tcPr/>
                </a:tc>
                <a:tc>
                  <a:txBody>
                    <a:bodyPr/>
                    <a:lstStyle/>
                    <a:p>
                      <a:r>
                        <a:rPr lang="en-US" sz="1000"/>
                        <a:t>0.0987%</a:t>
                      </a:r>
                    </a:p>
                  </a:txBody>
                  <a:tcPr/>
                </a:tc>
                <a:tc>
                  <a:txBody>
                    <a:bodyPr/>
                    <a:lstStyle/>
                    <a:p>
                      <a:r>
                        <a:rPr lang="en-US" sz="1000"/>
                        <a:t>0.0%</a:t>
                      </a:r>
                    </a:p>
                  </a:txBody>
                  <a:tcPr/>
                </a:tc>
                <a:extLst>
                  <a:ext uri="{0D108BD9-81ED-4DB2-BD59-A6C34878D82A}">
                    <a16:rowId xmlns:a16="http://schemas.microsoft.com/office/drawing/2014/main" val="4283930719"/>
                  </a:ext>
                </a:extLst>
              </a:tr>
              <a:tr h="370840">
                <a:tc>
                  <a:txBody>
                    <a:bodyPr/>
                    <a:lstStyle/>
                    <a:p>
                      <a:r>
                        <a:rPr lang="en-US" sz="1000"/>
                        <a:t>CGERA</a:t>
                      </a:r>
                    </a:p>
                  </a:txBody>
                  <a:tcPr/>
                </a:tc>
                <a:tc>
                  <a:txBody>
                    <a:bodyPr/>
                    <a:lstStyle/>
                    <a:p>
                      <a:r>
                        <a:rPr lang="en-US" sz="1000"/>
                        <a:t>1051</a:t>
                      </a:r>
                    </a:p>
                  </a:txBody>
                  <a:tcPr/>
                </a:tc>
                <a:tc>
                  <a:txBody>
                    <a:bodyPr/>
                    <a:lstStyle/>
                    <a:p>
                      <a:r>
                        <a:rPr lang="en-US" sz="1000"/>
                        <a:t>21</a:t>
                      </a:r>
                    </a:p>
                  </a:txBody>
                  <a:tcPr/>
                </a:tc>
                <a:tc>
                  <a:txBody>
                    <a:bodyPr/>
                    <a:lstStyle/>
                    <a:p>
                      <a:r>
                        <a:rPr lang="en-US" sz="1000"/>
                        <a:t>4</a:t>
                      </a:r>
                    </a:p>
                  </a:txBody>
                  <a:tcPr/>
                </a:tc>
                <a:tc>
                  <a:txBody>
                    <a:bodyPr/>
                    <a:lstStyle/>
                    <a:p>
                      <a:r>
                        <a:rPr lang="en-US" sz="1000"/>
                        <a:t>89</a:t>
                      </a:r>
                    </a:p>
                  </a:txBody>
                  <a:tcPr/>
                </a:tc>
                <a:tc>
                  <a:txBody>
                    <a:bodyPr/>
                    <a:lstStyle/>
                    <a:p>
                      <a:r>
                        <a:rPr lang="en-US" sz="1000"/>
                        <a:t>11</a:t>
                      </a:r>
                    </a:p>
                  </a:txBody>
                  <a:tcPr/>
                </a:tc>
                <a:tc>
                  <a:txBody>
                    <a:bodyPr/>
                    <a:lstStyle/>
                    <a:p>
                      <a:r>
                        <a:rPr lang="en-US" sz="1000"/>
                        <a:t>92</a:t>
                      </a:r>
                    </a:p>
                  </a:txBody>
                  <a:tcPr/>
                </a:tc>
                <a:tc>
                  <a:txBody>
                    <a:bodyPr/>
                    <a:lstStyle/>
                    <a:p>
                      <a:r>
                        <a:rPr lang="en-US" sz="1000"/>
                        <a:t>0</a:t>
                      </a:r>
                    </a:p>
                  </a:txBody>
                  <a:tcPr/>
                </a:tc>
                <a:tc>
                  <a:txBody>
                    <a:bodyPr/>
                    <a:lstStyle/>
                    <a:p>
                      <a:r>
                        <a:rPr lang="en-US" sz="1000"/>
                        <a:t>4.6154%</a:t>
                      </a:r>
                    </a:p>
                  </a:txBody>
                  <a:tcPr/>
                </a:tc>
                <a:tc>
                  <a:txBody>
                    <a:bodyPr/>
                    <a:lstStyle/>
                    <a:p>
                      <a:r>
                        <a:rPr lang="en-US" sz="1000"/>
                        <a:t>0.0%</a:t>
                      </a:r>
                    </a:p>
                  </a:txBody>
                  <a:tcPr/>
                </a:tc>
                <a:extLst>
                  <a:ext uri="{0D108BD9-81ED-4DB2-BD59-A6C34878D82A}">
                    <a16:rowId xmlns:a16="http://schemas.microsoft.com/office/drawing/2014/main" val="1241578627"/>
                  </a:ext>
                </a:extLst>
              </a:tr>
              <a:tr h="370840">
                <a:tc>
                  <a:txBody>
                    <a:bodyPr/>
                    <a:lstStyle/>
                    <a:p>
                      <a:r>
                        <a:rPr lang="es-ES" sz="1000"/>
                        <a:t>ASEA - Asociación de Emprendedores de Argentina</a:t>
                      </a:r>
                      <a:endParaRPr lang="en-US" sz="1000"/>
                    </a:p>
                  </a:txBody>
                  <a:tcPr/>
                </a:tc>
                <a:tc>
                  <a:txBody>
                    <a:bodyPr/>
                    <a:lstStyle/>
                    <a:p>
                      <a:r>
                        <a:rPr lang="en-US" sz="1000"/>
                        <a:t>10674</a:t>
                      </a:r>
                    </a:p>
                  </a:txBody>
                  <a:tcPr/>
                </a:tc>
                <a:tc>
                  <a:txBody>
                    <a:bodyPr/>
                    <a:lstStyle/>
                    <a:p>
                      <a:r>
                        <a:rPr lang="en-US" sz="1000"/>
                        <a:t>394</a:t>
                      </a:r>
                    </a:p>
                  </a:txBody>
                  <a:tcPr/>
                </a:tc>
                <a:tc>
                  <a:txBody>
                    <a:bodyPr/>
                    <a:lstStyle/>
                    <a:p>
                      <a:r>
                        <a:rPr lang="en-US" sz="1000"/>
                        <a:t>25</a:t>
                      </a:r>
                    </a:p>
                  </a:txBody>
                  <a:tcPr/>
                </a:tc>
                <a:tc>
                  <a:txBody>
                    <a:bodyPr/>
                    <a:lstStyle/>
                    <a:p>
                      <a:r>
                        <a:rPr lang="en-US" sz="1000"/>
                        <a:t>1072</a:t>
                      </a:r>
                    </a:p>
                  </a:txBody>
                  <a:tcPr/>
                </a:tc>
                <a:tc>
                  <a:txBody>
                    <a:bodyPr/>
                    <a:lstStyle/>
                    <a:p>
                      <a:r>
                        <a:rPr lang="en-US" sz="1000"/>
                        <a:t>55</a:t>
                      </a:r>
                    </a:p>
                  </a:txBody>
                  <a:tcPr/>
                </a:tc>
                <a:tc>
                  <a:txBody>
                    <a:bodyPr/>
                    <a:lstStyle/>
                    <a:p>
                      <a:r>
                        <a:rPr lang="en-US" sz="1000"/>
                        <a:t>344</a:t>
                      </a:r>
                    </a:p>
                  </a:txBody>
                  <a:tcPr/>
                </a:tc>
                <a:tc>
                  <a:txBody>
                    <a:bodyPr/>
                    <a:lstStyle/>
                    <a:p>
                      <a:r>
                        <a:rPr lang="en-US" sz="1000"/>
                        <a:t>6</a:t>
                      </a:r>
                    </a:p>
                  </a:txBody>
                  <a:tcPr/>
                </a:tc>
                <a:tc>
                  <a:txBody>
                    <a:bodyPr/>
                    <a:lstStyle/>
                    <a:p>
                      <a:r>
                        <a:rPr lang="en-US" sz="1000"/>
                        <a:t>0.5616%</a:t>
                      </a:r>
                    </a:p>
                  </a:txBody>
                  <a:tcPr/>
                </a:tc>
                <a:tc>
                  <a:txBody>
                    <a:bodyPr/>
                    <a:lstStyle/>
                    <a:p>
                      <a:r>
                        <a:rPr lang="en-US" sz="1000"/>
                        <a:t>0.0%</a:t>
                      </a:r>
                    </a:p>
                  </a:txBody>
                  <a:tcPr/>
                </a:tc>
                <a:extLst>
                  <a:ext uri="{0D108BD9-81ED-4DB2-BD59-A6C34878D82A}">
                    <a16:rowId xmlns:a16="http://schemas.microsoft.com/office/drawing/2014/main" val="1923661440"/>
                  </a:ext>
                </a:extLst>
              </a:tr>
              <a:tr h="370840">
                <a:tc>
                  <a:txBody>
                    <a:bodyPr/>
                    <a:lstStyle/>
                    <a:p>
                      <a:r>
                        <a:rPr lang="en-US" sz="1000"/>
                        <a:t>Revista PYMES</a:t>
                      </a:r>
                    </a:p>
                  </a:txBody>
                  <a:tcPr/>
                </a:tc>
                <a:tc>
                  <a:txBody>
                    <a:bodyPr/>
                    <a:lstStyle/>
                    <a:p>
                      <a:r>
                        <a:rPr lang="en-US" sz="1000"/>
                        <a:t>34250</a:t>
                      </a:r>
                    </a:p>
                  </a:txBody>
                  <a:tcPr/>
                </a:tc>
                <a:tc>
                  <a:txBody>
                    <a:bodyPr/>
                    <a:lstStyle/>
                    <a:p>
                      <a:r>
                        <a:rPr lang="en-US" sz="1000"/>
                        <a:t>76</a:t>
                      </a:r>
                    </a:p>
                  </a:txBody>
                  <a:tcPr/>
                </a:tc>
                <a:tc>
                  <a:txBody>
                    <a:bodyPr/>
                    <a:lstStyle/>
                    <a:p>
                      <a:r>
                        <a:rPr lang="en-US" sz="1000"/>
                        <a:t>12</a:t>
                      </a:r>
                    </a:p>
                  </a:txBody>
                  <a:tcPr/>
                </a:tc>
                <a:tc>
                  <a:txBody>
                    <a:bodyPr/>
                    <a:lstStyle/>
                    <a:p>
                      <a:r>
                        <a:rPr lang="en-US" sz="1000"/>
                        <a:t>105</a:t>
                      </a:r>
                    </a:p>
                  </a:txBody>
                  <a:tcPr/>
                </a:tc>
                <a:tc>
                  <a:txBody>
                    <a:bodyPr/>
                    <a:lstStyle/>
                    <a:p>
                      <a:r>
                        <a:rPr lang="en-US" sz="1000"/>
                        <a:t>5</a:t>
                      </a:r>
                    </a:p>
                  </a:txBody>
                  <a:tcPr/>
                </a:tc>
                <a:tc>
                  <a:txBody>
                    <a:bodyPr/>
                    <a:lstStyle/>
                    <a:p>
                      <a:r>
                        <a:rPr lang="en-US" sz="1000"/>
                        <a:t>27</a:t>
                      </a:r>
                    </a:p>
                  </a:txBody>
                  <a:tcPr/>
                </a:tc>
                <a:tc>
                  <a:txBody>
                    <a:bodyPr/>
                    <a:lstStyle/>
                    <a:p>
                      <a:r>
                        <a:rPr lang="en-US" sz="1000"/>
                        <a:t>0</a:t>
                      </a:r>
                    </a:p>
                  </a:txBody>
                  <a:tcPr/>
                </a:tc>
                <a:tc>
                  <a:txBody>
                    <a:bodyPr/>
                    <a:lstStyle/>
                    <a:p>
                      <a:r>
                        <a:rPr lang="en-US" sz="1000"/>
                        <a:t>0.0334%</a:t>
                      </a:r>
                    </a:p>
                  </a:txBody>
                  <a:tcPr/>
                </a:tc>
                <a:tc>
                  <a:txBody>
                    <a:bodyPr/>
                    <a:lstStyle/>
                    <a:p>
                      <a:r>
                        <a:rPr lang="en-US" sz="1000"/>
                        <a:t>0.0%</a:t>
                      </a:r>
                    </a:p>
                  </a:txBody>
                  <a:tcPr/>
                </a:tc>
                <a:extLst>
                  <a:ext uri="{0D108BD9-81ED-4DB2-BD59-A6C34878D82A}">
                    <a16:rowId xmlns:a16="http://schemas.microsoft.com/office/drawing/2014/main" val="85064742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142685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45177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1684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73247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8581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66540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3948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38303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4766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6288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2176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13055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4070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24796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3734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39275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5526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90724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453720"/>
                    </a:ext>
                  </a:extLst>
                </a:gridCol>
                <a:gridCol w="658368">
                  <a:extLst>
                    <a:ext uri="{9D8B030D-6E8A-4147-A177-3AD203B41FA5}">
                      <a16:colId xmlns:a16="http://schemas.microsoft.com/office/drawing/2014/main" val="3771108083"/>
                    </a:ext>
                  </a:extLst>
                </a:gridCol>
                <a:gridCol w="658368">
                  <a:extLst>
                    <a:ext uri="{9D8B030D-6E8A-4147-A177-3AD203B41FA5}">
                      <a16:colId xmlns:a16="http://schemas.microsoft.com/office/drawing/2014/main" val="1719510965"/>
                    </a:ext>
                  </a:extLst>
                </a:gridCol>
                <a:gridCol w="658368">
                  <a:extLst>
                    <a:ext uri="{9D8B030D-6E8A-4147-A177-3AD203B41FA5}">
                      <a16:colId xmlns:a16="http://schemas.microsoft.com/office/drawing/2014/main" val="377612484"/>
                    </a:ext>
                  </a:extLst>
                </a:gridCol>
                <a:gridCol w="658368">
                  <a:extLst>
                    <a:ext uri="{9D8B030D-6E8A-4147-A177-3AD203B41FA5}">
                      <a16:colId xmlns:a16="http://schemas.microsoft.com/office/drawing/2014/main" val="969790732"/>
                    </a:ext>
                  </a:extLst>
                </a:gridCol>
                <a:gridCol w="658368">
                  <a:extLst>
                    <a:ext uri="{9D8B030D-6E8A-4147-A177-3AD203B41FA5}">
                      <a16:colId xmlns:a16="http://schemas.microsoft.com/office/drawing/2014/main" val="1713693293"/>
                    </a:ext>
                  </a:extLst>
                </a:gridCol>
                <a:gridCol w="658368">
                  <a:extLst>
                    <a:ext uri="{9D8B030D-6E8A-4147-A177-3AD203B41FA5}">
                      <a16:colId xmlns:a16="http://schemas.microsoft.com/office/drawing/2014/main" val="2364762931"/>
                    </a:ext>
                  </a:extLst>
                </a:gridCol>
                <a:gridCol w="658368">
                  <a:extLst>
                    <a:ext uri="{9D8B030D-6E8A-4147-A177-3AD203B41FA5}">
                      <a16:colId xmlns:a16="http://schemas.microsoft.com/office/drawing/2014/main" val="2018191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878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- 2017-03-12 11:26:53</a:t>
                      </a:r>
                      <a:r>
                        <a:rPr kumimoji="0" lang="es-ES" sz="1000" b="0" i="0" u="none" strike="noStrike" kern="1200" cap="none" spc="0" normalizeH="0" baseline="0" noProof="0">
                          <a:ln>
                            <a:noFill/>
                          </a:ln>
                          <a:solidFill>
                            <a:prstClr val="black"/>
                          </a:solidFill>
                          <a:effectLst/>
                          <a:uLnTx/>
                          <a:uFillTx/>
                          <a:latin typeface="+mn-lt"/>
                          <a:ea typeface="+mn-ea"/>
                          <a:cs typeface="+mn-cs"/>
                        </a:rPr>
                        <a:t>
CONTRIBUIR CON AMOR
Como iniciativa para mejorar las condiciones en las que viven los perros callejeros, la municipalidad de Alta Gracia en la provincia de Córdoba, reducirá en un 50% la tasa de impuesto a la propiedad, entre otros beneficios, a quienes adopten perros que vivan en la calle. Dale COMPARTIR y contanos qué te parece esta iniciativa.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1889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- 2017-03-11 18:31:56</a:t>
                      </a:r>
                      <a:r>
                        <a:rPr kumimoji="0" lang="es-ES" sz="1000" b="0" i="0" u="none" strike="noStrike" kern="1200" cap="none" spc="0" normalizeH="0" baseline="0" noProof="0">
                          <a:ln>
                            <a:noFill/>
                          </a:ln>
                          <a:solidFill>
                            <a:prstClr val="black"/>
                          </a:solidFill>
                          <a:effectLst/>
                          <a:uLnTx/>
                          <a:uFillTx/>
                          <a:latin typeface="+mn-lt"/>
                          <a:ea typeface="+mn-ea"/>
                          <a:cs typeface="+mn-cs"/>
                        </a:rPr>
                        <a:t>
INVENTOS CREATIVOS
Emprendedores argentinos crearon CarboListo, un iniciador de fuego en reemplazo de las pastillas y líquidos combustibles. El dispositivo hecho en cartón corrugado reciclado y tintas vegetales asegura el fuego para perfecto para tus asados. Dale COMPARTIR y apoyá a los emprendedores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632612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380139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26503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67543656"/>
                    </a:ext>
                  </a:extLst>
                </a:gridCol>
                <a:gridCol w="658368">
                  <a:extLst>
                    <a:ext uri="{9D8B030D-6E8A-4147-A177-3AD203B41FA5}">
                      <a16:colId xmlns:a16="http://schemas.microsoft.com/office/drawing/2014/main" val="3019214655"/>
                    </a:ext>
                  </a:extLst>
                </a:gridCol>
                <a:gridCol w="658368">
                  <a:extLst>
                    <a:ext uri="{9D8B030D-6E8A-4147-A177-3AD203B41FA5}">
                      <a16:colId xmlns:a16="http://schemas.microsoft.com/office/drawing/2014/main" val="215705719"/>
                    </a:ext>
                  </a:extLst>
                </a:gridCol>
                <a:gridCol w="658368">
                  <a:extLst>
                    <a:ext uri="{9D8B030D-6E8A-4147-A177-3AD203B41FA5}">
                      <a16:colId xmlns:a16="http://schemas.microsoft.com/office/drawing/2014/main" val="4146811264"/>
                    </a:ext>
                  </a:extLst>
                </a:gridCol>
                <a:gridCol w="658368">
                  <a:extLst>
                    <a:ext uri="{9D8B030D-6E8A-4147-A177-3AD203B41FA5}">
                      <a16:colId xmlns:a16="http://schemas.microsoft.com/office/drawing/2014/main" val="2233401442"/>
                    </a:ext>
                  </a:extLst>
                </a:gridCol>
                <a:gridCol w="658368">
                  <a:extLst>
                    <a:ext uri="{9D8B030D-6E8A-4147-A177-3AD203B41FA5}">
                      <a16:colId xmlns:a16="http://schemas.microsoft.com/office/drawing/2014/main" val="1447741346"/>
                    </a:ext>
                  </a:extLst>
                </a:gridCol>
                <a:gridCol w="658368">
                  <a:extLst>
                    <a:ext uri="{9D8B030D-6E8A-4147-A177-3AD203B41FA5}">
                      <a16:colId xmlns:a16="http://schemas.microsoft.com/office/drawing/2014/main" val="1708640732"/>
                    </a:ext>
                  </a:extLst>
                </a:gridCol>
                <a:gridCol w="658368">
                  <a:extLst>
                    <a:ext uri="{9D8B030D-6E8A-4147-A177-3AD203B41FA5}">
                      <a16:colId xmlns:a16="http://schemas.microsoft.com/office/drawing/2014/main" val="3250355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988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- 2017-03-13 17:37:29</a:t>
                      </a:r>
                      <a:r>
                        <a:rPr kumimoji="0" lang="es-ES" sz="1000" b="0" i="0" u="none" strike="noStrike" kern="1200" cap="none" spc="0" normalizeH="0" baseline="0" noProof="0">
                          <a:ln>
                            <a:noFill/>
                          </a:ln>
                          <a:solidFill>
                            <a:prstClr val="black"/>
                          </a:solidFill>
                          <a:effectLst/>
                          <a:uLnTx/>
                          <a:uFillTx/>
                          <a:latin typeface="+mn-lt"/>
                          <a:ea typeface="+mn-ea"/>
                          <a:cs typeface="+mn-cs"/>
                        </a:rPr>
                        <a:t>
CONOCÉ RÍO NEGRO
Desde la cordillera se despliegan verdes valles y una extensa estepa donde habita la aventura. En lo alto de la montaña el centro de esquí Cerro Catedral. En lo profundo del mar, bucear e ir al encuentro de una fauna única. Una copa de vino patagónico aporta el relax y cierra jornadas llenas de aromas y sabores ¿Ya conocés Rio Negro? Dale COMPARTIR y fomentemos el turismo 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8574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- 2017-03-09 18:10:28</a:t>
                      </a:r>
                      <a:r>
                        <a:rPr kumimoji="0" lang="es-ES" sz="1000" b="0" i="0" u="none" strike="noStrike" kern="1200" cap="none" spc="0" normalizeH="0" baseline="0" noProof="0">
                          <a:ln>
                            <a:noFill/>
                          </a:ln>
                          <a:solidFill>
                            <a:prstClr val="black"/>
                          </a:solidFill>
                          <a:effectLst/>
                          <a:uLnTx/>
                          <a:uFillTx/>
                          <a:latin typeface="+mn-lt"/>
                          <a:ea typeface="+mn-ea"/>
                          <a:cs typeface="+mn-cs"/>
                        </a:rPr>
                        <a:t>
PERAS, MANDARINAS Y MANZANAS SIGUEN LIDERANDO LA BRECHA DE PRECIOS
La delicada situación de los pequeños productores es un tema que nos debe abocar a todos para así evitar acentuar la distorsión de precios existente entre lo que reciben los productores y lo que se paga en góndola. Dale COMPARTIR y sumate a nuestro reclamo. https://goo.gl/IfE1iR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260056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928095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63404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0070334"/>
                    </a:ext>
                  </a:extLst>
                </a:gridCol>
                <a:gridCol w="658368">
                  <a:extLst>
                    <a:ext uri="{9D8B030D-6E8A-4147-A177-3AD203B41FA5}">
                      <a16:colId xmlns:a16="http://schemas.microsoft.com/office/drawing/2014/main" val="1676695935"/>
                    </a:ext>
                  </a:extLst>
                </a:gridCol>
                <a:gridCol w="658368">
                  <a:extLst>
                    <a:ext uri="{9D8B030D-6E8A-4147-A177-3AD203B41FA5}">
                      <a16:colId xmlns:a16="http://schemas.microsoft.com/office/drawing/2014/main" val="797432805"/>
                    </a:ext>
                  </a:extLst>
                </a:gridCol>
                <a:gridCol w="658368">
                  <a:extLst>
                    <a:ext uri="{9D8B030D-6E8A-4147-A177-3AD203B41FA5}">
                      <a16:colId xmlns:a16="http://schemas.microsoft.com/office/drawing/2014/main" val="3494104368"/>
                    </a:ext>
                  </a:extLst>
                </a:gridCol>
                <a:gridCol w="658368">
                  <a:extLst>
                    <a:ext uri="{9D8B030D-6E8A-4147-A177-3AD203B41FA5}">
                      <a16:colId xmlns:a16="http://schemas.microsoft.com/office/drawing/2014/main" val="1574575887"/>
                    </a:ext>
                  </a:extLst>
                </a:gridCol>
                <a:gridCol w="658368">
                  <a:extLst>
                    <a:ext uri="{9D8B030D-6E8A-4147-A177-3AD203B41FA5}">
                      <a16:colId xmlns:a16="http://schemas.microsoft.com/office/drawing/2014/main" val="2793804902"/>
                    </a:ext>
                  </a:extLst>
                </a:gridCol>
                <a:gridCol w="658368">
                  <a:extLst>
                    <a:ext uri="{9D8B030D-6E8A-4147-A177-3AD203B41FA5}">
                      <a16:colId xmlns:a16="http://schemas.microsoft.com/office/drawing/2014/main" val="1420957874"/>
                    </a:ext>
                  </a:extLst>
                </a:gridCol>
                <a:gridCol w="658368">
                  <a:extLst>
                    <a:ext uri="{9D8B030D-6E8A-4147-A177-3AD203B41FA5}">
                      <a16:colId xmlns:a16="http://schemas.microsoft.com/office/drawing/2014/main" val="1557624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712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- 2017-03-10 12:16:10</a:t>
                      </a:r>
                      <a:r>
                        <a:rPr kumimoji="0" lang="es-ES" sz="1000" b="0" i="0" u="none" strike="noStrike" kern="1200" cap="none" spc="0" normalizeH="0" baseline="0" noProof="0">
                          <a:ln>
                            <a:noFill/>
                          </a:ln>
                          <a:solidFill>
                            <a:prstClr val="black"/>
                          </a:solidFill>
                          <a:effectLst/>
                          <a:uLnTx/>
                          <a:uFillTx/>
                          <a:latin typeface="+mn-lt"/>
                          <a:ea typeface="+mn-ea"/>
                          <a:cs typeface="+mn-cs"/>
                        </a:rPr>
                        <a:t>
NO AL DERROCHE DE AGUA
Frente al consumo excesivo de agua en Capital y Gran Buenos Aires, donde se gastan casi 340 litros de agua al día, el gobierno nacional trabaja en un plan colocar medidores para castigar a quienes derrochen con el objetivo de poder ahorrar y extender el servicio a cinco millones de usuarios más. Dale COMPARTIR y contanos qué te parece esta medida.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2925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- 2017-03-29 11:45:43</a:t>
                      </a:r>
                      <a:r>
                        <a:rPr kumimoji="0" lang="es-ES" sz="1000" b="0" i="0" u="none" strike="noStrike" kern="1200" cap="none" spc="0" normalizeH="0" baseline="0" noProof="0">
                          <a:ln>
                            <a:noFill/>
                          </a:ln>
                          <a:solidFill>
                            <a:prstClr val="black"/>
                          </a:solidFill>
                          <a:effectLst/>
                          <a:uLnTx/>
                          <a:uFillTx/>
                          <a:latin typeface="+mn-lt"/>
                          <a:ea typeface="+mn-ea"/>
                          <a:cs typeface="+mn-cs"/>
                        </a:rPr>
                        <a:t>
CONTAINERS SUSTENTABLES
Una estudiante argentina presentó en su tesis de grado la idea de crear viviendas para personas en situación de emergencia con contenedores marítimos en desuso  Este proyecto, llevado a cabo por ID LIFE Social y bajo el lema de “Viviendas Containers para emergencias”, tiene como objetivo crear viviendas de bajo costo y de rápido ensamblaje. Dale COMPARTIR por más proyectos como 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523030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664558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7653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9641233"/>
                    </a:ext>
                  </a:extLst>
                </a:gridCol>
                <a:gridCol w="658368">
                  <a:extLst>
                    <a:ext uri="{9D8B030D-6E8A-4147-A177-3AD203B41FA5}">
                      <a16:colId xmlns:a16="http://schemas.microsoft.com/office/drawing/2014/main" val="676129187"/>
                    </a:ext>
                  </a:extLst>
                </a:gridCol>
                <a:gridCol w="658368">
                  <a:extLst>
                    <a:ext uri="{9D8B030D-6E8A-4147-A177-3AD203B41FA5}">
                      <a16:colId xmlns:a16="http://schemas.microsoft.com/office/drawing/2014/main" val="3875683501"/>
                    </a:ext>
                  </a:extLst>
                </a:gridCol>
                <a:gridCol w="658368">
                  <a:extLst>
                    <a:ext uri="{9D8B030D-6E8A-4147-A177-3AD203B41FA5}">
                      <a16:colId xmlns:a16="http://schemas.microsoft.com/office/drawing/2014/main" val="2306448672"/>
                    </a:ext>
                  </a:extLst>
                </a:gridCol>
                <a:gridCol w="658368">
                  <a:extLst>
                    <a:ext uri="{9D8B030D-6E8A-4147-A177-3AD203B41FA5}">
                      <a16:colId xmlns:a16="http://schemas.microsoft.com/office/drawing/2014/main" val="1872325198"/>
                    </a:ext>
                  </a:extLst>
                </a:gridCol>
                <a:gridCol w="658368">
                  <a:extLst>
                    <a:ext uri="{9D8B030D-6E8A-4147-A177-3AD203B41FA5}">
                      <a16:colId xmlns:a16="http://schemas.microsoft.com/office/drawing/2014/main" val="4086166456"/>
                    </a:ext>
                  </a:extLst>
                </a:gridCol>
                <a:gridCol w="658368">
                  <a:extLst>
                    <a:ext uri="{9D8B030D-6E8A-4147-A177-3AD203B41FA5}">
                      <a16:colId xmlns:a16="http://schemas.microsoft.com/office/drawing/2014/main" val="4021789856"/>
                    </a:ext>
                  </a:extLst>
                </a:gridCol>
                <a:gridCol w="658368">
                  <a:extLst>
                    <a:ext uri="{9D8B030D-6E8A-4147-A177-3AD203B41FA5}">
                      <a16:colId xmlns:a16="http://schemas.microsoft.com/office/drawing/2014/main" val="762599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2667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- 2017-03-12 17:34:46</a:t>
                      </a:r>
                      <a:r>
                        <a:rPr kumimoji="0" lang="es-ES" sz="1000" b="0" i="0" u="none" strike="noStrike" kern="1200" cap="none" spc="0" normalizeH="0" baseline="0" noProof="0">
                          <a:ln>
                            <a:noFill/>
                          </a:ln>
                          <a:solidFill>
                            <a:prstClr val="black"/>
                          </a:solidFill>
                          <a:effectLst/>
                          <a:uLnTx/>
                          <a:uFillTx/>
                          <a:latin typeface="+mn-lt"/>
                          <a:ea typeface="+mn-ea"/>
                          <a:cs typeface="+mn-cs"/>
                        </a:rPr>
                        <a:t>
MERCADO EN TU BARRIO
En estas ferias itinerantes se pueden adquirir verduras, frutas, carnes y panificados con precios menores a los de los supermercados. Para conocer días y ubicaciones de las ferias entrá en acá: https://goo.gl/L71JVz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092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- 2017-03-14 11:52:08</a:t>
                      </a:r>
                      <a:r>
                        <a:rPr kumimoji="0" lang="es-ES" sz="1000" b="0" i="0" u="none" strike="noStrike" kern="1200" cap="none" spc="0" normalizeH="0" baseline="0" noProof="0">
                          <a:ln>
                            <a:noFill/>
                          </a:ln>
                          <a:solidFill>
                            <a:prstClr val="black"/>
                          </a:solidFill>
                          <a:effectLst/>
                          <a:uLnTx/>
                          <a:uFillTx/>
                          <a:latin typeface="+mn-lt"/>
                          <a:ea typeface="+mn-ea"/>
                          <a:cs typeface="+mn-cs"/>
                        </a:rPr>
                        <a:t>
DEL CAMPO A LA GÓNDOLA
Por cada kilo de manzana roja el productor recibe $4,20 y los consumidores lo pagan en góndola a $48,1. Dale COMPARTIR y denunciemos esta brecha. https://goo.gl/RN9n35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029566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41891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5763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3968142"/>
                    </a:ext>
                  </a:extLst>
                </a:gridCol>
                <a:gridCol w="658368">
                  <a:extLst>
                    <a:ext uri="{9D8B030D-6E8A-4147-A177-3AD203B41FA5}">
                      <a16:colId xmlns:a16="http://schemas.microsoft.com/office/drawing/2014/main" val="3830390975"/>
                    </a:ext>
                  </a:extLst>
                </a:gridCol>
                <a:gridCol w="658368">
                  <a:extLst>
                    <a:ext uri="{9D8B030D-6E8A-4147-A177-3AD203B41FA5}">
                      <a16:colId xmlns:a16="http://schemas.microsoft.com/office/drawing/2014/main" val="1458962208"/>
                    </a:ext>
                  </a:extLst>
                </a:gridCol>
                <a:gridCol w="658368">
                  <a:extLst>
                    <a:ext uri="{9D8B030D-6E8A-4147-A177-3AD203B41FA5}">
                      <a16:colId xmlns:a16="http://schemas.microsoft.com/office/drawing/2014/main" val="633610558"/>
                    </a:ext>
                  </a:extLst>
                </a:gridCol>
                <a:gridCol w="658368">
                  <a:extLst>
                    <a:ext uri="{9D8B030D-6E8A-4147-A177-3AD203B41FA5}">
                      <a16:colId xmlns:a16="http://schemas.microsoft.com/office/drawing/2014/main" val="7684844"/>
                    </a:ext>
                  </a:extLst>
                </a:gridCol>
                <a:gridCol w="658368">
                  <a:extLst>
                    <a:ext uri="{9D8B030D-6E8A-4147-A177-3AD203B41FA5}">
                      <a16:colId xmlns:a16="http://schemas.microsoft.com/office/drawing/2014/main" val="1003043283"/>
                    </a:ext>
                  </a:extLst>
                </a:gridCol>
                <a:gridCol w="658368">
                  <a:extLst>
                    <a:ext uri="{9D8B030D-6E8A-4147-A177-3AD203B41FA5}">
                      <a16:colId xmlns:a16="http://schemas.microsoft.com/office/drawing/2014/main" val="3263216925"/>
                    </a:ext>
                  </a:extLst>
                </a:gridCol>
                <a:gridCol w="658368">
                  <a:extLst>
                    <a:ext uri="{9D8B030D-6E8A-4147-A177-3AD203B41FA5}">
                      <a16:colId xmlns:a16="http://schemas.microsoft.com/office/drawing/2014/main" val="3897895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8243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- 2017-03-10 18:43:47</a:t>
                      </a:r>
                      <a:r>
                        <a:rPr kumimoji="0" lang="es-ES" sz="1000" b="0" i="0" u="none" strike="noStrike" kern="1200" cap="none" spc="0" normalizeH="0" baseline="0" noProof="0">
                          <a:ln>
                            <a:noFill/>
                          </a:ln>
                          <a:solidFill>
                            <a:prstClr val="black"/>
                          </a:solidFill>
                          <a:effectLst/>
                          <a:uLnTx/>
                          <a:uFillTx/>
                          <a:latin typeface="+mn-lt"/>
                          <a:ea typeface="+mn-ea"/>
                          <a:cs typeface="+mn-cs"/>
                        </a:rPr>
                        <a:t>
QUESOS ARGENTINOS
En Argentina existen más de 150 quesos diferentes: de cabra, oveja, búfala, con o sin mohos y de diferente elaboración y maduración. Sin embargo, son los quesos semiduros y duros de leche de vaca los clásicos de nuestros aperitivos, picadas y tablas. Dale COMPARTIR y contanos cuál es tu preferido.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4083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- 2017-03-27 17:30:00</a:t>
                      </a:r>
                      <a:r>
                        <a:rPr kumimoji="0" lang="es-ES" sz="1000" b="0" i="0" u="none" strike="noStrike" kern="1200" cap="none" spc="0" normalizeH="0" baseline="0" noProof="0">
                          <a:ln>
                            <a:noFill/>
                          </a:ln>
                          <a:solidFill>
                            <a:prstClr val="black"/>
                          </a:solidFill>
                          <a:effectLst/>
                          <a:uLnTx/>
                          <a:uFillTx/>
                          <a:latin typeface="+mn-lt"/>
                          <a:ea typeface="+mn-ea"/>
                          <a:cs typeface="+mn-cs"/>
                        </a:rPr>
                        <a:t>
SABORES TROPICALES DEL INTERIOR PRODUCTIVO
Un inmigrante taiwanés radicado en Formosa se dedica a cultivar tuna roja, mango de oro y tuna blanca, frutas exóticas con gran demanda en el mercado internacional pero con gran proyección en el mercado interno ¿Ya las probaste? Dale COMPARTIR y alentemos la producción regional.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735953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07399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03244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1959473"/>
                    </a:ext>
                  </a:extLst>
                </a:gridCol>
                <a:gridCol w="658368">
                  <a:extLst>
                    <a:ext uri="{9D8B030D-6E8A-4147-A177-3AD203B41FA5}">
                      <a16:colId xmlns:a16="http://schemas.microsoft.com/office/drawing/2014/main" val="2943495441"/>
                    </a:ext>
                  </a:extLst>
                </a:gridCol>
                <a:gridCol w="658368">
                  <a:extLst>
                    <a:ext uri="{9D8B030D-6E8A-4147-A177-3AD203B41FA5}">
                      <a16:colId xmlns:a16="http://schemas.microsoft.com/office/drawing/2014/main" val="147920441"/>
                    </a:ext>
                  </a:extLst>
                </a:gridCol>
                <a:gridCol w="658368">
                  <a:extLst>
                    <a:ext uri="{9D8B030D-6E8A-4147-A177-3AD203B41FA5}">
                      <a16:colId xmlns:a16="http://schemas.microsoft.com/office/drawing/2014/main" val="3796898875"/>
                    </a:ext>
                  </a:extLst>
                </a:gridCol>
                <a:gridCol w="658368">
                  <a:extLst>
                    <a:ext uri="{9D8B030D-6E8A-4147-A177-3AD203B41FA5}">
                      <a16:colId xmlns:a16="http://schemas.microsoft.com/office/drawing/2014/main" val="1400567246"/>
                    </a:ext>
                  </a:extLst>
                </a:gridCol>
                <a:gridCol w="658368">
                  <a:extLst>
                    <a:ext uri="{9D8B030D-6E8A-4147-A177-3AD203B41FA5}">
                      <a16:colId xmlns:a16="http://schemas.microsoft.com/office/drawing/2014/main" val="4040313801"/>
                    </a:ext>
                  </a:extLst>
                </a:gridCol>
                <a:gridCol w="658368">
                  <a:extLst>
                    <a:ext uri="{9D8B030D-6E8A-4147-A177-3AD203B41FA5}">
                      <a16:colId xmlns:a16="http://schemas.microsoft.com/office/drawing/2014/main" val="1608768157"/>
                    </a:ext>
                  </a:extLst>
                </a:gridCol>
                <a:gridCol w="658368">
                  <a:extLst>
                    <a:ext uri="{9D8B030D-6E8A-4147-A177-3AD203B41FA5}">
                      <a16:colId xmlns:a16="http://schemas.microsoft.com/office/drawing/2014/main" val="2434405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573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- 2017-03-02 11:58:12</a:t>
                      </a:r>
                      <a:r>
                        <a:rPr kumimoji="0" lang="es-ES" sz="1000" b="0" i="0" u="none" strike="noStrike" kern="1200" cap="none" spc="0" normalizeH="0" baseline="0" noProof="0">
                          <a:ln>
                            <a:noFill/>
                          </a:ln>
                          <a:solidFill>
                            <a:prstClr val="black"/>
                          </a:solidFill>
                          <a:effectLst/>
                          <a:uLnTx/>
                          <a:uFillTx/>
                          <a:latin typeface="+mn-lt"/>
                          <a:ea typeface="+mn-ea"/>
                          <a:cs typeface="+mn-cs"/>
                        </a:rPr>
                        <a:t>
QUIMIO CON PELO.
Paula Estrada, una creativa mujer en tratamiento de quimioterapia contra el cáncer de mama, usó toda su imaginación para sentirse bien y hacer que otras también lo estén, y para ello creó un “casco de hielo” que permite que el folículo del pelo esté congelado y así evitar su caída. Ayudá a difundir esta valiente historia de vida con un COMPARTIR.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801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- 2017-03-17 11:05:04</a:t>
                      </a:r>
                      <a:r>
                        <a:rPr kumimoji="0" lang="es-ES" sz="1000" b="0" i="0" u="none" strike="noStrike" kern="1200" cap="none" spc="0" normalizeH="0" baseline="0" noProof="0">
                          <a:ln>
                            <a:noFill/>
                          </a:ln>
                          <a:solidFill>
                            <a:prstClr val="black"/>
                          </a:solidFill>
                          <a:effectLst/>
                          <a:uLnTx/>
                          <a:uFillTx/>
                          <a:latin typeface="+mn-lt"/>
                          <a:ea typeface="+mn-ea"/>
                          <a:cs typeface="+mn-cs"/>
                        </a:rPr>
                        <a:t>
PELUQUERAS EN ACCIÓN
¿Sabías que mujeres nucleadas en el colectivo "Doná tu cabello" reciben a diario por correo postal mechones de cabello con los que fabrican artesanalmente pelucas que distribuyen gratuitamente a pacientes oncológicos de bajos recursos? Dale COMPARTIR y apoyá la solidaridad.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782166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64163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63190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1356036"/>
                    </a:ext>
                  </a:extLst>
                </a:gridCol>
                <a:gridCol w="658368">
                  <a:extLst>
                    <a:ext uri="{9D8B030D-6E8A-4147-A177-3AD203B41FA5}">
                      <a16:colId xmlns:a16="http://schemas.microsoft.com/office/drawing/2014/main" val="506689198"/>
                    </a:ext>
                  </a:extLst>
                </a:gridCol>
                <a:gridCol w="658368">
                  <a:extLst>
                    <a:ext uri="{9D8B030D-6E8A-4147-A177-3AD203B41FA5}">
                      <a16:colId xmlns:a16="http://schemas.microsoft.com/office/drawing/2014/main" val="3136194684"/>
                    </a:ext>
                  </a:extLst>
                </a:gridCol>
                <a:gridCol w="658368">
                  <a:extLst>
                    <a:ext uri="{9D8B030D-6E8A-4147-A177-3AD203B41FA5}">
                      <a16:colId xmlns:a16="http://schemas.microsoft.com/office/drawing/2014/main" val="1320011231"/>
                    </a:ext>
                  </a:extLst>
                </a:gridCol>
                <a:gridCol w="658368">
                  <a:extLst>
                    <a:ext uri="{9D8B030D-6E8A-4147-A177-3AD203B41FA5}">
                      <a16:colId xmlns:a16="http://schemas.microsoft.com/office/drawing/2014/main" val="3578553462"/>
                    </a:ext>
                  </a:extLst>
                </a:gridCol>
                <a:gridCol w="658368">
                  <a:extLst>
                    <a:ext uri="{9D8B030D-6E8A-4147-A177-3AD203B41FA5}">
                      <a16:colId xmlns:a16="http://schemas.microsoft.com/office/drawing/2014/main" val="158447608"/>
                    </a:ext>
                  </a:extLst>
                </a:gridCol>
                <a:gridCol w="658368">
                  <a:extLst>
                    <a:ext uri="{9D8B030D-6E8A-4147-A177-3AD203B41FA5}">
                      <a16:colId xmlns:a16="http://schemas.microsoft.com/office/drawing/2014/main" val="2112687080"/>
                    </a:ext>
                  </a:extLst>
                </a:gridCol>
                <a:gridCol w="658368">
                  <a:extLst>
                    <a:ext uri="{9D8B030D-6E8A-4147-A177-3AD203B41FA5}">
                      <a16:colId xmlns:a16="http://schemas.microsoft.com/office/drawing/2014/main" val="486721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8716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- 2017-03-28 11:04:01</a:t>
                      </a:r>
                      <a:r>
                        <a:rPr kumimoji="0" lang="es-ES" sz="1000" b="0" i="0" u="none" strike="noStrike" kern="1200" cap="none" spc="0" normalizeH="0" baseline="0" noProof="0">
                          <a:ln>
                            <a:noFill/>
                          </a:ln>
                          <a:solidFill>
                            <a:prstClr val="black"/>
                          </a:solidFill>
                          <a:effectLst/>
                          <a:uLnTx/>
                          <a:uFillTx/>
                          <a:latin typeface="+mn-lt"/>
                          <a:ea typeface="+mn-ea"/>
                          <a:cs typeface="+mn-cs"/>
                        </a:rPr>
                        <a:t>
FUGA DE TURISTAS
Durante el fin de semana largo, dada la gran cantidad de argentinos que cruzaron la frontera para aprovechar los paseos de compras, se sintió una fuerte baja en las ventas en las provincias limítrofes con Chile y Paraguay. Dale COMPARTIR y apoyá a los comerciantes nacionales en su lucha diaria. https://goo.gl/KsGFtW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478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- 2017-03-05 12:45:01</a:t>
                      </a:r>
                      <a:r>
                        <a:rPr kumimoji="0" lang="es-ES" sz="1000" b="0" i="0" u="none" strike="noStrike" kern="1200" cap="none" spc="0" normalizeH="0" baseline="0" noProof="0">
                          <a:ln>
                            <a:noFill/>
                          </a:ln>
                          <a:solidFill>
                            <a:prstClr val="black"/>
                          </a:solidFill>
                          <a:effectLst/>
                          <a:uLnTx/>
                          <a:uFillTx/>
                          <a:latin typeface="+mn-lt"/>
                          <a:ea typeface="+mn-ea"/>
                          <a:cs typeface="+mn-cs"/>
                        </a:rPr>
                        <a:t>
DECILE SÍ AL CIERRE DOMINICAL
Recuperemos el domingo como el día de la familia y humanicemos el trabajo. Ya son varias las ciudades que apoyaron nuestra causa, hacelo vos también con un COMPARTIR.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7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- 2017-03-01 18:23:20</a:t>
                      </a:r>
                      <a:r>
                        <a:rPr kumimoji="0" lang="es-ES" sz="1000" b="0" i="0" u="none" strike="noStrike" kern="1200" cap="none" spc="0" normalizeH="0" baseline="0" noProof="0">
                          <a:ln>
                            <a:noFill/>
                          </a:ln>
                          <a:solidFill>
                            <a:prstClr val="black"/>
                          </a:solidFill>
                          <a:effectLst/>
                          <a:uLnTx/>
                          <a:uFillTx/>
                          <a:latin typeface="+mn-lt"/>
                          <a:ea typeface="+mn-ea"/>
                          <a:cs typeface="+mn-cs"/>
                        </a:rPr>
                        <a:t>
El proyecto ambiental, solidario y voluntario La Sachetera es un grupo de voluntarios que recibe sachets limpios y abiertos para confeccionar productos, como bolsas de dormir y ponchos para la lluvia, y así donarlos a personas que más lo necesiten. Dale COMPARTIR y ayudemos a quienes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833899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053171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22708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2233380"/>
                    </a:ext>
                  </a:extLst>
                </a:gridCol>
                <a:gridCol w="658368">
                  <a:extLst>
                    <a:ext uri="{9D8B030D-6E8A-4147-A177-3AD203B41FA5}">
                      <a16:colId xmlns:a16="http://schemas.microsoft.com/office/drawing/2014/main" val="2867233122"/>
                    </a:ext>
                  </a:extLst>
                </a:gridCol>
                <a:gridCol w="658368">
                  <a:extLst>
                    <a:ext uri="{9D8B030D-6E8A-4147-A177-3AD203B41FA5}">
                      <a16:colId xmlns:a16="http://schemas.microsoft.com/office/drawing/2014/main" val="2377815579"/>
                    </a:ext>
                  </a:extLst>
                </a:gridCol>
                <a:gridCol w="658368">
                  <a:extLst>
                    <a:ext uri="{9D8B030D-6E8A-4147-A177-3AD203B41FA5}">
                      <a16:colId xmlns:a16="http://schemas.microsoft.com/office/drawing/2014/main" val="3488143043"/>
                    </a:ext>
                  </a:extLst>
                </a:gridCol>
                <a:gridCol w="658368">
                  <a:extLst>
                    <a:ext uri="{9D8B030D-6E8A-4147-A177-3AD203B41FA5}">
                      <a16:colId xmlns:a16="http://schemas.microsoft.com/office/drawing/2014/main" val="895298939"/>
                    </a:ext>
                  </a:extLst>
                </a:gridCol>
                <a:gridCol w="658368">
                  <a:extLst>
                    <a:ext uri="{9D8B030D-6E8A-4147-A177-3AD203B41FA5}">
                      <a16:colId xmlns:a16="http://schemas.microsoft.com/office/drawing/2014/main" val="1318206046"/>
                    </a:ext>
                  </a:extLst>
                </a:gridCol>
                <a:gridCol w="658368">
                  <a:extLst>
                    <a:ext uri="{9D8B030D-6E8A-4147-A177-3AD203B41FA5}">
                      <a16:colId xmlns:a16="http://schemas.microsoft.com/office/drawing/2014/main" val="2245362244"/>
                    </a:ext>
                  </a:extLst>
                </a:gridCol>
                <a:gridCol w="658368">
                  <a:extLst>
                    <a:ext uri="{9D8B030D-6E8A-4147-A177-3AD203B41FA5}">
                      <a16:colId xmlns:a16="http://schemas.microsoft.com/office/drawing/2014/main" val="3793586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3121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- 2017-03-21 17:28:03</a:t>
                      </a:r>
                      <a:r>
                        <a:rPr kumimoji="0" lang="es-ES" sz="1000" b="0" i="0" u="none" strike="noStrike" kern="1200" cap="none" spc="0" normalizeH="0" baseline="0" noProof="0">
                          <a:ln>
                            <a:noFill/>
                          </a:ln>
                          <a:solidFill>
                            <a:prstClr val="black"/>
                          </a:solidFill>
                          <a:effectLst/>
                          <a:uLnTx/>
                          <a:uFillTx/>
                          <a:latin typeface="+mn-lt"/>
                          <a:ea typeface="+mn-ea"/>
                          <a:cs typeface="+mn-cs"/>
                        </a:rPr>
                        <a:t>
ABONO ORGÁNICO CON RESIDUOS DE CASA
Para prepararlo basta con aprovechar los residuos vegetales del hogar ¿Cómo se hace? Mezclando yerba usada, café y saquitos de té, cáscara de huevo, frutas y verduras en un pote, agregando tierra para acelerar el proceso y agua cada vez que sea necesario para que la mezcla esté húmeda. Después de dos meses ya estará listo. Dale COMPARTIR y contanos cómo haces tu propio abono.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764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- 2017-03-18 17:18:01</a:t>
                      </a:r>
                      <a:r>
                        <a:rPr kumimoji="0" lang="es-ES" sz="1000" b="0" i="0" u="none" strike="noStrike" kern="1200" cap="none" spc="0" normalizeH="0" baseline="0" noProof="0">
                          <a:ln>
                            <a:noFill/>
                          </a:ln>
                          <a:solidFill>
                            <a:prstClr val="black"/>
                          </a:solidFill>
                          <a:effectLst/>
                          <a:uLnTx/>
                          <a:uFillTx/>
                          <a:latin typeface="+mn-lt"/>
                          <a:ea typeface="+mn-ea"/>
                          <a:cs typeface="+mn-cs"/>
                        </a:rPr>
                        <a:t>
DE CÓRDOBA AL MUNDO
Desde la ciudad de Morteros, una Pyme cordobesa fabrica sembradoras de caña de azúcar que ya se exportan a más de 23 países de Sudamérica, Centroamérica y África. Dale COMPARTIR y que la tecnología argentina siga viajando por 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117074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904575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- 9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0302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66126666"/>
                    </a:ext>
                  </a:extLst>
                </a:gridCol>
                <a:gridCol w="658368">
                  <a:extLst>
                    <a:ext uri="{9D8B030D-6E8A-4147-A177-3AD203B41FA5}">
                      <a16:colId xmlns:a16="http://schemas.microsoft.com/office/drawing/2014/main" val="2075344512"/>
                    </a:ext>
                  </a:extLst>
                </a:gridCol>
                <a:gridCol w="658368">
                  <a:extLst>
                    <a:ext uri="{9D8B030D-6E8A-4147-A177-3AD203B41FA5}">
                      <a16:colId xmlns:a16="http://schemas.microsoft.com/office/drawing/2014/main" val="2975253711"/>
                    </a:ext>
                  </a:extLst>
                </a:gridCol>
                <a:gridCol w="658368">
                  <a:extLst>
                    <a:ext uri="{9D8B030D-6E8A-4147-A177-3AD203B41FA5}">
                      <a16:colId xmlns:a16="http://schemas.microsoft.com/office/drawing/2014/main" val="4022921530"/>
                    </a:ext>
                  </a:extLst>
                </a:gridCol>
                <a:gridCol w="658368">
                  <a:extLst>
                    <a:ext uri="{9D8B030D-6E8A-4147-A177-3AD203B41FA5}">
                      <a16:colId xmlns:a16="http://schemas.microsoft.com/office/drawing/2014/main" val="2611992955"/>
                    </a:ext>
                  </a:extLst>
                </a:gridCol>
                <a:gridCol w="658368">
                  <a:extLst>
                    <a:ext uri="{9D8B030D-6E8A-4147-A177-3AD203B41FA5}">
                      <a16:colId xmlns:a16="http://schemas.microsoft.com/office/drawing/2014/main" val="1586585541"/>
                    </a:ext>
                  </a:extLst>
                </a:gridCol>
                <a:gridCol w="658368">
                  <a:extLst>
                    <a:ext uri="{9D8B030D-6E8A-4147-A177-3AD203B41FA5}">
                      <a16:colId xmlns:a16="http://schemas.microsoft.com/office/drawing/2014/main" val="2172457900"/>
                    </a:ext>
                  </a:extLst>
                </a:gridCol>
                <a:gridCol w="658368">
                  <a:extLst>
                    <a:ext uri="{9D8B030D-6E8A-4147-A177-3AD203B41FA5}">
                      <a16:colId xmlns:a16="http://schemas.microsoft.com/office/drawing/2014/main" val="645319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8798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ASEA - Asociación de Emprendedores de Argentina - 2017-03-30 09:06:48</a:t>
                      </a:r>
                      <a:r>
                        <a:rPr kumimoji="0" lang="es-ES" sz="1000" b="0" i="0" u="none" strike="noStrike" kern="1200" cap="none" spc="0" normalizeH="0" baseline="0" noProof="0">
                          <a:ln>
                            <a:noFill/>
                          </a:ln>
                          <a:solidFill>
                            <a:prstClr val="black"/>
                          </a:solidFill>
                          <a:effectLst/>
                          <a:uLnTx/>
                          <a:uFillTx/>
                          <a:latin typeface="+mn-lt"/>
                          <a:ea typeface="+mn-ea"/>
                          <a:cs typeface="+mn-cs"/>
                        </a:rPr>
                        <a:t>
En un día histórico para todo el Ecosistema Emprendendor Argentino ayer por la noche el Senado de la Nación Argentina convirtió en ley el proyecto de #LeyDeEmprendedores.
A partir de hoy comienza un nuevo camino para los emprendedores argentinos, en la que podrán constituir sus empresas de manera ágil y sencilla reduciendo en tiempo récord la burocracia.
Asimismo la Argentina apuesta por la industria de capital emprendedor, apoyando activamente la inversión en nuevos emprendimientos, lo que dará luz a más y mejores puestos de trabajo.
¡Hoy es un día para celebrar!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235192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92813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- 10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72830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2169378"/>
                    </a:ext>
                  </a:extLst>
                </a:gridCol>
                <a:gridCol w="658368">
                  <a:extLst>
                    <a:ext uri="{9D8B030D-6E8A-4147-A177-3AD203B41FA5}">
                      <a16:colId xmlns:a16="http://schemas.microsoft.com/office/drawing/2014/main" val="1886392098"/>
                    </a:ext>
                  </a:extLst>
                </a:gridCol>
                <a:gridCol w="658368">
                  <a:extLst>
                    <a:ext uri="{9D8B030D-6E8A-4147-A177-3AD203B41FA5}">
                      <a16:colId xmlns:a16="http://schemas.microsoft.com/office/drawing/2014/main" val="2799400709"/>
                    </a:ext>
                  </a:extLst>
                </a:gridCol>
                <a:gridCol w="658368">
                  <a:extLst>
                    <a:ext uri="{9D8B030D-6E8A-4147-A177-3AD203B41FA5}">
                      <a16:colId xmlns:a16="http://schemas.microsoft.com/office/drawing/2014/main" val="3281552203"/>
                    </a:ext>
                  </a:extLst>
                </a:gridCol>
                <a:gridCol w="658368">
                  <a:extLst>
                    <a:ext uri="{9D8B030D-6E8A-4147-A177-3AD203B41FA5}">
                      <a16:colId xmlns:a16="http://schemas.microsoft.com/office/drawing/2014/main" val="3544012068"/>
                    </a:ext>
                  </a:extLst>
                </a:gridCol>
                <a:gridCol w="658368">
                  <a:extLst>
                    <a:ext uri="{9D8B030D-6E8A-4147-A177-3AD203B41FA5}">
                      <a16:colId xmlns:a16="http://schemas.microsoft.com/office/drawing/2014/main" val="684772490"/>
                    </a:ext>
                  </a:extLst>
                </a:gridCol>
                <a:gridCol w="658368">
                  <a:extLst>
                    <a:ext uri="{9D8B030D-6E8A-4147-A177-3AD203B41FA5}">
                      <a16:colId xmlns:a16="http://schemas.microsoft.com/office/drawing/2014/main" val="918181215"/>
                    </a:ext>
                  </a:extLst>
                </a:gridCol>
                <a:gridCol w="658368">
                  <a:extLst>
                    <a:ext uri="{9D8B030D-6E8A-4147-A177-3AD203B41FA5}">
                      <a16:colId xmlns:a16="http://schemas.microsoft.com/office/drawing/2014/main" val="3831606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0644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- 2017-03-26 11:18:09</a:t>
                      </a:r>
                      <a:r>
                        <a:rPr kumimoji="0" lang="es-ES" sz="1000" b="0" i="0" u="none" strike="noStrike" kern="1200" cap="none" spc="0" normalizeH="0" baseline="0" noProof="0">
                          <a:ln>
                            <a:noFill/>
                          </a:ln>
                          <a:solidFill>
                            <a:prstClr val="black"/>
                          </a:solidFill>
                          <a:effectLst/>
                          <a:uLnTx/>
                          <a:uFillTx/>
                          <a:latin typeface="+mn-lt"/>
                          <a:ea typeface="+mn-ea"/>
                          <a:cs typeface="+mn-cs"/>
                        </a:rPr>
                        <a:t>
TU “PRIMER CRÉDITO PYME
El Banco de Inversión y Comercio Exterior (BICE) junto con el Ministerio de Producción de la Nación Argentina presentaron dos líneas de créditos para Pymes de todos los sectores: “Inversión Productiva” y “Capital de trabajo” ¿Querés saber más? Enterate en https://goo.gl/AIzNxi y dale COMPARTIR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902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- 2017-03-20 11:38:34</a:t>
                      </a:r>
                      <a:r>
                        <a:rPr kumimoji="0" lang="es-ES" sz="1000" b="0" i="0" u="none" strike="noStrike" kern="1200" cap="none" spc="0" normalizeH="0" baseline="0" noProof="0">
                          <a:ln>
                            <a:noFill/>
                          </a:ln>
                          <a:solidFill>
                            <a:prstClr val="black"/>
                          </a:solidFill>
                          <a:effectLst/>
                          <a:uLnTx/>
                          <a:uFillTx/>
                          <a:latin typeface="+mn-lt"/>
                          <a:ea typeface="+mn-ea"/>
                          <a:cs typeface="+mn-cs"/>
                        </a:rPr>
                        <a:t>
Si bien el IPOD (Índice de Precios en Origen y Destino) agrícola descendió 3,1% y el ganadero bajó un 9,9%, existen productos como la mandarina que mantienen diferencias alarmantes. Durante febrero, por cada kilo de esta fruta el productor recibió $1,2 mientras en comercios barriales los consumidores lo pagaron $23,30. Dale COMPARTIR y denunciemos la distorsión de precios https://goo.gl/li4Wa0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169045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437622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- 11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56922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3177712"/>
                    </a:ext>
                  </a:extLst>
                </a:gridCol>
                <a:gridCol w="658368">
                  <a:extLst>
                    <a:ext uri="{9D8B030D-6E8A-4147-A177-3AD203B41FA5}">
                      <a16:colId xmlns:a16="http://schemas.microsoft.com/office/drawing/2014/main" val="822921110"/>
                    </a:ext>
                  </a:extLst>
                </a:gridCol>
                <a:gridCol w="658368">
                  <a:extLst>
                    <a:ext uri="{9D8B030D-6E8A-4147-A177-3AD203B41FA5}">
                      <a16:colId xmlns:a16="http://schemas.microsoft.com/office/drawing/2014/main" val="3470036451"/>
                    </a:ext>
                  </a:extLst>
                </a:gridCol>
                <a:gridCol w="658368">
                  <a:extLst>
                    <a:ext uri="{9D8B030D-6E8A-4147-A177-3AD203B41FA5}">
                      <a16:colId xmlns:a16="http://schemas.microsoft.com/office/drawing/2014/main" val="3713673253"/>
                    </a:ext>
                  </a:extLst>
                </a:gridCol>
                <a:gridCol w="658368">
                  <a:extLst>
                    <a:ext uri="{9D8B030D-6E8A-4147-A177-3AD203B41FA5}">
                      <a16:colId xmlns:a16="http://schemas.microsoft.com/office/drawing/2014/main" val="2408050120"/>
                    </a:ext>
                  </a:extLst>
                </a:gridCol>
                <a:gridCol w="658368">
                  <a:extLst>
                    <a:ext uri="{9D8B030D-6E8A-4147-A177-3AD203B41FA5}">
                      <a16:colId xmlns:a16="http://schemas.microsoft.com/office/drawing/2014/main" val="38570240"/>
                    </a:ext>
                  </a:extLst>
                </a:gridCol>
                <a:gridCol w="658368">
                  <a:extLst>
                    <a:ext uri="{9D8B030D-6E8A-4147-A177-3AD203B41FA5}">
                      <a16:colId xmlns:a16="http://schemas.microsoft.com/office/drawing/2014/main" val="596218739"/>
                    </a:ext>
                  </a:extLst>
                </a:gridCol>
                <a:gridCol w="658368">
                  <a:extLst>
                    <a:ext uri="{9D8B030D-6E8A-4147-A177-3AD203B41FA5}">
                      <a16:colId xmlns:a16="http://schemas.microsoft.com/office/drawing/2014/main" val="2204934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430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- 2017-03-03 18:03:21</a:t>
                      </a:r>
                      <a:r>
                        <a:rPr kumimoji="0" lang="es-ES" sz="1000" b="0" i="0" u="none" strike="noStrike" kern="1200" cap="none" spc="0" normalizeH="0" baseline="0" noProof="0">
                          <a:ln>
                            <a:noFill/>
                          </a:ln>
                          <a:solidFill>
                            <a:prstClr val="black"/>
                          </a:solidFill>
                          <a:effectLst/>
                          <a:uLnTx/>
                          <a:uFillTx/>
                          <a:latin typeface="+mn-lt"/>
                          <a:ea typeface="+mn-ea"/>
                          <a:cs typeface="+mn-cs"/>
                        </a:rPr>
                        <a:t>
TECNOLOGÍA NACIONAL CON IMPACTO SOCIAL
Técnicos del INTA crearon una bomba de río para la zona patagónica que flota en los cauces y utiliza la fuerza del movimiento hídrico para dar riego y facilitar el consumo doméstico en producciones familiares, ubicadas en zonas sin acceso a la energía eléctrica. El sistema, ya adoptado en cuatro campos del Alto Valle, no se fabrica a escala industrial, por lo que la única manera de conseguirlo es a través de la construcción con elementos reciclados. Dale COMPARTIR y alentá el desarrollo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506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- 2017-03-30 17:07:29</a:t>
                      </a:r>
                      <a:r>
                        <a:rPr kumimoji="0" lang="es-ES" sz="1000" b="0" i="0" u="none" strike="noStrike" kern="1200" cap="none" spc="0" normalizeH="0" baseline="0" noProof="0">
                          <a:ln>
                            <a:noFill/>
                          </a:ln>
                          <a:solidFill>
                            <a:prstClr val="black"/>
                          </a:solidFill>
                          <a:effectLst/>
                          <a:uLnTx/>
                          <a:uFillTx/>
                          <a:latin typeface="+mn-lt"/>
                          <a:ea typeface="+mn-ea"/>
                          <a:cs typeface="+mn-cs"/>
                        </a:rPr>
                        <a:t>
A FAVOR DE LOS EMPRENDEDORES
Celebramos la sanción de la ley que permitirá que más emprendedores del país concreten sus sueños a partir de incentivos fiscales, instrumentos de coinversión y mecanismos de financiación modernos. Además, gracias a la normativa se facilita la creación de empresas, que podrán constituirse por Internet y en 24 horas. Apoyá al emprendedurismo argentino, dale COMPARTIR.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88995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464267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- 12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53088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04201691"/>
                    </a:ext>
                  </a:extLst>
                </a:gridCol>
                <a:gridCol w="658368">
                  <a:extLst>
                    <a:ext uri="{9D8B030D-6E8A-4147-A177-3AD203B41FA5}">
                      <a16:colId xmlns:a16="http://schemas.microsoft.com/office/drawing/2014/main" val="6285856"/>
                    </a:ext>
                  </a:extLst>
                </a:gridCol>
                <a:gridCol w="658368">
                  <a:extLst>
                    <a:ext uri="{9D8B030D-6E8A-4147-A177-3AD203B41FA5}">
                      <a16:colId xmlns:a16="http://schemas.microsoft.com/office/drawing/2014/main" val="4023167126"/>
                    </a:ext>
                  </a:extLst>
                </a:gridCol>
                <a:gridCol w="658368">
                  <a:extLst>
                    <a:ext uri="{9D8B030D-6E8A-4147-A177-3AD203B41FA5}">
                      <a16:colId xmlns:a16="http://schemas.microsoft.com/office/drawing/2014/main" val="3629951992"/>
                    </a:ext>
                  </a:extLst>
                </a:gridCol>
                <a:gridCol w="658368">
                  <a:extLst>
                    <a:ext uri="{9D8B030D-6E8A-4147-A177-3AD203B41FA5}">
                      <a16:colId xmlns:a16="http://schemas.microsoft.com/office/drawing/2014/main" val="366385477"/>
                    </a:ext>
                  </a:extLst>
                </a:gridCol>
                <a:gridCol w="658368">
                  <a:extLst>
                    <a:ext uri="{9D8B030D-6E8A-4147-A177-3AD203B41FA5}">
                      <a16:colId xmlns:a16="http://schemas.microsoft.com/office/drawing/2014/main" val="1353659970"/>
                    </a:ext>
                  </a:extLst>
                </a:gridCol>
                <a:gridCol w="658368">
                  <a:extLst>
                    <a:ext uri="{9D8B030D-6E8A-4147-A177-3AD203B41FA5}">
                      <a16:colId xmlns:a16="http://schemas.microsoft.com/office/drawing/2014/main" val="3530099125"/>
                    </a:ext>
                  </a:extLst>
                </a:gridCol>
                <a:gridCol w="658368">
                  <a:extLst>
                    <a:ext uri="{9D8B030D-6E8A-4147-A177-3AD203B41FA5}">
                      <a16:colId xmlns:a16="http://schemas.microsoft.com/office/drawing/2014/main" val="3823660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174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- 2017-03-07 18:44:51</a:t>
                      </a:r>
                      <a:r>
                        <a:rPr kumimoji="0" lang="es-ES" sz="1000" b="0" i="0" u="none" strike="noStrike" kern="1200" cap="none" spc="0" normalizeH="0" baseline="0" noProof="0">
                          <a:ln>
                            <a:noFill/>
                          </a:ln>
                          <a:solidFill>
                            <a:prstClr val="black"/>
                          </a:solidFill>
                          <a:effectLst/>
                          <a:uLnTx/>
                          <a:uFillTx/>
                          <a:latin typeface="+mn-lt"/>
                          <a:ea typeface="+mn-ea"/>
                          <a:cs typeface="+mn-cs"/>
                        </a:rPr>
                        <a:t>
DÍA DEL CAMPO
Celebramos este día por la importancia del interior productivo para el bienestar social, ambiental y económico de todo el país. Dale COMPARTIR y reconozcamos el esfuerzo y dedicación de la gente que trabaja día a día en la producción regional.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5973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- 2017-03-06 18:16:01</a:t>
                      </a:r>
                      <a:r>
                        <a:rPr kumimoji="0" lang="es-ES" sz="1000" b="0" i="0" u="none" strike="noStrike" kern="1200" cap="none" spc="0" normalizeH="0" baseline="0" noProof="0">
                          <a:ln>
                            <a:noFill/>
                          </a:ln>
                          <a:solidFill>
                            <a:prstClr val="black"/>
                          </a:solidFill>
                          <a:effectLst/>
                          <a:uLnTx/>
                          <a:uFillTx/>
                          <a:latin typeface="+mn-lt"/>
                          <a:ea typeface="+mn-ea"/>
                          <a:cs typeface="+mn-cs"/>
                        </a:rPr>
                        <a:t>
APLICACIÓN SOLIDARIA
Dos amigos crearon “SinDiferencia”, una aplicación para ayudar a gente en situación de calle: en el mapa de la app se registran las personas que no tienen techo para que los usuarios puedan llevarles un plato de comida, ropa o lo que deseen donarles. Dale COMPARTIR y ayudemos al prójimo.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287272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883912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- 13 of 13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90710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4251737"/>
                    </a:ext>
                  </a:extLst>
                </a:gridCol>
                <a:gridCol w="658368">
                  <a:extLst>
                    <a:ext uri="{9D8B030D-6E8A-4147-A177-3AD203B41FA5}">
                      <a16:colId xmlns:a16="http://schemas.microsoft.com/office/drawing/2014/main" val="2448118701"/>
                    </a:ext>
                  </a:extLst>
                </a:gridCol>
                <a:gridCol w="658368">
                  <a:extLst>
                    <a:ext uri="{9D8B030D-6E8A-4147-A177-3AD203B41FA5}">
                      <a16:colId xmlns:a16="http://schemas.microsoft.com/office/drawing/2014/main" val="649845261"/>
                    </a:ext>
                  </a:extLst>
                </a:gridCol>
                <a:gridCol w="658368">
                  <a:extLst>
                    <a:ext uri="{9D8B030D-6E8A-4147-A177-3AD203B41FA5}">
                      <a16:colId xmlns:a16="http://schemas.microsoft.com/office/drawing/2014/main" val="179387275"/>
                    </a:ext>
                  </a:extLst>
                </a:gridCol>
                <a:gridCol w="658368">
                  <a:extLst>
                    <a:ext uri="{9D8B030D-6E8A-4147-A177-3AD203B41FA5}">
                      <a16:colId xmlns:a16="http://schemas.microsoft.com/office/drawing/2014/main" val="709367873"/>
                    </a:ext>
                  </a:extLst>
                </a:gridCol>
                <a:gridCol w="658368">
                  <a:extLst>
                    <a:ext uri="{9D8B030D-6E8A-4147-A177-3AD203B41FA5}">
                      <a16:colId xmlns:a16="http://schemas.microsoft.com/office/drawing/2014/main" val="4044407395"/>
                    </a:ext>
                  </a:extLst>
                </a:gridCol>
                <a:gridCol w="658368">
                  <a:extLst>
                    <a:ext uri="{9D8B030D-6E8A-4147-A177-3AD203B41FA5}">
                      <a16:colId xmlns:a16="http://schemas.microsoft.com/office/drawing/2014/main" val="467940510"/>
                    </a:ext>
                  </a:extLst>
                </a:gridCol>
                <a:gridCol w="658368">
                  <a:extLst>
                    <a:ext uri="{9D8B030D-6E8A-4147-A177-3AD203B41FA5}">
                      <a16:colId xmlns:a16="http://schemas.microsoft.com/office/drawing/2014/main" val="2043411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82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- 2017-03-22 11:51:40</a:t>
                      </a:r>
                      <a:r>
                        <a:rPr kumimoji="0" lang="es-ES" sz="1000" b="0" i="0" u="none" strike="noStrike" kern="1200" cap="none" spc="0" normalizeH="0" baseline="0" noProof="0">
                          <a:ln>
                            <a:noFill/>
                          </a:ln>
                          <a:solidFill>
                            <a:prstClr val="black"/>
                          </a:solidFill>
                          <a:effectLst/>
                          <a:uLnTx/>
                          <a:uFillTx/>
                          <a:latin typeface="+mn-lt"/>
                          <a:ea typeface="+mn-ea"/>
                          <a:cs typeface="+mn-cs"/>
                        </a:rPr>
                        <a:t>
DÍA MUNDIAL DEL AGUA
El agua es vida y solo 3% en todo el mundo es potable. Tomemos conciencia de lo importante que es cuidar esta fuente. Dale COMPARTIR y contanos cómo la cuidás 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223294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917865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65370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56603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92807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2766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0593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7721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40688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7686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04315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25161682"/>
                    </a:ext>
                  </a:extLst>
                </a:gridCol>
                <a:gridCol w="2468880">
                  <a:extLst>
                    <a:ext uri="{9D8B030D-6E8A-4147-A177-3AD203B41FA5}">
                      <a16:colId xmlns:a16="http://schemas.microsoft.com/office/drawing/2014/main" val="1557693118"/>
                    </a:ext>
                  </a:extLst>
                </a:gridCol>
                <a:gridCol w="822960">
                  <a:extLst>
                    <a:ext uri="{9D8B030D-6E8A-4147-A177-3AD203B41FA5}">
                      <a16:colId xmlns:a16="http://schemas.microsoft.com/office/drawing/2014/main" val="1416637783"/>
                    </a:ext>
                  </a:extLst>
                </a:gridCol>
                <a:gridCol w="822960">
                  <a:extLst>
                    <a:ext uri="{9D8B030D-6E8A-4147-A177-3AD203B41FA5}">
                      <a16:colId xmlns:a16="http://schemas.microsoft.com/office/drawing/2014/main" val="3289819795"/>
                    </a:ext>
                  </a:extLst>
                </a:gridCol>
                <a:gridCol w="822960">
                  <a:extLst>
                    <a:ext uri="{9D8B030D-6E8A-4147-A177-3AD203B41FA5}">
                      <a16:colId xmlns:a16="http://schemas.microsoft.com/office/drawing/2014/main" val="1342875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5689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Joolio Bakunin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060023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Arazi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74714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Jesus Dominguez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88405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Création de contenu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008243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Vercher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69314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Fil Cook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889953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Marisa Sabljic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0369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Mauro Franco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54299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Rodolfo Hardmeier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06296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Javier Galarza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1343264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282900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12007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0531628"/>
                    </a:ext>
                  </a:extLst>
                </a:gridCol>
                <a:gridCol w="2468880">
                  <a:extLst>
                    <a:ext uri="{9D8B030D-6E8A-4147-A177-3AD203B41FA5}">
                      <a16:colId xmlns:a16="http://schemas.microsoft.com/office/drawing/2014/main" val="3206421743"/>
                    </a:ext>
                  </a:extLst>
                </a:gridCol>
                <a:gridCol w="822960">
                  <a:extLst>
                    <a:ext uri="{9D8B030D-6E8A-4147-A177-3AD203B41FA5}">
                      <a16:colId xmlns:a16="http://schemas.microsoft.com/office/drawing/2014/main" val="970505260"/>
                    </a:ext>
                  </a:extLst>
                </a:gridCol>
                <a:gridCol w="822960">
                  <a:extLst>
                    <a:ext uri="{9D8B030D-6E8A-4147-A177-3AD203B41FA5}">
                      <a16:colId xmlns:a16="http://schemas.microsoft.com/office/drawing/2014/main" val="3065137900"/>
                    </a:ext>
                  </a:extLst>
                </a:gridCol>
                <a:gridCol w="822960">
                  <a:extLst>
                    <a:ext uri="{9D8B030D-6E8A-4147-A177-3AD203B41FA5}">
                      <a16:colId xmlns:a16="http://schemas.microsoft.com/office/drawing/2014/main" val="606941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972779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Mendonça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85380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CarboListo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70606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Angelo Bonanno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98356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 Morlacchi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433742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Norberto Eduardo Gomez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56904939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852362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15747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5933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46743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77246701"/>
                    </a:ext>
                  </a:extLst>
                </a:gridCol>
                <a:gridCol w="1645920">
                  <a:extLst>
                    <a:ext uri="{9D8B030D-6E8A-4147-A177-3AD203B41FA5}">
                      <a16:colId xmlns:a16="http://schemas.microsoft.com/office/drawing/2014/main" val="1364864942"/>
                    </a:ext>
                  </a:extLst>
                </a:gridCol>
                <a:gridCol w="822960">
                  <a:extLst>
                    <a:ext uri="{9D8B030D-6E8A-4147-A177-3AD203B41FA5}">
                      <a16:colId xmlns:a16="http://schemas.microsoft.com/office/drawing/2014/main" val="1396753926"/>
                    </a:ext>
                  </a:extLst>
                </a:gridCol>
                <a:gridCol w="822960">
                  <a:extLst>
                    <a:ext uri="{9D8B030D-6E8A-4147-A177-3AD203B41FA5}">
                      <a16:colId xmlns:a16="http://schemas.microsoft.com/office/drawing/2014/main" val="3319212589"/>
                    </a:ext>
                  </a:extLst>
                </a:gridCol>
                <a:gridCol w="822960">
                  <a:extLst>
                    <a:ext uri="{9D8B030D-6E8A-4147-A177-3AD203B41FA5}">
                      <a16:colId xmlns:a16="http://schemas.microsoft.com/office/drawing/2014/main" val="344582015"/>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865656581"/>
                  </a:ext>
                </a:extLst>
              </a:tr>
              <a:tr h="370840">
                <a:tc>
                  <a:txBody>
                    <a:bodyPr/>
                    <a:lstStyle/>
                    <a:p>
                      <a:r>
                        <a:rPr lang="es-ES" sz="1000" b="1"/>
                        <a:t>ASEA - Asociación de Emprendedores de Argentina</a:t>
                      </a:r>
                      <a:r>
                        <a:rPr lang="es-ES" sz="1000"/>
                        <a:t> was asked by </a:t>
                      </a:r>
                      <a:r>
                        <a:rPr lang="es-ES" sz="1000" b="1"/>
                        <a:t>Adrian Frisson - 2017-03-30 21:46:18</a:t>
                      </a:r>
                      <a:r>
                        <a:rPr lang="es-ES" sz="1000"/>
                        <a:t>
Hola, tienen alguna información sobre cuando estará en vigencia la ley de emprendedores? La estoy esperando con mucha ansiedad.</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60249654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2518324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1318</Words>
  <Application>Microsoft Office PowerPoint</Application>
  <PresentationFormat>On-screen Show (4:3)</PresentationFormat>
  <Paragraphs>534</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Reporte Facebook</vt:lpstr>
      <vt:lpstr>Facebook Key Metrics Table</vt:lpstr>
      <vt:lpstr>Facebook Fans Total</vt:lpstr>
      <vt:lpstr>Facebook Own Posts By Weekday</vt:lpstr>
      <vt:lpstr>Facebook Key Metrics Radar</vt:lpstr>
      <vt:lpstr>Facebook Fans Change</vt:lpstr>
      <vt:lpstr>Facebook Fans Change Per Weekday</vt:lpstr>
      <vt:lpstr>Facebook Own Posts</vt:lpstr>
      <vt:lpstr>Facebook Interaction Rate By Weekday</vt:lpstr>
      <vt:lpstr>Facebook Own Posts By Hour</vt:lpstr>
      <vt:lpstr>Facebook Own Posts Table - 1 of 13</vt:lpstr>
      <vt:lpstr>Facebook Own Posts Table - 2 of 13</vt:lpstr>
      <vt:lpstr>Facebook Own Posts Table - 3 of 13</vt:lpstr>
      <vt:lpstr>Facebook Own Posts Table - 4 of 13</vt:lpstr>
      <vt:lpstr>Facebook Own Posts Table - 5 of 13</vt:lpstr>
      <vt:lpstr>Facebook Own Posts Table - 6 of 13</vt:lpstr>
      <vt:lpstr>Facebook Own Posts Table - 7 of 13</vt:lpstr>
      <vt:lpstr>Facebook Own Posts Table - 8 of 13</vt:lpstr>
      <vt:lpstr>Facebook Own Posts Table - 9 of 13</vt:lpstr>
      <vt:lpstr>Facebook Own Posts Table - 10 of 13</vt:lpstr>
      <vt:lpstr>Facebook Own Posts Table - 11 of 13</vt:lpstr>
      <vt:lpstr>Facebook Own Posts Table - 12 of 13</vt:lpstr>
      <vt:lpstr>Facebook Own Posts Table - 13 of 13</vt:lpstr>
      <vt:lpstr>Facebook Post Type Distribution</vt:lpstr>
      <vt:lpstr>Facebook Interaction Rate By Hour</vt:lpstr>
      <vt:lpstr>Facebook Interactions Distribution</vt:lpstr>
      <vt:lpstr>Facebook Interaction Rate By Post Type</vt:lpstr>
      <vt:lpstr>Facebook Key Influencers - 1 of 2</vt:lpstr>
      <vt:lpstr>Facebook Key Influencers - 2 of 2</vt:lpstr>
      <vt:lpstr>Facebook Response Times</vt:lpstr>
      <vt:lpstr>Facebook Questions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2017-04-01T09:13:26Z</dcterms:created>
  <dcterms:modified xsi:type="dcterms:W3CDTF">2017-04-01T09:14:17Z</dcterms:modified>
</cp:coreProperties>
</file>