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99825</c:v>
                </c:pt>
                <c:pt idx="1">
                  <c:v>99867</c:v>
                </c:pt>
                <c:pt idx="2">
                  <c:v>99942</c:v>
                </c:pt>
                <c:pt idx="3">
                  <c:v>100139</c:v>
                </c:pt>
                <c:pt idx="4">
                  <c:v>100349</c:v>
                </c:pt>
                <c:pt idx="5">
                  <c:v>100880</c:v>
                </c:pt>
                <c:pt idx="6">
                  <c:v>101090</c:v>
                </c:pt>
                <c:pt idx="7">
                  <c:v>101242</c:v>
                </c:pt>
                <c:pt idx="8">
                  <c:v>101344</c:v>
                </c:pt>
                <c:pt idx="9">
                  <c:v>101529</c:v>
                </c:pt>
                <c:pt idx="10">
                  <c:v>102624</c:v>
                </c:pt>
                <c:pt idx="11">
                  <c:v>103228</c:v>
                </c:pt>
                <c:pt idx="12">
                  <c:v>103628</c:v>
                </c:pt>
                <c:pt idx="13">
                  <c:v>103809</c:v>
                </c:pt>
                <c:pt idx="14">
                  <c:v>103941</c:v>
                </c:pt>
                <c:pt idx="15">
                  <c:v>104091</c:v>
                </c:pt>
                <c:pt idx="16">
                  <c:v>104209</c:v>
                </c:pt>
                <c:pt idx="17">
                  <c:v>104304</c:v>
                </c:pt>
                <c:pt idx="18">
                  <c:v>104395</c:v>
                </c:pt>
                <c:pt idx="19">
                  <c:v>104526</c:v>
                </c:pt>
                <c:pt idx="20">
                  <c:v>104612</c:v>
                </c:pt>
                <c:pt idx="21">
                  <c:v>104711</c:v>
                </c:pt>
                <c:pt idx="22">
                  <c:v>104802</c:v>
                </c:pt>
                <c:pt idx="23">
                  <c:v>104878</c:v>
                </c:pt>
                <c:pt idx="24">
                  <c:v>104978</c:v>
                </c:pt>
                <c:pt idx="25">
                  <c:v>105044</c:v>
                </c:pt>
                <c:pt idx="26">
                  <c:v>105281</c:v>
                </c:pt>
                <c:pt idx="27">
                  <c:v>106220</c:v>
                </c:pt>
              </c:numCache>
            </c:numRef>
          </c:val>
          <c:smooth val="0"/>
          <c:extLst>
            <c:ext xmlns:c16="http://schemas.microsoft.com/office/drawing/2014/chart" uri="{C3380CC4-5D6E-409C-BE32-E72D297353CC}">
              <c16:uniqueId val="{00000000-FD35-4193-98EA-2CB78550C7E8}"/>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8187</c:v>
                </c:pt>
                <c:pt idx="1">
                  <c:v>8187</c:v>
                </c:pt>
                <c:pt idx="2">
                  <c:v>8188</c:v>
                </c:pt>
                <c:pt idx="3">
                  <c:v>8189</c:v>
                </c:pt>
                <c:pt idx="4">
                  <c:v>8196</c:v>
                </c:pt>
                <c:pt idx="5">
                  <c:v>8196</c:v>
                </c:pt>
                <c:pt idx="6">
                  <c:v>8200</c:v>
                </c:pt>
                <c:pt idx="7">
                  <c:v>8205</c:v>
                </c:pt>
                <c:pt idx="8">
                  <c:v>8208</c:v>
                </c:pt>
                <c:pt idx="9">
                  <c:v>8209</c:v>
                </c:pt>
                <c:pt idx="10">
                  <c:v>8217</c:v>
                </c:pt>
                <c:pt idx="11">
                  <c:v>8231</c:v>
                </c:pt>
                <c:pt idx="12">
                  <c:v>8239</c:v>
                </c:pt>
                <c:pt idx="13">
                  <c:v>8242</c:v>
                </c:pt>
                <c:pt idx="14">
                  <c:v>8242</c:v>
                </c:pt>
                <c:pt idx="15">
                  <c:v>8241</c:v>
                </c:pt>
                <c:pt idx="16">
                  <c:v>8246</c:v>
                </c:pt>
                <c:pt idx="17">
                  <c:v>8248</c:v>
                </c:pt>
                <c:pt idx="18">
                  <c:v>8251</c:v>
                </c:pt>
                <c:pt idx="19">
                  <c:v>8250</c:v>
                </c:pt>
                <c:pt idx="20">
                  <c:v>8250</c:v>
                </c:pt>
                <c:pt idx="21">
                  <c:v>8249</c:v>
                </c:pt>
                <c:pt idx="22">
                  <c:v>8249</c:v>
                </c:pt>
                <c:pt idx="23">
                  <c:v>8250</c:v>
                </c:pt>
                <c:pt idx="24">
                  <c:v>8254</c:v>
                </c:pt>
                <c:pt idx="25">
                  <c:v>8273</c:v>
                </c:pt>
                <c:pt idx="26">
                  <c:v>8284</c:v>
                </c:pt>
                <c:pt idx="27">
                  <c:v>8285</c:v>
                </c:pt>
              </c:numCache>
            </c:numRef>
          </c:val>
          <c:smooth val="0"/>
          <c:extLst>
            <c:ext xmlns:c16="http://schemas.microsoft.com/office/drawing/2014/chart" uri="{C3380CC4-5D6E-409C-BE32-E72D297353CC}">
              <c16:uniqueId val="{00000001-FD35-4193-98EA-2CB78550C7E8}"/>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469947</c:v>
                </c:pt>
                <c:pt idx="1">
                  <c:v>470027</c:v>
                </c:pt>
                <c:pt idx="2">
                  <c:v>470213</c:v>
                </c:pt>
                <c:pt idx="3">
                  <c:v>470375</c:v>
                </c:pt>
                <c:pt idx="4">
                  <c:v>470527</c:v>
                </c:pt>
                <c:pt idx="5">
                  <c:v>470844</c:v>
                </c:pt>
                <c:pt idx="6">
                  <c:v>470954</c:v>
                </c:pt>
                <c:pt idx="7">
                  <c:v>471014</c:v>
                </c:pt>
                <c:pt idx="8">
                  <c:v>471081</c:v>
                </c:pt>
                <c:pt idx="9">
                  <c:v>471202</c:v>
                </c:pt>
                <c:pt idx="10">
                  <c:v>471388</c:v>
                </c:pt>
                <c:pt idx="11">
                  <c:v>471605</c:v>
                </c:pt>
                <c:pt idx="12">
                  <c:v>471774</c:v>
                </c:pt>
                <c:pt idx="13">
                  <c:v>471908</c:v>
                </c:pt>
                <c:pt idx="14">
                  <c:v>472040</c:v>
                </c:pt>
                <c:pt idx="15">
                  <c:v>472137</c:v>
                </c:pt>
                <c:pt idx="16">
                  <c:v>472265</c:v>
                </c:pt>
                <c:pt idx="17">
                  <c:v>472648</c:v>
                </c:pt>
                <c:pt idx="18">
                  <c:v>473334</c:v>
                </c:pt>
                <c:pt idx="19">
                  <c:v>474351</c:v>
                </c:pt>
                <c:pt idx="20">
                  <c:v>474624</c:v>
                </c:pt>
                <c:pt idx="21">
                  <c:v>474741</c:v>
                </c:pt>
                <c:pt idx="22">
                  <c:v>474818</c:v>
                </c:pt>
                <c:pt idx="23">
                  <c:v>476440</c:v>
                </c:pt>
                <c:pt idx="24">
                  <c:v>479153</c:v>
                </c:pt>
                <c:pt idx="25">
                  <c:v>480284</c:v>
                </c:pt>
                <c:pt idx="26">
                  <c:v>480702</c:v>
                </c:pt>
                <c:pt idx="27">
                  <c:v>481020</c:v>
                </c:pt>
              </c:numCache>
            </c:numRef>
          </c:val>
          <c:smooth val="0"/>
          <c:extLst>
            <c:ext xmlns:c16="http://schemas.microsoft.com/office/drawing/2014/chart" uri="{C3380CC4-5D6E-409C-BE32-E72D297353CC}">
              <c16:uniqueId val="{00000002-FD35-4193-98EA-2CB78550C7E8}"/>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93046</c:v>
                </c:pt>
                <c:pt idx="1">
                  <c:v>94098</c:v>
                </c:pt>
                <c:pt idx="2">
                  <c:v>95146</c:v>
                </c:pt>
                <c:pt idx="3">
                  <c:v>96107</c:v>
                </c:pt>
                <c:pt idx="4">
                  <c:v>96804</c:v>
                </c:pt>
                <c:pt idx="5">
                  <c:v>100472</c:v>
                </c:pt>
                <c:pt idx="6">
                  <c:v>103092</c:v>
                </c:pt>
                <c:pt idx="7">
                  <c:v>105308</c:v>
                </c:pt>
                <c:pt idx="8">
                  <c:v>107274</c:v>
                </c:pt>
                <c:pt idx="9">
                  <c:v>109041</c:v>
                </c:pt>
                <c:pt idx="10">
                  <c:v>110087</c:v>
                </c:pt>
                <c:pt idx="11">
                  <c:v>110359</c:v>
                </c:pt>
                <c:pt idx="12">
                  <c:v>110608</c:v>
                </c:pt>
                <c:pt idx="13">
                  <c:v>110770</c:v>
                </c:pt>
                <c:pt idx="14">
                  <c:v>110939</c:v>
                </c:pt>
                <c:pt idx="15">
                  <c:v>111107</c:v>
                </c:pt>
                <c:pt idx="16">
                  <c:v>111254</c:v>
                </c:pt>
                <c:pt idx="17">
                  <c:v>111419</c:v>
                </c:pt>
                <c:pt idx="18">
                  <c:v>111664</c:v>
                </c:pt>
                <c:pt idx="19">
                  <c:v>111959</c:v>
                </c:pt>
                <c:pt idx="20">
                  <c:v>112276</c:v>
                </c:pt>
                <c:pt idx="21">
                  <c:v>112555</c:v>
                </c:pt>
                <c:pt idx="22">
                  <c:v>112824</c:v>
                </c:pt>
                <c:pt idx="23">
                  <c:v>113089</c:v>
                </c:pt>
                <c:pt idx="24">
                  <c:v>113482</c:v>
                </c:pt>
                <c:pt idx="25">
                  <c:v>113876</c:v>
                </c:pt>
                <c:pt idx="26">
                  <c:v>114235</c:v>
                </c:pt>
                <c:pt idx="27">
                  <c:v>114532</c:v>
                </c:pt>
              </c:numCache>
            </c:numRef>
          </c:val>
          <c:smooth val="0"/>
          <c:extLst>
            <c:ext xmlns:c16="http://schemas.microsoft.com/office/drawing/2014/chart" uri="{C3380CC4-5D6E-409C-BE32-E72D297353CC}">
              <c16:uniqueId val="{00000003-FD35-4193-98EA-2CB78550C7E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34130</c:v>
                </c:pt>
                <c:pt idx="1">
                  <c:v>34133</c:v>
                </c:pt>
                <c:pt idx="2">
                  <c:v>34131</c:v>
                </c:pt>
                <c:pt idx="3">
                  <c:v>34134</c:v>
                </c:pt>
                <c:pt idx="4">
                  <c:v>34139</c:v>
                </c:pt>
                <c:pt idx="5">
                  <c:v>34143</c:v>
                </c:pt>
                <c:pt idx="6">
                  <c:v>34144</c:v>
                </c:pt>
                <c:pt idx="7">
                  <c:v>34143</c:v>
                </c:pt>
                <c:pt idx="8">
                  <c:v>34147</c:v>
                </c:pt>
                <c:pt idx="9">
                  <c:v>34154</c:v>
                </c:pt>
                <c:pt idx="10">
                  <c:v>34153</c:v>
                </c:pt>
                <c:pt idx="11">
                  <c:v>34155</c:v>
                </c:pt>
                <c:pt idx="12">
                  <c:v>34157</c:v>
                </c:pt>
                <c:pt idx="13">
                  <c:v>34159</c:v>
                </c:pt>
                <c:pt idx="14">
                  <c:v>34161</c:v>
                </c:pt>
                <c:pt idx="15">
                  <c:v>34166</c:v>
                </c:pt>
                <c:pt idx="16">
                  <c:v>34169</c:v>
                </c:pt>
                <c:pt idx="17">
                  <c:v>34174</c:v>
                </c:pt>
                <c:pt idx="18">
                  <c:v>34178</c:v>
                </c:pt>
                <c:pt idx="19">
                  <c:v>34183</c:v>
                </c:pt>
                <c:pt idx="20">
                  <c:v>34187</c:v>
                </c:pt>
                <c:pt idx="21">
                  <c:v>34191</c:v>
                </c:pt>
                <c:pt idx="22">
                  <c:v>34193</c:v>
                </c:pt>
                <c:pt idx="23">
                  <c:v>34196</c:v>
                </c:pt>
                <c:pt idx="24">
                  <c:v>34199</c:v>
                </c:pt>
                <c:pt idx="25">
                  <c:v>34199</c:v>
                </c:pt>
                <c:pt idx="26">
                  <c:v>34203</c:v>
                </c:pt>
                <c:pt idx="27">
                  <c:v>34204</c:v>
                </c:pt>
              </c:numCache>
            </c:numRef>
          </c:val>
          <c:smooth val="0"/>
          <c:extLst>
            <c:ext xmlns:c16="http://schemas.microsoft.com/office/drawing/2014/chart" uri="{C3380CC4-5D6E-409C-BE32-E72D297353CC}">
              <c16:uniqueId val="{00000004-FD35-4193-98EA-2CB78550C7E8}"/>
            </c:ext>
          </c:extLst>
        </c:ser>
        <c:dLbls>
          <c:showLegendKey val="0"/>
          <c:showVal val="0"/>
          <c:showCatName val="0"/>
          <c:showSerName val="0"/>
          <c:showPercent val="0"/>
          <c:showBubbleSize val="0"/>
        </c:dLbls>
        <c:smooth val="0"/>
        <c:axId val="272901504"/>
        <c:axId val="272898880"/>
      </c:lineChart>
      <c:dateAx>
        <c:axId val="2729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98880"/>
        <c:crosses val="autoZero"/>
        <c:auto val="1"/>
        <c:lblOffset val="100"/>
        <c:baseTimeUnit val="days"/>
      </c:dateAx>
      <c:valAx>
        <c:axId val="27289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2</c:v>
                </c:pt>
                <c:pt idx="4">
                  <c:v>2</c:v>
                </c:pt>
                <c:pt idx="5">
                  <c:v>0</c:v>
                </c:pt>
                <c:pt idx="6">
                  <c:v>0</c:v>
                </c:pt>
              </c:numCache>
            </c:numRef>
          </c:val>
          <c:extLst>
            <c:ext xmlns:c16="http://schemas.microsoft.com/office/drawing/2014/chart" uri="{C3380CC4-5D6E-409C-BE32-E72D297353CC}">
              <c16:uniqueId val="{00000000-CD79-4327-A886-CA1DBB5C3F78}"/>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0</c:v>
                </c:pt>
                <c:pt idx="3">
                  <c:v>0</c:v>
                </c:pt>
                <c:pt idx="4">
                  <c:v>2</c:v>
                </c:pt>
                <c:pt idx="5">
                  <c:v>0</c:v>
                </c:pt>
                <c:pt idx="6">
                  <c:v>0</c:v>
                </c:pt>
              </c:numCache>
            </c:numRef>
          </c:val>
          <c:extLst>
            <c:ext xmlns:c16="http://schemas.microsoft.com/office/drawing/2014/chart" uri="{C3380CC4-5D6E-409C-BE32-E72D297353CC}">
              <c16:uniqueId val="{00000001-CD79-4327-A886-CA1DBB5C3F78}"/>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6</c:v>
                </c:pt>
                <c:pt idx="2">
                  <c:v>8</c:v>
                </c:pt>
                <c:pt idx="3">
                  <c:v>13</c:v>
                </c:pt>
                <c:pt idx="4">
                  <c:v>10</c:v>
                </c:pt>
                <c:pt idx="5">
                  <c:v>3</c:v>
                </c:pt>
                <c:pt idx="6">
                  <c:v>1</c:v>
                </c:pt>
              </c:numCache>
            </c:numRef>
          </c:val>
          <c:extLst>
            <c:ext xmlns:c16="http://schemas.microsoft.com/office/drawing/2014/chart" uri="{C3380CC4-5D6E-409C-BE32-E72D297353CC}">
              <c16:uniqueId val="{00000002-CD79-4327-A886-CA1DBB5C3F78}"/>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3</c:v>
                </c:pt>
                <c:pt idx="2">
                  <c:v>6</c:v>
                </c:pt>
                <c:pt idx="3">
                  <c:v>4</c:v>
                </c:pt>
                <c:pt idx="4">
                  <c:v>6</c:v>
                </c:pt>
                <c:pt idx="5">
                  <c:v>3</c:v>
                </c:pt>
                <c:pt idx="6">
                  <c:v>1</c:v>
                </c:pt>
              </c:numCache>
            </c:numRef>
          </c:val>
          <c:extLst>
            <c:ext xmlns:c16="http://schemas.microsoft.com/office/drawing/2014/chart" uri="{C3380CC4-5D6E-409C-BE32-E72D297353CC}">
              <c16:uniqueId val="{00000003-CD79-4327-A886-CA1DBB5C3F78}"/>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2</c:v>
                </c:pt>
                <c:pt idx="2">
                  <c:v>1</c:v>
                </c:pt>
                <c:pt idx="3">
                  <c:v>0</c:v>
                </c:pt>
                <c:pt idx="4">
                  <c:v>0</c:v>
                </c:pt>
                <c:pt idx="5">
                  <c:v>3</c:v>
                </c:pt>
                <c:pt idx="6">
                  <c:v>2</c:v>
                </c:pt>
              </c:numCache>
            </c:numRef>
          </c:val>
          <c:extLst>
            <c:ext xmlns:c16="http://schemas.microsoft.com/office/drawing/2014/chart" uri="{C3380CC4-5D6E-409C-BE32-E72D297353CC}">
              <c16:uniqueId val="{00000004-CD79-4327-A886-CA1DBB5C3F78}"/>
            </c:ext>
          </c:extLst>
        </c:ser>
        <c:dLbls>
          <c:showLegendKey val="0"/>
          <c:showVal val="0"/>
          <c:showCatName val="0"/>
          <c:showSerName val="0"/>
          <c:showPercent val="0"/>
          <c:showBubbleSize val="0"/>
        </c:dLbls>
        <c:gapWidth val="219"/>
        <c:overlap val="-27"/>
        <c:axId val="224832664"/>
        <c:axId val="224832992"/>
      </c:barChart>
      <c:catAx>
        <c:axId val="22483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832992"/>
        <c:crosses val="autoZero"/>
        <c:auto val="1"/>
        <c:lblAlgn val="ctr"/>
        <c:lblOffset val="100"/>
        <c:noMultiLvlLbl val="0"/>
      </c:catAx>
      <c:valAx>
        <c:axId val="22483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83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22.0822</c:v>
                </c:pt>
                <c:pt idx="1">
                  <c:v>29.411799999999999</c:v>
                </c:pt>
                <c:pt idx="2">
                  <c:v>54.0578</c:v>
                </c:pt>
                <c:pt idx="3">
                  <c:v>0</c:v>
                </c:pt>
                <c:pt idx="4">
                  <c:v>100</c:v>
                </c:pt>
                <c:pt idx="5">
                  <c:v>26.354299999999999</c:v>
                </c:pt>
              </c:numCache>
            </c:numRef>
          </c:val>
          <c:extLst>
            <c:ext xmlns:c16="http://schemas.microsoft.com/office/drawing/2014/chart" uri="{C3380CC4-5D6E-409C-BE32-E72D297353CC}">
              <c16:uniqueId val="{00000000-F088-4F9F-913E-E983B8891C7C}"/>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1.7223999999999999</c:v>
                </c:pt>
                <c:pt idx="1">
                  <c:v>11.764699999999999</c:v>
                </c:pt>
                <c:pt idx="2">
                  <c:v>0.50900000000000001</c:v>
                </c:pt>
                <c:pt idx="3">
                  <c:v>0</c:v>
                </c:pt>
                <c:pt idx="4">
                  <c:v>29.4376</c:v>
                </c:pt>
                <c:pt idx="5">
                  <c:v>4.8780999999999999</c:v>
                </c:pt>
              </c:numCache>
            </c:numRef>
          </c:val>
          <c:extLst>
            <c:ext xmlns:c16="http://schemas.microsoft.com/office/drawing/2014/chart" uri="{C3380CC4-5D6E-409C-BE32-E72D297353CC}">
              <c16:uniqueId val="{00000001-F088-4F9F-913E-E983B8891C7C}"/>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23.5321</c:v>
                </c:pt>
                <c:pt idx="3">
                  <c:v>0</c:v>
                </c:pt>
                <c:pt idx="4">
                  <c:v>2.7736000000000001</c:v>
                </c:pt>
                <c:pt idx="5">
                  <c:v>9.6935000000000002</c:v>
                </c:pt>
              </c:numCache>
            </c:numRef>
          </c:val>
          <c:extLst>
            <c:ext xmlns:c16="http://schemas.microsoft.com/office/drawing/2014/chart" uri="{C3380CC4-5D6E-409C-BE32-E72D297353CC}">
              <c16:uniqueId val="{00000002-F088-4F9F-913E-E983B8891C7C}"/>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23.810199999999998</c:v>
                </c:pt>
                <c:pt idx="1">
                  <c:v>56.862699999999997</c:v>
                </c:pt>
                <c:pt idx="2">
                  <c:v>100</c:v>
                </c:pt>
                <c:pt idx="3">
                  <c:v>0</c:v>
                </c:pt>
                <c:pt idx="4">
                  <c:v>95.447599999999994</c:v>
                </c:pt>
                <c:pt idx="5">
                  <c:v>100</c:v>
                </c:pt>
              </c:numCache>
            </c:numRef>
          </c:val>
          <c:extLst>
            <c:ext xmlns:c16="http://schemas.microsoft.com/office/drawing/2014/chart" uri="{C3380CC4-5D6E-409C-BE32-E72D297353CC}">
              <c16:uniqueId val="{00000003-F088-4F9F-913E-E983B8891C7C}"/>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7.1106999999999996</c:v>
                </c:pt>
                <c:pt idx="1">
                  <c:v>19.607800000000001</c:v>
                </c:pt>
                <c:pt idx="2">
                  <c:v>0.2056</c:v>
                </c:pt>
                <c:pt idx="3">
                  <c:v>0</c:v>
                </c:pt>
                <c:pt idx="4">
                  <c:v>1.7198</c:v>
                </c:pt>
                <c:pt idx="5">
                  <c:v>0.94340000000000002</c:v>
                </c:pt>
              </c:numCache>
            </c:numRef>
          </c:val>
          <c:extLst>
            <c:ext xmlns:c16="http://schemas.microsoft.com/office/drawing/2014/chart" uri="{C3380CC4-5D6E-409C-BE32-E72D297353CC}">
              <c16:uniqueId val="{00000004-F088-4F9F-913E-E983B8891C7C}"/>
            </c:ext>
          </c:extLst>
        </c:ser>
        <c:dLbls>
          <c:showLegendKey val="0"/>
          <c:showVal val="0"/>
          <c:showCatName val="0"/>
          <c:showSerName val="0"/>
          <c:showPercent val="0"/>
          <c:showBubbleSize val="0"/>
        </c:dLbls>
        <c:axId val="224828400"/>
        <c:axId val="224351400"/>
      </c:radarChart>
      <c:catAx>
        <c:axId val="22482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351400"/>
        <c:crosses val="autoZero"/>
        <c:auto val="1"/>
        <c:lblAlgn val="ctr"/>
        <c:lblOffset val="100"/>
        <c:noMultiLvlLbl val="0"/>
      </c:catAx>
      <c:valAx>
        <c:axId val="22435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82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57</c:v>
                </c:pt>
                <c:pt idx="1">
                  <c:v>42</c:v>
                </c:pt>
                <c:pt idx="2">
                  <c:v>75</c:v>
                </c:pt>
                <c:pt idx="3">
                  <c:v>197</c:v>
                </c:pt>
                <c:pt idx="4">
                  <c:v>210</c:v>
                </c:pt>
                <c:pt idx="5">
                  <c:v>531</c:v>
                </c:pt>
                <c:pt idx="6">
                  <c:v>210</c:v>
                </c:pt>
                <c:pt idx="7">
                  <c:v>152</c:v>
                </c:pt>
                <c:pt idx="8">
                  <c:v>102</c:v>
                </c:pt>
                <c:pt idx="9">
                  <c:v>185</c:v>
                </c:pt>
                <c:pt idx="10">
                  <c:v>1095</c:v>
                </c:pt>
                <c:pt idx="11">
                  <c:v>604</c:v>
                </c:pt>
                <c:pt idx="12">
                  <c:v>400</c:v>
                </c:pt>
                <c:pt idx="13">
                  <c:v>181</c:v>
                </c:pt>
                <c:pt idx="14">
                  <c:v>132</c:v>
                </c:pt>
                <c:pt idx="15">
                  <c:v>150</c:v>
                </c:pt>
                <c:pt idx="16">
                  <c:v>118</c:v>
                </c:pt>
                <c:pt idx="17">
                  <c:v>95</c:v>
                </c:pt>
                <c:pt idx="18">
                  <c:v>91</c:v>
                </c:pt>
                <c:pt idx="19">
                  <c:v>131</c:v>
                </c:pt>
                <c:pt idx="20">
                  <c:v>86</c:v>
                </c:pt>
                <c:pt idx="21">
                  <c:v>99</c:v>
                </c:pt>
                <c:pt idx="22">
                  <c:v>91</c:v>
                </c:pt>
                <c:pt idx="23">
                  <c:v>76</c:v>
                </c:pt>
                <c:pt idx="24">
                  <c:v>100</c:v>
                </c:pt>
                <c:pt idx="25">
                  <c:v>66</c:v>
                </c:pt>
                <c:pt idx="26">
                  <c:v>237</c:v>
                </c:pt>
                <c:pt idx="27">
                  <c:v>939</c:v>
                </c:pt>
              </c:numCache>
            </c:numRef>
          </c:val>
          <c:smooth val="0"/>
          <c:extLst>
            <c:ext xmlns:c16="http://schemas.microsoft.com/office/drawing/2014/chart" uri="{C3380CC4-5D6E-409C-BE32-E72D297353CC}">
              <c16:uniqueId val="{00000000-F17F-42AC-B181-AF1EDD48AC7C}"/>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0</c:v>
                </c:pt>
                <c:pt idx="1">
                  <c:v>0</c:v>
                </c:pt>
                <c:pt idx="2">
                  <c:v>1</c:v>
                </c:pt>
                <c:pt idx="3">
                  <c:v>1</c:v>
                </c:pt>
                <c:pt idx="4">
                  <c:v>7</c:v>
                </c:pt>
                <c:pt idx="5">
                  <c:v>0</c:v>
                </c:pt>
                <c:pt idx="6">
                  <c:v>4</c:v>
                </c:pt>
                <c:pt idx="7">
                  <c:v>5</c:v>
                </c:pt>
                <c:pt idx="8">
                  <c:v>3</c:v>
                </c:pt>
                <c:pt idx="9">
                  <c:v>1</c:v>
                </c:pt>
                <c:pt idx="10">
                  <c:v>8</c:v>
                </c:pt>
                <c:pt idx="11">
                  <c:v>14</c:v>
                </c:pt>
                <c:pt idx="12">
                  <c:v>8</c:v>
                </c:pt>
                <c:pt idx="13">
                  <c:v>3</c:v>
                </c:pt>
                <c:pt idx="14">
                  <c:v>0</c:v>
                </c:pt>
                <c:pt idx="15">
                  <c:v>-1</c:v>
                </c:pt>
                <c:pt idx="16">
                  <c:v>5</c:v>
                </c:pt>
                <c:pt idx="17">
                  <c:v>2</c:v>
                </c:pt>
                <c:pt idx="18">
                  <c:v>3</c:v>
                </c:pt>
                <c:pt idx="19">
                  <c:v>-1</c:v>
                </c:pt>
                <c:pt idx="20">
                  <c:v>0</c:v>
                </c:pt>
                <c:pt idx="21">
                  <c:v>-1</c:v>
                </c:pt>
                <c:pt idx="22">
                  <c:v>0</c:v>
                </c:pt>
                <c:pt idx="23">
                  <c:v>1</c:v>
                </c:pt>
                <c:pt idx="24">
                  <c:v>4</c:v>
                </c:pt>
                <c:pt idx="25">
                  <c:v>19</c:v>
                </c:pt>
                <c:pt idx="26">
                  <c:v>11</c:v>
                </c:pt>
                <c:pt idx="27">
                  <c:v>1</c:v>
                </c:pt>
              </c:numCache>
            </c:numRef>
          </c:val>
          <c:smooth val="0"/>
          <c:extLst>
            <c:ext xmlns:c16="http://schemas.microsoft.com/office/drawing/2014/chart" uri="{C3380CC4-5D6E-409C-BE32-E72D297353CC}">
              <c16:uniqueId val="{00000001-F17F-42AC-B181-AF1EDD48AC7C}"/>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103</c:v>
                </c:pt>
                <c:pt idx="1">
                  <c:v>80</c:v>
                </c:pt>
                <c:pt idx="2">
                  <c:v>186</c:v>
                </c:pt>
                <c:pt idx="3">
                  <c:v>162</c:v>
                </c:pt>
                <c:pt idx="4">
                  <c:v>152</c:v>
                </c:pt>
                <c:pt idx="5">
                  <c:v>317</c:v>
                </c:pt>
                <c:pt idx="6">
                  <c:v>110</c:v>
                </c:pt>
                <c:pt idx="7">
                  <c:v>60</c:v>
                </c:pt>
                <c:pt idx="8">
                  <c:v>67</c:v>
                </c:pt>
                <c:pt idx="9">
                  <c:v>121</c:v>
                </c:pt>
                <c:pt idx="10">
                  <c:v>186</c:v>
                </c:pt>
                <c:pt idx="11">
                  <c:v>217</c:v>
                </c:pt>
                <c:pt idx="12">
                  <c:v>169</c:v>
                </c:pt>
                <c:pt idx="13">
                  <c:v>134</c:v>
                </c:pt>
                <c:pt idx="14">
                  <c:v>132</c:v>
                </c:pt>
                <c:pt idx="15">
                  <c:v>97</c:v>
                </c:pt>
                <c:pt idx="16">
                  <c:v>128</c:v>
                </c:pt>
                <c:pt idx="17">
                  <c:v>383</c:v>
                </c:pt>
                <c:pt idx="18">
                  <c:v>686</c:v>
                </c:pt>
                <c:pt idx="19">
                  <c:v>1017</c:v>
                </c:pt>
                <c:pt idx="20">
                  <c:v>273</c:v>
                </c:pt>
                <c:pt idx="21">
                  <c:v>117</c:v>
                </c:pt>
                <c:pt idx="22">
                  <c:v>77</c:v>
                </c:pt>
                <c:pt idx="23">
                  <c:v>1622</c:v>
                </c:pt>
                <c:pt idx="24">
                  <c:v>2713</c:v>
                </c:pt>
                <c:pt idx="25">
                  <c:v>1131</c:v>
                </c:pt>
                <c:pt idx="26">
                  <c:v>418</c:v>
                </c:pt>
                <c:pt idx="27">
                  <c:v>318</c:v>
                </c:pt>
              </c:numCache>
            </c:numRef>
          </c:val>
          <c:smooth val="0"/>
          <c:extLst>
            <c:ext xmlns:c16="http://schemas.microsoft.com/office/drawing/2014/chart" uri="{C3380CC4-5D6E-409C-BE32-E72D297353CC}">
              <c16:uniqueId val="{00000002-F17F-42AC-B181-AF1EDD48AC7C}"/>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1081</c:v>
                </c:pt>
                <c:pt idx="1">
                  <c:v>1052</c:v>
                </c:pt>
                <c:pt idx="2">
                  <c:v>1048</c:v>
                </c:pt>
                <c:pt idx="3">
                  <c:v>961</c:v>
                </c:pt>
                <c:pt idx="4">
                  <c:v>697</c:v>
                </c:pt>
                <c:pt idx="5">
                  <c:v>3668</c:v>
                </c:pt>
                <c:pt idx="6">
                  <c:v>2620</c:v>
                </c:pt>
                <c:pt idx="7">
                  <c:v>2216</c:v>
                </c:pt>
                <c:pt idx="8">
                  <c:v>1966</c:v>
                </c:pt>
                <c:pt idx="9">
                  <c:v>1767</c:v>
                </c:pt>
                <c:pt idx="10">
                  <c:v>1046</c:v>
                </c:pt>
                <c:pt idx="11">
                  <c:v>272</c:v>
                </c:pt>
                <c:pt idx="12">
                  <c:v>249</c:v>
                </c:pt>
                <c:pt idx="13">
                  <c:v>162</c:v>
                </c:pt>
                <c:pt idx="14">
                  <c:v>169</c:v>
                </c:pt>
                <c:pt idx="15">
                  <c:v>168</c:v>
                </c:pt>
                <c:pt idx="16">
                  <c:v>147</c:v>
                </c:pt>
                <c:pt idx="17">
                  <c:v>165</c:v>
                </c:pt>
                <c:pt idx="18">
                  <c:v>245</c:v>
                </c:pt>
                <c:pt idx="19">
                  <c:v>295</c:v>
                </c:pt>
                <c:pt idx="20">
                  <c:v>317</c:v>
                </c:pt>
                <c:pt idx="21">
                  <c:v>279</c:v>
                </c:pt>
                <c:pt idx="22">
                  <c:v>269</c:v>
                </c:pt>
                <c:pt idx="23">
                  <c:v>265</c:v>
                </c:pt>
                <c:pt idx="24">
                  <c:v>393</c:v>
                </c:pt>
                <c:pt idx="25">
                  <c:v>394</c:v>
                </c:pt>
                <c:pt idx="26">
                  <c:v>359</c:v>
                </c:pt>
                <c:pt idx="27">
                  <c:v>297</c:v>
                </c:pt>
              </c:numCache>
            </c:numRef>
          </c:val>
          <c:smooth val="0"/>
          <c:extLst>
            <c:ext xmlns:c16="http://schemas.microsoft.com/office/drawing/2014/chart" uri="{C3380CC4-5D6E-409C-BE32-E72D297353CC}">
              <c16:uniqueId val="{00000003-F17F-42AC-B181-AF1EDD48AC7C}"/>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5</c:v>
                </c:pt>
                <c:pt idx="1">
                  <c:v>3</c:v>
                </c:pt>
                <c:pt idx="2">
                  <c:v>-2</c:v>
                </c:pt>
                <c:pt idx="3">
                  <c:v>3</c:v>
                </c:pt>
                <c:pt idx="4">
                  <c:v>5</c:v>
                </c:pt>
                <c:pt idx="5">
                  <c:v>4</c:v>
                </c:pt>
                <c:pt idx="6">
                  <c:v>1</c:v>
                </c:pt>
                <c:pt idx="7">
                  <c:v>-1</c:v>
                </c:pt>
                <c:pt idx="8">
                  <c:v>4</c:v>
                </c:pt>
                <c:pt idx="9">
                  <c:v>7</c:v>
                </c:pt>
                <c:pt idx="10">
                  <c:v>-1</c:v>
                </c:pt>
                <c:pt idx="11">
                  <c:v>2</c:v>
                </c:pt>
                <c:pt idx="12">
                  <c:v>2</c:v>
                </c:pt>
                <c:pt idx="13">
                  <c:v>2</c:v>
                </c:pt>
                <c:pt idx="14">
                  <c:v>2</c:v>
                </c:pt>
                <c:pt idx="15">
                  <c:v>5</c:v>
                </c:pt>
                <c:pt idx="16">
                  <c:v>3</c:v>
                </c:pt>
                <c:pt idx="17">
                  <c:v>5</c:v>
                </c:pt>
                <c:pt idx="18">
                  <c:v>4</c:v>
                </c:pt>
                <c:pt idx="19">
                  <c:v>5</c:v>
                </c:pt>
                <c:pt idx="20">
                  <c:v>4</c:v>
                </c:pt>
                <c:pt idx="21">
                  <c:v>4</c:v>
                </c:pt>
                <c:pt idx="22">
                  <c:v>2</c:v>
                </c:pt>
                <c:pt idx="23">
                  <c:v>3</c:v>
                </c:pt>
                <c:pt idx="24">
                  <c:v>3</c:v>
                </c:pt>
                <c:pt idx="25">
                  <c:v>0</c:v>
                </c:pt>
                <c:pt idx="26">
                  <c:v>4</c:v>
                </c:pt>
                <c:pt idx="27">
                  <c:v>1</c:v>
                </c:pt>
              </c:numCache>
            </c:numRef>
          </c:val>
          <c:smooth val="0"/>
          <c:extLst>
            <c:ext xmlns:c16="http://schemas.microsoft.com/office/drawing/2014/chart" uri="{C3380CC4-5D6E-409C-BE32-E72D297353CC}">
              <c16:uniqueId val="{00000004-F17F-42AC-B181-AF1EDD48AC7C}"/>
            </c:ext>
          </c:extLst>
        </c:ser>
        <c:dLbls>
          <c:showLegendKey val="0"/>
          <c:showVal val="0"/>
          <c:showCatName val="0"/>
          <c:showSerName val="0"/>
          <c:showPercent val="0"/>
          <c:showBubbleSize val="0"/>
        </c:dLbls>
        <c:smooth val="0"/>
        <c:axId val="170276744"/>
        <c:axId val="170272480"/>
      </c:lineChart>
      <c:dateAx>
        <c:axId val="17027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2480"/>
        <c:crosses val="autoZero"/>
        <c:auto val="1"/>
        <c:lblOffset val="100"/>
        <c:baseTimeUnit val="days"/>
      </c:dateAx>
      <c:valAx>
        <c:axId val="17027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114</c:v>
                </c:pt>
                <c:pt idx="1">
                  <c:v>372</c:v>
                </c:pt>
                <c:pt idx="2">
                  <c:v>243</c:v>
                </c:pt>
                <c:pt idx="3">
                  <c:v>325</c:v>
                </c:pt>
                <c:pt idx="4">
                  <c:v>354</c:v>
                </c:pt>
                <c:pt idx="5">
                  <c:v>110</c:v>
                </c:pt>
                <c:pt idx="6">
                  <c:v>96</c:v>
                </c:pt>
              </c:numCache>
            </c:numRef>
          </c:val>
          <c:extLst>
            <c:ext xmlns:c16="http://schemas.microsoft.com/office/drawing/2014/chart" uri="{C3380CC4-5D6E-409C-BE32-E72D297353CC}">
              <c16:uniqueId val="{00000000-C419-4A3C-A43E-981F8A9D9A53}"/>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11</c:v>
                </c:pt>
                <c:pt idx="3">
                  <c:v>5</c:v>
                </c:pt>
                <c:pt idx="4">
                  <c:v>2</c:v>
                </c:pt>
                <c:pt idx="5">
                  <c:v>1</c:v>
                </c:pt>
                <c:pt idx="6">
                  <c:v>1</c:v>
                </c:pt>
              </c:numCache>
            </c:numRef>
          </c:val>
          <c:extLst>
            <c:ext xmlns:c16="http://schemas.microsoft.com/office/drawing/2014/chart" uri="{C3380CC4-5D6E-409C-BE32-E72D297353CC}">
              <c16:uniqueId val="{00000001-C419-4A3C-A43E-981F8A9D9A53}"/>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514</c:v>
                </c:pt>
                <c:pt idx="1">
                  <c:v>861</c:v>
                </c:pt>
                <c:pt idx="2">
                  <c:v>547</c:v>
                </c:pt>
                <c:pt idx="3">
                  <c:v>480</c:v>
                </c:pt>
                <c:pt idx="4">
                  <c:v>209</c:v>
                </c:pt>
                <c:pt idx="5">
                  <c:v>103</c:v>
                </c:pt>
                <c:pt idx="6">
                  <c:v>80</c:v>
                </c:pt>
              </c:numCache>
            </c:numRef>
          </c:val>
          <c:extLst>
            <c:ext xmlns:c16="http://schemas.microsoft.com/office/drawing/2014/chart" uri="{C3380CC4-5D6E-409C-BE32-E72D297353CC}">
              <c16:uniqueId val="{00000002-C419-4A3C-A43E-981F8A9D9A53}"/>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807</c:v>
                </c:pt>
                <c:pt idx="1">
                  <c:v>641</c:v>
                </c:pt>
                <c:pt idx="2">
                  <c:v>402</c:v>
                </c:pt>
                <c:pt idx="3">
                  <c:v>1143</c:v>
                </c:pt>
                <c:pt idx="4">
                  <c:v>849</c:v>
                </c:pt>
                <c:pt idx="5">
                  <c:v>936</c:v>
                </c:pt>
                <c:pt idx="6">
                  <c:v>864</c:v>
                </c:pt>
              </c:numCache>
            </c:numRef>
          </c:val>
          <c:extLst>
            <c:ext xmlns:c16="http://schemas.microsoft.com/office/drawing/2014/chart" uri="{C3380CC4-5D6E-409C-BE32-E72D297353CC}">
              <c16:uniqueId val="{00000003-C419-4A3C-A43E-981F8A9D9A53}"/>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4</c:v>
                </c:pt>
                <c:pt idx="4">
                  <c:v>2</c:v>
                </c:pt>
                <c:pt idx="5">
                  <c:v>3</c:v>
                </c:pt>
                <c:pt idx="6">
                  <c:v>4</c:v>
                </c:pt>
              </c:numCache>
            </c:numRef>
          </c:val>
          <c:extLst>
            <c:ext xmlns:c16="http://schemas.microsoft.com/office/drawing/2014/chart" uri="{C3380CC4-5D6E-409C-BE32-E72D297353CC}">
              <c16:uniqueId val="{00000004-C419-4A3C-A43E-981F8A9D9A53}"/>
            </c:ext>
          </c:extLst>
        </c:ser>
        <c:dLbls>
          <c:showLegendKey val="0"/>
          <c:showVal val="0"/>
          <c:showCatName val="0"/>
          <c:showSerName val="0"/>
          <c:showPercent val="0"/>
          <c:showBubbleSize val="0"/>
        </c:dLbls>
        <c:gapWidth val="219"/>
        <c:overlap val="-27"/>
        <c:axId val="170270840"/>
        <c:axId val="170277400"/>
      </c:barChart>
      <c:catAx>
        <c:axId val="17027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7400"/>
        <c:crosses val="autoZero"/>
        <c:auto val="1"/>
        <c:lblAlgn val="ctr"/>
        <c:lblOffset val="100"/>
        <c:noMultiLvlLbl val="0"/>
      </c:catAx>
      <c:valAx>
        <c:axId val="17027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7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0</c:v>
                </c:pt>
                <c:pt idx="1">
                  <c:v>0</c:v>
                </c:pt>
                <c:pt idx="2">
                  <c:v>1</c:v>
                </c:pt>
                <c:pt idx="3">
                  <c:v>2</c:v>
                </c:pt>
                <c:pt idx="4">
                  <c:v>1</c:v>
                </c:pt>
                <c:pt idx="5">
                  <c:v>0</c:v>
                </c:pt>
                <c:pt idx="6">
                  <c:v>0</c:v>
                </c:pt>
                <c:pt idx="7">
                  <c:v>0</c:v>
                </c:pt>
                <c:pt idx="8">
                  <c:v>0</c:v>
                </c:pt>
                <c:pt idx="9">
                  <c:v>1</c:v>
                </c:pt>
                <c:pt idx="10">
                  <c:v>1</c:v>
                </c:pt>
                <c:pt idx="11">
                  <c:v>1</c:v>
                </c:pt>
                <c:pt idx="12">
                  <c:v>0</c:v>
                </c:pt>
                <c:pt idx="13">
                  <c:v>1</c:v>
                </c:pt>
                <c:pt idx="14">
                  <c:v>0</c:v>
                </c:pt>
                <c:pt idx="15">
                  <c:v>0</c:v>
                </c:pt>
                <c:pt idx="16">
                  <c:v>0</c:v>
                </c:pt>
                <c:pt idx="17">
                  <c:v>1</c:v>
                </c:pt>
                <c:pt idx="18">
                  <c:v>1</c:v>
                </c:pt>
                <c:pt idx="19">
                  <c:v>1</c:v>
                </c:pt>
                <c:pt idx="20">
                  <c:v>1</c:v>
                </c:pt>
                <c:pt idx="21">
                  <c:v>0</c:v>
                </c:pt>
                <c:pt idx="22">
                  <c:v>0</c:v>
                </c:pt>
                <c:pt idx="23">
                  <c:v>0</c:v>
                </c:pt>
                <c:pt idx="24">
                  <c:v>0</c:v>
                </c:pt>
                <c:pt idx="25">
                  <c:v>2</c:v>
                </c:pt>
                <c:pt idx="26">
                  <c:v>1</c:v>
                </c:pt>
                <c:pt idx="27">
                  <c:v>0</c:v>
                </c:pt>
              </c:numCache>
            </c:numRef>
          </c:val>
          <c:smooth val="0"/>
          <c:extLst>
            <c:ext xmlns:c16="http://schemas.microsoft.com/office/drawing/2014/chart" uri="{C3380CC4-5D6E-409C-BE32-E72D297353CC}">
              <c16:uniqueId val="{00000000-57D8-4A64-9D57-46E40D818576}"/>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0</c:v>
                </c:pt>
                <c:pt idx="1">
                  <c:v>0</c:v>
                </c:pt>
                <c:pt idx="2">
                  <c:v>1</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0</c:v>
                </c:pt>
                <c:pt idx="19">
                  <c:v>0</c:v>
                </c:pt>
                <c:pt idx="20">
                  <c:v>2</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1-57D8-4A64-9D57-46E40D818576}"/>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0</c:v>
                </c:pt>
                <c:pt idx="1">
                  <c:v>0</c:v>
                </c:pt>
                <c:pt idx="2">
                  <c:v>3</c:v>
                </c:pt>
                <c:pt idx="3">
                  <c:v>0</c:v>
                </c:pt>
                <c:pt idx="4">
                  <c:v>1</c:v>
                </c:pt>
                <c:pt idx="5">
                  <c:v>4</c:v>
                </c:pt>
                <c:pt idx="6">
                  <c:v>3</c:v>
                </c:pt>
                <c:pt idx="7">
                  <c:v>0</c:v>
                </c:pt>
                <c:pt idx="8">
                  <c:v>0</c:v>
                </c:pt>
                <c:pt idx="9">
                  <c:v>3</c:v>
                </c:pt>
                <c:pt idx="10">
                  <c:v>4</c:v>
                </c:pt>
                <c:pt idx="11">
                  <c:v>1</c:v>
                </c:pt>
                <c:pt idx="12">
                  <c:v>2</c:v>
                </c:pt>
                <c:pt idx="13">
                  <c:v>3</c:v>
                </c:pt>
                <c:pt idx="14">
                  <c:v>2</c:v>
                </c:pt>
                <c:pt idx="15">
                  <c:v>0</c:v>
                </c:pt>
                <c:pt idx="16">
                  <c:v>0</c:v>
                </c:pt>
                <c:pt idx="17">
                  <c:v>1</c:v>
                </c:pt>
                <c:pt idx="18">
                  <c:v>5</c:v>
                </c:pt>
                <c:pt idx="19">
                  <c:v>2</c:v>
                </c:pt>
                <c:pt idx="20">
                  <c:v>4</c:v>
                </c:pt>
                <c:pt idx="21">
                  <c:v>1</c:v>
                </c:pt>
                <c:pt idx="22">
                  <c:v>1</c:v>
                </c:pt>
                <c:pt idx="23">
                  <c:v>4</c:v>
                </c:pt>
                <c:pt idx="24">
                  <c:v>1</c:v>
                </c:pt>
                <c:pt idx="25">
                  <c:v>1</c:v>
                </c:pt>
                <c:pt idx="26">
                  <c:v>5</c:v>
                </c:pt>
                <c:pt idx="27">
                  <c:v>0</c:v>
                </c:pt>
              </c:numCache>
            </c:numRef>
          </c:val>
          <c:smooth val="0"/>
          <c:extLst>
            <c:ext xmlns:c16="http://schemas.microsoft.com/office/drawing/2014/chart" uri="{C3380CC4-5D6E-409C-BE32-E72D297353CC}">
              <c16:uniqueId val="{00000002-57D8-4A64-9D57-46E40D818576}"/>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1</c:v>
                </c:pt>
                <c:pt idx="1">
                  <c:v>0</c:v>
                </c:pt>
                <c:pt idx="2">
                  <c:v>1</c:v>
                </c:pt>
                <c:pt idx="3">
                  <c:v>1</c:v>
                </c:pt>
                <c:pt idx="4">
                  <c:v>2</c:v>
                </c:pt>
                <c:pt idx="5">
                  <c:v>1</c:v>
                </c:pt>
                <c:pt idx="6">
                  <c:v>1</c:v>
                </c:pt>
                <c:pt idx="7">
                  <c:v>1</c:v>
                </c:pt>
                <c:pt idx="8">
                  <c:v>0</c:v>
                </c:pt>
                <c:pt idx="9">
                  <c:v>1</c:v>
                </c:pt>
                <c:pt idx="10">
                  <c:v>1</c:v>
                </c:pt>
                <c:pt idx="11">
                  <c:v>3</c:v>
                </c:pt>
                <c:pt idx="12">
                  <c:v>1</c:v>
                </c:pt>
                <c:pt idx="13">
                  <c:v>2</c:v>
                </c:pt>
                <c:pt idx="14">
                  <c:v>1</c:v>
                </c:pt>
                <c:pt idx="15">
                  <c:v>1</c:v>
                </c:pt>
                <c:pt idx="16">
                  <c:v>2</c:v>
                </c:pt>
                <c:pt idx="17">
                  <c:v>0</c:v>
                </c:pt>
                <c:pt idx="18">
                  <c:v>1</c:v>
                </c:pt>
                <c:pt idx="19">
                  <c:v>1</c:v>
                </c:pt>
                <c:pt idx="20">
                  <c:v>2</c:v>
                </c:pt>
                <c:pt idx="21">
                  <c:v>0</c:v>
                </c:pt>
                <c:pt idx="22">
                  <c:v>0</c:v>
                </c:pt>
                <c:pt idx="23">
                  <c:v>2</c:v>
                </c:pt>
                <c:pt idx="24">
                  <c:v>1</c:v>
                </c:pt>
                <c:pt idx="25">
                  <c:v>0</c:v>
                </c:pt>
                <c:pt idx="26">
                  <c:v>1</c:v>
                </c:pt>
                <c:pt idx="27">
                  <c:v>1</c:v>
                </c:pt>
              </c:numCache>
            </c:numRef>
          </c:val>
          <c:smooth val="0"/>
          <c:extLst>
            <c:ext xmlns:c16="http://schemas.microsoft.com/office/drawing/2014/chart" uri="{C3380CC4-5D6E-409C-BE32-E72D297353CC}">
              <c16:uniqueId val="{00000003-57D8-4A64-9D57-46E40D818576}"/>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1</c:v>
                </c:pt>
                <c:pt idx="1">
                  <c:v>1</c:v>
                </c:pt>
                <c:pt idx="2">
                  <c:v>0</c:v>
                </c:pt>
                <c:pt idx="3">
                  <c:v>1</c:v>
                </c:pt>
                <c:pt idx="4">
                  <c:v>0</c:v>
                </c:pt>
                <c:pt idx="5">
                  <c:v>0</c:v>
                </c:pt>
                <c:pt idx="6">
                  <c:v>0</c:v>
                </c:pt>
                <c:pt idx="7">
                  <c:v>1</c:v>
                </c:pt>
                <c:pt idx="8">
                  <c:v>0</c:v>
                </c:pt>
                <c:pt idx="9">
                  <c:v>0</c:v>
                </c:pt>
                <c:pt idx="10">
                  <c:v>1</c:v>
                </c:pt>
                <c:pt idx="11">
                  <c:v>0</c:v>
                </c:pt>
                <c:pt idx="12">
                  <c:v>0</c:v>
                </c:pt>
                <c:pt idx="13">
                  <c:v>0</c:v>
                </c:pt>
                <c:pt idx="14">
                  <c:v>1</c:v>
                </c:pt>
                <c:pt idx="15">
                  <c:v>1</c:v>
                </c:pt>
                <c:pt idx="16">
                  <c:v>0</c:v>
                </c:pt>
                <c:pt idx="17">
                  <c:v>0</c:v>
                </c:pt>
                <c:pt idx="18">
                  <c:v>0</c:v>
                </c:pt>
                <c:pt idx="19">
                  <c:v>0</c:v>
                </c:pt>
                <c:pt idx="20">
                  <c:v>0</c:v>
                </c:pt>
                <c:pt idx="21">
                  <c:v>0</c:v>
                </c:pt>
                <c:pt idx="22">
                  <c:v>0</c:v>
                </c:pt>
                <c:pt idx="23">
                  <c:v>2</c:v>
                </c:pt>
                <c:pt idx="24">
                  <c:v>0</c:v>
                </c:pt>
                <c:pt idx="25">
                  <c:v>1</c:v>
                </c:pt>
                <c:pt idx="26">
                  <c:v>0</c:v>
                </c:pt>
                <c:pt idx="27">
                  <c:v>0</c:v>
                </c:pt>
              </c:numCache>
            </c:numRef>
          </c:val>
          <c:smooth val="0"/>
          <c:extLst>
            <c:ext xmlns:c16="http://schemas.microsoft.com/office/drawing/2014/chart" uri="{C3380CC4-5D6E-409C-BE32-E72D297353CC}">
              <c16:uniqueId val="{00000004-57D8-4A64-9D57-46E40D818576}"/>
            </c:ext>
          </c:extLst>
        </c:ser>
        <c:dLbls>
          <c:showLegendKey val="0"/>
          <c:showVal val="0"/>
          <c:showCatName val="0"/>
          <c:showSerName val="0"/>
          <c:showPercent val="0"/>
          <c:showBubbleSize val="0"/>
        </c:dLbls>
        <c:smooth val="0"/>
        <c:axId val="284143240"/>
        <c:axId val="284147176"/>
      </c:lineChart>
      <c:dateAx>
        <c:axId val="28414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47176"/>
        <c:crosses val="autoZero"/>
        <c:auto val="1"/>
        <c:lblOffset val="100"/>
        <c:baseTimeUnit val="days"/>
      </c:dateAx>
      <c:valAx>
        <c:axId val="28414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4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5.2236415522898003</c:v>
                </c:pt>
                <c:pt idx="1">
                  <c:v>1.7763196210518</c:v>
                </c:pt>
                <c:pt idx="2">
                  <c:v>1.3018578556036999</c:v>
                </c:pt>
                <c:pt idx="3">
                  <c:v>8.7524994661334006</c:v>
                </c:pt>
                <c:pt idx="4">
                  <c:v>0.40088524781114998</c:v>
                </c:pt>
              </c:numCache>
            </c:numRef>
          </c:val>
          <c:extLst>
            <c:ext xmlns:c16="http://schemas.microsoft.com/office/drawing/2014/chart" uri="{C3380CC4-5D6E-409C-BE32-E72D297353CC}">
              <c16:uniqueId val="{00000000-E9D7-4AA9-98FD-5EC00D43B799}"/>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0.35818358426420999</c:v>
                </c:pt>
                <c:pt idx="1">
                  <c:v>1.9001942690627001</c:v>
                </c:pt>
                <c:pt idx="4">
                  <c:v>0.23676542010685001</c:v>
                </c:pt>
              </c:numCache>
            </c:numRef>
          </c:val>
          <c:extLst>
            <c:ext xmlns:c16="http://schemas.microsoft.com/office/drawing/2014/chart" uri="{C3380CC4-5D6E-409C-BE32-E72D297353CC}">
              <c16:uniqueId val="{00000001-E9D7-4AA9-98FD-5EC00D43B799}"/>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0.16572621944422999</c:v>
                </c:pt>
                <c:pt idx="1">
                  <c:v>8.8015765022093004E-2</c:v>
                </c:pt>
                <c:pt idx="2">
                  <c:v>4.9975498598266999E-2</c:v>
                </c:pt>
                <c:pt idx="3">
                  <c:v>2.9330499399880999E-2</c:v>
                </c:pt>
                <c:pt idx="4">
                  <c:v>2.9212400863964001E-2</c:v>
                </c:pt>
                <c:pt idx="5">
                  <c:v>0.23926547671876</c:v>
                </c:pt>
                <c:pt idx="6">
                  <c:v>1.9769371355021999E-2</c:v>
                </c:pt>
              </c:numCache>
            </c:numRef>
          </c:val>
          <c:extLst>
            <c:ext xmlns:c16="http://schemas.microsoft.com/office/drawing/2014/chart" uri="{C3380CC4-5D6E-409C-BE32-E72D297353CC}">
              <c16:uniqueId val="{00000002-E9D7-4AA9-98FD-5EC00D43B799}"/>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2.3266755950374001</c:v>
                </c:pt>
                <c:pt idx="1">
                  <c:v>2.7787145073177002</c:v>
                </c:pt>
                <c:pt idx="2">
                  <c:v>3.3799342897610001</c:v>
                </c:pt>
                <c:pt idx="3">
                  <c:v>1.6205956315215999</c:v>
                </c:pt>
                <c:pt idx="4">
                  <c:v>3.8952425915398998</c:v>
                </c:pt>
                <c:pt idx="5">
                  <c:v>1.2740592291412001</c:v>
                </c:pt>
                <c:pt idx="6">
                  <c:v>1.5454431587162001</c:v>
                </c:pt>
              </c:numCache>
            </c:numRef>
          </c:val>
          <c:extLst>
            <c:ext xmlns:c16="http://schemas.microsoft.com/office/drawing/2014/chart" uri="{C3380CC4-5D6E-409C-BE32-E72D297353CC}">
              <c16:uniqueId val="{00000003-E9D7-4AA9-98FD-5EC00D43B799}"/>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5.2682412854509003E-2</c:v>
                </c:pt>
                <c:pt idx="1">
                  <c:v>2.7804606784324001E-2</c:v>
                </c:pt>
                <c:pt idx="2">
                  <c:v>2.9268007141393999E-2</c:v>
                </c:pt>
                <c:pt idx="5">
                  <c:v>3.9024009521858E-2</c:v>
                </c:pt>
                <c:pt idx="6">
                  <c:v>8.9267421781250994E-2</c:v>
                </c:pt>
              </c:numCache>
            </c:numRef>
          </c:val>
          <c:extLst>
            <c:ext xmlns:c16="http://schemas.microsoft.com/office/drawing/2014/chart" uri="{C3380CC4-5D6E-409C-BE32-E72D297353CC}">
              <c16:uniqueId val="{00000004-E9D7-4AA9-98FD-5EC00D43B799}"/>
            </c:ext>
          </c:extLst>
        </c:ser>
        <c:dLbls>
          <c:showLegendKey val="0"/>
          <c:showVal val="0"/>
          <c:showCatName val="0"/>
          <c:showSerName val="0"/>
          <c:showPercent val="0"/>
          <c:showBubbleSize val="0"/>
        </c:dLbls>
        <c:gapWidth val="219"/>
        <c:overlap val="-27"/>
        <c:axId val="284150784"/>
        <c:axId val="284143568"/>
      </c:barChart>
      <c:catAx>
        <c:axId val="28415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43568"/>
        <c:crosses val="autoZero"/>
        <c:auto val="1"/>
        <c:lblAlgn val="ctr"/>
        <c:lblOffset val="100"/>
        <c:noMultiLvlLbl val="0"/>
      </c:catAx>
      <c:valAx>
        <c:axId val="28414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5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0</c:v>
                </c:pt>
                <c:pt idx="15">
                  <c:v>0</c:v>
                </c:pt>
                <c:pt idx="16">
                  <c:v>1</c:v>
                </c:pt>
                <c:pt idx="17">
                  <c:v>0</c:v>
                </c:pt>
                <c:pt idx="18">
                  <c:v>6</c:v>
                </c:pt>
                <c:pt idx="19">
                  <c:v>4</c:v>
                </c:pt>
                <c:pt idx="20">
                  <c:v>0</c:v>
                </c:pt>
                <c:pt idx="21">
                  <c:v>1</c:v>
                </c:pt>
                <c:pt idx="22">
                  <c:v>0</c:v>
                </c:pt>
                <c:pt idx="23">
                  <c:v>0</c:v>
                </c:pt>
              </c:numCache>
            </c:numRef>
          </c:val>
          <c:smooth val="0"/>
          <c:extLst>
            <c:ext xmlns:c16="http://schemas.microsoft.com/office/drawing/2014/chart" uri="{C3380CC4-5D6E-409C-BE32-E72D297353CC}">
              <c16:uniqueId val="{00000000-A47C-4DCA-942D-A5AC20F6FC23}"/>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1</c:v>
                </c:pt>
                <c:pt idx="21">
                  <c:v>1</c:v>
                </c:pt>
                <c:pt idx="22">
                  <c:v>2</c:v>
                </c:pt>
                <c:pt idx="23">
                  <c:v>1</c:v>
                </c:pt>
              </c:numCache>
            </c:numRef>
          </c:val>
          <c:smooth val="0"/>
          <c:extLst>
            <c:ext xmlns:c16="http://schemas.microsoft.com/office/drawing/2014/chart" uri="{C3380CC4-5D6E-409C-BE32-E72D297353CC}">
              <c16:uniqueId val="{00000001-A47C-4DCA-942D-A5AC20F6FC23}"/>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3</c:v>
                </c:pt>
                <c:pt idx="12">
                  <c:v>6</c:v>
                </c:pt>
                <c:pt idx="13">
                  <c:v>6</c:v>
                </c:pt>
                <c:pt idx="14">
                  <c:v>6</c:v>
                </c:pt>
                <c:pt idx="15">
                  <c:v>7</c:v>
                </c:pt>
                <c:pt idx="16">
                  <c:v>1</c:v>
                </c:pt>
                <c:pt idx="17">
                  <c:v>4</c:v>
                </c:pt>
                <c:pt idx="18">
                  <c:v>4</c:v>
                </c:pt>
                <c:pt idx="19">
                  <c:v>3</c:v>
                </c:pt>
                <c:pt idx="20">
                  <c:v>1</c:v>
                </c:pt>
                <c:pt idx="21">
                  <c:v>5</c:v>
                </c:pt>
                <c:pt idx="22">
                  <c:v>2</c:v>
                </c:pt>
                <c:pt idx="23">
                  <c:v>0</c:v>
                </c:pt>
              </c:numCache>
            </c:numRef>
          </c:val>
          <c:smooth val="0"/>
          <c:extLst>
            <c:ext xmlns:c16="http://schemas.microsoft.com/office/drawing/2014/chart" uri="{C3380CC4-5D6E-409C-BE32-E72D297353CC}">
              <c16:uniqueId val="{00000002-A47C-4DCA-942D-A5AC20F6FC23}"/>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3</c:v>
                </c:pt>
                <c:pt idx="13">
                  <c:v>2</c:v>
                </c:pt>
                <c:pt idx="14">
                  <c:v>1</c:v>
                </c:pt>
                <c:pt idx="15">
                  <c:v>7</c:v>
                </c:pt>
                <c:pt idx="16">
                  <c:v>2</c:v>
                </c:pt>
                <c:pt idx="17">
                  <c:v>2</c:v>
                </c:pt>
                <c:pt idx="18">
                  <c:v>4</c:v>
                </c:pt>
                <c:pt idx="19">
                  <c:v>2</c:v>
                </c:pt>
                <c:pt idx="20">
                  <c:v>1</c:v>
                </c:pt>
                <c:pt idx="21">
                  <c:v>0</c:v>
                </c:pt>
                <c:pt idx="22">
                  <c:v>2</c:v>
                </c:pt>
                <c:pt idx="23">
                  <c:v>0</c:v>
                </c:pt>
              </c:numCache>
            </c:numRef>
          </c:val>
          <c:smooth val="0"/>
          <c:extLst>
            <c:ext xmlns:c16="http://schemas.microsoft.com/office/drawing/2014/chart" uri="{C3380CC4-5D6E-409C-BE32-E72D297353CC}">
              <c16:uniqueId val="{00000003-A47C-4DCA-942D-A5AC20F6FC2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5</c:v>
                </c:pt>
                <c:pt idx="11">
                  <c:v>1</c:v>
                </c:pt>
                <c:pt idx="12">
                  <c:v>2</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A47C-4DCA-942D-A5AC20F6FC23}"/>
            </c:ext>
          </c:extLst>
        </c:ser>
        <c:dLbls>
          <c:showLegendKey val="0"/>
          <c:showVal val="0"/>
          <c:showCatName val="0"/>
          <c:showSerName val="0"/>
          <c:showPercent val="0"/>
          <c:showBubbleSize val="0"/>
        </c:dLbls>
        <c:smooth val="0"/>
        <c:axId val="284148160"/>
        <c:axId val="224348776"/>
      </c:lineChart>
      <c:catAx>
        <c:axId val="28414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348776"/>
        <c:crosses val="autoZero"/>
        <c:auto val="1"/>
        <c:lblAlgn val="ctr"/>
        <c:lblOffset val="100"/>
        <c:noMultiLvlLbl val="0"/>
      </c:catAx>
      <c:valAx>
        <c:axId val="22434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4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0</c:v>
                </c:pt>
                <c:pt idx="1">
                  <c:v>0</c:v>
                </c:pt>
                <c:pt idx="2">
                  <c:v>1</c:v>
                </c:pt>
                <c:pt idx="3">
                  <c:v>0</c:v>
                </c:pt>
                <c:pt idx="4">
                  <c:v>1</c:v>
                </c:pt>
              </c:numCache>
            </c:numRef>
          </c:val>
          <c:extLst>
            <c:ext xmlns:c16="http://schemas.microsoft.com/office/drawing/2014/chart" uri="{C3380CC4-5D6E-409C-BE32-E72D297353CC}">
              <c16:uniqueId val="{00000000-FDC6-46DB-A491-61F3DE452B26}"/>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0</c:v>
                </c:pt>
                <c:pt idx="1">
                  <c:v>4</c:v>
                </c:pt>
                <c:pt idx="2">
                  <c:v>40</c:v>
                </c:pt>
                <c:pt idx="3">
                  <c:v>11</c:v>
                </c:pt>
                <c:pt idx="4">
                  <c:v>9</c:v>
                </c:pt>
              </c:numCache>
            </c:numRef>
          </c:val>
          <c:extLst>
            <c:ext xmlns:c16="http://schemas.microsoft.com/office/drawing/2014/chart" uri="{C3380CC4-5D6E-409C-BE32-E72D297353CC}">
              <c16:uniqueId val="{00000001-FDC6-46DB-A491-61F3DE452B26}"/>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15</c:v>
                </c:pt>
                <c:pt idx="1">
                  <c:v>2</c:v>
                </c:pt>
                <c:pt idx="2">
                  <c:v>10</c:v>
                </c:pt>
                <c:pt idx="3">
                  <c:v>18</c:v>
                </c:pt>
                <c:pt idx="4">
                  <c:v>0</c:v>
                </c:pt>
              </c:numCache>
            </c:numRef>
          </c:val>
          <c:extLst>
            <c:ext xmlns:c16="http://schemas.microsoft.com/office/drawing/2014/chart" uri="{C3380CC4-5D6E-409C-BE32-E72D297353CC}">
              <c16:uniqueId val="{00000002-FDC6-46DB-A491-61F3DE452B26}"/>
            </c:ext>
          </c:extLst>
        </c:ser>
        <c:dLbls>
          <c:showLegendKey val="0"/>
          <c:showVal val="0"/>
          <c:showCatName val="0"/>
          <c:showSerName val="0"/>
          <c:showPercent val="0"/>
          <c:showBubbleSize val="0"/>
        </c:dLbls>
        <c:gapWidth val="150"/>
        <c:overlap val="100"/>
        <c:axId val="363441272"/>
        <c:axId val="363442256"/>
      </c:barChart>
      <c:catAx>
        <c:axId val="36344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42256"/>
        <c:crosses val="autoZero"/>
        <c:auto val="1"/>
        <c:lblAlgn val="ctr"/>
        <c:lblOffset val="100"/>
        <c:noMultiLvlLbl val="0"/>
      </c:catAx>
      <c:valAx>
        <c:axId val="3634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4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3.2849195638877</c:v>
                </c:pt>
                <c:pt idx="13">
                  <c:v>0.48251958718846999</c:v>
                </c:pt>
                <c:pt idx="14">
                  <c:v>0</c:v>
                </c:pt>
                <c:pt idx="15">
                  <c:v>0</c:v>
                </c:pt>
                <c:pt idx="16">
                  <c:v>0.29320103688313998</c:v>
                </c:pt>
                <c:pt idx="17">
                  <c:v>0</c:v>
                </c:pt>
                <c:pt idx="18">
                  <c:v>3.7951087853516001</c:v>
                </c:pt>
                <c:pt idx="19">
                  <c:v>2.5062863467345</c:v>
                </c:pt>
                <c:pt idx="20">
                  <c:v>0</c:v>
                </c:pt>
                <c:pt idx="21">
                  <c:v>2.2359006223240998</c:v>
                </c:pt>
                <c:pt idx="22">
                  <c:v>0</c:v>
                </c:pt>
                <c:pt idx="23">
                  <c:v>0</c:v>
                </c:pt>
              </c:numCache>
            </c:numRef>
          </c:val>
          <c:smooth val="0"/>
          <c:extLst>
            <c:ext xmlns:c16="http://schemas.microsoft.com/office/drawing/2014/chart" uri="{C3380CC4-5D6E-409C-BE32-E72D297353CC}">
              <c16:uniqueId val="{00000000-3A39-4F9A-83D9-985DFA4806EB}"/>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0.42501517911353998</c:v>
                </c:pt>
                <c:pt idx="20">
                  <c:v>0.49787492410443002</c:v>
                </c:pt>
                <c:pt idx="21">
                  <c:v>0.21857923497268</c:v>
                </c:pt>
                <c:pt idx="22">
                  <c:v>1.778992106861</c:v>
                </c:pt>
                <c:pt idx="23">
                  <c:v>0.29143897996356999</c:v>
                </c:pt>
              </c:numCache>
            </c:numRef>
          </c:val>
          <c:smooth val="0"/>
          <c:extLst>
            <c:ext xmlns:c16="http://schemas.microsoft.com/office/drawing/2014/chart" uri="{C3380CC4-5D6E-409C-BE32-E72D297353CC}">
              <c16:uniqueId val="{00000001-3A39-4F9A-83D9-985DFA4806EB}"/>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1.0095889921146999E-2</c:v>
                </c:pt>
                <c:pt idx="10">
                  <c:v>5.4475739366187999E-2</c:v>
                </c:pt>
                <c:pt idx="11">
                  <c:v>3.2951862937076998E-2</c:v>
                </c:pt>
                <c:pt idx="12">
                  <c:v>0.25656881365581002</c:v>
                </c:pt>
                <c:pt idx="13">
                  <c:v>8.2695153902727997E-2</c:v>
                </c:pt>
                <c:pt idx="14">
                  <c:v>5.5246953179609003E-2</c:v>
                </c:pt>
                <c:pt idx="15">
                  <c:v>4.9097274199862997E-2</c:v>
                </c:pt>
                <c:pt idx="16">
                  <c:v>1.8509131522103001E-2</c:v>
                </c:pt>
                <c:pt idx="17">
                  <c:v>1.8666879802120999E-2</c:v>
                </c:pt>
                <c:pt idx="18">
                  <c:v>2.6449128283005E-2</c:v>
                </c:pt>
                <c:pt idx="19">
                  <c:v>6.1136222300278001E-2</c:v>
                </c:pt>
                <c:pt idx="20">
                  <c:v>1.3250855521505E-2</c:v>
                </c:pt>
                <c:pt idx="21">
                  <c:v>0.12371671774204999</c:v>
                </c:pt>
                <c:pt idx="22">
                  <c:v>4.9007132325566999E-2</c:v>
                </c:pt>
                <c:pt idx="23">
                  <c:v>0</c:v>
                </c:pt>
              </c:numCache>
            </c:numRef>
          </c:val>
          <c:smooth val="0"/>
          <c:extLst>
            <c:ext xmlns:c16="http://schemas.microsoft.com/office/drawing/2014/chart" uri="{C3380CC4-5D6E-409C-BE32-E72D297353CC}">
              <c16:uniqueId val="{00000002-3A39-4F9A-83D9-985DFA4806EB}"/>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2.7329168520202001</c:v>
                </c:pt>
                <c:pt idx="11">
                  <c:v>0.54203817960273004</c:v>
                </c:pt>
                <c:pt idx="12">
                  <c:v>3.7625153924014998</c:v>
                </c:pt>
                <c:pt idx="13">
                  <c:v>1.9897298029128001</c:v>
                </c:pt>
                <c:pt idx="14">
                  <c:v>1.7387772469683</c:v>
                </c:pt>
                <c:pt idx="15">
                  <c:v>2.1398316207127999</c:v>
                </c:pt>
                <c:pt idx="16">
                  <c:v>2.8151171111928002</c:v>
                </c:pt>
                <c:pt idx="17">
                  <c:v>3.9751078273988001</c:v>
                </c:pt>
                <c:pt idx="18">
                  <c:v>3.9417441927935002</c:v>
                </c:pt>
                <c:pt idx="19">
                  <c:v>3.8440709436590002</c:v>
                </c:pt>
                <c:pt idx="20">
                  <c:v>1.7146007001528001</c:v>
                </c:pt>
                <c:pt idx="21">
                  <c:v>0</c:v>
                </c:pt>
                <c:pt idx="22">
                  <c:v>1.7668220412742</c:v>
                </c:pt>
                <c:pt idx="23">
                  <c:v>0</c:v>
                </c:pt>
              </c:numCache>
            </c:numRef>
          </c:val>
          <c:smooth val="0"/>
          <c:extLst>
            <c:ext xmlns:c16="http://schemas.microsoft.com/office/drawing/2014/chart" uri="{C3380CC4-5D6E-409C-BE32-E72D297353CC}">
              <c16:uniqueId val="{00000003-3A39-4F9A-83D9-985DFA4806EB}"/>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3.804952291752E-2</c:v>
                </c:pt>
                <c:pt idx="10">
                  <c:v>6.9074518527191001E-2</c:v>
                </c:pt>
                <c:pt idx="11">
                  <c:v>3.5122636539249998E-2</c:v>
                </c:pt>
                <c:pt idx="12">
                  <c:v>2.3415091026165999E-2</c:v>
                </c:pt>
                <c:pt idx="13">
                  <c:v>0</c:v>
                </c:pt>
                <c:pt idx="14">
                  <c:v>0</c:v>
                </c:pt>
                <c:pt idx="15">
                  <c:v>0</c:v>
                </c:pt>
                <c:pt idx="16">
                  <c:v>0</c:v>
                </c:pt>
                <c:pt idx="17">
                  <c:v>0</c:v>
                </c:pt>
                <c:pt idx="18">
                  <c:v>0</c:v>
                </c:pt>
                <c:pt idx="19">
                  <c:v>2.0488204647896E-2</c:v>
                </c:pt>
                <c:pt idx="20">
                  <c:v>0</c:v>
                </c:pt>
                <c:pt idx="21">
                  <c:v>0</c:v>
                </c:pt>
                <c:pt idx="22">
                  <c:v>0</c:v>
                </c:pt>
                <c:pt idx="23">
                  <c:v>0</c:v>
                </c:pt>
              </c:numCache>
            </c:numRef>
          </c:val>
          <c:smooth val="0"/>
          <c:extLst>
            <c:ext xmlns:c16="http://schemas.microsoft.com/office/drawing/2014/chart" uri="{C3380CC4-5D6E-409C-BE32-E72D297353CC}">
              <c16:uniqueId val="{00000004-3A39-4F9A-83D9-985DFA4806EB}"/>
            </c:ext>
          </c:extLst>
        </c:ser>
        <c:dLbls>
          <c:showLegendKey val="0"/>
          <c:showVal val="0"/>
          <c:showCatName val="0"/>
          <c:showSerName val="0"/>
          <c:showPercent val="0"/>
          <c:showBubbleSize val="0"/>
        </c:dLbls>
        <c:smooth val="0"/>
        <c:axId val="363456032"/>
        <c:axId val="363454064"/>
      </c:lineChart>
      <c:catAx>
        <c:axId val="36345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54064"/>
        <c:crosses val="autoZero"/>
        <c:auto val="1"/>
        <c:lblAlgn val="ctr"/>
        <c:lblOffset val="100"/>
        <c:noMultiLvlLbl val="0"/>
      </c:catAx>
      <c:valAx>
        <c:axId val="36345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5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10207</c:v>
                </c:pt>
                <c:pt idx="1">
                  <c:v>181</c:v>
                </c:pt>
                <c:pt idx="2">
                  <c:v>6912</c:v>
                </c:pt>
                <c:pt idx="3">
                  <c:v>42737</c:v>
                </c:pt>
                <c:pt idx="4">
                  <c:v>116</c:v>
                </c:pt>
              </c:numCache>
            </c:numRef>
          </c:val>
          <c:extLst>
            <c:ext xmlns:c16="http://schemas.microsoft.com/office/drawing/2014/chart" uri="{C3380CC4-5D6E-409C-BE32-E72D297353CC}">
              <c16:uniqueId val="{00000000-5BB8-4B89-952A-17B58661FEB9}"/>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1193</c:v>
                </c:pt>
                <c:pt idx="1">
                  <c:v>16</c:v>
                </c:pt>
                <c:pt idx="2">
                  <c:v>532</c:v>
                </c:pt>
                <c:pt idx="3">
                  <c:v>4867</c:v>
                </c:pt>
                <c:pt idx="4">
                  <c:v>5</c:v>
                </c:pt>
              </c:numCache>
            </c:numRef>
          </c:val>
          <c:extLst>
            <c:ext xmlns:c16="http://schemas.microsoft.com/office/drawing/2014/chart" uri="{C3380CC4-5D6E-409C-BE32-E72D297353CC}">
              <c16:uniqueId val="{00000001-5BB8-4B89-952A-17B58661FEB9}"/>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196</c:v>
                </c:pt>
                <c:pt idx="1">
                  <c:v>2</c:v>
                </c:pt>
                <c:pt idx="2">
                  <c:v>43</c:v>
                </c:pt>
                <c:pt idx="3">
                  <c:v>195</c:v>
                </c:pt>
                <c:pt idx="4">
                  <c:v>0</c:v>
                </c:pt>
              </c:numCache>
            </c:numRef>
          </c:val>
          <c:extLst>
            <c:ext xmlns:c16="http://schemas.microsoft.com/office/drawing/2014/chart" uri="{C3380CC4-5D6E-409C-BE32-E72D297353CC}">
              <c16:uniqueId val="{00000002-5BB8-4B89-952A-17B58661FEB9}"/>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190</c:v>
                </c:pt>
                <c:pt idx="1">
                  <c:v>0</c:v>
                </c:pt>
                <c:pt idx="2">
                  <c:v>29</c:v>
                </c:pt>
                <c:pt idx="3">
                  <c:v>525</c:v>
                </c:pt>
                <c:pt idx="4">
                  <c:v>0</c:v>
                </c:pt>
              </c:numCache>
            </c:numRef>
          </c:val>
          <c:extLst>
            <c:ext xmlns:c16="http://schemas.microsoft.com/office/drawing/2014/chart" uri="{C3380CC4-5D6E-409C-BE32-E72D297353CC}">
              <c16:uniqueId val="{00000003-5BB8-4B89-952A-17B58661FEB9}"/>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Sheet1!$F$2:$F$6</c:f>
              <c:numCache>
                <c:formatCode>General</c:formatCode>
                <c:ptCount val="5"/>
                <c:pt idx="0">
                  <c:v>25</c:v>
                </c:pt>
                <c:pt idx="1">
                  <c:v>0</c:v>
                </c:pt>
                <c:pt idx="2">
                  <c:v>4</c:v>
                </c:pt>
                <c:pt idx="3">
                  <c:v>41</c:v>
                </c:pt>
                <c:pt idx="4">
                  <c:v>0</c:v>
                </c:pt>
              </c:numCache>
            </c:numRef>
          </c:val>
          <c:extLst>
            <c:ext xmlns:c16="http://schemas.microsoft.com/office/drawing/2014/chart" uri="{C3380CC4-5D6E-409C-BE32-E72D297353CC}">
              <c16:uniqueId val="{00000004-5BB8-4B89-952A-17B58661FEB9}"/>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Sheet1!$G$2:$G$6</c:f>
              <c:numCache>
                <c:formatCode>General</c:formatCode>
                <c:ptCount val="5"/>
                <c:pt idx="0">
                  <c:v>603</c:v>
                </c:pt>
                <c:pt idx="1">
                  <c:v>0</c:v>
                </c:pt>
                <c:pt idx="2">
                  <c:v>35</c:v>
                </c:pt>
                <c:pt idx="3">
                  <c:v>93</c:v>
                </c:pt>
                <c:pt idx="4">
                  <c:v>0</c:v>
                </c:pt>
              </c:numCache>
            </c:numRef>
          </c:val>
          <c:extLst>
            <c:ext xmlns:c16="http://schemas.microsoft.com/office/drawing/2014/chart" uri="{C3380CC4-5D6E-409C-BE32-E72D297353CC}">
              <c16:uniqueId val="{00000005-5BB8-4B89-952A-17B58661FEB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Sheet1!$H$2:$H$6</c:f>
              <c:numCache>
                <c:formatCode>General</c:formatCode>
                <c:ptCount val="5"/>
                <c:pt idx="0">
                  <c:v>3145</c:v>
                </c:pt>
                <c:pt idx="1">
                  <c:v>47</c:v>
                </c:pt>
                <c:pt idx="2">
                  <c:v>1700</c:v>
                </c:pt>
                <c:pt idx="3">
                  <c:v>5377</c:v>
                </c:pt>
                <c:pt idx="4">
                  <c:v>10</c:v>
                </c:pt>
              </c:numCache>
            </c:numRef>
          </c:val>
          <c:extLst>
            <c:ext xmlns:c16="http://schemas.microsoft.com/office/drawing/2014/chart" uri="{C3380CC4-5D6E-409C-BE32-E72D297353CC}">
              <c16:uniqueId val="{00000006-5BB8-4B89-952A-17B58661FEB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Sheet1!$I$2:$I$6</c:f>
              <c:numCache>
                <c:formatCode>General</c:formatCode>
                <c:ptCount val="5"/>
                <c:pt idx="0">
                  <c:v>28090</c:v>
                </c:pt>
                <c:pt idx="1">
                  <c:v>165</c:v>
                </c:pt>
                <c:pt idx="2">
                  <c:v>9746</c:v>
                </c:pt>
                <c:pt idx="3">
                  <c:v>26910</c:v>
                </c:pt>
                <c:pt idx="4">
                  <c:v>35</c:v>
                </c:pt>
              </c:numCache>
            </c:numRef>
          </c:val>
          <c:extLst>
            <c:ext xmlns:c16="http://schemas.microsoft.com/office/drawing/2014/chart" uri="{C3380CC4-5D6E-409C-BE32-E72D297353CC}">
              <c16:uniqueId val="{00000007-5BB8-4B89-952A-17B58661FEB9}"/>
            </c:ext>
          </c:extLst>
        </c:ser>
        <c:dLbls>
          <c:showLegendKey val="0"/>
          <c:showVal val="0"/>
          <c:showCatName val="0"/>
          <c:showSerName val="0"/>
          <c:showPercent val="0"/>
          <c:showBubbleSize val="0"/>
        </c:dLbls>
        <c:gapWidth val="150"/>
        <c:overlap val="100"/>
        <c:axId val="363448160"/>
        <c:axId val="363452752"/>
      </c:barChart>
      <c:catAx>
        <c:axId val="36344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52752"/>
        <c:crosses val="autoZero"/>
        <c:auto val="1"/>
        <c:lblAlgn val="ctr"/>
        <c:lblOffset val="100"/>
        <c:noMultiLvlLbl val="0"/>
      </c:catAx>
      <c:valAx>
        <c:axId val="363452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4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c:v>
                </c:pt>
                <c:pt idx="3">
                  <c:v>0</c:v>
                </c:pt>
                <c:pt idx="4">
                  <c:v>2.8202078266598001</c:v>
                </c:pt>
                <c:pt idx="5">
                  <c:v>0</c:v>
                </c:pt>
                <c:pt idx="6">
                  <c:v>0</c:v>
                </c:pt>
              </c:numCache>
            </c:numRef>
          </c:val>
          <c:extLst>
            <c:ext xmlns:c16="http://schemas.microsoft.com/office/drawing/2014/chart" uri="{C3380CC4-5D6E-409C-BE32-E72D297353CC}">
              <c16:uniqueId val="{00000000-2500-4342-90BD-6FBD9C779A5E}"/>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1.1188200452634001</c:v>
                </c:pt>
                <c:pt idx="3">
                  <c:v>0</c:v>
                </c:pt>
                <c:pt idx="4">
                  <c:v>0.25537149709107998</c:v>
                </c:pt>
                <c:pt idx="5">
                  <c:v>0</c:v>
                </c:pt>
                <c:pt idx="6">
                  <c:v>0</c:v>
                </c:pt>
              </c:numCache>
            </c:numRef>
          </c:val>
          <c:extLst>
            <c:ext xmlns:c16="http://schemas.microsoft.com/office/drawing/2014/chart" uri="{C3380CC4-5D6E-409C-BE32-E72D297353CC}">
              <c16:uniqueId val="{00000001-2500-4342-90BD-6FBD9C779A5E}"/>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0.16072772765344001</c:v>
                </c:pt>
                <c:pt idx="2">
                  <c:v>6.7351021701627004E-2</c:v>
                </c:pt>
                <c:pt idx="3">
                  <c:v>0</c:v>
                </c:pt>
                <c:pt idx="4">
                  <c:v>0.11479532210904</c:v>
                </c:pt>
                <c:pt idx="5">
                  <c:v>0</c:v>
                </c:pt>
                <c:pt idx="6">
                  <c:v>0</c:v>
                </c:pt>
              </c:numCache>
            </c:numRef>
          </c:val>
          <c:extLst>
            <c:ext xmlns:c16="http://schemas.microsoft.com/office/drawing/2014/chart" uri="{C3380CC4-5D6E-409C-BE32-E72D297353CC}">
              <c16:uniqueId val="{00000002-2500-4342-90BD-6FBD9C779A5E}"/>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1.383654900916</c:v>
                </c:pt>
                <c:pt idx="3">
                  <c:v>0</c:v>
                </c:pt>
                <c:pt idx="4">
                  <c:v>3.3589237553084001</c:v>
                </c:pt>
                <c:pt idx="5">
                  <c:v>0</c:v>
                </c:pt>
                <c:pt idx="6">
                  <c:v>0</c:v>
                </c:pt>
              </c:numCache>
            </c:numRef>
          </c:val>
          <c:extLst>
            <c:ext xmlns:c16="http://schemas.microsoft.com/office/drawing/2014/chart" uri="{C3380CC4-5D6E-409C-BE32-E72D297353CC}">
              <c16:uniqueId val="{00000003-2500-4342-90BD-6FBD9C779A5E}"/>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1.7577781683951001E-2</c:v>
                </c:pt>
                <c:pt idx="2">
                  <c:v>5.2039732699476003E-2</c:v>
                </c:pt>
                <c:pt idx="3">
                  <c:v>0</c:v>
                </c:pt>
                <c:pt idx="4">
                  <c:v>0</c:v>
                </c:pt>
                <c:pt idx="5">
                  <c:v>0</c:v>
                </c:pt>
                <c:pt idx="6">
                  <c:v>0</c:v>
                </c:pt>
              </c:numCache>
            </c:numRef>
          </c:val>
          <c:extLst>
            <c:ext xmlns:c16="http://schemas.microsoft.com/office/drawing/2014/chart" uri="{C3380CC4-5D6E-409C-BE32-E72D297353CC}">
              <c16:uniqueId val="{00000004-2500-4342-90BD-6FBD9C779A5E}"/>
            </c:ext>
          </c:extLst>
        </c:ser>
        <c:dLbls>
          <c:showLegendKey val="0"/>
          <c:showVal val="0"/>
          <c:showCatName val="0"/>
          <c:showSerName val="0"/>
          <c:showPercent val="0"/>
          <c:showBubbleSize val="0"/>
        </c:dLbls>
        <c:gapWidth val="219"/>
        <c:overlap val="-27"/>
        <c:axId val="363450784"/>
        <c:axId val="363455704"/>
      </c:barChart>
      <c:catAx>
        <c:axId val="36345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55704"/>
        <c:crosses val="autoZero"/>
        <c:auto val="1"/>
        <c:lblAlgn val="ctr"/>
        <c:lblOffset val="100"/>
        <c:noMultiLvlLbl val="0"/>
      </c:catAx>
      <c:valAx>
        <c:axId val="36345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5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694-4F76-89CD-C220C8D33794}"/>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694-4F76-89CD-C220C8D33794}"/>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E694-4F76-89CD-C220C8D33794}"/>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E694-4F76-89CD-C220C8D33794}"/>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E694-4F76-89CD-C220C8D33794}"/>
            </c:ext>
          </c:extLst>
        </c:ser>
        <c:dLbls>
          <c:showLegendKey val="0"/>
          <c:showVal val="0"/>
          <c:showCatName val="0"/>
          <c:showSerName val="0"/>
          <c:showPercent val="0"/>
          <c:showBubbleSize val="0"/>
        </c:dLbls>
        <c:gapWidth val="219"/>
        <c:overlap val="-27"/>
        <c:axId val="369865792"/>
        <c:axId val="369866120"/>
      </c:barChart>
      <c:catAx>
        <c:axId val="36986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66120"/>
        <c:crosses val="autoZero"/>
        <c:auto val="1"/>
        <c:lblAlgn val="ctr"/>
        <c:lblOffset val="100"/>
        <c:noMultiLvlLbl val="0"/>
      </c:catAx>
      <c:valAx>
        <c:axId val="36986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6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42919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3890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4888255"/>
                    </a:ext>
                  </a:extLst>
                </a:gridCol>
                <a:gridCol w="740664">
                  <a:extLst>
                    <a:ext uri="{9D8B030D-6E8A-4147-A177-3AD203B41FA5}">
                      <a16:colId xmlns:a16="http://schemas.microsoft.com/office/drawing/2014/main" val="1961932328"/>
                    </a:ext>
                  </a:extLst>
                </a:gridCol>
                <a:gridCol w="740664">
                  <a:extLst>
                    <a:ext uri="{9D8B030D-6E8A-4147-A177-3AD203B41FA5}">
                      <a16:colId xmlns:a16="http://schemas.microsoft.com/office/drawing/2014/main" val="1108008879"/>
                    </a:ext>
                  </a:extLst>
                </a:gridCol>
                <a:gridCol w="740664">
                  <a:extLst>
                    <a:ext uri="{9D8B030D-6E8A-4147-A177-3AD203B41FA5}">
                      <a16:colId xmlns:a16="http://schemas.microsoft.com/office/drawing/2014/main" val="3502453691"/>
                    </a:ext>
                  </a:extLst>
                </a:gridCol>
                <a:gridCol w="740664">
                  <a:extLst>
                    <a:ext uri="{9D8B030D-6E8A-4147-A177-3AD203B41FA5}">
                      <a16:colId xmlns:a16="http://schemas.microsoft.com/office/drawing/2014/main" val="1790001024"/>
                    </a:ext>
                  </a:extLst>
                </a:gridCol>
                <a:gridCol w="740664">
                  <a:extLst>
                    <a:ext uri="{9D8B030D-6E8A-4147-A177-3AD203B41FA5}">
                      <a16:colId xmlns:a16="http://schemas.microsoft.com/office/drawing/2014/main" val="70989179"/>
                    </a:ext>
                  </a:extLst>
                </a:gridCol>
                <a:gridCol w="740664">
                  <a:extLst>
                    <a:ext uri="{9D8B030D-6E8A-4147-A177-3AD203B41FA5}">
                      <a16:colId xmlns:a16="http://schemas.microsoft.com/office/drawing/2014/main" val="3510171957"/>
                    </a:ext>
                  </a:extLst>
                </a:gridCol>
                <a:gridCol w="740664">
                  <a:extLst>
                    <a:ext uri="{9D8B030D-6E8A-4147-A177-3AD203B41FA5}">
                      <a16:colId xmlns:a16="http://schemas.microsoft.com/office/drawing/2014/main" val="3685042004"/>
                    </a:ext>
                  </a:extLst>
                </a:gridCol>
                <a:gridCol w="740664">
                  <a:extLst>
                    <a:ext uri="{9D8B030D-6E8A-4147-A177-3AD203B41FA5}">
                      <a16:colId xmlns:a16="http://schemas.microsoft.com/office/drawing/2014/main" val="4153612977"/>
                    </a:ext>
                  </a:extLst>
                </a:gridCol>
                <a:gridCol w="740664">
                  <a:extLst>
                    <a:ext uri="{9D8B030D-6E8A-4147-A177-3AD203B41FA5}">
                      <a16:colId xmlns:a16="http://schemas.microsoft.com/office/drawing/2014/main" val="9652747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8680558"/>
                  </a:ext>
                </a:extLst>
              </a:tr>
              <a:tr h="370840">
                <a:tc>
                  <a:txBody>
                    <a:bodyPr/>
                    <a:lstStyle/>
                    <a:p>
                      <a:r>
                        <a:rPr lang="es-ES" sz="1000"/>
                        <a:t>Ministerio de Producción de la Nación Argentina</a:t>
                      </a:r>
                      <a:endParaRPr lang="en-US" sz="1000"/>
                    </a:p>
                  </a:txBody>
                  <a:tcPr/>
                </a:tc>
                <a:tc>
                  <a:txBody>
                    <a:bodyPr/>
                    <a:lstStyle/>
                    <a:p>
                      <a:r>
                        <a:rPr lang="en-US" sz="1000"/>
                        <a:t>106220</a:t>
                      </a:r>
                    </a:p>
                  </a:txBody>
                  <a:tcPr/>
                </a:tc>
                <a:tc>
                  <a:txBody>
                    <a:bodyPr/>
                    <a:lstStyle/>
                    <a:p>
                      <a:r>
                        <a:rPr lang="en-US" sz="1000"/>
                        <a:t>6452</a:t>
                      </a:r>
                    </a:p>
                  </a:txBody>
                  <a:tcPr/>
                </a:tc>
                <a:tc>
                  <a:txBody>
                    <a:bodyPr/>
                    <a:lstStyle/>
                    <a:p>
                      <a:r>
                        <a:rPr lang="en-US" sz="1000"/>
                        <a:t>15</a:t>
                      </a:r>
                    </a:p>
                  </a:txBody>
                  <a:tcPr/>
                </a:tc>
                <a:tc>
                  <a:txBody>
                    <a:bodyPr/>
                    <a:lstStyle/>
                    <a:p>
                      <a:r>
                        <a:rPr lang="en-US" sz="1000"/>
                        <a:t>12414</a:t>
                      </a:r>
                    </a:p>
                  </a:txBody>
                  <a:tcPr/>
                </a:tc>
                <a:tc>
                  <a:txBody>
                    <a:bodyPr/>
                    <a:lstStyle/>
                    <a:p>
                      <a:r>
                        <a:rPr lang="en-US" sz="1000"/>
                        <a:t>3145</a:t>
                      </a:r>
                    </a:p>
                  </a:txBody>
                  <a:tcPr/>
                </a:tc>
                <a:tc>
                  <a:txBody>
                    <a:bodyPr/>
                    <a:lstStyle/>
                    <a:p>
                      <a:r>
                        <a:rPr lang="en-US" sz="1000"/>
                        <a:t>28090</a:t>
                      </a:r>
                    </a:p>
                  </a:txBody>
                  <a:tcPr/>
                </a:tc>
                <a:tc>
                  <a:txBody>
                    <a:bodyPr/>
                    <a:lstStyle/>
                    <a:p>
                      <a:r>
                        <a:rPr lang="en-US" sz="1000"/>
                        <a:t>0</a:t>
                      </a:r>
                    </a:p>
                  </a:txBody>
                  <a:tcPr/>
                </a:tc>
                <a:tc>
                  <a:txBody>
                    <a:bodyPr/>
                    <a:lstStyle/>
                    <a:p>
                      <a:r>
                        <a:rPr lang="en-US" sz="1000"/>
                        <a:t>2.8253%</a:t>
                      </a:r>
                    </a:p>
                  </a:txBody>
                  <a:tcPr/>
                </a:tc>
                <a:tc>
                  <a:txBody>
                    <a:bodyPr/>
                    <a:lstStyle/>
                    <a:p>
                      <a:r>
                        <a:rPr lang="en-US" sz="1000"/>
                        <a:t>0.0%</a:t>
                      </a:r>
                    </a:p>
                  </a:txBody>
                  <a:tcPr/>
                </a:tc>
                <a:extLst>
                  <a:ext uri="{0D108BD9-81ED-4DB2-BD59-A6C34878D82A}">
                    <a16:rowId xmlns:a16="http://schemas.microsoft.com/office/drawing/2014/main" val="2119289208"/>
                  </a:ext>
                </a:extLst>
              </a:tr>
              <a:tr h="370840">
                <a:tc>
                  <a:txBody>
                    <a:bodyPr/>
                    <a:lstStyle/>
                    <a:p>
                      <a:r>
                        <a:rPr lang="en-US" sz="1000"/>
                        <a:t>Francisco Cabrera</a:t>
                      </a:r>
                    </a:p>
                  </a:txBody>
                  <a:tcPr/>
                </a:tc>
                <a:tc>
                  <a:txBody>
                    <a:bodyPr/>
                    <a:lstStyle/>
                    <a:p>
                      <a:r>
                        <a:rPr lang="en-US" sz="1000"/>
                        <a:t>8285</a:t>
                      </a:r>
                    </a:p>
                  </a:txBody>
                  <a:tcPr/>
                </a:tc>
                <a:tc>
                  <a:txBody>
                    <a:bodyPr/>
                    <a:lstStyle/>
                    <a:p>
                      <a:r>
                        <a:rPr lang="en-US" sz="1000"/>
                        <a:t>98</a:t>
                      </a:r>
                    </a:p>
                  </a:txBody>
                  <a:tcPr/>
                </a:tc>
                <a:tc>
                  <a:txBody>
                    <a:bodyPr/>
                    <a:lstStyle/>
                    <a:p>
                      <a:r>
                        <a:rPr lang="en-US" sz="1000"/>
                        <a:t>6</a:t>
                      </a:r>
                    </a:p>
                  </a:txBody>
                  <a:tcPr/>
                </a:tc>
                <a:tc>
                  <a:txBody>
                    <a:bodyPr/>
                    <a:lstStyle/>
                    <a:p>
                      <a:r>
                        <a:rPr lang="en-US" sz="1000"/>
                        <a:t>199</a:t>
                      </a:r>
                    </a:p>
                  </a:txBody>
                  <a:tcPr/>
                </a:tc>
                <a:tc>
                  <a:txBody>
                    <a:bodyPr/>
                    <a:lstStyle/>
                    <a:p>
                      <a:r>
                        <a:rPr lang="en-US" sz="1000"/>
                        <a:t>47</a:t>
                      </a:r>
                    </a:p>
                  </a:txBody>
                  <a:tcPr/>
                </a:tc>
                <a:tc>
                  <a:txBody>
                    <a:bodyPr/>
                    <a:lstStyle/>
                    <a:p>
                      <a:r>
                        <a:rPr lang="en-US" sz="1000"/>
                        <a:t>165</a:t>
                      </a:r>
                    </a:p>
                  </a:txBody>
                  <a:tcPr/>
                </a:tc>
                <a:tc>
                  <a:txBody>
                    <a:bodyPr/>
                    <a:lstStyle/>
                    <a:p>
                      <a:r>
                        <a:rPr lang="en-US" sz="1000"/>
                        <a:t>0</a:t>
                      </a:r>
                    </a:p>
                  </a:txBody>
                  <a:tcPr/>
                </a:tc>
                <a:tc>
                  <a:txBody>
                    <a:bodyPr/>
                    <a:lstStyle/>
                    <a:p>
                      <a:r>
                        <a:rPr lang="en-US" sz="1000"/>
                        <a:t>0.8317%</a:t>
                      </a:r>
                    </a:p>
                  </a:txBody>
                  <a:tcPr/>
                </a:tc>
                <a:tc>
                  <a:txBody>
                    <a:bodyPr/>
                    <a:lstStyle/>
                    <a:p>
                      <a:r>
                        <a:rPr lang="en-US" sz="1000"/>
                        <a:t>0.0%</a:t>
                      </a:r>
                    </a:p>
                  </a:txBody>
                  <a:tcPr/>
                </a:tc>
                <a:extLst>
                  <a:ext uri="{0D108BD9-81ED-4DB2-BD59-A6C34878D82A}">
                    <a16:rowId xmlns:a16="http://schemas.microsoft.com/office/drawing/2014/main" val="1179741501"/>
                  </a:ext>
                </a:extLst>
              </a:tr>
              <a:tr h="370840">
                <a:tc>
                  <a:txBody>
                    <a:bodyPr/>
                    <a:lstStyle/>
                    <a:p>
                      <a:r>
                        <a:rPr lang="es-ES" sz="1000"/>
                        <a:t>Ministerio de Trabajo, Empleo y Seguridad Social de la Nación</a:t>
                      </a:r>
                      <a:endParaRPr lang="en-US" sz="1000"/>
                    </a:p>
                  </a:txBody>
                  <a:tcPr/>
                </a:tc>
                <a:tc>
                  <a:txBody>
                    <a:bodyPr/>
                    <a:lstStyle/>
                    <a:p>
                      <a:r>
                        <a:rPr lang="en-US" sz="1000"/>
                        <a:t>481020</a:t>
                      </a:r>
                    </a:p>
                  </a:txBody>
                  <a:tcPr/>
                </a:tc>
                <a:tc>
                  <a:txBody>
                    <a:bodyPr/>
                    <a:lstStyle/>
                    <a:p>
                      <a:r>
                        <a:rPr lang="en-US" sz="1000"/>
                        <a:t>11176</a:t>
                      </a:r>
                    </a:p>
                  </a:txBody>
                  <a:tcPr/>
                </a:tc>
                <a:tc>
                  <a:txBody>
                    <a:bodyPr/>
                    <a:lstStyle/>
                    <a:p>
                      <a:r>
                        <a:rPr lang="en-US" sz="1000"/>
                        <a:t>51</a:t>
                      </a:r>
                    </a:p>
                  </a:txBody>
                  <a:tcPr/>
                </a:tc>
                <a:tc>
                  <a:txBody>
                    <a:bodyPr/>
                    <a:lstStyle/>
                    <a:p>
                      <a:r>
                        <a:rPr lang="en-US" sz="1000"/>
                        <a:t>7555</a:t>
                      </a:r>
                    </a:p>
                  </a:txBody>
                  <a:tcPr/>
                </a:tc>
                <a:tc>
                  <a:txBody>
                    <a:bodyPr/>
                    <a:lstStyle/>
                    <a:p>
                      <a:r>
                        <a:rPr lang="en-US" sz="1000"/>
                        <a:t>1700</a:t>
                      </a:r>
                    </a:p>
                  </a:txBody>
                  <a:tcPr/>
                </a:tc>
                <a:tc>
                  <a:txBody>
                    <a:bodyPr/>
                    <a:lstStyle/>
                    <a:p>
                      <a:r>
                        <a:rPr lang="en-US" sz="1000"/>
                        <a:t>9746</a:t>
                      </a:r>
                    </a:p>
                  </a:txBody>
                  <a:tcPr/>
                </a:tc>
                <a:tc>
                  <a:txBody>
                    <a:bodyPr/>
                    <a:lstStyle/>
                    <a:p>
                      <a:r>
                        <a:rPr lang="en-US" sz="1000"/>
                        <a:t>0</a:t>
                      </a:r>
                    </a:p>
                  </a:txBody>
                  <a:tcPr/>
                </a:tc>
                <a:tc>
                  <a:txBody>
                    <a:bodyPr/>
                    <a:lstStyle/>
                    <a:p>
                      <a:r>
                        <a:rPr lang="en-US" sz="1000"/>
                        <a:t>0.0784%</a:t>
                      </a:r>
                    </a:p>
                  </a:txBody>
                  <a:tcPr/>
                </a:tc>
                <a:tc>
                  <a:txBody>
                    <a:bodyPr/>
                    <a:lstStyle/>
                    <a:p>
                      <a:r>
                        <a:rPr lang="en-US" sz="1000"/>
                        <a:t>0.0%</a:t>
                      </a:r>
                    </a:p>
                  </a:txBody>
                  <a:tcPr/>
                </a:tc>
                <a:extLst>
                  <a:ext uri="{0D108BD9-81ED-4DB2-BD59-A6C34878D82A}">
                    <a16:rowId xmlns:a16="http://schemas.microsoft.com/office/drawing/2014/main" val="3602817536"/>
                  </a:ext>
                </a:extLst>
              </a:tr>
              <a:tr h="370840">
                <a:tc>
                  <a:txBody>
                    <a:bodyPr/>
                    <a:lstStyle/>
                    <a:p>
                      <a:r>
                        <a:rPr lang="es-ES" sz="1000"/>
                        <a:t>Ministerio de Transporte de la Nación Argentina</a:t>
                      </a:r>
                      <a:endParaRPr lang="en-US" sz="1000"/>
                    </a:p>
                  </a:txBody>
                  <a:tcPr/>
                </a:tc>
                <a:tc>
                  <a:txBody>
                    <a:bodyPr/>
                    <a:lstStyle/>
                    <a:p>
                      <a:r>
                        <a:rPr lang="en-US" sz="1000"/>
                        <a:t>114532</a:t>
                      </a:r>
                    </a:p>
                  </a:txBody>
                  <a:tcPr/>
                </a:tc>
                <a:tc>
                  <a:txBody>
                    <a:bodyPr/>
                    <a:lstStyle/>
                    <a:p>
                      <a:r>
                        <a:rPr lang="en-US" sz="1000"/>
                        <a:t>22567</a:t>
                      </a:r>
                    </a:p>
                  </a:txBody>
                  <a:tcPr/>
                </a:tc>
                <a:tc>
                  <a:txBody>
                    <a:bodyPr/>
                    <a:lstStyle/>
                    <a:p>
                      <a:r>
                        <a:rPr lang="en-US" sz="1000"/>
                        <a:t>29</a:t>
                      </a:r>
                    </a:p>
                  </a:txBody>
                  <a:tcPr/>
                </a:tc>
                <a:tc>
                  <a:txBody>
                    <a:bodyPr/>
                    <a:lstStyle/>
                    <a:p>
                      <a:r>
                        <a:rPr lang="en-US" sz="1000"/>
                        <a:t>48458</a:t>
                      </a:r>
                    </a:p>
                  </a:txBody>
                  <a:tcPr/>
                </a:tc>
                <a:tc>
                  <a:txBody>
                    <a:bodyPr/>
                    <a:lstStyle/>
                    <a:p>
                      <a:r>
                        <a:rPr lang="en-US" sz="1000"/>
                        <a:t>5377</a:t>
                      </a:r>
                    </a:p>
                  </a:txBody>
                  <a:tcPr/>
                </a:tc>
                <a:tc>
                  <a:txBody>
                    <a:bodyPr/>
                    <a:lstStyle/>
                    <a:p>
                      <a:r>
                        <a:rPr lang="en-US" sz="1000"/>
                        <a:t>26910</a:t>
                      </a:r>
                    </a:p>
                  </a:txBody>
                  <a:tcPr/>
                </a:tc>
                <a:tc>
                  <a:txBody>
                    <a:bodyPr/>
                    <a:lstStyle/>
                    <a:p>
                      <a:r>
                        <a:rPr lang="en-US" sz="1000"/>
                        <a:t>0</a:t>
                      </a:r>
                    </a:p>
                  </a:txBody>
                  <a:tcPr/>
                </a:tc>
                <a:tc>
                  <a:txBody>
                    <a:bodyPr/>
                    <a:lstStyle/>
                    <a:p>
                      <a:r>
                        <a:rPr lang="en-US" sz="1000"/>
                        <a:t>2.6967%</a:t>
                      </a:r>
                    </a:p>
                  </a:txBody>
                  <a:tcPr/>
                </a:tc>
                <a:tc>
                  <a:txBody>
                    <a:bodyPr/>
                    <a:lstStyle/>
                    <a:p>
                      <a:r>
                        <a:rPr lang="en-US" sz="1000"/>
                        <a:t>0.0%</a:t>
                      </a:r>
                    </a:p>
                  </a:txBody>
                  <a:tcPr/>
                </a:tc>
                <a:extLst>
                  <a:ext uri="{0D108BD9-81ED-4DB2-BD59-A6C34878D82A}">
                    <a16:rowId xmlns:a16="http://schemas.microsoft.com/office/drawing/2014/main" val="3298672990"/>
                  </a:ext>
                </a:extLst>
              </a:tr>
              <a:tr h="370840">
                <a:tc>
                  <a:txBody>
                    <a:bodyPr/>
                    <a:lstStyle/>
                    <a:p>
                      <a:r>
                        <a:rPr lang="en-US" sz="1000"/>
                        <a:t>Revista PYMES</a:t>
                      </a:r>
                    </a:p>
                  </a:txBody>
                  <a:tcPr/>
                </a:tc>
                <a:tc>
                  <a:txBody>
                    <a:bodyPr/>
                    <a:lstStyle/>
                    <a:p>
                      <a:r>
                        <a:rPr lang="en-US" sz="1000"/>
                        <a:t>34204</a:t>
                      </a:r>
                    </a:p>
                  </a:txBody>
                  <a:tcPr/>
                </a:tc>
                <a:tc>
                  <a:txBody>
                    <a:bodyPr/>
                    <a:lstStyle/>
                    <a:p>
                      <a:r>
                        <a:rPr lang="en-US" sz="1000"/>
                        <a:t>79</a:t>
                      </a:r>
                    </a:p>
                  </a:txBody>
                  <a:tcPr/>
                </a:tc>
                <a:tc>
                  <a:txBody>
                    <a:bodyPr/>
                    <a:lstStyle/>
                    <a:p>
                      <a:r>
                        <a:rPr lang="en-US" sz="1000"/>
                        <a:t>10</a:t>
                      </a:r>
                    </a:p>
                  </a:txBody>
                  <a:tcPr/>
                </a:tc>
                <a:tc>
                  <a:txBody>
                    <a:bodyPr/>
                    <a:lstStyle/>
                    <a:p>
                      <a:r>
                        <a:rPr lang="en-US" sz="1000"/>
                        <a:t>121</a:t>
                      </a:r>
                    </a:p>
                  </a:txBody>
                  <a:tcPr/>
                </a:tc>
                <a:tc>
                  <a:txBody>
                    <a:bodyPr/>
                    <a:lstStyle/>
                    <a:p>
                      <a:r>
                        <a:rPr lang="en-US" sz="1000"/>
                        <a:t>10</a:t>
                      </a:r>
                    </a:p>
                  </a:txBody>
                  <a:tcPr/>
                </a:tc>
                <a:tc>
                  <a:txBody>
                    <a:bodyPr/>
                    <a:lstStyle/>
                    <a:p>
                      <a:r>
                        <a:rPr lang="en-US" sz="1000"/>
                        <a:t>35</a:t>
                      </a:r>
                    </a:p>
                  </a:txBody>
                  <a:tcPr/>
                </a:tc>
                <a:tc>
                  <a:txBody>
                    <a:bodyPr/>
                    <a:lstStyle/>
                    <a:p>
                      <a:r>
                        <a:rPr lang="en-US" sz="1000"/>
                        <a:t>0</a:t>
                      </a:r>
                    </a:p>
                  </a:txBody>
                  <a:tcPr/>
                </a:tc>
                <a:tc>
                  <a:txBody>
                    <a:bodyPr/>
                    <a:lstStyle/>
                    <a:p>
                      <a:r>
                        <a:rPr lang="en-US" sz="1000"/>
                        <a:t>0.0486%</a:t>
                      </a:r>
                    </a:p>
                  </a:txBody>
                  <a:tcPr/>
                </a:tc>
                <a:tc>
                  <a:txBody>
                    <a:bodyPr/>
                    <a:lstStyle/>
                    <a:p>
                      <a:r>
                        <a:rPr lang="en-US" sz="1000"/>
                        <a:t>0.0%</a:t>
                      </a:r>
                    </a:p>
                  </a:txBody>
                  <a:tcPr/>
                </a:tc>
                <a:extLst>
                  <a:ext uri="{0D108BD9-81ED-4DB2-BD59-A6C34878D82A}">
                    <a16:rowId xmlns:a16="http://schemas.microsoft.com/office/drawing/2014/main" val="157068013"/>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1808523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5304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90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43611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1330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7709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164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5036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10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1762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36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5427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33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863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9104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11186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28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15142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5664221"/>
                    </a:ext>
                  </a:extLst>
                </a:gridCol>
                <a:gridCol w="658368">
                  <a:extLst>
                    <a:ext uri="{9D8B030D-6E8A-4147-A177-3AD203B41FA5}">
                      <a16:colId xmlns:a16="http://schemas.microsoft.com/office/drawing/2014/main" val="2546451873"/>
                    </a:ext>
                  </a:extLst>
                </a:gridCol>
                <a:gridCol w="658368">
                  <a:extLst>
                    <a:ext uri="{9D8B030D-6E8A-4147-A177-3AD203B41FA5}">
                      <a16:colId xmlns:a16="http://schemas.microsoft.com/office/drawing/2014/main" val="809091291"/>
                    </a:ext>
                  </a:extLst>
                </a:gridCol>
                <a:gridCol w="658368">
                  <a:extLst>
                    <a:ext uri="{9D8B030D-6E8A-4147-A177-3AD203B41FA5}">
                      <a16:colId xmlns:a16="http://schemas.microsoft.com/office/drawing/2014/main" val="1829789970"/>
                    </a:ext>
                  </a:extLst>
                </a:gridCol>
                <a:gridCol w="658368">
                  <a:extLst>
                    <a:ext uri="{9D8B030D-6E8A-4147-A177-3AD203B41FA5}">
                      <a16:colId xmlns:a16="http://schemas.microsoft.com/office/drawing/2014/main" val="4001856665"/>
                    </a:ext>
                  </a:extLst>
                </a:gridCol>
                <a:gridCol w="658368">
                  <a:extLst>
                    <a:ext uri="{9D8B030D-6E8A-4147-A177-3AD203B41FA5}">
                      <a16:colId xmlns:a16="http://schemas.microsoft.com/office/drawing/2014/main" val="3229827918"/>
                    </a:ext>
                  </a:extLst>
                </a:gridCol>
                <a:gridCol w="658368">
                  <a:extLst>
                    <a:ext uri="{9D8B030D-6E8A-4147-A177-3AD203B41FA5}">
                      <a16:colId xmlns:a16="http://schemas.microsoft.com/office/drawing/2014/main" val="1731500810"/>
                    </a:ext>
                  </a:extLst>
                </a:gridCol>
                <a:gridCol w="658368">
                  <a:extLst>
                    <a:ext uri="{9D8B030D-6E8A-4147-A177-3AD203B41FA5}">
                      <a16:colId xmlns:a16="http://schemas.microsoft.com/office/drawing/2014/main" val="54614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307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316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- 2017-02-22 12:43:52</a:t>
                      </a:r>
                      <a:r>
                        <a:rPr kumimoji="0" lang="es-ES" sz="1000" b="0" i="0" u="none" strike="noStrike" kern="1200" cap="none" spc="0" normalizeH="0" baseline="0" noProof="0">
                          <a:ln>
                            <a:noFill/>
                          </a:ln>
                          <a:solidFill>
                            <a:prstClr val="black"/>
                          </a:solidFill>
                          <a:effectLst/>
                          <a:uLnTx/>
                          <a:uFillTx/>
                          <a:latin typeface="+mn-lt"/>
                          <a:ea typeface="+mn-ea"/>
                          <a:cs typeface="+mn-cs"/>
                        </a:rPr>
                        <a:t>
Estamos en Córdoba probando las nuevas locomotoras del FF.CC. Belgrano, que van a recorrer las provincias de Santa Fe, Córdoba, Tucumán y Salta para seguir reactivando nuestros trenes de carga.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734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- 2017-02-20 19:41:07</a:t>
                      </a:r>
                      <a:r>
                        <a:rPr kumimoji="0" lang="es-ES" sz="1000" b="0" i="0" u="none" strike="noStrike" kern="1200" cap="none" spc="0" normalizeH="0" baseline="0" noProof="0">
                          <a:ln>
                            <a:noFill/>
                          </a:ln>
                          <a:solidFill>
                            <a:prstClr val="black"/>
                          </a:solidFill>
                          <a:effectLst/>
                          <a:uLnTx/>
                          <a:uFillTx/>
                          <a:latin typeface="+mn-lt"/>
                          <a:ea typeface="+mn-ea"/>
                          <a:cs typeface="+mn-cs"/>
                        </a:rPr>
                        <a:t>
¿Necesitás comprar una computadora? Ahora es más barato: el precio ya bajó un 27% y va a seguir bajando.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645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- 2017-03-06 12:21:51</a:t>
                      </a:r>
                      <a:r>
                        <a:rPr kumimoji="0" lang="es-ES" sz="1000" b="0" i="0" u="none" strike="noStrike" kern="1200" cap="none" spc="0" normalizeH="0" baseline="0" noProof="0">
                          <a:ln>
                            <a:noFill/>
                          </a:ln>
                          <a:solidFill>
                            <a:prstClr val="black"/>
                          </a:solidFill>
                          <a:effectLst/>
                          <a:uLnTx/>
                          <a:uFillTx/>
                          <a:latin typeface="+mn-lt"/>
                          <a:ea typeface="+mn-ea"/>
                          <a:cs typeface="+mn-cs"/>
                        </a:rPr>
                        <a:t>
CERCA DE TU CASA HAY UN CURSO QUE TE ESPERA
En la provincia de Córdoba tenés estos cursos para ayudarte a mejorar tu empleabilidad.
Informate sobre estas capacitaciones gratuitas que empiezan ahora y las de los próximos meses haciendo click en bit.ly/MinTrabajoCapacitate
¡Inscribite!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5933521"/>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1351768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1250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7440322"/>
                    </a:ext>
                  </a:extLst>
                </a:gridCol>
                <a:gridCol w="658368">
                  <a:extLst>
                    <a:ext uri="{9D8B030D-6E8A-4147-A177-3AD203B41FA5}">
                      <a16:colId xmlns:a16="http://schemas.microsoft.com/office/drawing/2014/main" val="1530252613"/>
                    </a:ext>
                  </a:extLst>
                </a:gridCol>
                <a:gridCol w="658368">
                  <a:extLst>
                    <a:ext uri="{9D8B030D-6E8A-4147-A177-3AD203B41FA5}">
                      <a16:colId xmlns:a16="http://schemas.microsoft.com/office/drawing/2014/main" val="106161714"/>
                    </a:ext>
                  </a:extLst>
                </a:gridCol>
                <a:gridCol w="658368">
                  <a:extLst>
                    <a:ext uri="{9D8B030D-6E8A-4147-A177-3AD203B41FA5}">
                      <a16:colId xmlns:a16="http://schemas.microsoft.com/office/drawing/2014/main" val="314788816"/>
                    </a:ext>
                  </a:extLst>
                </a:gridCol>
                <a:gridCol w="658368">
                  <a:extLst>
                    <a:ext uri="{9D8B030D-6E8A-4147-A177-3AD203B41FA5}">
                      <a16:colId xmlns:a16="http://schemas.microsoft.com/office/drawing/2014/main" val="2605287123"/>
                    </a:ext>
                  </a:extLst>
                </a:gridCol>
                <a:gridCol w="658368">
                  <a:extLst>
                    <a:ext uri="{9D8B030D-6E8A-4147-A177-3AD203B41FA5}">
                      <a16:colId xmlns:a16="http://schemas.microsoft.com/office/drawing/2014/main" val="2136542896"/>
                    </a:ext>
                  </a:extLst>
                </a:gridCol>
                <a:gridCol w="658368">
                  <a:extLst>
                    <a:ext uri="{9D8B030D-6E8A-4147-A177-3AD203B41FA5}">
                      <a16:colId xmlns:a16="http://schemas.microsoft.com/office/drawing/2014/main" val="1428061714"/>
                    </a:ext>
                  </a:extLst>
                </a:gridCol>
                <a:gridCol w="658368">
                  <a:extLst>
                    <a:ext uri="{9D8B030D-6E8A-4147-A177-3AD203B41FA5}">
                      <a16:colId xmlns:a16="http://schemas.microsoft.com/office/drawing/2014/main" val="416734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601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18:01:21</a:t>
                      </a:r>
                      <a:r>
                        <a:rPr kumimoji="0" lang="es-ES" sz="1000" b="0" i="0" u="none" strike="noStrike" kern="1200" cap="none" spc="0" normalizeH="0" baseline="0" noProof="0">
                          <a:ln>
                            <a:noFill/>
                          </a:ln>
                          <a:solidFill>
                            <a:prstClr val="black"/>
                          </a:solidFill>
                          <a:effectLst/>
                          <a:uLnTx/>
                          <a:uFillTx/>
                          <a:latin typeface="+mn-lt"/>
                          <a:ea typeface="+mn-ea"/>
                          <a:cs typeface="+mn-cs"/>
                        </a:rPr>
                        <a:t>
Estamos transformando el país con obras bien hechas.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113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- 2017-02-14 12:35:19</a:t>
                      </a:r>
                      <a:r>
                        <a:rPr kumimoji="0" lang="es-ES" sz="1000" b="0" i="0" u="none" strike="noStrike" kern="1200" cap="none" spc="0" normalizeH="0" baseline="0" noProof="0">
                          <a:ln>
                            <a:noFill/>
                          </a:ln>
                          <a:solidFill>
                            <a:prstClr val="black"/>
                          </a:solidFill>
                          <a:effectLst/>
                          <a:uLnTx/>
                          <a:uFillTx/>
                          <a:latin typeface="+mn-lt"/>
                          <a:ea typeface="+mn-ea"/>
                          <a:cs typeface="+mn-cs"/>
                        </a:rPr>
                        <a:t>
De Rafaela, Santa Fe, a los mejores motores del mundo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223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- 2017-02-14 17:47:12</a:t>
                      </a:r>
                      <a:r>
                        <a:rPr kumimoji="0" lang="es-ES" sz="1000" b="0" i="0" u="none" strike="noStrike" kern="1200" cap="none" spc="0" normalizeH="0" baseline="0" noProof="0">
                          <a:ln>
                            <a:noFill/>
                          </a:ln>
                          <a:solidFill>
                            <a:prstClr val="black"/>
                          </a:solidFill>
                          <a:effectLst/>
                          <a:uLnTx/>
                          <a:uFillTx/>
                          <a:latin typeface="+mn-lt"/>
                          <a:ea typeface="+mn-ea"/>
                          <a:cs typeface="+mn-cs"/>
                        </a:rPr>
                        <a:t>
Hoy te vamos a mostrar cómo es un buque portacontenedores por dentro. Subite a este video y recorrelo con nosotros.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716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- 2017-03-10 19:16:51</a:t>
                      </a:r>
                      <a:r>
                        <a:rPr kumimoji="0" lang="es-ES" sz="1000" b="0" i="0" u="none" strike="noStrike" kern="1200" cap="none" spc="0" normalizeH="0" baseline="0" noProof="0">
                          <a:ln>
                            <a:noFill/>
                          </a:ln>
                          <a:solidFill>
                            <a:prstClr val="black"/>
                          </a:solidFill>
                          <a:effectLst/>
                          <a:uLnTx/>
                          <a:uFillTx/>
                          <a:latin typeface="+mn-lt"/>
                          <a:ea typeface="+mn-ea"/>
                          <a:cs typeface="+mn-cs"/>
                        </a:rPr>
                        <a:t>
Esta es la historia del primer ferrocarril argentino, el Ferrocarril del 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280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- 2017-02-15 15:23:30</a:t>
                      </a:r>
                      <a:r>
                        <a:rPr kumimoji="0" lang="es-ES" sz="1000" b="0" i="0" u="none" strike="noStrike" kern="1200" cap="none" spc="0" normalizeH="0" baseline="0" noProof="0">
                          <a:ln>
                            <a:noFill/>
                          </a:ln>
                          <a:solidFill>
                            <a:prstClr val="black"/>
                          </a:solidFill>
                          <a:effectLst/>
                          <a:uLnTx/>
                          <a:uFillTx/>
                          <a:latin typeface="+mn-lt"/>
                          <a:ea typeface="+mn-ea"/>
                          <a:cs typeface="+mn-cs"/>
                        </a:rPr>
                        <a:t>
Falta muy poco para que terminemos el Metrobus La Matanza, una obra que va a permitir tener viajes más seguros y hasta un tercio más cortos.
Son 21 las líneas de colectivos que van a pasar por estos 16 kilómetros de Metrobus beneficiando a más de 240.000 usuarios.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9374247"/>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1255992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7370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2093345"/>
                    </a:ext>
                  </a:extLst>
                </a:gridCol>
                <a:gridCol w="658368">
                  <a:extLst>
                    <a:ext uri="{9D8B030D-6E8A-4147-A177-3AD203B41FA5}">
                      <a16:colId xmlns:a16="http://schemas.microsoft.com/office/drawing/2014/main" val="3678008992"/>
                    </a:ext>
                  </a:extLst>
                </a:gridCol>
                <a:gridCol w="658368">
                  <a:extLst>
                    <a:ext uri="{9D8B030D-6E8A-4147-A177-3AD203B41FA5}">
                      <a16:colId xmlns:a16="http://schemas.microsoft.com/office/drawing/2014/main" val="47023747"/>
                    </a:ext>
                  </a:extLst>
                </a:gridCol>
                <a:gridCol w="658368">
                  <a:extLst>
                    <a:ext uri="{9D8B030D-6E8A-4147-A177-3AD203B41FA5}">
                      <a16:colId xmlns:a16="http://schemas.microsoft.com/office/drawing/2014/main" val="4105208863"/>
                    </a:ext>
                  </a:extLst>
                </a:gridCol>
                <a:gridCol w="658368">
                  <a:extLst>
                    <a:ext uri="{9D8B030D-6E8A-4147-A177-3AD203B41FA5}">
                      <a16:colId xmlns:a16="http://schemas.microsoft.com/office/drawing/2014/main" val="4000445990"/>
                    </a:ext>
                  </a:extLst>
                </a:gridCol>
                <a:gridCol w="658368">
                  <a:extLst>
                    <a:ext uri="{9D8B030D-6E8A-4147-A177-3AD203B41FA5}">
                      <a16:colId xmlns:a16="http://schemas.microsoft.com/office/drawing/2014/main" val="2151966458"/>
                    </a:ext>
                  </a:extLst>
                </a:gridCol>
                <a:gridCol w="658368">
                  <a:extLst>
                    <a:ext uri="{9D8B030D-6E8A-4147-A177-3AD203B41FA5}">
                      <a16:colId xmlns:a16="http://schemas.microsoft.com/office/drawing/2014/main" val="1898530147"/>
                    </a:ext>
                  </a:extLst>
                </a:gridCol>
                <a:gridCol w="658368">
                  <a:extLst>
                    <a:ext uri="{9D8B030D-6E8A-4147-A177-3AD203B41FA5}">
                      <a16:colId xmlns:a16="http://schemas.microsoft.com/office/drawing/2014/main" val="402234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312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- 2017-02-17 18:13:27</a:t>
                      </a:r>
                      <a:r>
                        <a:rPr kumimoji="0" lang="es-ES" sz="1000" b="0" i="0" u="none" strike="noStrike" kern="1200" cap="none" spc="0" normalizeH="0" baseline="0" noProof="0">
                          <a:ln>
                            <a:noFill/>
                          </a:ln>
                          <a:solidFill>
                            <a:prstClr val="black"/>
                          </a:solidFill>
                          <a:effectLst/>
                          <a:uLnTx/>
                          <a:uFillTx/>
                          <a:latin typeface="+mn-lt"/>
                          <a:ea typeface="+mn-ea"/>
                          <a:cs typeface="+mn-cs"/>
                        </a:rPr>
                        <a:t>
Recorré el Puente La Noria desde arriba y conocé esta obra que va a mejorar el tránsito entre la ciudad y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907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- 2017-02-13 16:34:38</a:t>
                      </a:r>
                      <a:r>
                        <a:rPr kumimoji="0" lang="es-ES" sz="1000" b="0" i="0" u="none" strike="noStrike" kern="1200" cap="none" spc="0" normalizeH="0" baseline="0" noProof="0">
                          <a:ln>
                            <a:noFill/>
                          </a:ln>
                          <a:solidFill>
                            <a:prstClr val="black"/>
                          </a:solidFill>
                          <a:effectLst/>
                          <a:uLnTx/>
                          <a:uFillTx/>
                          <a:latin typeface="+mn-lt"/>
                          <a:ea typeface="+mn-ea"/>
                          <a:cs typeface="+mn-cs"/>
                        </a:rPr>
                        <a:t>
Hoy fuimos a San Miguel para mostrarte cómo está la Ruta 8 en los días de lluvia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2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- 2017-02-24 13:43:43</a:t>
                      </a:r>
                      <a:r>
                        <a:rPr kumimoji="0" lang="es-ES" sz="1000" b="0" i="0" u="none" strike="noStrike" kern="1200" cap="none" spc="0" normalizeH="0" baseline="0" noProof="0">
                          <a:ln>
                            <a:noFill/>
                          </a:ln>
                          <a:solidFill>
                            <a:prstClr val="black"/>
                          </a:solidFill>
                          <a:effectLst/>
                          <a:uLnTx/>
                          <a:uFillTx/>
                          <a:latin typeface="+mn-lt"/>
                          <a:ea typeface="+mn-ea"/>
                          <a:cs typeface="+mn-cs"/>
                        </a:rPr>
                        <a:t>
AVANZA LA TUNELADORA DEL TREN SARMIENTO
La megaobra del Soterramiento del Sarmiento que va desde Once hasta Castelar va a beneficiar a 200.000 pasajeros todos los días y a quienes viajan en auto, colectivo o caminan porque vamos a eliminar 36 pasos a nivel y 27 pasos peatonales.
 La obra estuvo 10 años detenida y el octubre pasado la reactivamos. Ahora la tuneladora está completamente bajo tierra y avanza firme para cumplir con esta deuda histórica: la obra ferroviaria más grande en la historia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9558896"/>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3966290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2500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7404839"/>
                    </a:ext>
                  </a:extLst>
                </a:gridCol>
                <a:gridCol w="658368">
                  <a:extLst>
                    <a:ext uri="{9D8B030D-6E8A-4147-A177-3AD203B41FA5}">
                      <a16:colId xmlns:a16="http://schemas.microsoft.com/office/drawing/2014/main" val="1015143150"/>
                    </a:ext>
                  </a:extLst>
                </a:gridCol>
                <a:gridCol w="658368">
                  <a:extLst>
                    <a:ext uri="{9D8B030D-6E8A-4147-A177-3AD203B41FA5}">
                      <a16:colId xmlns:a16="http://schemas.microsoft.com/office/drawing/2014/main" val="4284233184"/>
                    </a:ext>
                  </a:extLst>
                </a:gridCol>
                <a:gridCol w="658368">
                  <a:extLst>
                    <a:ext uri="{9D8B030D-6E8A-4147-A177-3AD203B41FA5}">
                      <a16:colId xmlns:a16="http://schemas.microsoft.com/office/drawing/2014/main" val="3400992327"/>
                    </a:ext>
                  </a:extLst>
                </a:gridCol>
                <a:gridCol w="658368">
                  <a:extLst>
                    <a:ext uri="{9D8B030D-6E8A-4147-A177-3AD203B41FA5}">
                      <a16:colId xmlns:a16="http://schemas.microsoft.com/office/drawing/2014/main" val="1872676990"/>
                    </a:ext>
                  </a:extLst>
                </a:gridCol>
                <a:gridCol w="658368">
                  <a:extLst>
                    <a:ext uri="{9D8B030D-6E8A-4147-A177-3AD203B41FA5}">
                      <a16:colId xmlns:a16="http://schemas.microsoft.com/office/drawing/2014/main" val="743155786"/>
                    </a:ext>
                  </a:extLst>
                </a:gridCol>
                <a:gridCol w="658368">
                  <a:extLst>
                    <a:ext uri="{9D8B030D-6E8A-4147-A177-3AD203B41FA5}">
                      <a16:colId xmlns:a16="http://schemas.microsoft.com/office/drawing/2014/main" val="1236364750"/>
                    </a:ext>
                  </a:extLst>
                </a:gridCol>
                <a:gridCol w="658368">
                  <a:extLst>
                    <a:ext uri="{9D8B030D-6E8A-4147-A177-3AD203B41FA5}">
                      <a16:colId xmlns:a16="http://schemas.microsoft.com/office/drawing/2014/main" val="174112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870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- 2017-02-20 18:39:51</a:t>
                      </a:r>
                      <a:r>
                        <a:rPr kumimoji="0" lang="es-ES" sz="1000" b="0" i="0" u="none" strike="noStrike" kern="1200" cap="none" spc="0" normalizeH="0" baseline="0" noProof="0">
                          <a:ln>
                            <a:noFill/>
                          </a:ln>
                          <a:solidFill>
                            <a:prstClr val="black"/>
                          </a:solidFill>
                          <a:effectLst/>
                          <a:uLnTx/>
                          <a:uFillTx/>
                          <a:latin typeface="+mn-lt"/>
                          <a:ea typeface="+mn-ea"/>
                          <a:cs typeface="+mn-cs"/>
                        </a:rPr>
                        <a:t>
ESTAMOS MEJORANDO EL TREN BUENOS AIRES - ROSARIO 
Renovamos 12 tramos de vías a lo largo de 527 kilómetros del Ferrocarril Mitre larga distancia. Esta obra es muy importante porque por este corredor no solo pasan trenes de pasajeros, sino también trenes de carga. 
Además, estamos trabajando en las estaciones de San Nicolás y San Pedro donde ya construimos nuevos andenes con baldosas guía para personas no videntes, accesos para personas con movilidad reducida, nuevos refugios con carteles y estamos recuperando el edificio de cada estación. Estas obras van a beneficiar a más de 8.000 pasajeros mensuales. Acá vemos las obras en la estación San Pedro.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225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- 2017-02-22 15:13:13</a:t>
                      </a:r>
                      <a:r>
                        <a:rPr kumimoji="0" lang="es-ES" sz="1000" b="0" i="0" u="none" strike="noStrike" kern="1200" cap="none" spc="0" normalizeH="0" baseline="0" noProof="0">
                          <a:ln>
                            <a:noFill/>
                          </a:ln>
                          <a:solidFill>
                            <a:prstClr val="black"/>
                          </a:solidFill>
                          <a:effectLst/>
                          <a:uLnTx/>
                          <a:uFillTx/>
                          <a:latin typeface="+mn-lt"/>
                          <a:ea typeface="+mn-ea"/>
                          <a:cs typeface="+mn-cs"/>
                        </a:rPr>
                        <a:t>
Probando las nuevas locomotoras del FF.CC. Belgrano en Córdoba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4774121"/>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672821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286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779093"/>
                    </a:ext>
                  </a:extLst>
                </a:gridCol>
                <a:gridCol w="658368">
                  <a:extLst>
                    <a:ext uri="{9D8B030D-6E8A-4147-A177-3AD203B41FA5}">
                      <a16:colId xmlns:a16="http://schemas.microsoft.com/office/drawing/2014/main" val="324839197"/>
                    </a:ext>
                  </a:extLst>
                </a:gridCol>
                <a:gridCol w="658368">
                  <a:extLst>
                    <a:ext uri="{9D8B030D-6E8A-4147-A177-3AD203B41FA5}">
                      <a16:colId xmlns:a16="http://schemas.microsoft.com/office/drawing/2014/main" val="4082010518"/>
                    </a:ext>
                  </a:extLst>
                </a:gridCol>
                <a:gridCol w="658368">
                  <a:extLst>
                    <a:ext uri="{9D8B030D-6E8A-4147-A177-3AD203B41FA5}">
                      <a16:colId xmlns:a16="http://schemas.microsoft.com/office/drawing/2014/main" val="2853562819"/>
                    </a:ext>
                  </a:extLst>
                </a:gridCol>
                <a:gridCol w="658368">
                  <a:extLst>
                    <a:ext uri="{9D8B030D-6E8A-4147-A177-3AD203B41FA5}">
                      <a16:colId xmlns:a16="http://schemas.microsoft.com/office/drawing/2014/main" val="2768629718"/>
                    </a:ext>
                  </a:extLst>
                </a:gridCol>
                <a:gridCol w="658368">
                  <a:extLst>
                    <a:ext uri="{9D8B030D-6E8A-4147-A177-3AD203B41FA5}">
                      <a16:colId xmlns:a16="http://schemas.microsoft.com/office/drawing/2014/main" val="1224199726"/>
                    </a:ext>
                  </a:extLst>
                </a:gridCol>
                <a:gridCol w="658368">
                  <a:extLst>
                    <a:ext uri="{9D8B030D-6E8A-4147-A177-3AD203B41FA5}">
                      <a16:colId xmlns:a16="http://schemas.microsoft.com/office/drawing/2014/main" val="3360662235"/>
                    </a:ext>
                  </a:extLst>
                </a:gridCol>
                <a:gridCol w="658368">
                  <a:extLst>
                    <a:ext uri="{9D8B030D-6E8A-4147-A177-3AD203B41FA5}">
                      <a16:colId xmlns:a16="http://schemas.microsoft.com/office/drawing/2014/main" val="200178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76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10:32:24</a:t>
                      </a:r>
                      <a:r>
                        <a:rPr kumimoji="0" lang="es-ES" sz="1000" b="0" i="0" u="none" strike="noStrike" kern="1200" cap="none" spc="0" normalizeH="0" baseline="0" noProof="0">
                          <a:ln>
                            <a:noFill/>
                          </a:ln>
                          <a:solidFill>
                            <a:prstClr val="black"/>
                          </a:solidFill>
                          <a:effectLst/>
                          <a:uLnTx/>
                          <a:uFillTx/>
                          <a:latin typeface="+mn-lt"/>
                          <a:ea typeface="+mn-ea"/>
                          <a:cs typeface="+mn-cs"/>
                        </a:rPr>
                        <a:t>
AEROLíNEAS SIGUE SUPERÁNDOSE 
Después de llegar a su récord de cantidad de pasajeros transportados en enero, Aerolíneas Argentinas llegó a su récord de pasajeros transportados en febrero. Este último mes se transportaron un 25% más que en 2015, y se estableció otro récord el día 24: la mayor cantidad de pasajeros transportados en un solo día en la historia.
Además, se mejoraron los niveles de puntualidad, que son muy buenos, y nos ubican dentro de las 20 compañías tradicionales más puntuales del mundo, según la consultora OAG.  Más argentinos están volando y llegando más rápido y mejor a donde quieren llegar.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377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- 2017-02-22 18:36:49</a:t>
                      </a:r>
                      <a:r>
                        <a:rPr kumimoji="0" lang="es-ES" sz="1000" b="0" i="0" u="none" strike="noStrike" kern="1200" cap="none" spc="0" normalizeH="0" baseline="0" noProof="0">
                          <a:ln>
                            <a:noFill/>
                          </a:ln>
                          <a:solidFill>
                            <a:prstClr val="black"/>
                          </a:solidFill>
                          <a:effectLst/>
                          <a:uLnTx/>
                          <a:uFillTx/>
                          <a:latin typeface="+mn-lt"/>
                          <a:ea typeface="+mn-ea"/>
                          <a:cs typeface="+mn-cs"/>
                        </a:rPr>
                        <a:t>
MÁS PRODUCTOS ARGENTINOS EN EL MUNDO 🌎
Los principales productos exportados durante enero fueron vehículos de navegación aérea, marítima y fluvial, hortalizas y legumbres, carnes, pescados y mariscos y productos químicos.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4454011"/>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3101268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851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3201330"/>
                    </a:ext>
                  </a:extLst>
                </a:gridCol>
                <a:gridCol w="658368">
                  <a:extLst>
                    <a:ext uri="{9D8B030D-6E8A-4147-A177-3AD203B41FA5}">
                      <a16:colId xmlns:a16="http://schemas.microsoft.com/office/drawing/2014/main" val="3715397121"/>
                    </a:ext>
                  </a:extLst>
                </a:gridCol>
                <a:gridCol w="658368">
                  <a:extLst>
                    <a:ext uri="{9D8B030D-6E8A-4147-A177-3AD203B41FA5}">
                      <a16:colId xmlns:a16="http://schemas.microsoft.com/office/drawing/2014/main" val="2653326989"/>
                    </a:ext>
                  </a:extLst>
                </a:gridCol>
                <a:gridCol w="658368">
                  <a:extLst>
                    <a:ext uri="{9D8B030D-6E8A-4147-A177-3AD203B41FA5}">
                      <a16:colId xmlns:a16="http://schemas.microsoft.com/office/drawing/2014/main" val="3211207792"/>
                    </a:ext>
                  </a:extLst>
                </a:gridCol>
                <a:gridCol w="658368">
                  <a:extLst>
                    <a:ext uri="{9D8B030D-6E8A-4147-A177-3AD203B41FA5}">
                      <a16:colId xmlns:a16="http://schemas.microsoft.com/office/drawing/2014/main" val="2749579620"/>
                    </a:ext>
                  </a:extLst>
                </a:gridCol>
                <a:gridCol w="658368">
                  <a:extLst>
                    <a:ext uri="{9D8B030D-6E8A-4147-A177-3AD203B41FA5}">
                      <a16:colId xmlns:a16="http://schemas.microsoft.com/office/drawing/2014/main" val="1576735101"/>
                    </a:ext>
                  </a:extLst>
                </a:gridCol>
                <a:gridCol w="658368">
                  <a:extLst>
                    <a:ext uri="{9D8B030D-6E8A-4147-A177-3AD203B41FA5}">
                      <a16:colId xmlns:a16="http://schemas.microsoft.com/office/drawing/2014/main" val="322634434"/>
                    </a:ext>
                  </a:extLst>
                </a:gridCol>
                <a:gridCol w="658368">
                  <a:extLst>
                    <a:ext uri="{9D8B030D-6E8A-4147-A177-3AD203B41FA5}">
                      <a16:colId xmlns:a16="http://schemas.microsoft.com/office/drawing/2014/main" val="3504836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504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17:01:43</a:t>
                      </a:r>
                      <a:r>
                        <a:rPr kumimoji="0" lang="es-ES" sz="1000" b="0" i="0" u="none" strike="noStrike" kern="1200" cap="none" spc="0" normalizeH="0" baseline="0" noProof="0">
                          <a:ln>
                            <a:noFill/>
                          </a:ln>
                          <a:solidFill>
                            <a:prstClr val="black"/>
                          </a:solidFill>
                          <a:effectLst/>
                          <a:uLnTx/>
                          <a:uFillTx/>
                          <a:latin typeface="+mn-lt"/>
                          <a:ea typeface="+mn-ea"/>
                          <a:cs typeface="+mn-cs"/>
                        </a:rPr>
                        <a:t>
NUEVA LICENCIA NACIONAL DE CONDUCIR
Lanzamos la nueva Licencia Nacional de Conducir, que también podrá usarse en aquellos países incluidos en el Convenio de Ginebra. ¿Qué cambia? Es de mayor calidad, más auténtica y va a dar más seguridad ya que tiene 24 nuevas medidas que la transforman en una de las licencias más completas del mundo.
La Licencia de conducir es el final de un proceso, en el que también estamos trabajando para que sea más exigente y genere conductores mejor capacitados. Es un paso más en la seguridad de todos los caminos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198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0743252"/>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314521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887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1679586"/>
                    </a:ext>
                  </a:extLst>
                </a:gridCol>
                <a:gridCol w="658368">
                  <a:extLst>
                    <a:ext uri="{9D8B030D-6E8A-4147-A177-3AD203B41FA5}">
                      <a16:colId xmlns:a16="http://schemas.microsoft.com/office/drawing/2014/main" val="719648250"/>
                    </a:ext>
                  </a:extLst>
                </a:gridCol>
                <a:gridCol w="658368">
                  <a:extLst>
                    <a:ext uri="{9D8B030D-6E8A-4147-A177-3AD203B41FA5}">
                      <a16:colId xmlns:a16="http://schemas.microsoft.com/office/drawing/2014/main" val="1731218455"/>
                    </a:ext>
                  </a:extLst>
                </a:gridCol>
                <a:gridCol w="658368">
                  <a:extLst>
                    <a:ext uri="{9D8B030D-6E8A-4147-A177-3AD203B41FA5}">
                      <a16:colId xmlns:a16="http://schemas.microsoft.com/office/drawing/2014/main" val="940268552"/>
                    </a:ext>
                  </a:extLst>
                </a:gridCol>
                <a:gridCol w="658368">
                  <a:extLst>
                    <a:ext uri="{9D8B030D-6E8A-4147-A177-3AD203B41FA5}">
                      <a16:colId xmlns:a16="http://schemas.microsoft.com/office/drawing/2014/main" val="3020908075"/>
                    </a:ext>
                  </a:extLst>
                </a:gridCol>
                <a:gridCol w="658368">
                  <a:extLst>
                    <a:ext uri="{9D8B030D-6E8A-4147-A177-3AD203B41FA5}">
                      <a16:colId xmlns:a16="http://schemas.microsoft.com/office/drawing/2014/main" val="3570033571"/>
                    </a:ext>
                  </a:extLst>
                </a:gridCol>
                <a:gridCol w="658368">
                  <a:extLst>
                    <a:ext uri="{9D8B030D-6E8A-4147-A177-3AD203B41FA5}">
                      <a16:colId xmlns:a16="http://schemas.microsoft.com/office/drawing/2014/main" val="4012751363"/>
                    </a:ext>
                  </a:extLst>
                </a:gridCol>
                <a:gridCol w="658368">
                  <a:extLst>
                    <a:ext uri="{9D8B030D-6E8A-4147-A177-3AD203B41FA5}">
                      <a16:colId xmlns:a16="http://schemas.microsoft.com/office/drawing/2014/main" val="2666354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199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- 2017-03-09 19:17:29</a:t>
                      </a:r>
                      <a:r>
                        <a:rPr kumimoji="0" lang="es-ES" sz="1000" b="0" i="0" u="none" strike="noStrike" kern="1200" cap="none" spc="0" normalizeH="0" baseline="0" noProof="0">
                          <a:ln>
                            <a:noFill/>
                          </a:ln>
                          <a:solidFill>
                            <a:prstClr val="black"/>
                          </a:solidFill>
                          <a:effectLst/>
                          <a:uLnTx/>
                          <a:uFillTx/>
                          <a:latin typeface="+mn-lt"/>
                          <a:ea typeface="+mn-ea"/>
                          <a:cs typeface="+mn-cs"/>
                        </a:rPr>
                        <a:t>
SEGUIMOS TRABAJANDO EN LA ESTACIÓN CASTELLO DEL FFCC BELGRANO SUR
Estamos prolongando los andenes nuevos trabajando con una grúa de gran longitud que se llama pluma, para poder cruzar los materiales de un andén a otro.
Solo se detienen los trabajos cuando el tren de pasajeros pasa por la estación, pero el servicio no se interrumpe mientras nosotros avanzamos. Estas obras de infraestructura y seguridad son parte de la renovación de 21 estaciones de la línea.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941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22:00:00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EL AEROPUERTO DE CHAPELCO
Vamos a construir una nueva pista de aterrizaje e incorporar nueva tecnología en el sistema de balizamiento para mejorar la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561626"/>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764319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339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5858608"/>
                    </a:ext>
                  </a:extLst>
                </a:gridCol>
                <a:gridCol w="658368">
                  <a:extLst>
                    <a:ext uri="{9D8B030D-6E8A-4147-A177-3AD203B41FA5}">
                      <a16:colId xmlns:a16="http://schemas.microsoft.com/office/drawing/2014/main" val="2969367516"/>
                    </a:ext>
                  </a:extLst>
                </a:gridCol>
                <a:gridCol w="658368">
                  <a:extLst>
                    <a:ext uri="{9D8B030D-6E8A-4147-A177-3AD203B41FA5}">
                      <a16:colId xmlns:a16="http://schemas.microsoft.com/office/drawing/2014/main" val="1582972648"/>
                    </a:ext>
                  </a:extLst>
                </a:gridCol>
                <a:gridCol w="658368">
                  <a:extLst>
                    <a:ext uri="{9D8B030D-6E8A-4147-A177-3AD203B41FA5}">
                      <a16:colId xmlns:a16="http://schemas.microsoft.com/office/drawing/2014/main" val="1321245826"/>
                    </a:ext>
                  </a:extLst>
                </a:gridCol>
                <a:gridCol w="658368">
                  <a:extLst>
                    <a:ext uri="{9D8B030D-6E8A-4147-A177-3AD203B41FA5}">
                      <a16:colId xmlns:a16="http://schemas.microsoft.com/office/drawing/2014/main" val="252010329"/>
                    </a:ext>
                  </a:extLst>
                </a:gridCol>
                <a:gridCol w="658368">
                  <a:extLst>
                    <a:ext uri="{9D8B030D-6E8A-4147-A177-3AD203B41FA5}">
                      <a16:colId xmlns:a16="http://schemas.microsoft.com/office/drawing/2014/main" val="1882646365"/>
                    </a:ext>
                  </a:extLst>
                </a:gridCol>
                <a:gridCol w="658368">
                  <a:extLst>
                    <a:ext uri="{9D8B030D-6E8A-4147-A177-3AD203B41FA5}">
                      <a16:colId xmlns:a16="http://schemas.microsoft.com/office/drawing/2014/main" val="225329885"/>
                    </a:ext>
                  </a:extLst>
                </a:gridCol>
                <a:gridCol w="658368">
                  <a:extLst>
                    <a:ext uri="{9D8B030D-6E8A-4147-A177-3AD203B41FA5}">
                      <a16:colId xmlns:a16="http://schemas.microsoft.com/office/drawing/2014/main" val="317446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73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- 2017-03-04 21:55:32</a:t>
                      </a:r>
                      <a:r>
                        <a:rPr kumimoji="0" lang="es-ES" sz="1000" b="0" i="0" u="none" strike="noStrike" kern="1200" cap="none" spc="0" normalizeH="0" baseline="0" noProof="0">
                          <a:ln>
                            <a:noFill/>
                          </a:ln>
                          <a:solidFill>
                            <a:prstClr val="black"/>
                          </a:solidFill>
                          <a:effectLst/>
                          <a:uLnTx/>
                          <a:uFillTx/>
                          <a:latin typeface="+mn-lt"/>
                          <a:ea typeface="+mn-ea"/>
                          <a:cs typeface="+mn-cs"/>
                        </a:rPr>
                        <a:t>
#JuntasPodemos 
“Si una mujer está decidida, puede”
Para el Día Internacional de la Mujer Trabajadora propiciamos que todas las mujeres elijan qué son y a qué dedicarse. Conocé a Viviana, comandante instructora de Aerolíneas Argentinas.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252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- 2017-02-13 18:00:00</a:t>
                      </a:r>
                      <a:r>
                        <a:rPr kumimoji="0" lang="es-ES" sz="1000" b="0" i="0" u="none" strike="noStrike" kern="1200" cap="none" spc="0" normalizeH="0" baseline="0" noProof="0">
                          <a:ln>
                            <a:noFill/>
                          </a:ln>
                          <a:solidFill>
                            <a:prstClr val="black"/>
                          </a:solidFill>
                          <a:effectLst/>
                          <a:uLnTx/>
                          <a:uFillTx/>
                          <a:latin typeface="+mn-lt"/>
                          <a:ea typeface="+mn-ea"/>
                          <a:cs typeface="+mn-cs"/>
                        </a:rPr>
                        <a:t>
PRÉSTAMOS PARA MONOTRIBUTISTAS
Si realizás una actividad productiva accedé a préstamos con una tasa bonificada del 12% a través de Internet y desde cualquier lugar del país. La aprobación del crédito es online. Conocé más en https://goo.gl/Ud8Wh3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348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- 2017-03-02 14:18:30</a:t>
                      </a:r>
                      <a:r>
                        <a:rPr kumimoji="0" lang="es-ES" sz="1000" b="0" i="0" u="none" strike="noStrike" kern="1200" cap="none" spc="0" normalizeH="0" baseline="0" noProof="0">
                          <a:ln>
                            <a:noFill/>
                          </a:ln>
                          <a:solidFill>
                            <a:prstClr val="black"/>
                          </a:solidFill>
                          <a:effectLst/>
                          <a:uLnTx/>
                          <a:uFillTx/>
                          <a:latin typeface="+mn-lt"/>
                          <a:ea typeface="+mn-ea"/>
                          <a:cs typeface="+mn-cs"/>
                        </a:rPr>
                        <a:t>
Estamos remodelando la estación #Retiro del Mitre. Ya avanzamos con la primera fase y seguimos trabajando hasta finalizar la obra en los próximos meses. Mirá la foto 360 y descubrí como está quedando la estación.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1196668"/>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701796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326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8915695"/>
                    </a:ext>
                  </a:extLst>
                </a:gridCol>
                <a:gridCol w="658368">
                  <a:extLst>
                    <a:ext uri="{9D8B030D-6E8A-4147-A177-3AD203B41FA5}">
                      <a16:colId xmlns:a16="http://schemas.microsoft.com/office/drawing/2014/main" val="2553931751"/>
                    </a:ext>
                  </a:extLst>
                </a:gridCol>
                <a:gridCol w="658368">
                  <a:extLst>
                    <a:ext uri="{9D8B030D-6E8A-4147-A177-3AD203B41FA5}">
                      <a16:colId xmlns:a16="http://schemas.microsoft.com/office/drawing/2014/main" val="4245572907"/>
                    </a:ext>
                  </a:extLst>
                </a:gridCol>
                <a:gridCol w="658368">
                  <a:extLst>
                    <a:ext uri="{9D8B030D-6E8A-4147-A177-3AD203B41FA5}">
                      <a16:colId xmlns:a16="http://schemas.microsoft.com/office/drawing/2014/main" val="2424070804"/>
                    </a:ext>
                  </a:extLst>
                </a:gridCol>
                <a:gridCol w="658368">
                  <a:extLst>
                    <a:ext uri="{9D8B030D-6E8A-4147-A177-3AD203B41FA5}">
                      <a16:colId xmlns:a16="http://schemas.microsoft.com/office/drawing/2014/main" val="3132985692"/>
                    </a:ext>
                  </a:extLst>
                </a:gridCol>
                <a:gridCol w="658368">
                  <a:extLst>
                    <a:ext uri="{9D8B030D-6E8A-4147-A177-3AD203B41FA5}">
                      <a16:colId xmlns:a16="http://schemas.microsoft.com/office/drawing/2014/main" val="3302091711"/>
                    </a:ext>
                  </a:extLst>
                </a:gridCol>
                <a:gridCol w="658368">
                  <a:extLst>
                    <a:ext uri="{9D8B030D-6E8A-4147-A177-3AD203B41FA5}">
                      <a16:colId xmlns:a16="http://schemas.microsoft.com/office/drawing/2014/main" val="836464014"/>
                    </a:ext>
                  </a:extLst>
                </a:gridCol>
                <a:gridCol w="658368">
                  <a:extLst>
                    <a:ext uri="{9D8B030D-6E8A-4147-A177-3AD203B41FA5}">
                      <a16:colId xmlns:a16="http://schemas.microsoft.com/office/drawing/2014/main" val="4251485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892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- 2017-02-15 20:30:00</a:t>
                      </a:r>
                      <a:r>
                        <a:rPr kumimoji="0" lang="es-ES" sz="1000" b="0" i="0" u="none" strike="noStrike" kern="1200" cap="none" spc="0" normalizeH="0" baseline="0" noProof="0">
                          <a:ln>
                            <a:noFill/>
                          </a:ln>
                          <a:solidFill>
                            <a:prstClr val="black"/>
                          </a:solidFill>
                          <a:effectLst/>
                          <a:uLnTx/>
                          <a:uFillTx/>
                          <a:latin typeface="+mn-lt"/>
                          <a:ea typeface="+mn-ea"/>
                          <a:cs typeface="+mn-cs"/>
                        </a:rPr>
                        <a:t>
¡EMPEZAMOS!
Ya estamos renovando el Aeropuerto Internacional de Trelew para potenciar el turismo en Chubut. Vamos a construir una nueva pista de aterrizaje e instalar un nuevo sistema de balizamiento. 
Encontrá más información en www.argentina.gob.ar/transporte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212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- 2017-02-25 12:15:00</a:t>
                      </a:r>
                      <a:r>
                        <a:rPr kumimoji="0" lang="es-ES" sz="1000" b="0" i="0" u="none" strike="noStrike" kern="1200" cap="none" spc="0" normalizeH="0" baseline="0" noProof="0">
                          <a:ln>
                            <a:noFill/>
                          </a:ln>
                          <a:solidFill>
                            <a:prstClr val="black"/>
                          </a:solidFill>
                          <a:effectLst/>
                          <a:uLnTx/>
                          <a:uFillTx/>
                          <a:latin typeface="+mn-lt"/>
                          <a:ea typeface="+mn-ea"/>
                          <a:cs typeface="+mn-cs"/>
                        </a:rPr>
                        <a:t>
ESTAMOS PAVIMENTANDO 86 KM DE LA RP46
Estamos trabajando entre Belén y Andalgalá para que sea más seguro transitar y se mejore la conexión del oeste de la provincia. Además, esta obra va a vincular de forma más rápida y eficiente Catamarca con la RP 48, para llegar a Tucumán.
La RP 46 pavimentada va a mejorar el comercio, potenciando las economías regionales como la minera, olivícola, textil, algodonera y vitivinícola.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8170859"/>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2596562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5968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97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6575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0837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2922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404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56490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131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74440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9164762"/>
                    </a:ext>
                  </a:extLst>
                </a:gridCol>
                <a:gridCol w="2468880">
                  <a:extLst>
                    <a:ext uri="{9D8B030D-6E8A-4147-A177-3AD203B41FA5}">
                      <a16:colId xmlns:a16="http://schemas.microsoft.com/office/drawing/2014/main" val="542914164"/>
                    </a:ext>
                  </a:extLst>
                </a:gridCol>
                <a:gridCol w="822960">
                  <a:extLst>
                    <a:ext uri="{9D8B030D-6E8A-4147-A177-3AD203B41FA5}">
                      <a16:colId xmlns:a16="http://schemas.microsoft.com/office/drawing/2014/main" val="2109453705"/>
                    </a:ext>
                  </a:extLst>
                </a:gridCol>
                <a:gridCol w="822960">
                  <a:extLst>
                    <a:ext uri="{9D8B030D-6E8A-4147-A177-3AD203B41FA5}">
                      <a16:colId xmlns:a16="http://schemas.microsoft.com/office/drawing/2014/main" val="3726883967"/>
                    </a:ext>
                  </a:extLst>
                </a:gridCol>
                <a:gridCol w="822960">
                  <a:extLst>
                    <a:ext uri="{9D8B030D-6E8A-4147-A177-3AD203B41FA5}">
                      <a16:colId xmlns:a16="http://schemas.microsoft.com/office/drawing/2014/main" val="19054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7434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(31), Ministerio de Transporte de la Nación Argentina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04424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 Ministerio de Transporte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24272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C. Bermejo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37894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8470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Amadeo Derito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9671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Alejo Daniel Codesido Seoane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0934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Lindon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13276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Joaquin Pancho Varona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94080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Crucianelli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53863705"/>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1239454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4166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9144138"/>
                    </a:ext>
                  </a:extLst>
                </a:gridCol>
                <a:gridCol w="2468880">
                  <a:extLst>
                    <a:ext uri="{9D8B030D-6E8A-4147-A177-3AD203B41FA5}">
                      <a16:colId xmlns:a16="http://schemas.microsoft.com/office/drawing/2014/main" val="1074008781"/>
                    </a:ext>
                  </a:extLst>
                </a:gridCol>
                <a:gridCol w="822960">
                  <a:extLst>
                    <a:ext uri="{9D8B030D-6E8A-4147-A177-3AD203B41FA5}">
                      <a16:colId xmlns:a16="http://schemas.microsoft.com/office/drawing/2014/main" val="3759407788"/>
                    </a:ext>
                  </a:extLst>
                </a:gridCol>
                <a:gridCol w="822960">
                  <a:extLst>
                    <a:ext uri="{9D8B030D-6E8A-4147-A177-3AD203B41FA5}">
                      <a16:colId xmlns:a16="http://schemas.microsoft.com/office/drawing/2014/main" val="1975776501"/>
                    </a:ext>
                  </a:extLst>
                </a:gridCol>
                <a:gridCol w="822960">
                  <a:extLst>
                    <a:ext uri="{9D8B030D-6E8A-4147-A177-3AD203B41FA5}">
                      <a16:colId xmlns:a16="http://schemas.microsoft.com/office/drawing/2014/main" val="1094242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29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Laruccia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9953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Choque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0871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Beatrice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Francisco Cabrera (2), Ministerio de Trabajo, Empleo y Seguridad Social de la Nación (13), Ministerio de Transporte de la Nación Argentina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92562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de Harenne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4478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Emmanuel Napolitano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08433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Eunice Sangenis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056126533"/>
                  </a:ext>
                </a:extLst>
              </a:tr>
            </a:tbl>
          </a:graphicData>
        </a:graphic>
      </p:graphicFrame>
      <p:sp>
        <p:nvSpPr>
          <p:cNvPr id="4" name="Text Placeholder 3"/>
          <p:cNvSpPr>
            <a:spLocks noGrp="1"/>
          </p:cNvSpPr>
          <p:nvPr>
            <p:ph type="body" sz="quarter" idx="14"/>
          </p:nvPr>
        </p:nvSpPr>
        <p:spPr/>
        <p:txBody>
          <a:bodyPr/>
          <a:lstStyle/>
          <a:p>
            <a:r>
              <a:rPr lang="en-US"/>
              <a:t>02/11/2017 - 03/10/2017</a:t>
            </a:r>
          </a:p>
        </p:txBody>
      </p:sp>
    </p:spTree>
    <p:extLst>
      <p:ext uri="{BB962C8B-B14F-4D97-AF65-F5344CB8AC3E}">
        <p14:creationId xmlns:p14="http://schemas.microsoft.com/office/powerpoint/2010/main" val="1518615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4368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173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1213</Words>
  <Application>Microsoft Office PowerPoint</Application>
  <PresentationFormat>On-screen Show (4:3)</PresentationFormat>
  <Paragraphs>482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2017-03-31T16:07:13Z</dcterms:created>
  <dcterms:modified xsi:type="dcterms:W3CDTF">2017-03-31T16:08:02Z</dcterms:modified>
</cp:coreProperties>
</file>