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54793</c:v>
                </c:pt>
                <c:pt idx="1">
                  <c:v>54871</c:v>
                </c:pt>
                <c:pt idx="2">
                  <c:v>54949</c:v>
                </c:pt>
                <c:pt idx="3">
                  <c:v>55167</c:v>
                </c:pt>
                <c:pt idx="4">
                  <c:v>55317</c:v>
                </c:pt>
                <c:pt idx="5">
                  <c:v>55409</c:v>
                </c:pt>
                <c:pt idx="6">
                  <c:v>55869</c:v>
                </c:pt>
                <c:pt idx="7">
                  <c:v>56109</c:v>
                </c:pt>
                <c:pt idx="8">
                  <c:v>56204</c:v>
                </c:pt>
                <c:pt idx="9">
                  <c:v>56273</c:v>
                </c:pt>
                <c:pt idx="10">
                  <c:v>56330</c:v>
                </c:pt>
                <c:pt idx="11">
                  <c:v>56362</c:v>
                </c:pt>
                <c:pt idx="12">
                  <c:v>56393</c:v>
                </c:pt>
                <c:pt idx="13">
                  <c:v>56430</c:v>
                </c:pt>
                <c:pt idx="14">
                  <c:v>56461</c:v>
                </c:pt>
                <c:pt idx="15">
                  <c:v>56563</c:v>
                </c:pt>
                <c:pt idx="16">
                  <c:v>56863</c:v>
                </c:pt>
                <c:pt idx="17">
                  <c:v>57118</c:v>
                </c:pt>
                <c:pt idx="18">
                  <c:v>57282</c:v>
                </c:pt>
                <c:pt idx="19">
                  <c:v>57338</c:v>
                </c:pt>
                <c:pt idx="20">
                  <c:v>57369</c:v>
                </c:pt>
                <c:pt idx="21">
                  <c:v>57402</c:v>
                </c:pt>
                <c:pt idx="22">
                  <c:v>57451</c:v>
                </c:pt>
                <c:pt idx="23">
                  <c:v>57472</c:v>
                </c:pt>
                <c:pt idx="24">
                  <c:v>57492</c:v>
                </c:pt>
                <c:pt idx="25">
                  <c:v>57508</c:v>
                </c:pt>
                <c:pt idx="26">
                  <c:v>57535</c:v>
                </c:pt>
                <c:pt idx="27">
                  <c:v>57562</c:v>
                </c:pt>
                <c:pt idx="28">
                  <c:v>57587</c:v>
                </c:pt>
                <c:pt idx="29">
                  <c:v>57621</c:v>
                </c:pt>
                <c:pt idx="30">
                  <c:v>57631</c:v>
                </c:pt>
              </c:numCache>
            </c:numRef>
          </c:val>
          <c:smooth val="0"/>
          <c:extLst>
            <c:ext xmlns:c16="http://schemas.microsoft.com/office/drawing/2014/chart" uri="{C3380CC4-5D6E-409C-BE32-E72D297353CC}">
              <c16:uniqueId val="{00000000-927A-4DFE-B171-5A483E646656}"/>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104395</c:v>
                </c:pt>
                <c:pt idx="1">
                  <c:v>104526</c:v>
                </c:pt>
                <c:pt idx="2">
                  <c:v>104612</c:v>
                </c:pt>
                <c:pt idx="3">
                  <c:v>104711</c:v>
                </c:pt>
                <c:pt idx="4">
                  <c:v>104802</c:v>
                </c:pt>
                <c:pt idx="5">
                  <c:v>104878</c:v>
                </c:pt>
                <c:pt idx="6">
                  <c:v>104978</c:v>
                </c:pt>
                <c:pt idx="7">
                  <c:v>105044</c:v>
                </c:pt>
                <c:pt idx="8">
                  <c:v>105281</c:v>
                </c:pt>
                <c:pt idx="9">
                  <c:v>106220</c:v>
                </c:pt>
                <c:pt idx="10">
                  <c:v>106905</c:v>
                </c:pt>
                <c:pt idx="11">
                  <c:v>107538</c:v>
                </c:pt>
                <c:pt idx="12">
                  <c:v>107971</c:v>
                </c:pt>
                <c:pt idx="13">
                  <c:v>108231</c:v>
                </c:pt>
                <c:pt idx="14">
                  <c:v>108448</c:v>
                </c:pt>
                <c:pt idx="15">
                  <c:v>108603</c:v>
                </c:pt>
                <c:pt idx="16">
                  <c:v>109056</c:v>
                </c:pt>
                <c:pt idx="17">
                  <c:v>109512</c:v>
                </c:pt>
                <c:pt idx="18">
                  <c:v>109914</c:v>
                </c:pt>
                <c:pt idx="19">
                  <c:v>110242</c:v>
                </c:pt>
                <c:pt idx="20">
                  <c:v>110498</c:v>
                </c:pt>
                <c:pt idx="21">
                  <c:v>110687</c:v>
                </c:pt>
                <c:pt idx="22">
                  <c:v>110794</c:v>
                </c:pt>
                <c:pt idx="23">
                  <c:v>110866</c:v>
                </c:pt>
                <c:pt idx="24">
                  <c:v>110927</c:v>
                </c:pt>
                <c:pt idx="25">
                  <c:v>111003</c:v>
                </c:pt>
                <c:pt idx="26">
                  <c:v>111094</c:v>
                </c:pt>
                <c:pt idx="27">
                  <c:v>111180</c:v>
                </c:pt>
                <c:pt idx="28">
                  <c:v>111273</c:v>
                </c:pt>
                <c:pt idx="29">
                  <c:v>113144</c:v>
                </c:pt>
                <c:pt idx="30">
                  <c:v>113542</c:v>
                </c:pt>
              </c:numCache>
            </c:numRef>
          </c:val>
          <c:smooth val="0"/>
          <c:extLst>
            <c:ext xmlns:c16="http://schemas.microsoft.com/office/drawing/2014/chart" uri="{C3380CC4-5D6E-409C-BE32-E72D297353CC}">
              <c16:uniqueId val="{00000001-927A-4DFE-B171-5A483E646656}"/>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8292</c:v>
                </c:pt>
                <c:pt idx="1">
                  <c:v>8292</c:v>
                </c:pt>
                <c:pt idx="2">
                  <c:v>8295</c:v>
                </c:pt>
                <c:pt idx="3">
                  <c:v>8297</c:v>
                </c:pt>
                <c:pt idx="4">
                  <c:v>8296</c:v>
                </c:pt>
                <c:pt idx="5">
                  <c:v>8297</c:v>
                </c:pt>
                <c:pt idx="6">
                  <c:v>8297</c:v>
                </c:pt>
                <c:pt idx="7">
                  <c:v>8304</c:v>
                </c:pt>
                <c:pt idx="8">
                  <c:v>8308</c:v>
                </c:pt>
                <c:pt idx="9">
                  <c:v>8308</c:v>
                </c:pt>
              </c:numCache>
            </c:numRef>
          </c:val>
          <c:smooth val="0"/>
          <c:extLst>
            <c:ext xmlns:c16="http://schemas.microsoft.com/office/drawing/2014/chart" uri="{C3380CC4-5D6E-409C-BE32-E72D297353CC}">
              <c16:uniqueId val="{00000002-927A-4DFE-B171-5A483E646656}"/>
            </c:ext>
          </c:extLst>
        </c:ser>
        <c:dLbls>
          <c:showLegendKey val="0"/>
          <c:showVal val="0"/>
          <c:showCatName val="0"/>
          <c:showSerName val="0"/>
          <c:showPercent val="0"/>
          <c:showBubbleSize val="0"/>
        </c:dLbls>
        <c:smooth val="0"/>
        <c:axId val="264216272"/>
        <c:axId val="264216600"/>
      </c:lineChart>
      <c:dateAx>
        <c:axId val="26421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16600"/>
        <c:crosses val="autoZero"/>
        <c:auto val="1"/>
        <c:lblOffset val="100"/>
        <c:baseTimeUnit val="days"/>
      </c:dateAx>
      <c:valAx>
        <c:axId val="26421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1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50.757399999999997</c:v>
                </c:pt>
                <c:pt idx="1">
                  <c:v>100</c:v>
                </c:pt>
                <c:pt idx="2">
                  <c:v>35.941600000000001</c:v>
                </c:pt>
                <c:pt idx="3">
                  <c:v>0</c:v>
                </c:pt>
                <c:pt idx="4">
                  <c:v>54.557899999999997</c:v>
                </c:pt>
                <c:pt idx="5">
                  <c:v>60.847499999999997</c:v>
                </c:pt>
              </c:numCache>
            </c:numRef>
          </c:val>
          <c:extLst>
            <c:ext xmlns:c16="http://schemas.microsoft.com/office/drawing/2014/chart" uri="{C3380CC4-5D6E-409C-BE32-E72D297353CC}">
              <c16:uniqueId val="{00000000-18A1-4A73-89CA-94604B5914F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78.260900000000007</c:v>
                </c:pt>
                <c:pt idx="2">
                  <c:v>100</c:v>
                </c:pt>
                <c:pt idx="3">
                  <c:v>0</c:v>
                </c:pt>
                <c:pt idx="4">
                  <c:v>100</c:v>
                </c:pt>
                <c:pt idx="5">
                  <c:v>100</c:v>
                </c:pt>
              </c:numCache>
            </c:numRef>
          </c:val>
          <c:extLst>
            <c:ext xmlns:c16="http://schemas.microsoft.com/office/drawing/2014/chart" uri="{C3380CC4-5D6E-409C-BE32-E72D297353CC}">
              <c16:uniqueId val="{00000001-18A1-4A73-89CA-94604B5914F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7.3170999999999999</c:v>
                </c:pt>
                <c:pt idx="1">
                  <c:v>4.3478000000000003</c:v>
                </c:pt>
                <c:pt idx="2">
                  <c:v>0.3075</c:v>
                </c:pt>
                <c:pt idx="3">
                  <c:v>0</c:v>
                </c:pt>
                <c:pt idx="4">
                  <c:v>72.651600000000002</c:v>
                </c:pt>
                <c:pt idx="5">
                  <c:v>2.5880999999999998</c:v>
                </c:pt>
              </c:numCache>
            </c:numRef>
          </c:val>
          <c:extLst>
            <c:ext xmlns:c16="http://schemas.microsoft.com/office/drawing/2014/chart" uri="{C3380CC4-5D6E-409C-BE32-E72D297353CC}">
              <c16:uniqueId val="{00000002-18A1-4A73-89CA-94604B5914F4}"/>
            </c:ext>
          </c:extLst>
        </c:ser>
        <c:dLbls>
          <c:showLegendKey val="0"/>
          <c:showVal val="0"/>
          <c:showCatName val="0"/>
          <c:showSerName val="0"/>
          <c:showPercent val="0"/>
          <c:showBubbleSize val="0"/>
        </c:dLbls>
        <c:axId val="234830872"/>
        <c:axId val="234826280"/>
      </c:radarChart>
      <c:catAx>
        <c:axId val="23483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26280"/>
        <c:crosses val="autoZero"/>
        <c:auto val="1"/>
        <c:lblAlgn val="ctr"/>
        <c:lblOffset val="100"/>
        <c:noMultiLvlLbl val="0"/>
      </c:catAx>
      <c:valAx>
        <c:axId val="23482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3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109</c:v>
                </c:pt>
                <c:pt idx="1">
                  <c:v>78</c:v>
                </c:pt>
                <c:pt idx="2">
                  <c:v>78</c:v>
                </c:pt>
                <c:pt idx="3">
                  <c:v>218</c:v>
                </c:pt>
                <c:pt idx="4">
                  <c:v>150</c:v>
                </c:pt>
                <c:pt idx="5">
                  <c:v>92</c:v>
                </c:pt>
                <c:pt idx="6">
                  <c:v>460</c:v>
                </c:pt>
                <c:pt idx="7">
                  <c:v>240</c:v>
                </c:pt>
                <c:pt idx="8">
                  <c:v>95</c:v>
                </c:pt>
                <c:pt idx="9">
                  <c:v>69</c:v>
                </c:pt>
                <c:pt idx="10">
                  <c:v>57</c:v>
                </c:pt>
                <c:pt idx="11">
                  <c:v>32</c:v>
                </c:pt>
                <c:pt idx="12">
                  <c:v>31</c:v>
                </c:pt>
                <c:pt idx="13">
                  <c:v>37</c:v>
                </c:pt>
                <c:pt idx="14">
                  <c:v>31</c:v>
                </c:pt>
                <c:pt idx="15">
                  <c:v>102</c:v>
                </c:pt>
                <c:pt idx="16">
                  <c:v>300</c:v>
                </c:pt>
                <c:pt idx="17">
                  <c:v>255</c:v>
                </c:pt>
                <c:pt idx="18">
                  <c:v>164</c:v>
                </c:pt>
                <c:pt idx="19">
                  <c:v>56</c:v>
                </c:pt>
                <c:pt idx="20">
                  <c:v>31</c:v>
                </c:pt>
                <c:pt idx="21">
                  <c:v>33</c:v>
                </c:pt>
                <c:pt idx="22">
                  <c:v>49</c:v>
                </c:pt>
                <c:pt idx="23">
                  <c:v>21</c:v>
                </c:pt>
                <c:pt idx="24">
                  <c:v>20</c:v>
                </c:pt>
                <c:pt idx="25">
                  <c:v>16</c:v>
                </c:pt>
                <c:pt idx="26">
                  <c:v>27</c:v>
                </c:pt>
                <c:pt idx="27">
                  <c:v>27</c:v>
                </c:pt>
                <c:pt idx="28">
                  <c:v>25</c:v>
                </c:pt>
                <c:pt idx="29">
                  <c:v>34</c:v>
                </c:pt>
                <c:pt idx="30">
                  <c:v>10</c:v>
                </c:pt>
              </c:numCache>
            </c:numRef>
          </c:val>
          <c:smooth val="0"/>
          <c:extLst>
            <c:ext xmlns:c16="http://schemas.microsoft.com/office/drawing/2014/chart" uri="{C3380CC4-5D6E-409C-BE32-E72D297353CC}">
              <c16:uniqueId val="{00000000-3F68-43C4-A0CF-3DDFB9572658}"/>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91</c:v>
                </c:pt>
                <c:pt idx="1">
                  <c:v>131</c:v>
                </c:pt>
                <c:pt idx="2">
                  <c:v>86</c:v>
                </c:pt>
                <c:pt idx="3">
                  <c:v>99</c:v>
                </c:pt>
                <c:pt idx="4">
                  <c:v>91</c:v>
                </c:pt>
                <c:pt idx="5">
                  <c:v>76</c:v>
                </c:pt>
                <c:pt idx="6">
                  <c:v>100</c:v>
                </c:pt>
                <c:pt idx="7">
                  <c:v>66</c:v>
                </c:pt>
                <c:pt idx="8">
                  <c:v>237</c:v>
                </c:pt>
                <c:pt idx="9">
                  <c:v>939</c:v>
                </c:pt>
                <c:pt idx="10">
                  <c:v>685</c:v>
                </c:pt>
                <c:pt idx="11">
                  <c:v>633</c:v>
                </c:pt>
                <c:pt idx="12">
                  <c:v>433</c:v>
                </c:pt>
                <c:pt idx="13">
                  <c:v>260</c:v>
                </c:pt>
                <c:pt idx="14">
                  <c:v>217</c:v>
                </c:pt>
                <c:pt idx="15">
                  <c:v>155</c:v>
                </c:pt>
                <c:pt idx="16">
                  <c:v>453</c:v>
                </c:pt>
                <c:pt idx="17">
                  <c:v>456</c:v>
                </c:pt>
                <c:pt idx="18">
                  <c:v>402</c:v>
                </c:pt>
                <c:pt idx="19">
                  <c:v>328</c:v>
                </c:pt>
                <c:pt idx="20">
                  <c:v>256</c:v>
                </c:pt>
                <c:pt idx="21">
                  <c:v>189</c:v>
                </c:pt>
                <c:pt idx="22">
                  <c:v>107</c:v>
                </c:pt>
                <c:pt idx="23">
                  <c:v>72</c:v>
                </c:pt>
                <c:pt idx="24">
                  <c:v>61</c:v>
                </c:pt>
                <c:pt idx="25">
                  <c:v>76</c:v>
                </c:pt>
                <c:pt idx="26">
                  <c:v>91</c:v>
                </c:pt>
                <c:pt idx="27">
                  <c:v>86</c:v>
                </c:pt>
                <c:pt idx="28">
                  <c:v>93</c:v>
                </c:pt>
                <c:pt idx="29">
                  <c:v>1871</c:v>
                </c:pt>
                <c:pt idx="30">
                  <c:v>398</c:v>
                </c:pt>
              </c:numCache>
            </c:numRef>
          </c:val>
          <c:smooth val="0"/>
          <c:extLst>
            <c:ext xmlns:c16="http://schemas.microsoft.com/office/drawing/2014/chart" uri="{C3380CC4-5D6E-409C-BE32-E72D297353CC}">
              <c16:uniqueId val="{00000001-3F68-43C4-A0CF-3DDFB9572658}"/>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3</c:v>
                </c:pt>
                <c:pt idx="1">
                  <c:v>0</c:v>
                </c:pt>
                <c:pt idx="2">
                  <c:v>3</c:v>
                </c:pt>
                <c:pt idx="3">
                  <c:v>2</c:v>
                </c:pt>
                <c:pt idx="4">
                  <c:v>-1</c:v>
                </c:pt>
                <c:pt idx="5">
                  <c:v>1</c:v>
                </c:pt>
                <c:pt idx="6">
                  <c:v>0</c:v>
                </c:pt>
                <c:pt idx="7">
                  <c:v>7</c:v>
                </c:pt>
                <c:pt idx="8">
                  <c:v>4</c:v>
                </c:pt>
                <c:pt idx="9">
                  <c:v>0</c:v>
                </c:pt>
              </c:numCache>
            </c:numRef>
          </c:val>
          <c:smooth val="0"/>
          <c:extLst>
            <c:ext xmlns:c16="http://schemas.microsoft.com/office/drawing/2014/chart" uri="{C3380CC4-5D6E-409C-BE32-E72D297353CC}">
              <c16:uniqueId val="{00000002-3F68-43C4-A0CF-3DDFB9572658}"/>
            </c:ext>
          </c:extLst>
        </c:ser>
        <c:dLbls>
          <c:showLegendKey val="0"/>
          <c:showVal val="0"/>
          <c:showCatName val="0"/>
          <c:showSerName val="0"/>
          <c:showPercent val="0"/>
          <c:showBubbleSize val="0"/>
        </c:dLbls>
        <c:smooth val="0"/>
        <c:axId val="234830544"/>
        <c:axId val="234823656"/>
      </c:lineChart>
      <c:dateAx>
        <c:axId val="23483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23656"/>
        <c:crosses val="autoZero"/>
        <c:auto val="1"/>
        <c:lblOffset val="100"/>
        <c:baseTimeUnit val="days"/>
      </c:dateAx>
      <c:valAx>
        <c:axId val="23482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83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139</c:v>
                </c:pt>
                <c:pt idx="2">
                  <c:v>88</c:v>
                </c:pt>
                <c:pt idx="3">
                  <c:v>72</c:v>
                </c:pt>
                <c:pt idx="4">
                  <c:v>96</c:v>
                </c:pt>
                <c:pt idx="5">
                  <c:v>138</c:v>
                </c:pt>
                <c:pt idx="6">
                  <c:v>91</c:v>
                </c:pt>
              </c:numCache>
            </c:numRef>
          </c:val>
          <c:extLst>
            <c:ext xmlns:c16="http://schemas.microsoft.com/office/drawing/2014/chart" uri="{C3380CC4-5D6E-409C-BE32-E72D297353CC}">
              <c16:uniqueId val="{00000000-F38E-4FBA-A95A-5B8BE6BEF027}"/>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232</c:v>
                </c:pt>
                <c:pt idx="1">
                  <c:v>176</c:v>
                </c:pt>
                <c:pt idx="2">
                  <c:v>131</c:v>
                </c:pt>
                <c:pt idx="3">
                  <c:v>500</c:v>
                </c:pt>
                <c:pt idx="4">
                  <c:v>390</c:v>
                </c:pt>
                <c:pt idx="5">
                  <c:v>325</c:v>
                </c:pt>
                <c:pt idx="6">
                  <c:v>301</c:v>
                </c:pt>
              </c:numCache>
            </c:numRef>
          </c:val>
          <c:extLst>
            <c:ext xmlns:c16="http://schemas.microsoft.com/office/drawing/2014/chart" uri="{C3380CC4-5D6E-409C-BE32-E72D297353CC}">
              <c16:uniqueId val="{00000001-F38E-4FBA-A95A-5B8BE6BEF027}"/>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5</c:v>
                </c:pt>
                <c:pt idx="3">
                  <c:v>2</c:v>
                </c:pt>
                <c:pt idx="4">
                  <c:v>2</c:v>
                </c:pt>
                <c:pt idx="5">
                  <c:v>2</c:v>
                </c:pt>
                <c:pt idx="6">
                  <c:v>-1</c:v>
                </c:pt>
              </c:numCache>
            </c:numRef>
          </c:val>
          <c:extLst>
            <c:ext xmlns:c16="http://schemas.microsoft.com/office/drawing/2014/chart" uri="{C3380CC4-5D6E-409C-BE32-E72D297353CC}">
              <c16:uniqueId val="{00000002-F38E-4FBA-A95A-5B8BE6BEF027}"/>
            </c:ext>
          </c:extLst>
        </c:ser>
        <c:dLbls>
          <c:showLegendKey val="0"/>
          <c:showVal val="0"/>
          <c:showCatName val="0"/>
          <c:showSerName val="0"/>
          <c:showPercent val="0"/>
          <c:showBubbleSize val="0"/>
        </c:dLbls>
        <c:gapWidth val="219"/>
        <c:overlap val="-27"/>
        <c:axId val="159058520"/>
        <c:axId val="159055568"/>
      </c:barChart>
      <c:catAx>
        <c:axId val="15905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055568"/>
        <c:crosses val="autoZero"/>
        <c:auto val="1"/>
        <c:lblAlgn val="ctr"/>
        <c:lblOffset val="100"/>
        <c:noMultiLvlLbl val="0"/>
      </c:catAx>
      <c:valAx>
        <c:axId val="15905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05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6</c:v>
                </c:pt>
                <c:pt idx="2">
                  <c:v>6</c:v>
                </c:pt>
                <c:pt idx="3">
                  <c:v>4</c:v>
                </c:pt>
                <c:pt idx="4">
                  <c:v>4</c:v>
                </c:pt>
                <c:pt idx="5">
                  <c:v>1</c:v>
                </c:pt>
                <c:pt idx="6">
                  <c:v>0</c:v>
                </c:pt>
              </c:numCache>
            </c:numRef>
          </c:val>
          <c:extLst>
            <c:ext xmlns:c16="http://schemas.microsoft.com/office/drawing/2014/chart" uri="{C3380CC4-5D6E-409C-BE32-E72D297353CC}">
              <c16:uniqueId val="{00000000-0DB4-4CDC-A415-CEB15FB58A88}"/>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8</c:v>
                </c:pt>
                <c:pt idx="3">
                  <c:v>5</c:v>
                </c:pt>
                <c:pt idx="4">
                  <c:v>1</c:v>
                </c:pt>
                <c:pt idx="5">
                  <c:v>0</c:v>
                </c:pt>
                <c:pt idx="6">
                  <c:v>0</c:v>
                </c:pt>
              </c:numCache>
            </c:numRef>
          </c:val>
          <c:extLst>
            <c:ext xmlns:c16="http://schemas.microsoft.com/office/drawing/2014/chart" uri="{C3380CC4-5D6E-409C-BE32-E72D297353CC}">
              <c16:uniqueId val="{00000001-0DB4-4CDC-A415-CEB15FB58A88}"/>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2-0DB4-4CDC-A415-CEB15FB58A88}"/>
            </c:ext>
          </c:extLst>
        </c:ser>
        <c:dLbls>
          <c:showLegendKey val="0"/>
          <c:showVal val="0"/>
          <c:showCatName val="0"/>
          <c:showSerName val="0"/>
          <c:showPercent val="0"/>
          <c:showBubbleSize val="0"/>
        </c:dLbls>
        <c:gapWidth val="219"/>
        <c:overlap val="-27"/>
        <c:axId val="237490480"/>
        <c:axId val="237490808"/>
      </c:barChart>
      <c:catAx>
        <c:axId val="23749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90808"/>
        <c:crosses val="autoZero"/>
        <c:auto val="1"/>
        <c:lblAlgn val="ctr"/>
        <c:lblOffset val="100"/>
        <c:noMultiLvlLbl val="0"/>
      </c:catAx>
      <c:valAx>
        <c:axId val="23749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9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0.93752223724471995</c:v>
                </c:pt>
                <c:pt idx="1">
                  <c:v>2.0508669560473001</c:v>
                </c:pt>
                <c:pt idx="2">
                  <c:v>0.99089162456415003</c:v>
                </c:pt>
                <c:pt idx="3">
                  <c:v>1.4823347327973</c:v>
                </c:pt>
                <c:pt idx="4">
                  <c:v>1.0318081548424001</c:v>
                </c:pt>
                <c:pt idx="5">
                  <c:v>3.2964491567637002</c:v>
                </c:pt>
              </c:numCache>
            </c:numRef>
          </c:val>
          <c:extLst>
            <c:ext xmlns:c16="http://schemas.microsoft.com/office/drawing/2014/chart" uri="{C3380CC4-5D6E-409C-BE32-E72D297353CC}">
              <c16:uniqueId val="{00000000-1370-468A-ABBD-2C48EA344067}"/>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0.78555172160634001</c:v>
                </c:pt>
                <c:pt idx="1">
                  <c:v>0.97306854611751004</c:v>
                </c:pt>
                <c:pt idx="2">
                  <c:v>1.2940725717642001</c:v>
                </c:pt>
                <c:pt idx="3">
                  <c:v>6.7025181704721</c:v>
                </c:pt>
                <c:pt idx="4">
                  <c:v>0.48087511930108001</c:v>
                </c:pt>
              </c:numCache>
            </c:numRef>
          </c:val>
          <c:extLst>
            <c:ext xmlns:c16="http://schemas.microsoft.com/office/drawing/2014/chart" uri="{C3380CC4-5D6E-409C-BE32-E72D297353CC}">
              <c16:uniqueId val="{00000001-1370-468A-ABBD-2C48EA344067}"/>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1.9397590361446</c:v>
                </c:pt>
              </c:numCache>
            </c:numRef>
          </c:val>
          <c:extLst>
            <c:ext xmlns:c16="http://schemas.microsoft.com/office/drawing/2014/chart" uri="{C3380CC4-5D6E-409C-BE32-E72D297353CC}">
              <c16:uniqueId val="{00000002-1370-468A-ABBD-2C48EA344067}"/>
            </c:ext>
          </c:extLst>
        </c:ser>
        <c:dLbls>
          <c:showLegendKey val="0"/>
          <c:showVal val="0"/>
          <c:showCatName val="0"/>
          <c:showSerName val="0"/>
          <c:showPercent val="0"/>
          <c:showBubbleSize val="0"/>
        </c:dLbls>
        <c:gapWidth val="219"/>
        <c:overlap val="-27"/>
        <c:axId val="237494088"/>
        <c:axId val="237494744"/>
      </c:barChart>
      <c:catAx>
        <c:axId val="23749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94744"/>
        <c:crosses val="autoZero"/>
        <c:auto val="1"/>
        <c:lblAlgn val="ctr"/>
        <c:lblOffset val="100"/>
        <c:noMultiLvlLbl val="0"/>
      </c:catAx>
      <c:valAx>
        <c:axId val="23749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9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1</c:v>
                </c:pt>
                <c:pt idx="2">
                  <c:v>2</c:v>
                </c:pt>
                <c:pt idx="3">
                  <c:v>0</c:v>
                </c:pt>
                <c:pt idx="4">
                  <c:v>0</c:v>
                </c:pt>
                <c:pt idx="5">
                  <c:v>1</c:v>
                </c:pt>
                <c:pt idx="6">
                  <c:v>3</c:v>
                </c:pt>
                <c:pt idx="7">
                  <c:v>2</c:v>
                </c:pt>
                <c:pt idx="8">
                  <c:v>1</c:v>
                </c:pt>
                <c:pt idx="9">
                  <c:v>1</c:v>
                </c:pt>
                <c:pt idx="10">
                  <c:v>0</c:v>
                </c:pt>
                <c:pt idx="11">
                  <c:v>0</c:v>
                </c:pt>
                <c:pt idx="12">
                  <c:v>0</c:v>
                </c:pt>
                <c:pt idx="13">
                  <c:v>1</c:v>
                </c:pt>
                <c:pt idx="14">
                  <c:v>1</c:v>
                </c:pt>
                <c:pt idx="15">
                  <c:v>1</c:v>
                </c:pt>
                <c:pt idx="16">
                  <c:v>1</c:v>
                </c:pt>
                <c:pt idx="17">
                  <c:v>1</c:v>
                </c:pt>
                <c:pt idx="18">
                  <c:v>0</c:v>
                </c:pt>
                <c:pt idx="19">
                  <c:v>0</c:v>
                </c:pt>
                <c:pt idx="20">
                  <c:v>1</c:v>
                </c:pt>
                <c:pt idx="21">
                  <c:v>2</c:v>
                </c:pt>
                <c:pt idx="22">
                  <c:v>1</c:v>
                </c:pt>
                <c:pt idx="23">
                  <c:v>0</c:v>
                </c:pt>
                <c:pt idx="24">
                  <c:v>0</c:v>
                </c:pt>
                <c:pt idx="25">
                  <c:v>0</c:v>
                </c:pt>
                <c:pt idx="26">
                  <c:v>1</c:v>
                </c:pt>
                <c:pt idx="27">
                  <c:v>1</c:v>
                </c:pt>
                <c:pt idx="28">
                  <c:v>0</c:v>
                </c:pt>
                <c:pt idx="29">
                  <c:v>0</c:v>
                </c:pt>
                <c:pt idx="30">
                  <c:v>0</c:v>
                </c:pt>
              </c:numCache>
            </c:numRef>
          </c:val>
          <c:smooth val="0"/>
          <c:extLst>
            <c:ext xmlns:c16="http://schemas.microsoft.com/office/drawing/2014/chart" uri="{C3380CC4-5D6E-409C-BE32-E72D297353CC}">
              <c16:uniqueId val="{00000000-2FED-4C06-A859-9EF33C92FA3F}"/>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c:v>
                </c:pt>
                <c:pt idx="1">
                  <c:v>1</c:v>
                </c:pt>
                <c:pt idx="2">
                  <c:v>1</c:v>
                </c:pt>
                <c:pt idx="3">
                  <c:v>0</c:v>
                </c:pt>
                <c:pt idx="4">
                  <c:v>0</c:v>
                </c:pt>
                <c:pt idx="5">
                  <c:v>0</c:v>
                </c:pt>
                <c:pt idx="6">
                  <c:v>0</c:v>
                </c:pt>
                <c:pt idx="7">
                  <c:v>2</c:v>
                </c:pt>
                <c:pt idx="8">
                  <c:v>1</c:v>
                </c:pt>
                <c:pt idx="9">
                  <c:v>0</c:v>
                </c:pt>
                <c:pt idx="10">
                  <c:v>0</c:v>
                </c:pt>
                <c:pt idx="11">
                  <c:v>0</c:v>
                </c:pt>
                <c:pt idx="12">
                  <c:v>0</c:v>
                </c:pt>
                <c:pt idx="13">
                  <c:v>1</c:v>
                </c:pt>
                <c:pt idx="14">
                  <c:v>1</c:v>
                </c:pt>
                <c:pt idx="15">
                  <c:v>1</c:v>
                </c:pt>
                <c:pt idx="16">
                  <c:v>0</c:v>
                </c:pt>
                <c:pt idx="17">
                  <c:v>0</c:v>
                </c:pt>
                <c:pt idx="18">
                  <c:v>0</c:v>
                </c:pt>
                <c:pt idx="19">
                  <c:v>0</c:v>
                </c:pt>
                <c:pt idx="20">
                  <c:v>2</c:v>
                </c:pt>
                <c:pt idx="21">
                  <c:v>2</c:v>
                </c:pt>
                <c:pt idx="22">
                  <c:v>1</c:v>
                </c:pt>
                <c:pt idx="23">
                  <c:v>0</c:v>
                </c:pt>
                <c:pt idx="24">
                  <c:v>0</c:v>
                </c:pt>
                <c:pt idx="25">
                  <c:v>0</c:v>
                </c:pt>
                <c:pt idx="26">
                  <c:v>1</c:v>
                </c:pt>
                <c:pt idx="27">
                  <c:v>0</c:v>
                </c:pt>
                <c:pt idx="28">
                  <c:v>2</c:v>
                </c:pt>
                <c:pt idx="29">
                  <c:v>1</c:v>
                </c:pt>
                <c:pt idx="30">
                  <c:v>0</c:v>
                </c:pt>
              </c:numCache>
            </c:numRef>
          </c:val>
          <c:smooth val="0"/>
          <c:extLst>
            <c:ext xmlns:c16="http://schemas.microsoft.com/office/drawing/2014/chart" uri="{C3380CC4-5D6E-409C-BE32-E72D297353CC}">
              <c16:uniqueId val="{00000001-2FED-4C06-A859-9EF33C92FA3F}"/>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2FED-4C06-A859-9EF33C92FA3F}"/>
            </c:ext>
          </c:extLst>
        </c:ser>
        <c:dLbls>
          <c:showLegendKey val="0"/>
          <c:showVal val="0"/>
          <c:showCatName val="0"/>
          <c:showSerName val="0"/>
          <c:showPercent val="0"/>
          <c:showBubbleSize val="0"/>
        </c:dLbls>
        <c:smooth val="0"/>
        <c:axId val="237490152"/>
        <c:axId val="237489496"/>
      </c:lineChart>
      <c:dateAx>
        <c:axId val="23749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89496"/>
        <c:crosses val="autoZero"/>
        <c:auto val="1"/>
        <c:lblOffset val="100"/>
        <c:baseTimeUnit val="days"/>
      </c:dateAx>
      <c:valAx>
        <c:axId val="23748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9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3</c:v>
                </c:pt>
                <c:pt idx="12">
                  <c:v>1</c:v>
                </c:pt>
                <c:pt idx="13">
                  <c:v>3</c:v>
                </c:pt>
                <c:pt idx="14">
                  <c:v>1</c:v>
                </c:pt>
                <c:pt idx="15">
                  <c:v>1</c:v>
                </c:pt>
                <c:pt idx="16">
                  <c:v>2</c:v>
                </c:pt>
                <c:pt idx="17">
                  <c:v>2</c:v>
                </c:pt>
                <c:pt idx="18">
                  <c:v>0</c:v>
                </c:pt>
                <c:pt idx="19">
                  <c:v>4</c:v>
                </c:pt>
                <c:pt idx="20">
                  <c:v>0</c:v>
                </c:pt>
                <c:pt idx="21">
                  <c:v>0</c:v>
                </c:pt>
                <c:pt idx="22">
                  <c:v>0</c:v>
                </c:pt>
                <c:pt idx="23">
                  <c:v>0</c:v>
                </c:pt>
              </c:numCache>
            </c:numRef>
          </c:val>
          <c:smooth val="0"/>
          <c:extLst>
            <c:ext xmlns:c16="http://schemas.microsoft.com/office/drawing/2014/chart" uri="{C3380CC4-5D6E-409C-BE32-E72D297353CC}">
              <c16:uniqueId val="{00000000-2138-463D-BB04-F9D2F960F4B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2</c:v>
                </c:pt>
                <c:pt idx="14">
                  <c:v>0</c:v>
                </c:pt>
                <c:pt idx="15">
                  <c:v>0</c:v>
                </c:pt>
                <c:pt idx="16">
                  <c:v>0</c:v>
                </c:pt>
                <c:pt idx="17">
                  <c:v>1</c:v>
                </c:pt>
                <c:pt idx="18">
                  <c:v>4</c:v>
                </c:pt>
                <c:pt idx="19">
                  <c:v>3</c:v>
                </c:pt>
                <c:pt idx="20">
                  <c:v>1</c:v>
                </c:pt>
                <c:pt idx="21">
                  <c:v>1</c:v>
                </c:pt>
                <c:pt idx="22">
                  <c:v>0</c:v>
                </c:pt>
                <c:pt idx="23">
                  <c:v>1</c:v>
                </c:pt>
              </c:numCache>
            </c:numRef>
          </c:val>
          <c:smooth val="0"/>
          <c:extLst>
            <c:ext xmlns:c16="http://schemas.microsoft.com/office/drawing/2014/chart" uri="{C3380CC4-5D6E-409C-BE32-E72D297353CC}">
              <c16:uniqueId val="{00000001-2138-463D-BB04-F9D2F960F4B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138-463D-BB04-F9D2F960F4B0}"/>
            </c:ext>
          </c:extLst>
        </c:ser>
        <c:dLbls>
          <c:showLegendKey val="0"/>
          <c:showVal val="0"/>
          <c:showCatName val="0"/>
          <c:showSerName val="0"/>
          <c:showPercent val="0"/>
          <c:showBubbleSize val="0"/>
        </c:dLbls>
        <c:smooth val="0"/>
        <c:axId val="352887984"/>
        <c:axId val="352888640"/>
      </c:lineChart>
      <c:catAx>
        <c:axId val="35288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88640"/>
        <c:crosses val="autoZero"/>
        <c:auto val="1"/>
        <c:lblAlgn val="ctr"/>
        <c:lblOffset val="100"/>
        <c:noMultiLvlLbl val="0"/>
      </c:catAx>
      <c:valAx>
        <c:axId val="35288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8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1.8367189493611999</c:v>
                </c:pt>
                <c:pt idx="10">
                  <c:v>3.3227106292320001</c:v>
                </c:pt>
                <c:pt idx="11">
                  <c:v>0.65516566077374006</c:v>
                </c:pt>
                <c:pt idx="12">
                  <c:v>0.48425287970233</c:v>
                </c:pt>
                <c:pt idx="13">
                  <c:v>1.9287032586182999</c:v>
                </c:pt>
                <c:pt idx="14">
                  <c:v>0.37209136712420998</c:v>
                </c:pt>
                <c:pt idx="15">
                  <c:v>0.86524595417400996</c:v>
                </c:pt>
                <c:pt idx="16">
                  <c:v>0.43618366002599002</c:v>
                </c:pt>
                <c:pt idx="17">
                  <c:v>0.44152468443447002</c:v>
                </c:pt>
                <c:pt idx="18">
                  <c:v>0</c:v>
                </c:pt>
                <c:pt idx="19">
                  <c:v>1.6993359326319</c:v>
                </c:pt>
                <c:pt idx="20">
                  <c:v>0</c:v>
                </c:pt>
                <c:pt idx="21">
                  <c:v>0</c:v>
                </c:pt>
                <c:pt idx="22">
                  <c:v>0</c:v>
                </c:pt>
                <c:pt idx="23">
                  <c:v>0</c:v>
                </c:pt>
              </c:numCache>
            </c:numRef>
          </c:val>
          <c:smooth val="0"/>
          <c:extLst>
            <c:ext xmlns:c16="http://schemas.microsoft.com/office/drawing/2014/chart" uri="{C3380CC4-5D6E-409C-BE32-E72D297353CC}">
              <c16:uniqueId val="{00000000-3A65-481F-BD5C-4887263ECFF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0.32068052814369002</c:v>
                </c:pt>
                <c:pt idx="11">
                  <c:v>0.49754440721531001</c:v>
                </c:pt>
                <c:pt idx="12">
                  <c:v>0.96938541331987005</c:v>
                </c:pt>
                <c:pt idx="13">
                  <c:v>0.62101253040804005</c:v>
                </c:pt>
                <c:pt idx="14">
                  <c:v>0</c:v>
                </c:pt>
                <c:pt idx="15">
                  <c:v>0</c:v>
                </c:pt>
                <c:pt idx="16">
                  <c:v>0</c:v>
                </c:pt>
                <c:pt idx="17">
                  <c:v>0.46082526277137997</c:v>
                </c:pt>
                <c:pt idx="18">
                  <c:v>8.3451140588424</c:v>
                </c:pt>
                <c:pt idx="19">
                  <c:v>2.6052232982971</c:v>
                </c:pt>
                <c:pt idx="20">
                  <c:v>0.26345986138522998</c:v>
                </c:pt>
                <c:pt idx="21">
                  <c:v>2.1141047413595002</c:v>
                </c:pt>
                <c:pt idx="22">
                  <c:v>0</c:v>
                </c:pt>
                <c:pt idx="23">
                  <c:v>0.35984761555056</c:v>
                </c:pt>
              </c:numCache>
            </c:numRef>
          </c:val>
          <c:smooth val="0"/>
          <c:extLst>
            <c:ext xmlns:c16="http://schemas.microsoft.com/office/drawing/2014/chart" uri="{C3380CC4-5D6E-409C-BE32-E72D297353CC}">
              <c16:uniqueId val="{00000001-3A65-481F-BD5C-4887263ECFF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1.9402265606169999</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A65-481F-BD5C-4887263ECFF0}"/>
            </c:ext>
          </c:extLst>
        </c:ser>
        <c:dLbls>
          <c:showLegendKey val="0"/>
          <c:showVal val="0"/>
          <c:showCatName val="0"/>
          <c:showSerName val="0"/>
          <c:showPercent val="0"/>
          <c:showBubbleSize val="0"/>
        </c:dLbls>
        <c:smooth val="0"/>
        <c:axId val="352893560"/>
        <c:axId val="352894872"/>
      </c:lineChart>
      <c:catAx>
        <c:axId val="35289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94872"/>
        <c:crosses val="autoZero"/>
        <c:auto val="1"/>
        <c:lblAlgn val="ctr"/>
        <c:lblOffset val="100"/>
        <c:noMultiLvlLbl val="0"/>
      </c:catAx>
      <c:valAx>
        <c:axId val="35289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9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733A-465D-A4EF-357765A84116}"/>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13</c:v>
                </c:pt>
                <c:pt idx="1">
                  <c:v>1</c:v>
                </c:pt>
                <c:pt idx="2">
                  <c:v>1</c:v>
                </c:pt>
              </c:numCache>
            </c:numRef>
          </c:val>
          <c:extLst>
            <c:ext xmlns:c16="http://schemas.microsoft.com/office/drawing/2014/chart" uri="{C3380CC4-5D6E-409C-BE32-E72D297353CC}">
              <c16:uniqueId val="{00000001-733A-465D-A4EF-357765A84116}"/>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9</c:v>
                </c:pt>
                <c:pt idx="1">
                  <c:v>17</c:v>
                </c:pt>
                <c:pt idx="2">
                  <c:v>0</c:v>
                </c:pt>
              </c:numCache>
            </c:numRef>
          </c:val>
          <c:extLst>
            <c:ext xmlns:c16="http://schemas.microsoft.com/office/drawing/2014/chart" uri="{C3380CC4-5D6E-409C-BE32-E72D297353CC}">
              <c16:uniqueId val="{00000002-733A-465D-A4EF-357765A84116}"/>
            </c:ext>
          </c:extLst>
        </c:ser>
        <c:dLbls>
          <c:showLegendKey val="0"/>
          <c:showVal val="0"/>
          <c:showCatName val="0"/>
          <c:showSerName val="0"/>
          <c:showPercent val="0"/>
          <c:showBubbleSize val="0"/>
        </c:dLbls>
        <c:gapWidth val="150"/>
        <c:overlap val="100"/>
        <c:axId val="358163976"/>
        <c:axId val="358161680"/>
      </c:barChart>
      <c:catAx>
        <c:axId val="3581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61680"/>
        <c:crosses val="autoZero"/>
        <c:auto val="1"/>
        <c:lblAlgn val="ctr"/>
        <c:lblOffset val="100"/>
        <c:noMultiLvlLbl val="0"/>
      </c:catAx>
      <c:valAx>
        <c:axId val="358161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6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0.32559960145185002</c:v>
                </c:pt>
                <c:pt idx="2">
                  <c:v>1.7114080733506001</c:v>
                </c:pt>
                <c:pt idx="3">
                  <c:v>0</c:v>
                </c:pt>
                <c:pt idx="4">
                  <c:v>1.2140826038523</c:v>
                </c:pt>
                <c:pt idx="5">
                  <c:v>0</c:v>
                </c:pt>
                <c:pt idx="6">
                  <c:v>0</c:v>
                </c:pt>
              </c:numCache>
            </c:numRef>
          </c:val>
          <c:extLst>
            <c:ext xmlns:c16="http://schemas.microsoft.com/office/drawing/2014/chart" uri="{C3380CC4-5D6E-409C-BE32-E72D297353CC}">
              <c16:uniqueId val="{00000000-6D26-4920-9364-EDDAAD87F07F}"/>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0.25365905394895</c:v>
                </c:pt>
                <c:pt idx="3">
                  <c:v>0</c:v>
                </c:pt>
                <c:pt idx="4">
                  <c:v>2.8454872480387001</c:v>
                </c:pt>
                <c:pt idx="5">
                  <c:v>0</c:v>
                </c:pt>
                <c:pt idx="6">
                  <c:v>0</c:v>
                </c:pt>
              </c:numCache>
            </c:numRef>
          </c:val>
          <c:extLst>
            <c:ext xmlns:c16="http://schemas.microsoft.com/office/drawing/2014/chart" uri="{C3380CC4-5D6E-409C-BE32-E72D297353CC}">
              <c16:uniqueId val="{00000001-6D26-4920-9364-EDDAAD87F07F}"/>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1.9388246628131001</c:v>
                </c:pt>
                <c:pt idx="3">
                  <c:v>0</c:v>
                </c:pt>
                <c:pt idx="4">
                  <c:v>0</c:v>
                </c:pt>
                <c:pt idx="5">
                  <c:v>0</c:v>
                </c:pt>
                <c:pt idx="6">
                  <c:v>0</c:v>
                </c:pt>
              </c:numCache>
            </c:numRef>
          </c:val>
          <c:extLst>
            <c:ext xmlns:c16="http://schemas.microsoft.com/office/drawing/2014/chart" uri="{C3380CC4-5D6E-409C-BE32-E72D297353CC}">
              <c16:uniqueId val="{00000002-6D26-4920-9364-EDDAAD87F07F}"/>
            </c:ext>
          </c:extLst>
        </c:ser>
        <c:dLbls>
          <c:showLegendKey val="0"/>
          <c:showVal val="0"/>
          <c:showCatName val="0"/>
          <c:showSerName val="0"/>
          <c:showPercent val="0"/>
          <c:showBubbleSize val="0"/>
        </c:dLbls>
        <c:gapWidth val="219"/>
        <c:overlap val="-27"/>
        <c:axId val="358160368"/>
        <c:axId val="358158072"/>
      </c:barChart>
      <c:catAx>
        <c:axId val="35816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58072"/>
        <c:crosses val="autoZero"/>
        <c:auto val="1"/>
        <c:lblAlgn val="ctr"/>
        <c:lblOffset val="100"/>
        <c:noMultiLvlLbl val="0"/>
      </c:catAx>
      <c:valAx>
        <c:axId val="35815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6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7754</c:v>
                </c:pt>
                <c:pt idx="1">
                  <c:v>12781</c:v>
                </c:pt>
                <c:pt idx="2">
                  <c:v>114</c:v>
                </c:pt>
              </c:numCache>
            </c:numRef>
          </c:val>
          <c:extLst>
            <c:ext xmlns:c16="http://schemas.microsoft.com/office/drawing/2014/chart" uri="{C3380CC4-5D6E-409C-BE32-E72D297353CC}">
              <c16:uniqueId val="{00000000-2D99-4158-B14D-99F053365C3F}"/>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685</c:v>
                </c:pt>
                <c:pt idx="1">
                  <c:v>1873</c:v>
                </c:pt>
                <c:pt idx="2">
                  <c:v>19</c:v>
                </c:pt>
              </c:numCache>
            </c:numRef>
          </c:val>
          <c:extLst>
            <c:ext xmlns:c16="http://schemas.microsoft.com/office/drawing/2014/chart" uri="{C3380CC4-5D6E-409C-BE32-E72D297353CC}">
              <c16:uniqueId val="{00000001-2D99-4158-B14D-99F053365C3F}"/>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129</c:v>
                </c:pt>
                <c:pt idx="2">
                  <c:v>0</c:v>
                </c:pt>
              </c:numCache>
            </c:numRef>
          </c:val>
          <c:extLst>
            <c:ext xmlns:c16="http://schemas.microsoft.com/office/drawing/2014/chart" uri="{C3380CC4-5D6E-409C-BE32-E72D297353CC}">
              <c16:uniqueId val="{00000002-2D99-4158-B14D-99F053365C3F}"/>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49</c:v>
                </c:pt>
                <c:pt idx="1">
                  <c:v>273</c:v>
                </c:pt>
                <c:pt idx="2">
                  <c:v>0</c:v>
                </c:pt>
              </c:numCache>
            </c:numRef>
          </c:val>
          <c:extLst>
            <c:ext xmlns:c16="http://schemas.microsoft.com/office/drawing/2014/chart" uri="{C3380CC4-5D6E-409C-BE32-E72D297353CC}">
              <c16:uniqueId val="{00000003-2D99-4158-B14D-99F053365C3F}"/>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3</c:v>
                </c:pt>
                <c:pt idx="1">
                  <c:v>8</c:v>
                </c:pt>
                <c:pt idx="2">
                  <c:v>0</c:v>
                </c:pt>
              </c:numCache>
            </c:numRef>
          </c:val>
          <c:extLst>
            <c:ext xmlns:c16="http://schemas.microsoft.com/office/drawing/2014/chart" uri="{C3380CC4-5D6E-409C-BE32-E72D297353CC}">
              <c16:uniqueId val="{00000004-2D99-4158-B14D-99F053365C3F}"/>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8</c:v>
                </c:pt>
                <c:pt idx="1">
                  <c:v>22</c:v>
                </c:pt>
                <c:pt idx="2">
                  <c:v>0</c:v>
                </c:pt>
              </c:numCache>
            </c:numRef>
          </c:val>
          <c:extLst>
            <c:ext xmlns:c16="http://schemas.microsoft.com/office/drawing/2014/chart" uri="{C3380CC4-5D6E-409C-BE32-E72D297353CC}">
              <c16:uniqueId val="{00000005-2D99-4158-B14D-99F053365C3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382</c:v>
                </c:pt>
                <c:pt idx="1">
                  <c:v>1861</c:v>
                </c:pt>
                <c:pt idx="2">
                  <c:v>2</c:v>
                </c:pt>
              </c:numCache>
            </c:numRef>
          </c:val>
          <c:extLst>
            <c:ext xmlns:c16="http://schemas.microsoft.com/office/drawing/2014/chart" uri="{C3380CC4-5D6E-409C-BE32-E72D297353CC}">
              <c16:uniqueId val="{00000006-2D99-4158-B14D-99F053365C3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9923</c:v>
                </c:pt>
                <c:pt idx="1">
                  <c:v>35413</c:v>
                </c:pt>
                <c:pt idx="2">
                  <c:v>26</c:v>
                </c:pt>
              </c:numCache>
            </c:numRef>
          </c:val>
          <c:extLst>
            <c:ext xmlns:c16="http://schemas.microsoft.com/office/drawing/2014/chart" uri="{C3380CC4-5D6E-409C-BE32-E72D297353CC}">
              <c16:uniqueId val="{00000007-2D99-4158-B14D-99F053365C3F}"/>
            </c:ext>
          </c:extLst>
        </c:ser>
        <c:dLbls>
          <c:showLegendKey val="0"/>
          <c:showVal val="0"/>
          <c:showCatName val="0"/>
          <c:showSerName val="0"/>
          <c:showPercent val="0"/>
          <c:showBubbleSize val="0"/>
        </c:dLbls>
        <c:gapWidth val="150"/>
        <c:overlap val="100"/>
        <c:axId val="358183656"/>
        <c:axId val="358188248"/>
      </c:barChart>
      <c:catAx>
        <c:axId val="35818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88248"/>
        <c:crosses val="autoZero"/>
        <c:auto val="1"/>
        <c:lblAlgn val="ctr"/>
        <c:lblOffset val="100"/>
        <c:noMultiLvlLbl val="0"/>
      </c:catAx>
      <c:valAx>
        <c:axId val="358188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8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6</c:v>
                </c:pt>
              </c:numCache>
            </c:numRef>
          </c:val>
          <c:extLst>
            <c:ext xmlns:c16="http://schemas.microsoft.com/office/drawing/2014/chart" uri="{C3380CC4-5D6E-409C-BE32-E72D297353CC}">
              <c16:uniqueId val="{00000000-B60F-46B1-839C-D6AA63080D3E}"/>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B60F-46B1-839C-D6AA63080D3E}"/>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B60F-46B1-839C-D6AA63080D3E}"/>
            </c:ext>
          </c:extLst>
        </c:ser>
        <c:dLbls>
          <c:showLegendKey val="0"/>
          <c:showVal val="0"/>
          <c:showCatName val="0"/>
          <c:showSerName val="0"/>
          <c:showPercent val="0"/>
          <c:showBubbleSize val="0"/>
        </c:dLbls>
        <c:gapWidth val="219"/>
        <c:overlap val="-27"/>
        <c:axId val="361317472"/>
        <c:axId val="401894472"/>
      </c:barChart>
      <c:catAx>
        <c:axId val="36131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4472"/>
        <c:crosses val="autoZero"/>
        <c:auto val="1"/>
        <c:lblAlgn val="ctr"/>
        <c:lblOffset val="100"/>
        <c:noMultiLvlLbl val="0"/>
      </c:catAx>
      <c:valAx>
        <c:axId val="40189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1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5183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856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8258921"/>
                    </a:ext>
                  </a:extLst>
                </a:gridCol>
                <a:gridCol w="740664">
                  <a:extLst>
                    <a:ext uri="{9D8B030D-6E8A-4147-A177-3AD203B41FA5}">
                      <a16:colId xmlns:a16="http://schemas.microsoft.com/office/drawing/2014/main" val="1700592438"/>
                    </a:ext>
                  </a:extLst>
                </a:gridCol>
                <a:gridCol w="740664">
                  <a:extLst>
                    <a:ext uri="{9D8B030D-6E8A-4147-A177-3AD203B41FA5}">
                      <a16:colId xmlns:a16="http://schemas.microsoft.com/office/drawing/2014/main" val="2530291845"/>
                    </a:ext>
                  </a:extLst>
                </a:gridCol>
                <a:gridCol w="740664">
                  <a:extLst>
                    <a:ext uri="{9D8B030D-6E8A-4147-A177-3AD203B41FA5}">
                      <a16:colId xmlns:a16="http://schemas.microsoft.com/office/drawing/2014/main" val="1377640075"/>
                    </a:ext>
                  </a:extLst>
                </a:gridCol>
                <a:gridCol w="740664">
                  <a:extLst>
                    <a:ext uri="{9D8B030D-6E8A-4147-A177-3AD203B41FA5}">
                      <a16:colId xmlns:a16="http://schemas.microsoft.com/office/drawing/2014/main" val="1599900737"/>
                    </a:ext>
                  </a:extLst>
                </a:gridCol>
                <a:gridCol w="740664">
                  <a:extLst>
                    <a:ext uri="{9D8B030D-6E8A-4147-A177-3AD203B41FA5}">
                      <a16:colId xmlns:a16="http://schemas.microsoft.com/office/drawing/2014/main" val="2820913238"/>
                    </a:ext>
                  </a:extLst>
                </a:gridCol>
                <a:gridCol w="740664">
                  <a:extLst>
                    <a:ext uri="{9D8B030D-6E8A-4147-A177-3AD203B41FA5}">
                      <a16:colId xmlns:a16="http://schemas.microsoft.com/office/drawing/2014/main" val="155669837"/>
                    </a:ext>
                  </a:extLst>
                </a:gridCol>
                <a:gridCol w="740664">
                  <a:extLst>
                    <a:ext uri="{9D8B030D-6E8A-4147-A177-3AD203B41FA5}">
                      <a16:colId xmlns:a16="http://schemas.microsoft.com/office/drawing/2014/main" val="4202713823"/>
                    </a:ext>
                  </a:extLst>
                </a:gridCol>
                <a:gridCol w="740664">
                  <a:extLst>
                    <a:ext uri="{9D8B030D-6E8A-4147-A177-3AD203B41FA5}">
                      <a16:colId xmlns:a16="http://schemas.microsoft.com/office/drawing/2014/main" val="3381712127"/>
                    </a:ext>
                  </a:extLst>
                </a:gridCol>
                <a:gridCol w="740664">
                  <a:extLst>
                    <a:ext uri="{9D8B030D-6E8A-4147-A177-3AD203B41FA5}">
                      <a16:colId xmlns:a16="http://schemas.microsoft.com/office/drawing/2014/main" val="17145680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0845690"/>
                  </a:ext>
                </a:extLst>
              </a:tr>
              <a:tr h="370840">
                <a:tc>
                  <a:txBody>
                    <a:bodyPr/>
                    <a:lstStyle/>
                    <a:p>
                      <a:r>
                        <a:rPr lang="es-ES" sz="1000"/>
                        <a:t>Ministerio de Agroindustria de la Nación Argentina</a:t>
                      </a:r>
                      <a:endParaRPr lang="en-US" sz="1000"/>
                    </a:p>
                  </a:txBody>
                  <a:tcPr/>
                </a:tc>
                <a:tc>
                  <a:txBody>
                    <a:bodyPr/>
                    <a:lstStyle/>
                    <a:p>
                      <a:r>
                        <a:rPr lang="en-US" sz="1000"/>
                        <a:t>57631</a:t>
                      </a:r>
                    </a:p>
                  </a:txBody>
                  <a:tcPr/>
                </a:tc>
                <a:tc>
                  <a:txBody>
                    <a:bodyPr/>
                    <a:lstStyle/>
                    <a:p>
                      <a:r>
                        <a:rPr lang="en-US" sz="1000"/>
                        <a:t>2947</a:t>
                      </a:r>
                    </a:p>
                  </a:txBody>
                  <a:tcPr/>
                </a:tc>
                <a:tc>
                  <a:txBody>
                    <a:bodyPr/>
                    <a:lstStyle/>
                    <a:p>
                      <a:r>
                        <a:rPr lang="en-US" sz="1000"/>
                        <a:t>23</a:t>
                      </a:r>
                    </a:p>
                  </a:txBody>
                  <a:tcPr/>
                </a:tc>
                <a:tc>
                  <a:txBody>
                    <a:bodyPr/>
                    <a:lstStyle/>
                    <a:p>
                      <a:r>
                        <a:rPr lang="en-US" sz="1000"/>
                        <a:t>8514</a:t>
                      </a:r>
                    </a:p>
                  </a:txBody>
                  <a:tcPr/>
                </a:tc>
                <a:tc>
                  <a:txBody>
                    <a:bodyPr/>
                    <a:lstStyle/>
                    <a:p>
                      <a:r>
                        <a:rPr lang="en-US" sz="1000"/>
                        <a:t>382</a:t>
                      </a:r>
                    </a:p>
                  </a:txBody>
                  <a:tcPr/>
                </a:tc>
                <a:tc>
                  <a:txBody>
                    <a:bodyPr/>
                    <a:lstStyle/>
                    <a:p>
                      <a:r>
                        <a:rPr lang="en-US" sz="1000"/>
                        <a:t>9923</a:t>
                      </a:r>
                    </a:p>
                  </a:txBody>
                  <a:tcPr/>
                </a:tc>
                <a:tc>
                  <a:txBody>
                    <a:bodyPr/>
                    <a:lstStyle/>
                    <a:p>
                      <a:r>
                        <a:rPr lang="en-US" sz="1000"/>
                        <a:t>12</a:t>
                      </a:r>
                    </a:p>
                  </a:txBody>
                  <a:tcPr/>
                </a:tc>
                <a:tc>
                  <a:txBody>
                    <a:bodyPr/>
                    <a:lstStyle/>
                    <a:p>
                      <a:r>
                        <a:rPr lang="en-US" sz="1000"/>
                        <a:t>1.4570%</a:t>
                      </a:r>
                    </a:p>
                  </a:txBody>
                  <a:tcPr/>
                </a:tc>
                <a:tc>
                  <a:txBody>
                    <a:bodyPr/>
                    <a:lstStyle/>
                    <a:p>
                      <a:r>
                        <a:rPr lang="en-US" sz="1000"/>
                        <a:t>0.0%</a:t>
                      </a:r>
                    </a:p>
                  </a:txBody>
                  <a:tcPr/>
                </a:tc>
                <a:extLst>
                  <a:ext uri="{0D108BD9-81ED-4DB2-BD59-A6C34878D82A}">
                    <a16:rowId xmlns:a16="http://schemas.microsoft.com/office/drawing/2014/main" val="1175572351"/>
                  </a:ext>
                </a:extLst>
              </a:tr>
              <a:tr h="370840">
                <a:tc>
                  <a:txBody>
                    <a:bodyPr/>
                    <a:lstStyle/>
                    <a:p>
                      <a:r>
                        <a:rPr lang="es-ES" sz="1000"/>
                        <a:t>Ministerio de Producción de la Nación Argentina</a:t>
                      </a:r>
                      <a:endParaRPr lang="en-US" sz="1000"/>
                    </a:p>
                  </a:txBody>
                  <a:tcPr/>
                </a:tc>
                <a:tc>
                  <a:txBody>
                    <a:bodyPr/>
                    <a:lstStyle/>
                    <a:p>
                      <a:r>
                        <a:rPr lang="en-US" sz="1000"/>
                        <a:t>113542</a:t>
                      </a:r>
                    </a:p>
                  </a:txBody>
                  <a:tcPr/>
                </a:tc>
                <a:tc>
                  <a:txBody>
                    <a:bodyPr/>
                    <a:lstStyle/>
                    <a:p>
                      <a:r>
                        <a:rPr lang="en-US" sz="1000"/>
                        <a:t>9238</a:t>
                      </a:r>
                    </a:p>
                  </a:txBody>
                  <a:tcPr/>
                </a:tc>
                <a:tc>
                  <a:txBody>
                    <a:bodyPr/>
                    <a:lstStyle/>
                    <a:p>
                      <a:r>
                        <a:rPr lang="en-US" sz="1000"/>
                        <a:t>18</a:t>
                      </a:r>
                    </a:p>
                  </a:txBody>
                  <a:tcPr/>
                </a:tc>
                <a:tc>
                  <a:txBody>
                    <a:bodyPr/>
                    <a:lstStyle/>
                    <a:p>
                      <a:r>
                        <a:rPr lang="en-US" sz="1000"/>
                        <a:t>15086</a:t>
                      </a:r>
                    </a:p>
                  </a:txBody>
                  <a:tcPr/>
                </a:tc>
                <a:tc>
                  <a:txBody>
                    <a:bodyPr/>
                    <a:lstStyle/>
                    <a:p>
                      <a:r>
                        <a:rPr lang="en-US" sz="1000"/>
                        <a:t>1861</a:t>
                      </a:r>
                    </a:p>
                  </a:txBody>
                  <a:tcPr/>
                </a:tc>
                <a:tc>
                  <a:txBody>
                    <a:bodyPr/>
                    <a:lstStyle/>
                    <a:p>
                      <a:r>
                        <a:rPr lang="en-US" sz="1000"/>
                        <a:t>35413</a:t>
                      </a:r>
                    </a:p>
                  </a:txBody>
                  <a:tcPr/>
                </a:tc>
                <a:tc>
                  <a:txBody>
                    <a:bodyPr/>
                    <a:lstStyle/>
                    <a:p>
                      <a:r>
                        <a:rPr lang="en-US" sz="1000"/>
                        <a:t>0</a:t>
                      </a:r>
                    </a:p>
                  </a:txBody>
                  <a:tcPr/>
                </a:tc>
                <a:tc>
                  <a:txBody>
                    <a:bodyPr/>
                    <a:lstStyle/>
                    <a:p>
                      <a:r>
                        <a:rPr lang="en-US" sz="1000"/>
                        <a:t>2.6706%</a:t>
                      </a:r>
                    </a:p>
                  </a:txBody>
                  <a:tcPr/>
                </a:tc>
                <a:tc>
                  <a:txBody>
                    <a:bodyPr/>
                    <a:lstStyle/>
                    <a:p>
                      <a:r>
                        <a:rPr lang="en-US" sz="1000"/>
                        <a:t>0.0%</a:t>
                      </a:r>
                    </a:p>
                  </a:txBody>
                  <a:tcPr/>
                </a:tc>
                <a:extLst>
                  <a:ext uri="{0D108BD9-81ED-4DB2-BD59-A6C34878D82A}">
                    <a16:rowId xmlns:a16="http://schemas.microsoft.com/office/drawing/2014/main" val="818036216"/>
                  </a:ext>
                </a:extLst>
              </a:tr>
              <a:tr h="370840">
                <a:tc>
                  <a:txBody>
                    <a:bodyPr/>
                    <a:lstStyle/>
                    <a:p>
                      <a:r>
                        <a:rPr lang="en-US" sz="1000"/>
                        <a:t>Ricardo Buryaile</a:t>
                      </a:r>
                    </a:p>
                  </a:txBody>
                  <a:tcPr/>
                </a:tc>
                <a:tc>
                  <a:txBody>
                    <a:bodyPr/>
                    <a:lstStyle/>
                    <a:p>
                      <a:r>
                        <a:rPr lang="en-US" sz="1000"/>
                        <a:t>8308</a:t>
                      </a:r>
                    </a:p>
                  </a:txBody>
                  <a:tcPr/>
                </a:tc>
                <a:tc>
                  <a:txBody>
                    <a:bodyPr/>
                    <a:lstStyle/>
                    <a:p>
                      <a:r>
                        <a:rPr lang="en-US" sz="1000"/>
                        <a:t>19</a:t>
                      </a:r>
                    </a:p>
                  </a:txBody>
                  <a:tcPr/>
                </a:tc>
                <a:tc>
                  <a:txBody>
                    <a:bodyPr/>
                    <a:lstStyle/>
                    <a:p>
                      <a:r>
                        <a:rPr lang="en-US" sz="1000"/>
                        <a:t>1</a:t>
                      </a:r>
                    </a:p>
                  </a:txBody>
                  <a:tcPr/>
                </a:tc>
                <a:tc>
                  <a:txBody>
                    <a:bodyPr/>
                    <a:lstStyle/>
                    <a:p>
                      <a:r>
                        <a:rPr lang="en-US" sz="1000"/>
                        <a:t>133</a:t>
                      </a:r>
                    </a:p>
                  </a:txBody>
                  <a:tcPr/>
                </a:tc>
                <a:tc>
                  <a:txBody>
                    <a:bodyPr/>
                    <a:lstStyle/>
                    <a:p>
                      <a:r>
                        <a:rPr lang="en-US" sz="1000"/>
                        <a:t>2</a:t>
                      </a:r>
                    </a:p>
                  </a:txBody>
                  <a:tcPr/>
                </a:tc>
                <a:tc>
                  <a:txBody>
                    <a:bodyPr/>
                    <a:lstStyle/>
                    <a:p>
                      <a:r>
                        <a:rPr lang="en-US" sz="1000"/>
                        <a:t>26</a:t>
                      </a:r>
                    </a:p>
                  </a:txBody>
                  <a:tcPr/>
                </a:tc>
                <a:tc>
                  <a:txBody>
                    <a:bodyPr/>
                    <a:lstStyle/>
                    <a:p>
                      <a:r>
                        <a:rPr lang="en-US" sz="1000"/>
                        <a:t>0</a:t>
                      </a:r>
                    </a:p>
                  </a:txBody>
                  <a:tcPr/>
                </a:tc>
                <a:tc>
                  <a:txBody>
                    <a:bodyPr/>
                    <a:lstStyle/>
                    <a:p>
                      <a:r>
                        <a:rPr lang="en-US" sz="1000"/>
                        <a:t>1.9402%</a:t>
                      </a:r>
                    </a:p>
                  </a:txBody>
                  <a:tcPr/>
                </a:tc>
                <a:tc>
                  <a:txBody>
                    <a:bodyPr/>
                    <a:lstStyle/>
                    <a:p>
                      <a:r>
                        <a:rPr lang="en-US" sz="1000"/>
                        <a:t>0.0%</a:t>
                      </a:r>
                    </a:p>
                  </a:txBody>
                  <a:tcPr/>
                </a:tc>
                <a:extLst>
                  <a:ext uri="{0D108BD9-81ED-4DB2-BD59-A6C34878D82A}">
                    <a16:rowId xmlns:a16="http://schemas.microsoft.com/office/drawing/2014/main" val="397113178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9422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19950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9681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62742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5365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9145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729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50622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813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75686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912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43699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613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08464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181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8181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0873807"/>
                    </a:ext>
                  </a:extLst>
                </a:gridCol>
                <a:gridCol w="658368">
                  <a:extLst>
                    <a:ext uri="{9D8B030D-6E8A-4147-A177-3AD203B41FA5}">
                      <a16:colId xmlns:a16="http://schemas.microsoft.com/office/drawing/2014/main" val="576105291"/>
                    </a:ext>
                  </a:extLst>
                </a:gridCol>
                <a:gridCol w="658368">
                  <a:extLst>
                    <a:ext uri="{9D8B030D-6E8A-4147-A177-3AD203B41FA5}">
                      <a16:colId xmlns:a16="http://schemas.microsoft.com/office/drawing/2014/main" val="2839994441"/>
                    </a:ext>
                  </a:extLst>
                </a:gridCol>
                <a:gridCol w="658368">
                  <a:extLst>
                    <a:ext uri="{9D8B030D-6E8A-4147-A177-3AD203B41FA5}">
                      <a16:colId xmlns:a16="http://schemas.microsoft.com/office/drawing/2014/main" val="1662745047"/>
                    </a:ext>
                  </a:extLst>
                </a:gridCol>
                <a:gridCol w="658368">
                  <a:extLst>
                    <a:ext uri="{9D8B030D-6E8A-4147-A177-3AD203B41FA5}">
                      <a16:colId xmlns:a16="http://schemas.microsoft.com/office/drawing/2014/main" val="2504906136"/>
                    </a:ext>
                  </a:extLst>
                </a:gridCol>
                <a:gridCol w="658368">
                  <a:extLst>
                    <a:ext uri="{9D8B030D-6E8A-4147-A177-3AD203B41FA5}">
                      <a16:colId xmlns:a16="http://schemas.microsoft.com/office/drawing/2014/main" val="3050167429"/>
                    </a:ext>
                  </a:extLst>
                </a:gridCol>
                <a:gridCol w="658368">
                  <a:extLst>
                    <a:ext uri="{9D8B030D-6E8A-4147-A177-3AD203B41FA5}">
                      <a16:colId xmlns:a16="http://schemas.microsoft.com/office/drawing/2014/main" val="1594378165"/>
                    </a:ext>
                  </a:extLst>
                </a:gridCol>
                <a:gridCol w="658368">
                  <a:extLst>
                    <a:ext uri="{9D8B030D-6E8A-4147-A177-3AD203B41FA5}">
                      <a16:colId xmlns:a16="http://schemas.microsoft.com/office/drawing/2014/main" val="824664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079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- 2017-03-16 18:26:50</a:t>
                      </a:r>
                      <a:r>
                        <a:rPr kumimoji="0" lang="es-ES" sz="1000" b="0" i="0" u="none" strike="noStrike" kern="1200" cap="none" spc="0" normalizeH="0" baseline="0" noProof="0">
                          <a:ln>
                            <a:noFill/>
                          </a:ln>
                          <a:solidFill>
                            <a:prstClr val="black"/>
                          </a:solidFill>
                          <a:effectLst/>
                          <a:uLnTx/>
                          <a:uFillTx/>
                          <a:latin typeface="+mn-lt"/>
                          <a:ea typeface="+mn-ea"/>
                          <a:cs typeface="+mn-cs"/>
                        </a:rPr>
                        <a:t>
Cuando Ezequiel Escobar estudiaba Ingeniería en Jujuy, un compañero con hipoacusia tuvo que dejar la universidad porque le costaba seguir las clases. Entonces, junto a unos amigos creó uSound, una aplicación para celulares que funciona como un audífono para personas con dificultades auditivas.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725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- 2017-03-09 18:54:37</a:t>
                      </a:r>
                      <a:r>
                        <a:rPr kumimoji="0" lang="es-ES" sz="1000" b="0" i="0" u="none" strike="noStrike" kern="1200" cap="none" spc="0" normalizeH="0" baseline="0" noProof="0">
                          <a:ln>
                            <a:noFill/>
                          </a:ln>
                          <a:solidFill>
                            <a:prstClr val="black"/>
                          </a:solidFill>
                          <a:effectLst/>
                          <a:uLnTx/>
                          <a:uFillTx/>
                          <a:latin typeface="+mn-lt"/>
                          <a:ea typeface="+mn-ea"/>
                          <a:cs typeface="+mn-cs"/>
                        </a:rPr>
                        <a:t>
Hace varias generaciones que las ollas Essen Oficial son un clásico de la cocina de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874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- 2017-03-29 19:57:41</a:t>
                      </a:r>
                      <a:r>
                        <a:rPr kumimoji="0" lang="es-ES" sz="1000" b="0" i="0" u="none" strike="noStrike" kern="1200" cap="none" spc="0" normalizeH="0" baseline="0" noProof="0">
                          <a:ln>
                            <a:noFill/>
                          </a:ln>
                          <a:solidFill>
                            <a:prstClr val="black"/>
                          </a:solidFill>
                          <a:effectLst/>
                          <a:uLnTx/>
                          <a:uFillTx/>
                          <a:latin typeface="+mn-lt"/>
                          <a:ea typeface="+mn-ea"/>
                          <a:cs typeface="+mn-cs"/>
                        </a:rPr>
                        <a:t>
ANIMATE A EMPRENDER, AHORA ES MÁS FÁCIL
Si estás arrancando un proyecto, con la #LeyDeEmprendedores podés recibir créditos a tasa cero y abrir tu empresa en un día. Además, invertir en tu idea va a tener beneficios. Más información en goo.gl/7lAZcE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22013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1185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85120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4689293"/>
                    </a:ext>
                  </a:extLst>
                </a:gridCol>
                <a:gridCol w="658368">
                  <a:extLst>
                    <a:ext uri="{9D8B030D-6E8A-4147-A177-3AD203B41FA5}">
                      <a16:colId xmlns:a16="http://schemas.microsoft.com/office/drawing/2014/main" val="3804131778"/>
                    </a:ext>
                  </a:extLst>
                </a:gridCol>
                <a:gridCol w="658368">
                  <a:extLst>
                    <a:ext uri="{9D8B030D-6E8A-4147-A177-3AD203B41FA5}">
                      <a16:colId xmlns:a16="http://schemas.microsoft.com/office/drawing/2014/main" val="494827383"/>
                    </a:ext>
                  </a:extLst>
                </a:gridCol>
                <a:gridCol w="658368">
                  <a:extLst>
                    <a:ext uri="{9D8B030D-6E8A-4147-A177-3AD203B41FA5}">
                      <a16:colId xmlns:a16="http://schemas.microsoft.com/office/drawing/2014/main" val="2686392252"/>
                    </a:ext>
                  </a:extLst>
                </a:gridCol>
                <a:gridCol w="658368">
                  <a:extLst>
                    <a:ext uri="{9D8B030D-6E8A-4147-A177-3AD203B41FA5}">
                      <a16:colId xmlns:a16="http://schemas.microsoft.com/office/drawing/2014/main" val="3719147758"/>
                    </a:ext>
                  </a:extLst>
                </a:gridCol>
                <a:gridCol w="658368">
                  <a:extLst>
                    <a:ext uri="{9D8B030D-6E8A-4147-A177-3AD203B41FA5}">
                      <a16:colId xmlns:a16="http://schemas.microsoft.com/office/drawing/2014/main" val="2648222397"/>
                    </a:ext>
                  </a:extLst>
                </a:gridCol>
                <a:gridCol w="658368">
                  <a:extLst>
                    <a:ext uri="{9D8B030D-6E8A-4147-A177-3AD203B41FA5}">
                      <a16:colId xmlns:a16="http://schemas.microsoft.com/office/drawing/2014/main" val="1526733155"/>
                    </a:ext>
                  </a:extLst>
                </a:gridCol>
                <a:gridCol w="658368">
                  <a:extLst>
                    <a:ext uri="{9D8B030D-6E8A-4147-A177-3AD203B41FA5}">
                      <a16:colId xmlns:a16="http://schemas.microsoft.com/office/drawing/2014/main" val="1279607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07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- 2017-03-07 10:00:00</a:t>
                      </a:r>
                      <a:r>
                        <a:rPr kumimoji="0" lang="es-ES" sz="1000" b="0" i="0" u="none" strike="noStrike" kern="1200" cap="none" spc="0" normalizeH="0" baseline="0" noProof="0">
                          <a:ln>
                            <a:noFill/>
                          </a:ln>
                          <a:solidFill>
                            <a:prstClr val="black"/>
                          </a:solidFill>
                          <a:effectLst/>
                          <a:uLnTx/>
                          <a:uFillTx/>
                          <a:latin typeface="+mn-lt"/>
                          <a:ea typeface="+mn-ea"/>
                          <a:cs typeface="+mn-cs"/>
                        </a:rPr>
                        <a:t>
JUNTOS 🐮🌾🚜
El campo es un sector social: es el producto del trabajo incansable de hombres y mujeres que construyen día a día el interior productivo. Nuestro deseo es seguir acompañándolos para lograr el desarrollo que permita oportunidades para cada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494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- 2017-03-16 13:17:37</a:t>
                      </a:r>
                      <a:r>
                        <a:rPr kumimoji="0" lang="es-ES" sz="1000" b="0" i="0" u="none" strike="noStrike" kern="1200" cap="none" spc="0" normalizeH="0" baseline="0" noProof="0">
                          <a:ln>
                            <a:noFill/>
                          </a:ln>
                          <a:solidFill>
                            <a:prstClr val="black"/>
                          </a:solidFill>
                          <a:effectLst/>
                          <a:uLnTx/>
                          <a:uFillTx/>
                          <a:latin typeface="+mn-lt"/>
                          <a:ea typeface="+mn-ea"/>
                          <a:cs typeface="+mn-cs"/>
                        </a:rPr>
                        <a:t>
¿YA PROBASTE LA ALGARROBA?
Es una leguminosa que se encuentra en provincias como Chaco, Catamarca, Córdoba, La Rioja, Mendoza, Salta, San Juan, San Luis, Santiago del Estero y Tucumán. Con su harina se pueden hacer tortas, brownies y muchas otras comidas riquísimas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759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21:42:32</a:t>
                      </a:r>
                      <a:r>
                        <a:rPr kumimoji="0" lang="es-ES" sz="1000" b="0" i="0" u="none" strike="noStrike" kern="1200" cap="none" spc="0" normalizeH="0" baseline="0" noProof="0">
                          <a:ln>
                            <a:noFill/>
                          </a:ln>
                          <a:solidFill>
                            <a:prstClr val="black"/>
                          </a:solidFill>
                          <a:effectLst/>
                          <a:uLnTx/>
                          <a:uFillTx/>
                          <a:latin typeface="+mn-lt"/>
                          <a:ea typeface="+mn-ea"/>
                          <a:cs typeface="+mn-cs"/>
                        </a:rPr>
                        <a:t>
Hay muchas cosas que son diferentes de cómo las imaginamos #8M www.argentina.gob.ar/111mil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304907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297940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610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9746487"/>
                    </a:ext>
                  </a:extLst>
                </a:gridCol>
                <a:gridCol w="658368">
                  <a:extLst>
                    <a:ext uri="{9D8B030D-6E8A-4147-A177-3AD203B41FA5}">
                      <a16:colId xmlns:a16="http://schemas.microsoft.com/office/drawing/2014/main" val="357549364"/>
                    </a:ext>
                  </a:extLst>
                </a:gridCol>
                <a:gridCol w="658368">
                  <a:extLst>
                    <a:ext uri="{9D8B030D-6E8A-4147-A177-3AD203B41FA5}">
                      <a16:colId xmlns:a16="http://schemas.microsoft.com/office/drawing/2014/main" val="389930229"/>
                    </a:ext>
                  </a:extLst>
                </a:gridCol>
                <a:gridCol w="658368">
                  <a:extLst>
                    <a:ext uri="{9D8B030D-6E8A-4147-A177-3AD203B41FA5}">
                      <a16:colId xmlns:a16="http://schemas.microsoft.com/office/drawing/2014/main" val="349322568"/>
                    </a:ext>
                  </a:extLst>
                </a:gridCol>
                <a:gridCol w="658368">
                  <a:extLst>
                    <a:ext uri="{9D8B030D-6E8A-4147-A177-3AD203B41FA5}">
                      <a16:colId xmlns:a16="http://schemas.microsoft.com/office/drawing/2014/main" val="390299224"/>
                    </a:ext>
                  </a:extLst>
                </a:gridCol>
                <a:gridCol w="658368">
                  <a:extLst>
                    <a:ext uri="{9D8B030D-6E8A-4147-A177-3AD203B41FA5}">
                      <a16:colId xmlns:a16="http://schemas.microsoft.com/office/drawing/2014/main" val="1608002144"/>
                    </a:ext>
                  </a:extLst>
                </a:gridCol>
                <a:gridCol w="658368">
                  <a:extLst>
                    <a:ext uri="{9D8B030D-6E8A-4147-A177-3AD203B41FA5}">
                      <a16:colId xmlns:a16="http://schemas.microsoft.com/office/drawing/2014/main" val="1800393746"/>
                    </a:ext>
                  </a:extLst>
                </a:gridCol>
                <a:gridCol w="658368">
                  <a:extLst>
                    <a:ext uri="{9D8B030D-6E8A-4147-A177-3AD203B41FA5}">
                      <a16:colId xmlns:a16="http://schemas.microsoft.com/office/drawing/2014/main" val="3890186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676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19:27:05</a:t>
                      </a:r>
                      <a:r>
                        <a:rPr kumimoji="0" lang="es-ES" sz="1000" b="0" i="0" u="none" strike="noStrike" kern="1200" cap="none" spc="0" normalizeH="0" baseline="0" noProof="0">
                          <a:ln>
                            <a:noFill/>
                          </a:ln>
                          <a:solidFill>
                            <a:prstClr val="black"/>
                          </a:solidFill>
                          <a:effectLst/>
                          <a:uLnTx/>
                          <a:uFillTx/>
                          <a:latin typeface="+mn-lt"/>
                          <a:ea typeface="+mn-ea"/>
                          <a:cs typeface="+mn-cs"/>
                        </a:rPr>
                        <a:t>
IPH empezó haciendo cables de acero para frenos de bicicletas en un taller de San Martín, Buenos Aires. Hoy, tiene dos plantas en San Miguel y sus cables están en los ascensores de los principales rascacielos de Nueva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719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- 2017-03-18 09:30:01</a:t>
                      </a:r>
                      <a:r>
                        <a:rPr kumimoji="0" lang="es-ES" sz="1000" b="0" i="0" u="none" strike="noStrike" kern="1200" cap="none" spc="0" normalizeH="0" baseline="0" noProof="0">
                          <a:ln>
                            <a:noFill/>
                          </a:ln>
                          <a:solidFill>
                            <a:prstClr val="black"/>
                          </a:solidFill>
                          <a:effectLst/>
                          <a:uLnTx/>
                          <a:uFillTx/>
                          <a:latin typeface="+mn-lt"/>
                          <a:ea typeface="+mn-ea"/>
                          <a:cs typeface="+mn-cs"/>
                        </a:rPr>
                        <a:t>
Saludamos a los hombres y mujeres que toman a la agroindustria y a sus valores como una forma de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61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- 2017-03-03 19:27:35</a:t>
                      </a:r>
                      <a:r>
                        <a:rPr kumimoji="0" lang="es-ES" sz="1000" b="0" i="0" u="none" strike="noStrike" kern="1200" cap="none" spc="0" normalizeH="0" baseline="0" noProof="0">
                          <a:ln>
                            <a:noFill/>
                          </a:ln>
                          <a:solidFill>
                            <a:prstClr val="black"/>
                          </a:solidFill>
                          <a:effectLst/>
                          <a:uLnTx/>
                          <a:uFillTx/>
                          <a:latin typeface="+mn-lt"/>
                          <a:ea typeface="+mn-ea"/>
                          <a:cs typeface="+mn-cs"/>
                        </a:rPr>
                        <a:t>
El SABOR DEL TRABAJO EN EQUIPO
El sector cervecero presenta un potencial enorme con un crecimiento anual de alrededor del 40%. Existen más de 550 microcervecerías, con más de 10.000 empleos en forma directa e indirecta. Te presentamos a quienes hacen un producto con sabor, color y aroma a calidad: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116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- 2017-03-07 19:09:59</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514399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255136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3224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515062"/>
                    </a:ext>
                  </a:extLst>
                </a:gridCol>
                <a:gridCol w="658368">
                  <a:extLst>
                    <a:ext uri="{9D8B030D-6E8A-4147-A177-3AD203B41FA5}">
                      <a16:colId xmlns:a16="http://schemas.microsoft.com/office/drawing/2014/main" val="746346106"/>
                    </a:ext>
                  </a:extLst>
                </a:gridCol>
                <a:gridCol w="658368">
                  <a:extLst>
                    <a:ext uri="{9D8B030D-6E8A-4147-A177-3AD203B41FA5}">
                      <a16:colId xmlns:a16="http://schemas.microsoft.com/office/drawing/2014/main" val="2582418124"/>
                    </a:ext>
                  </a:extLst>
                </a:gridCol>
                <a:gridCol w="658368">
                  <a:extLst>
                    <a:ext uri="{9D8B030D-6E8A-4147-A177-3AD203B41FA5}">
                      <a16:colId xmlns:a16="http://schemas.microsoft.com/office/drawing/2014/main" val="3812874004"/>
                    </a:ext>
                  </a:extLst>
                </a:gridCol>
                <a:gridCol w="658368">
                  <a:extLst>
                    <a:ext uri="{9D8B030D-6E8A-4147-A177-3AD203B41FA5}">
                      <a16:colId xmlns:a16="http://schemas.microsoft.com/office/drawing/2014/main" val="2113642456"/>
                    </a:ext>
                  </a:extLst>
                </a:gridCol>
                <a:gridCol w="658368">
                  <a:extLst>
                    <a:ext uri="{9D8B030D-6E8A-4147-A177-3AD203B41FA5}">
                      <a16:colId xmlns:a16="http://schemas.microsoft.com/office/drawing/2014/main" val="1532312262"/>
                    </a:ext>
                  </a:extLst>
                </a:gridCol>
                <a:gridCol w="658368">
                  <a:extLst>
                    <a:ext uri="{9D8B030D-6E8A-4147-A177-3AD203B41FA5}">
                      <a16:colId xmlns:a16="http://schemas.microsoft.com/office/drawing/2014/main" val="2534876930"/>
                    </a:ext>
                  </a:extLst>
                </a:gridCol>
                <a:gridCol w="658368">
                  <a:extLst>
                    <a:ext uri="{9D8B030D-6E8A-4147-A177-3AD203B41FA5}">
                      <a16:colId xmlns:a16="http://schemas.microsoft.com/office/drawing/2014/main" val="57662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684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- 2017-03-02 18:49:29</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SEGUNDO EXPORTADOR MUNDIAL DE BIODIÉSEL
Santa Fe, Buenos Aires, La Pampa y Santiago del Estero son las principales provincias productoras.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583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- 2017-03-08 19:36:09</a:t>
                      </a:r>
                      <a:r>
                        <a:rPr kumimoji="0" lang="es-ES" sz="1000" b="0" i="0" u="none" strike="noStrike" kern="1200" cap="none" spc="0" normalizeH="0" baseline="0" noProof="0">
                          <a:ln>
                            <a:noFill/>
                          </a:ln>
                          <a:solidFill>
                            <a:prstClr val="black"/>
                          </a:solidFill>
                          <a:effectLst/>
                          <a:uLnTx/>
                          <a:uFillTx/>
                          <a:latin typeface="+mn-lt"/>
                          <a:ea typeface="+mn-ea"/>
                          <a:cs typeface="+mn-cs"/>
                        </a:rPr>
                        <a:t>
HUERTA SIN TIERRA Y CON PECES
En Expoagro Argentina mostramos el sistema de acuaponia. Mirá cómo funciona: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716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- 2017-03-22 12:17:10</a:t>
                      </a:r>
                      <a:r>
                        <a:rPr kumimoji="0" lang="es-ES" sz="1000" b="0" i="0" u="none" strike="noStrike" kern="1200" cap="none" spc="0" normalizeH="0" baseline="0" noProof="0">
                          <a:ln>
                            <a:noFill/>
                          </a:ln>
                          <a:solidFill>
                            <a:prstClr val="black"/>
                          </a:solidFill>
                          <a:effectLst/>
                          <a:uLnTx/>
                          <a:uFillTx/>
                          <a:latin typeface="+mn-lt"/>
                          <a:ea typeface="+mn-ea"/>
                          <a:cs typeface="+mn-cs"/>
                        </a:rPr>
                        <a:t>
Mirá cómo se fabrican los termos Lumilagro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768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- 2017-03-22 09:30:00</a:t>
                      </a:r>
                      <a:r>
                        <a:rPr kumimoji="0" lang="es-ES" sz="1000" b="0" i="0" u="none" strike="noStrike" kern="1200" cap="none" spc="0" normalizeH="0" baseline="0" noProof="0">
                          <a:ln>
                            <a:noFill/>
                          </a:ln>
                          <a:solidFill>
                            <a:prstClr val="black"/>
                          </a:solidFill>
                          <a:effectLst/>
                          <a:uLnTx/>
                          <a:uFillTx/>
                          <a:latin typeface="+mn-lt"/>
                          <a:ea typeface="+mn-ea"/>
                          <a:cs typeface="+mn-cs"/>
                        </a:rPr>
                        <a:t>
MÁS QUE UN RECURSO
El agua es la fuente de vida que nos permite cambiar un entorno y convertirlo en producción. Su uso responsable es crecimiento y construcción de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523884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97232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289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7186363"/>
                    </a:ext>
                  </a:extLst>
                </a:gridCol>
                <a:gridCol w="658368">
                  <a:extLst>
                    <a:ext uri="{9D8B030D-6E8A-4147-A177-3AD203B41FA5}">
                      <a16:colId xmlns:a16="http://schemas.microsoft.com/office/drawing/2014/main" val="1382568916"/>
                    </a:ext>
                  </a:extLst>
                </a:gridCol>
                <a:gridCol w="658368">
                  <a:extLst>
                    <a:ext uri="{9D8B030D-6E8A-4147-A177-3AD203B41FA5}">
                      <a16:colId xmlns:a16="http://schemas.microsoft.com/office/drawing/2014/main" val="2941874384"/>
                    </a:ext>
                  </a:extLst>
                </a:gridCol>
                <a:gridCol w="658368">
                  <a:extLst>
                    <a:ext uri="{9D8B030D-6E8A-4147-A177-3AD203B41FA5}">
                      <a16:colId xmlns:a16="http://schemas.microsoft.com/office/drawing/2014/main" val="3032163514"/>
                    </a:ext>
                  </a:extLst>
                </a:gridCol>
                <a:gridCol w="658368">
                  <a:extLst>
                    <a:ext uri="{9D8B030D-6E8A-4147-A177-3AD203B41FA5}">
                      <a16:colId xmlns:a16="http://schemas.microsoft.com/office/drawing/2014/main" val="3048452510"/>
                    </a:ext>
                  </a:extLst>
                </a:gridCol>
                <a:gridCol w="658368">
                  <a:extLst>
                    <a:ext uri="{9D8B030D-6E8A-4147-A177-3AD203B41FA5}">
                      <a16:colId xmlns:a16="http://schemas.microsoft.com/office/drawing/2014/main" val="3952579159"/>
                    </a:ext>
                  </a:extLst>
                </a:gridCol>
                <a:gridCol w="658368">
                  <a:extLst>
                    <a:ext uri="{9D8B030D-6E8A-4147-A177-3AD203B41FA5}">
                      <a16:colId xmlns:a16="http://schemas.microsoft.com/office/drawing/2014/main" val="4094252328"/>
                    </a:ext>
                  </a:extLst>
                </a:gridCol>
                <a:gridCol w="658368">
                  <a:extLst>
                    <a:ext uri="{9D8B030D-6E8A-4147-A177-3AD203B41FA5}">
                      <a16:colId xmlns:a16="http://schemas.microsoft.com/office/drawing/2014/main" val="3228783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520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- 2017-03-27 13:29:41</a:t>
                      </a:r>
                      <a:r>
                        <a:rPr kumimoji="0" lang="es-ES" sz="1000" b="0" i="0" u="none" strike="noStrike" kern="1200" cap="none" spc="0" normalizeH="0" baseline="0" noProof="0">
                          <a:ln>
                            <a:noFill/>
                          </a:ln>
                          <a:solidFill>
                            <a:prstClr val="black"/>
                          </a:solidFill>
                          <a:effectLst/>
                          <a:uLnTx/>
                          <a:uFillTx/>
                          <a:latin typeface="+mn-lt"/>
                          <a:ea typeface="+mn-ea"/>
                          <a:cs typeface="+mn-cs"/>
                        </a:rPr>
                        <a:t>
UN EXPERTO VA A TRABAJAR CON VOS PARA QUE TU PyME CREZCA
Con Expertos PyME podés elegir un especialista para que visite tu empresa y te acompañe en la implementación de un plan de mejoras en ventas, comunicación, comercio o el área que prefieras. Sumale un experto a tu PyME y empezá a crecer goo.gl/erGTP2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21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- 2017-03-06 11:00:00</a:t>
                      </a:r>
                      <a:r>
                        <a:rPr kumimoji="0" lang="es-ES" sz="1000" b="0" i="0" u="none" strike="noStrike" kern="1200" cap="none" spc="0" normalizeH="0" baseline="0" noProof="0">
                          <a:ln>
                            <a:noFill/>
                          </a:ln>
                          <a:solidFill>
                            <a:prstClr val="black"/>
                          </a:solidFill>
                          <a:effectLst/>
                          <a:uLnTx/>
                          <a:uFillTx/>
                          <a:latin typeface="+mn-lt"/>
                          <a:ea typeface="+mn-ea"/>
                          <a:cs typeface="+mn-cs"/>
                        </a:rPr>
                        <a:t>
TUCUMÁN TAMBIÉN ES VINO
Con el apoyo de Agroindustria, se construyó una de las primeras bodegas comunitarias del mundo.  Llevamos el desarrollo territorial a cada rincón del país para que vivir en el campo signifique nuevas oportunidades.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501903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523971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2210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4249532"/>
                    </a:ext>
                  </a:extLst>
                </a:gridCol>
                <a:gridCol w="658368">
                  <a:extLst>
                    <a:ext uri="{9D8B030D-6E8A-4147-A177-3AD203B41FA5}">
                      <a16:colId xmlns:a16="http://schemas.microsoft.com/office/drawing/2014/main" val="3901486343"/>
                    </a:ext>
                  </a:extLst>
                </a:gridCol>
                <a:gridCol w="658368">
                  <a:extLst>
                    <a:ext uri="{9D8B030D-6E8A-4147-A177-3AD203B41FA5}">
                      <a16:colId xmlns:a16="http://schemas.microsoft.com/office/drawing/2014/main" val="2312662420"/>
                    </a:ext>
                  </a:extLst>
                </a:gridCol>
                <a:gridCol w="658368">
                  <a:extLst>
                    <a:ext uri="{9D8B030D-6E8A-4147-A177-3AD203B41FA5}">
                      <a16:colId xmlns:a16="http://schemas.microsoft.com/office/drawing/2014/main" val="3768673811"/>
                    </a:ext>
                  </a:extLst>
                </a:gridCol>
                <a:gridCol w="658368">
                  <a:extLst>
                    <a:ext uri="{9D8B030D-6E8A-4147-A177-3AD203B41FA5}">
                      <a16:colId xmlns:a16="http://schemas.microsoft.com/office/drawing/2014/main" val="1690142328"/>
                    </a:ext>
                  </a:extLst>
                </a:gridCol>
                <a:gridCol w="658368">
                  <a:extLst>
                    <a:ext uri="{9D8B030D-6E8A-4147-A177-3AD203B41FA5}">
                      <a16:colId xmlns:a16="http://schemas.microsoft.com/office/drawing/2014/main" val="2904167321"/>
                    </a:ext>
                  </a:extLst>
                </a:gridCol>
                <a:gridCol w="658368">
                  <a:extLst>
                    <a:ext uri="{9D8B030D-6E8A-4147-A177-3AD203B41FA5}">
                      <a16:colId xmlns:a16="http://schemas.microsoft.com/office/drawing/2014/main" val="313124503"/>
                    </a:ext>
                  </a:extLst>
                </a:gridCol>
                <a:gridCol w="658368">
                  <a:extLst>
                    <a:ext uri="{9D8B030D-6E8A-4147-A177-3AD203B41FA5}">
                      <a16:colId xmlns:a16="http://schemas.microsoft.com/office/drawing/2014/main" val="402931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06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- 2017-03-01 10:54:54</a:t>
                      </a:r>
                      <a:r>
                        <a:rPr kumimoji="0" lang="es-ES" sz="1000" b="0" i="0" u="none" strike="noStrike" kern="1200" cap="none" spc="0" normalizeH="0" baseline="0" noProof="0">
                          <a:ln>
                            <a:noFill/>
                          </a:ln>
                          <a:solidFill>
                            <a:prstClr val="black"/>
                          </a:solidFill>
                          <a:effectLst/>
                          <a:uLnTx/>
                          <a:uFillTx/>
                          <a:latin typeface="+mn-lt"/>
                          <a:ea typeface="+mn-ea"/>
                          <a:cs typeface="+mn-cs"/>
                        </a:rPr>
                        <a:t>
MÁS TRIGO, MÁS TRABAJO PARA LOS ARGENTINOS
Logramos la cosecha de trigo más grande de la historia, con 18,3 millones de toneladas. Esto significa reactivación económica en muchos pueblos del interior y más sustentabilidad ambiental gracias a la rotación de cultivos.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728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- 2017-03-15 11:38:15</a:t>
                      </a:r>
                      <a:r>
                        <a:rPr kumimoji="0" lang="es-ES" sz="1000" b="0" i="0" u="none" strike="noStrike" kern="1200" cap="none" spc="0" normalizeH="0" baseline="0" noProof="0">
                          <a:ln>
                            <a:noFill/>
                          </a:ln>
                          <a:solidFill>
                            <a:prstClr val="black"/>
                          </a:solidFill>
                          <a:effectLst/>
                          <a:uLnTx/>
                          <a:uFillTx/>
                          <a:latin typeface="+mn-lt"/>
                          <a:ea typeface="+mn-ea"/>
                          <a:cs typeface="+mn-cs"/>
                        </a:rPr>
                        <a:t>
VAMOS A DUPLICAR LA FABRICACIÓN NACIONAL DE AUTOS
Junto al presidente Mauricio Macri, las provincias de Buenos Aires, Santa Fe y Córdoba, los trabajadores y las empresas del sector automotriz nos comprometimos para que en 2023 estemos fabricando 1 millón de autos por año y, a partir del crecimiento sostenido, generemos 30.000 nuevos empleos http://www.produccion.gob.ar/acuerdoautomotriz/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38954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46222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260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4349131"/>
                    </a:ext>
                  </a:extLst>
                </a:gridCol>
                <a:gridCol w="658368">
                  <a:extLst>
                    <a:ext uri="{9D8B030D-6E8A-4147-A177-3AD203B41FA5}">
                      <a16:colId xmlns:a16="http://schemas.microsoft.com/office/drawing/2014/main" val="283814644"/>
                    </a:ext>
                  </a:extLst>
                </a:gridCol>
                <a:gridCol w="658368">
                  <a:extLst>
                    <a:ext uri="{9D8B030D-6E8A-4147-A177-3AD203B41FA5}">
                      <a16:colId xmlns:a16="http://schemas.microsoft.com/office/drawing/2014/main" val="2434465423"/>
                    </a:ext>
                  </a:extLst>
                </a:gridCol>
                <a:gridCol w="658368">
                  <a:extLst>
                    <a:ext uri="{9D8B030D-6E8A-4147-A177-3AD203B41FA5}">
                      <a16:colId xmlns:a16="http://schemas.microsoft.com/office/drawing/2014/main" val="3984311913"/>
                    </a:ext>
                  </a:extLst>
                </a:gridCol>
                <a:gridCol w="658368">
                  <a:extLst>
                    <a:ext uri="{9D8B030D-6E8A-4147-A177-3AD203B41FA5}">
                      <a16:colId xmlns:a16="http://schemas.microsoft.com/office/drawing/2014/main" val="2719945192"/>
                    </a:ext>
                  </a:extLst>
                </a:gridCol>
                <a:gridCol w="658368">
                  <a:extLst>
                    <a:ext uri="{9D8B030D-6E8A-4147-A177-3AD203B41FA5}">
                      <a16:colId xmlns:a16="http://schemas.microsoft.com/office/drawing/2014/main" val="3225887310"/>
                    </a:ext>
                  </a:extLst>
                </a:gridCol>
                <a:gridCol w="658368">
                  <a:extLst>
                    <a:ext uri="{9D8B030D-6E8A-4147-A177-3AD203B41FA5}">
                      <a16:colId xmlns:a16="http://schemas.microsoft.com/office/drawing/2014/main" val="4153184323"/>
                    </a:ext>
                  </a:extLst>
                </a:gridCol>
                <a:gridCol w="658368">
                  <a:extLst>
                    <a:ext uri="{9D8B030D-6E8A-4147-A177-3AD203B41FA5}">
                      <a16:colId xmlns:a16="http://schemas.microsoft.com/office/drawing/2014/main" val="12197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310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10:32:55</a:t>
                      </a:r>
                      <a:r>
                        <a:rPr kumimoji="0" lang="es-ES" sz="1000" b="0" i="0" u="none" strike="noStrike" kern="1200" cap="none" spc="0" normalizeH="0" baseline="0" noProof="0">
                          <a:ln>
                            <a:noFill/>
                          </a:ln>
                          <a:solidFill>
                            <a:prstClr val="black"/>
                          </a:solidFill>
                          <a:effectLst/>
                          <a:uLnTx/>
                          <a:uFillTx/>
                          <a:latin typeface="+mn-lt"/>
                          <a:ea typeface="+mn-ea"/>
                          <a:cs typeface="+mn-cs"/>
                        </a:rPr>
                        <a:t>
SI INVERTISTE PARA QUE TU PyME CREZCA, VAS A PAGAR MENOS IMPUESTOS
Si invertiste en tu PyME desde el 1° de julio del año pasado, podés descontar hasta el 10% de tu inversión del impuesto a las ganancias y obtener un bono para cancelar impuestos nacionales. ¡Conocé más beneficios de la #LeyPyME! goo.gl/gKIJuC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748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- 2017-03-03 18:03:59</a:t>
                      </a:r>
                      <a:r>
                        <a:rPr kumimoji="0" lang="es-ES" sz="1000" b="0" i="0" u="none" strike="noStrike" kern="1200" cap="none" spc="0" normalizeH="0" baseline="0" noProof="0">
                          <a:ln>
                            <a:noFill/>
                          </a:ln>
                          <a:solidFill>
                            <a:prstClr val="black"/>
                          </a:solidFill>
                          <a:effectLst/>
                          <a:uLnTx/>
                          <a:uFillTx/>
                          <a:latin typeface="+mn-lt"/>
                          <a:ea typeface="+mn-ea"/>
                          <a:cs typeface="+mn-cs"/>
                        </a:rPr>
                        <a:t>
MÁS CEMENTO, MÁS OBRAS
Los ventas de cemento crecieron 1,8% en enero. Es el tercer mes consecutivo de subas interanuales.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245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- 2017-03-14 17:00:00</a:t>
                      </a:r>
                      <a:r>
                        <a:rPr kumimoji="0" lang="es-ES" sz="1000" b="0" i="0" u="none" strike="noStrike" kern="1200" cap="none" spc="0" normalizeH="0" baseline="0" noProof="0">
                          <a:ln>
                            <a:noFill/>
                          </a:ln>
                          <a:solidFill>
                            <a:prstClr val="black"/>
                          </a:solidFill>
                          <a:effectLst/>
                          <a:uLnTx/>
                          <a:uFillTx/>
                          <a:latin typeface="+mn-lt"/>
                          <a:ea typeface="+mn-ea"/>
                          <a:cs typeface="+mn-cs"/>
                        </a:rPr>
                        <a:t>
Conocé la historia del padre y el hijo que construyen barcos en #Tigre,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689799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70726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2682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7860699"/>
                    </a:ext>
                  </a:extLst>
                </a:gridCol>
                <a:gridCol w="658368">
                  <a:extLst>
                    <a:ext uri="{9D8B030D-6E8A-4147-A177-3AD203B41FA5}">
                      <a16:colId xmlns:a16="http://schemas.microsoft.com/office/drawing/2014/main" val="2065256913"/>
                    </a:ext>
                  </a:extLst>
                </a:gridCol>
                <a:gridCol w="658368">
                  <a:extLst>
                    <a:ext uri="{9D8B030D-6E8A-4147-A177-3AD203B41FA5}">
                      <a16:colId xmlns:a16="http://schemas.microsoft.com/office/drawing/2014/main" val="3337805750"/>
                    </a:ext>
                  </a:extLst>
                </a:gridCol>
                <a:gridCol w="658368">
                  <a:extLst>
                    <a:ext uri="{9D8B030D-6E8A-4147-A177-3AD203B41FA5}">
                      <a16:colId xmlns:a16="http://schemas.microsoft.com/office/drawing/2014/main" val="3527324407"/>
                    </a:ext>
                  </a:extLst>
                </a:gridCol>
                <a:gridCol w="658368">
                  <a:extLst>
                    <a:ext uri="{9D8B030D-6E8A-4147-A177-3AD203B41FA5}">
                      <a16:colId xmlns:a16="http://schemas.microsoft.com/office/drawing/2014/main" val="3290907226"/>
                    </a:ext>
                  </a:extLst>
                </a:gridCol>
                <a:gridCol w="658368">
                  <a:extLst>
                    <a:ext uri="{9D8B030D-6E8A-4147-A177-3AD203B41FA5}">
                      <a16:colId xmlns:a16="http://schemas.microsoft.com/office/drawing/2014/main" val="1774590305"/>
                    </a:ext>
                  </a:extLst>
                </a:gridCol>
                <a:gridCol w="658368">
                  <a:extLst>
                    <a:ext uri="{9D8B030D-6E8A-4147-A177-3AD203B41FA5}">
                      <a16:colId xmlns:a16="http://schemas.microsoft.com/office/drawing/2014/main" val="5194353"/>
                    </a:ext>
                  </a:extLst>
                </a:gridCol>
                <a:gridCol w="658368">
                  <a:extLst>
                    <a:ext uri="{9D8B030D-6E8A-4147-A177-3AD203B41FA5}">
                      <a16:colId xmlns:a16="http://schemas.microsoft.com/office/drawing/2014/main" val="3156640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087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13:32:11</a:t>
                      </a:r>
                      <a:r>
                        <a:rPr kumimoji="0" lang="es-ES" sz="1000" b="0" i="0" u="none" strike="noStrike" kern="1200" cap="none" spc="0" normalizeH="0" baseline="0" noProof="0">
                          <a:ln>
                            <a:noFill/>
                          </a:ln>
                          <a:solidFill>
                            <a:prstClr val="black"/>
                          </a:solidFill>
                          <a:effectLst/>
                          <a:uLnTx/>
                          <a:uFillTx/>
                          <a:latin typeface="+mn-lt"/>
                          <a:ea typeface="+mn-ea"/>
                          <a:cs typeface="+mn-cs"/>
                        </a:rPr>
                        <a:t>
¿Tu PyME le da valor agregado a los productos del campo? Tenemos préstamos con una tasa fija anual del 8% para que compres máquinas, amplíes tus instalaciones o adquieras materias primas. Entrá a http://www.produccion.gob.ar/prestamosagro/. ¡Empezá a crecer!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440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- 2017-03-10 15:29:39</a:t>
                      </a:r>
                      <a:r>
                        <a:rPr kumimoji="0" lang="es-ES" sz="1000" b="0" i="0" u="none" strike="noStrike" kern="1200" cap="none" spc="0" normalizeH="0" baseline="0" noProof="0">
                          <a:ln>
                            <a:noFill/>
                          </a:ln>
                          <a:solidFill>
                            <a:prstClr val="black"/>
                          </a:solidFill>
                          <a:effectLst/>
                          <a:uLnTx/>
                          <a:uFillTx/>
                          <a:latin typeface="+mn-lt"/>
                          <a:ea typeface="+mn-ea"/>
                          <a:cs typeface="+mn-cs"/>
                        </a:rPr>
                        <a:t>
José Luis quiso revivir el oficio que le enseñó su papá y fundó una cooperativa de artesanos con personas en situación de calle. Mirá quién le compró sus primeros trabajos profesionales: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192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- 2017-03-23 23:06:01</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579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- 2017-03-21 09:00:00</a:t>
                      </a:r>
                      <a:r>
                        <a:rPr kumimoji="0" lang="es-ES" sz="1000" b="0" i="0" u="none" strike="noStrike" kern="1200" cap="none" spc="0" normalizeH="0" baseline="0" noProof="0">
                          <a:ln>
                            <a:noFill/>
                          </a:ln>
                          <a:solidFill>
                            <a:prstClr val="black"/>
                          </a:solidFill>
                          <a:effectLst/>
                          <a:uLnTx/>
                          <a:uFillTx/>
                          <a:latin typeface="+mn-lt"/>
                          <a:ea typeface="+mn-ea"/>
                          <a:cs typeface="+mn-cs"/>
                        </a:rPr>
                        <a:t>
DÍA FORESTAL MUNDIAL
La forestoindustria es una actividad con gran potencial en nuestro país. Permite dinamizar las economías regionales y cumple un rol muy importante en la producción del litoral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893984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42836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53871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5982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10560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720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44965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7254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22673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387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26319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40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68937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8738899"/>
                    </a:ext>
                  </a:extLst>
                </a:gridCol>
                <a:gridCol w="2468880">
                  <a:extLst>
                    <a:ext uri="{9D8B030D-6E8A-4147-A177-3AD203B41FA5}">
                      <a16:colId xmlns:a16="http://schemas.microsoft.com/office/drawing/2014/main" val="61992795"/>
                    </a:ext>
                  </a:extLst>
                </a:gridCol>
                <a:gridCol w="822960">
                  <a:extLst>
                    <a:ext uri="{9D8B030D-6E8A-4147-A177-3AD203B41FA5}">
                      <a16:colId xmlns:a16="http://schemas.microsoft.com/office/drawing/2014/main" val="909617660"/>
                    </a:ext>
                  </a:extLst>
                </a:gridCol>
                <a:gridCol w="822960">
                  <a:extLst>
                    <a:ext uri="{9D8B030D-6E8A-4147-A177-3AD203B41FA5}">
                      <a16:colId xmlns:a16="http://schemas.microsoft.com/office/drawing/2014/main" val="4087516701"/>
                    </a:ext>
                  </a:extLst>
                </a:gridCol>
                <a:gridCol w="822960">
                  <a:extLst>
                    <a:ext uri="{9D8B030D-6E8A-4147-A177-3AD203B41FA5}">
                      <a16:colId xmlns:a16="http://schemas.microsoft.com/office/drawing/2014/main" val="498494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96317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Questra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(12), Ministerio de Producción de la Nación Argentina (34)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88324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Julián Ilu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61714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 Ministerio de Producción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4922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69251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Andres Mac Gaul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49344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Biocca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55639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024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Analía Isabel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59225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Samuel Di Maio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72662999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389376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79795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9738218"/>
                    </a:ext>
                  </a:extLst>
                </a:gridCol>
                <a:gridCol w="2468880">
                  <a:extLst>
                    <a:ext uri="{9D8B030D-6E8A-4147-A177-3AD203B41FA5}">
                      <a16:colId xmlns:a16="http://schemas.microsoft.com/office/drawing/2014/main" val="454841937"/>
                    </a:ext>
                  </a:extLst>
                </a:gridCol>
                <a:gridCol w="822960">
                  <a:extLst>
                    <a:ext uri="{9D8B030D-6E8A-4147-A177-3AD203B41FA5}">
                      <a16:colId xmlns:a16="http://schemas.microsoft.com/office/drawing/2014/main" val="4259313602"/>
                    </a:ext>
                  </a:extLst>
                </a:gridCol>
                <a:gridCol w="822960">
                  <a:extLst>
                    <a:ext uri="{9D8B030D-6E8A-4147-A177-3AD203B41FA5}">
                      <a16:colId xmlns:a16="http://schemas.microsoft.com/office/drawing/2014/main" val="1761257104"/>
                    </a:ext>
                  </a:extLst>
                </a:gridCol>
                <a:gridCol w="822960">
                  <a:extLst>
                    <a:ext uri="{9D8B030D-6E8A-4147-A177-3AD203B41FA5}">
                      <a16:colId xmlns:a16="http://schemas.microsoft.com/office/drawing/2014/main" val="154817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2200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Morelli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50049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Leroux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33544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92439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Sebastian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5908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Daniel Lezcano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662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Daniel Rasger Nicheä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16996657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63049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3239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304642"/>
                    </a:ext>
                  </a:extLst>
                </a:gridCol>
                <a:gridCol w="1645920">
                  <a:extLst>
                    <a:ext uri="{9D8B030D-6E8A-4147-A177-3AD203B41FA5}">
                      <a16:colId xmlns:a16="http://schemas.microsoft.com/office/drawing/2014/main" val="2443802977"/>
                    </a:ext>
                  </a:extLst>
                </a:gridCol>
                <a:gridCol w="822960">
                  <a:extLst>
                    <a:ext uri="{9D8B030D-6E8A-4147-A177-3AD203B41FA5}">
                      <a16:colId xmlns:a16="http://schemas.microsoft.com/office/drawing/2014/main" val="335726249"/>
                    </a:ext>
                  </a:extLst>
                </a:gridCol>
                <a:gridCol w="822960">
                  <a:extLst>
                    <a:ext uri="{9D8B030D-6E8A-4147-A177-3AD203B41FA5}">
                      <a16:colId xmlns:a16="http://schemas.microsoft.com/office/drawing/2014/main" val="746039753"/>
                    </a:ext>
                  </a:extLst>
                </a:gridCol>
                <a:gridCol w="822960">
                  <a:extLst>
                    <a:ext uri="{9D8B030D-6E8A-4147-A177-3AD203B41FA5}">
                      <a16:colId xmlns:a16="http://schemas.microsoft.com/office/drawing/2014/main" val="3020451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3168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Diego Rock - 2017-03-16 18:17:23</a:t>
                      </a:r>
                      <a:r>
                        <a:rPr kumimoji="0" lang="es-ES" sz="1000" b="0" i="0" u="none" strike="noStrike" kern="1200" cap="none" spc="0" normalizeH="0" baseline="0" noProof="0">
                          <a:ln>
                            <a:noFill/>
                          </a:ln>
                          <a:solidFill>
                            <a:prstClr val="black"/>
                          </a:solidFill>
                          <a:effectLst/>
                          <a:uLnTx/>
                          <a:uFillTx/>
                          <a:latin typeface="+mn-lt"/>
                          <a:ea typeface="+mn-ea"/>
                          <a:cs typeface="+mn-cs"/>
                        </a:rPr>
                        <a:t>
Para pensar 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024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Mejor Suelo Tandil - 2017-03-16 16:46:54</a:t>
                      </a:r>
                      <a:r>
                        <a:rPr kumimoji="0" lang="es-ES" sz="1000" b="0" i="0" u="none" strike="noStrike" kern="1200" cap="none" spc="0" normalizeH="0" baseline="0" noProof="0">
                          <a:ln>
                            <a:noFill/>
                          </a:ln>
                          <a:solidFill>
                            <a:prstClr val="black"/>
                          </a:solidFill>
                          <a:effectLst/>
                          <a:uLnTx/>
                          <a:uFillTx/>
                          <a:latin typeface="+mn-lt"/>
                          <a:ea typeface="+mn-ea"/>
                          <a:cs typeface="+mn-cs"/>
                        </a:rPr>
                        <a:t>
Te invito a visitar la nueva  web de Mycophos
www.mycophos.com 
También podes compartir tus respuestas en nuestro muro a las siguientes preguntas:
- ¿Es posible producir con nulas o bajas dosis de fertilizantes fosforados?
- ¿Es un problema real la escasez de Fosforo en el suelo o es solo un mito?
https://www.facebook.com/mycophosargentina/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503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- 2017-03-08 20:06:04</a:t>
                      </a:r>
                      <a:r>
                        <a:rPr kumimoji="0" lang="es-ES" sz="1000" b="0" i="0" u="none" strike="noStrike" kern="1200" cap="none" spc="0" normalizeH="0" baseline="0" noProof="0">
                          <a:ln>
                            <a:noFill/>
                          </a:ln>
                          <a:solidFill>
                            <a:prstClr val="black"/>
                          </a:solidFill>
                          <a:effectLst/>
                          <a:uLnTx/>
                          <a:uFillTx/>
                          <a:latin typeface="+mn-lt"/>
                          <a:ea typeface="+mn-ea"/>
                          <a:cs typeface="+mn-cs"/>
                        </a:rPr>
                        <a:t>
Piensan hacer con los precios de la hacienda en pie que se pagan en Liniers??? Aquí hay gato encerrado.......soy vendedor de carne en el NEA (trabajo par un frigorifico de La Plata), digo esto porque todos sabemos que la venta esta muy parada en los mostradores, con los precios que se estan pagango la van a terminar de hundir. El deber del Sr ministro es anticiparse a los hechos, el sabe que con estos precios que ya se trasladaron al mostrador la cosa se va a poner muy mal, actue la gente esta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790520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22617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05006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76060633"/>
                    </a:ext>
                  </a:extLst>
                </a:gridCol>
                <a:gridCol w="1645920">
                  <a:extLst>
                    <a:ext uri="{9D8B030D-6E8A-4147-A177-3AD203B41FA5}">
                      <a16:colId xmlns:a16="http://schemas.microsoft.com/office/drawing/2014/main" val="1350659258"/>
                    </a:ext>
                  </a:extLst>
                </a:gridCol>
                <a:gridCol w="822960">
                  <a:extLst>
                    <a:ext uri="{9D8B030D-6E8A-4147-A177-3AD203B41FA5}">
                      <a16:colId xmlns:a16="http://schemas.microsoft.com/office/drawing/2014/main" val="1002614398"/>
                    </a:ext>
                  </a:extLst>
                </a:gridCol>
                <a:gridCol w="822960">
                  <a:extLst>
                    <a:ext uri="{9D8B030D-6E8A-4147-A177-3AD203B41FA5}">
                      <a16:colId xmlns:a16="http://schemas.microsoft.com/office/drawing/2014/main" val="2838956166"/>
                    </a:ext>
                  </a:extLst>
                </a:gridCol>
                <a:gridCol w="822960">
                  <a:extLst>
                    <a:ext uri="{9D8B030D-6E8A-4147-A177-3AD203B41FA5}">
                      <a16:colId xmlns:a16="http://schemas.microsoft.com/office/drawing/2014/main" val="49471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82105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- 2017-03-03 13:20:55</a:t>
                      </a:r>
                      <a:r>
                        <a:rPr kumimoji="0" lang="es-ES" sz="1000" b="0" i="0" u="none" strike="noStrike" kern="1200" cap="none" spc="0" normalizeH="0" baseline="0" noProof="0">
                          <a:ln>
                            <a:noFill/>
                          </a:ln>
                          <a:solidFill>
                            <a:prstClr val="black"/>
                          </a:solidFill>
                          <a:effectLst/>
                          <a:uLnTx/>
                          <a:uFillTx/>
                          <a:latin typeface="+mn-lt"/>
                          <a:ea typeface="+mn-ea"/>
                          <a:cs typeface="+mn-cs"/>
                        </a:rPr>
                        <a:t>
Pareciera para algunos que Argentina es un país del primer mundo, como pueden pagar lo que se pago hoy viernes 3/3 por la hacienda en pie, no saben que la venta en los mostradores esta parada y que estos aumentos donde impacta primero es en el consumidor, en verdad el ministro de agricultura esta dibujado, en los momentos dificiles no aparece.
Mercado de Liniers S.A.
Página del Mercado de Liniers S.A. - Buenos Aires - Argentina - Mercado Ganadero mas importante del mundo
www.mercadodeliniers.com.ar
Espero algún día recibir una respuesta, son muchas las veces que les he escrito, nunca an respondido, porque mi opinión no tiene peso????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262749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892733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1100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2059719"/>
                    </a:ext>
                  </a:extLst>
                </a:gridCol>
                <a:gridCol w="1645920">
                  <a:extLst>
                    <a:ext uri="{9D8B030D-6E8A-4147-A177-3AD203B41FA5}">
                      <a16:colId xmlns:a16="http://schemas.microsoft.com/office/drawing/2014/main" val="80554564"/>
                    </a:ext>
                  </a:extLst>
                </a:gridCol>
                <a:gridCol w="822960">
                  <a:extLst>
                    <a:ext uri="{9D8B030D-6E8A-4147-A177-3AD203B41FA5}">
                      <a16:colId xmlns:a16="http://schemas.microsoft.com/office/drawing/2014/main" val="728606970"/>
                    </a:ext>
                  </a:extLst>
                </a:gridCol>
                <a:gridCol w="822960">
                  <a:extLst>
                    <a:ext uri="{9D8B030D-6E8A-4147-A177-3AD203B41FA5}">
                      <a16:colId xmlns:a16="http://schemas.microsoft.com/office/drawing/2014/main" val="283756343"/>
                    </a:ext>
                  </a:extLst>
                </a:gridCol>
                <a:gridCol w="822960">
                  <a:extLst>
                    <a:ext uri="{9D8B030D-6E8A-4147-A177-3AD203B41FA5}">
                      <a16:colId xmlns:a16="http://schemas.microsoft.com/office/drawing/2014/main" val="261698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5354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- 2017-03-03 11:02:50</a:t>
                      </a:r>
                      <a:r>
                        <a:rPr kumimoji="0" lang="es-ES" sz="1000" b="0" i="0" u="none" strike="noStrike" kern="1200" cap="none" spc="0" normalizeH="0" baseline="0" noProof="0">
                          <a:ln>
                            <a:noFill/>
                          </a:ln>
                          <a:solidFill>
                            <a:prstClr val="black"/>
                          </a:solidFill>
                          <a:effectLst/>
                          <a:uLnTx/>
                          <a:uFillTx/>
                          <a:latin typeface="+mn-lt"/>
                          <a:ea typeface="+mn-ea"/>
                          <a:cs typeface="+mn-cs"/>
                        </a:rPr>
                        <a:t>
"Un simple vendedor de carne vacuna"
Comienzo aclarando que vote por Mauricio porque creía que vendría un cambio, hasta el momento esto no a ocurrido. Soy un simple vendedor de carne vacuna en el NEA, todos los que estamos en el rubro sabemos como opera el Mercado de hacienda de Liniers, pero creo que es hora de hacer algo para que la gente consuma carne vacuna y los trabajadores como yo podamos mejorar los ingresos, hoy en el Mercado hubo aumentos en todas las categorias, aumentos que se aceptarian si la realidad económica de la Argentina fuera otra, uds creen que con esto se vendera mas en regiones como Formosa, Chaco, Misiones, etc??. Algunos diran porque hay frigorificos que pagan esos valores tan elevados?? porque tienen compromisos tomados con clientes, pero la baja en la venta para aquellos que no exportan, en algun momento de continuar con esta sintonía los va a llevar a tener que reducir faena, despedir gente o cerrar.                         "Un simple vendedor de carne vacun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2722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Rosa Maria Muller - 2017-03-02 10:19:19</a:t>
                      </a:r>
                      <a:r>
                        <a:rPr kumimoji="0" lang="es-ES" sz="1000" b="0" i="0" u="none" strike="noStrike" kern="1200" cap="none" spc="0" normalizeH="0" baseline="0" noProof="0">
                          <a:ln>
                            <a:noFill/>
                          </a:ln>
                          <a:solidFill>
                            <a:prstClr val="black"/>
                          </a:solidFill>
                          <a:effectLst/>
                          <a:uLnTx/>
                          <a:uFillTx/>
                          <a:latin typeface="+mn-lt"/>
                          <a:ea typeface="+mn-ea"/>
                          <a:cs typeface="+mn-cs"/>
                        </a:rPr>
                        <a:t>
Hoy encontré una receta con batatas de color naranja ¿Porque no se comercializan estas batatas en BsAs, si se producen en Entre Ríos? ¿Quien decide que debemos comer?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925681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12838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99888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9083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1311</Words>
  <Application>Microsoft Office PowerPoint</Application>
  <PresentationFormat>On-screen Show (4:3)</PresentationFormat>
  <Paragraphs>503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Facebook</vt:lpstr>
      <vt:lpstr>Facebook Key Metrics Table</vt:lpstr>
      <vt:lpstr>Facebook Fans Total</vt:lpstr>
      <vt:lpstr>Facebook Key Metrics Radar</vt:lpstr>
      <vt:lpstr>Facebook Fans Change</vt:lpstr>
      <vt:lpstr>Facebook Fans Change Per Weekday</vt:lpstr>
      <vt:lpstr>Facebook Own Posts By Weekday</vt:lpstr>
      <vt:lpstr>Facebook Interaction Rate By Weekday</vt:lpstr>
      <vt:lpstr>Facebook Own Posts</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 By Hour</vt:lpstr>
      <vt:lpstr>Facebook Interaction Rate By Hour</vt:lpstr>
      <vt:lpstr>Facebook Post Type Distribution</vt:lpstr>
      <vt:lpstr>Facebook Interaction Rate By Post Type</vt:lpstr>
      <vt:lpstr>Facebook Interactions Distribution</vt:lpstr>
      <vt:lpstr>Facebook Key Influencers - 1 of 2</vt:lpstr>
      <vt:lpstr>Facebook Key Influencers - 2 of 2</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2017-03-31T13:48:04Z</dcterms:created>
  <dcterms:modified xsi:type="dcterms:W3CDTF">2017-03-31T13:48:56Z</dcterms:modified>
</cp:coreProperties>
</file>