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359555</c:v>
                </c:pt>
                <c:pt idx="1">
                  <c:v>360431</c:v>
                </c:pt>
                <c:pt idx="2">
                  <c:v>360685</c:v>
                </c:pt>
                <c:pt idx="3">
                  <c:v>360903</c:v>
                </c:pt>
                <c:pt idx="4">
                  <c:v>361139</c:v>
                </c:pt>
                <c:pt idx="5">
                  <c:v>361369</c:v>
                </c:pt>
                <c:pt idx="6">
                  <c:v>361608</c:v>
                </c:pt>
                <c:pt idx="7">
                  <c:v>361779</c:v>
                </c:pt>
                <c:pt idx="8">
                  <c:v>361945</c:v>
                </c:pt>
                <c:pt idx="9">
                  <c:v>362121</c:v>
                </c:pt>
                <c:pt idx="10">
                  <c:v>362281</c:v>
                </c:pt>
                <c:pt idx="11">
                  <c:v>362434</c:v>
                </c:pt>
                <c:pt idx="12">
                  <c:v>362632</c:v>
                </c:pt>
                <c:pt idx="13">
                  <c:v>362915</c:v>
                </c:pt>
                <c:pt idx="14">
                  <c:v>363238</c:v>
                </c:pt>
                <c:pt idx="15">
                  <c:v>363396</c:v>
                </c:pt>
                <c:pt idx="16">
                  <c:v>363516</c:v>
                </c:pt>
                <c:pt idx="17">
                  <c:v>363641</c:v>
                </c:pt>
                <c:pt idx="18">
                  <c:v>363745</c:v>
                </c:pt>
                <c:pt idx="19">
                  <c:v>364818</c:v>
                </c:pt>
                <c:pt idx="20">
                  <c:v>366351</c:v>
                </c:pt>
                <c:pt idx="21">
                  <c:v>368240</c:v>
                </c:pt>
                <c:pt idx="22">
                  <c:v>369784</c:v>
                </c:pt>
                <c:pt idx="23">
                  <c:v>371159</c:v>
                </c:pt>
                <c:pt idx="24">
                  <c:v>371794</c:v>
                </c:pt>
                <c:pt idx="25">
                  <c:v>372560</c:v>
                </c:pt>
                <c:pt idx="26">
                  <c:v>373343</c:v>
                </c:pt>
                <c:pt idx="27">
                  <c:v>373970</c:v>
                </c:pt>
                <c:pt idx="28">
                  <c:v>373994</c:v>
                </c:pt>
                <c:pt idx="29">
                  <c:v>374015</c:v>
                </c:pt>
                <c:pt idx="30">
                  <c:v>374020</c:v>
                </c:pt>
              </c:numCache>
            </c:numRef>
          </c:val>
          <c:smooth val="0"/>
          <c:extLst>
            <c:ext xmlns:c16="http://schemas.microsoft.com/office/drawing/2014/chart" uri="{C3380CC4-5D6E-409C-BE32-E72D297353CC}">
              <c16:uniqueId val="{00000000-210B-46F9-B4E1-3AD7F3E15AAD}"/>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10537</c:v>
                </c:pt>
                <c:pt idx="1">
                  <c:v>10545</c:v>
                </c:pt>
                <c:pt idx="2">
                  <c:v>10551</c:v>
                </c:pt>
                <c:pt idx="3">
                  <c:v>10556</c:v>
                </c:pt>
                <c:pt idx="4">
                  <c:v>10560</c:v>
                </c:pt>
                <c:pt idx="5">
                  <c:v>10566</c:v>
                </c:pt>
                <c:pt idx="6">
                  <c:v>10568</c:v>
                </c:pt>
                <c:pt idx="7">
                  <c:v>10578</c:v>
                </c:pt>
                <c:pt idx="8">
                  <c:v>10589</c:v>
                </c:pt>
                <c:pt idx="9">
                  <c:v>10597</c:v>
                </c:pt>
                <c:pt idx="10">
                  <c:v>10603</c:v>
                </c:pt>
                <c:pt idx="11">
                  <c:v>10605</c:v>
                </c:pt>
                <c:pt idx="12">
                  <c:v>10614</c:v>
                </c:pt>
                <c:pt idx="13">
                  <c:v>10624</c:v>
                </c:pt>
                <c:pt idx="14">
                  <c:v>10633</c:v>
                </c:pt>
                <c:pt idx="15">
                  <c:v>10643</c:v>
                </c:pt>
                <c:pt idx="16">
                  <c:v>10649</c:v>
                </c:pt>
                <c:pt idx="17">
                  <c:v>10652</c:v>
                </c:pt>
                <c:pt idx="18">
                  <c:v>10653</c:v>
                </c:pt>
                <c:pt idx="19">
                  <c:v>10660</c:v>
                </c:pt>
                <c:pt idx="20">
                  <c:v>10664</c:v>
                </c:pt>
                <c:pt idx="21">
                  <c:v>10665</c:v>
                </c:pt>
                <c:pt idx="22">
                  <c:v>10672</c:v>
                </c:pt>
                <c:pt idx="23">
                  <c:v>10676</c:v>
                </c:pt>
                <c:pt idx="24">
                  <c:v>10676</c:v>
                </c:pt>
                <c:pt idx="25">
                  <c:v>10682</c:v>
                </c:pt>
                <c:pt idx="26">
                  <c:v>10682</c:v>
                </c:pt>
                <c:pt idx="27">
                  <c:v>10683</c:v>
                </c:pt>
                <c:pt idx="28">
                  <c:v>10685</c:v>
                </c:pt>
                <c:pt idx="29">
                  <c:v>10690</c:v>
                </c:pt>
                <c:pt idx="30">
                  <c:v>10692</c:v>
                </c:pt>
              </c:numCache>
            </c:numRef>
          </c:val>
          <c:smooth val="0"/>
          <c:extLst>
            <c:ext xmlns:c16="http://schemas.microsoft.com/office/drawing/2014/chart" uri="{C3380CC4-5D6E-409C-BE32-E72D297353CC}">
              <c16:uniqueId val="{00000001-210B-46F9-B4E1-3AD7F3E15AAD}"/>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1031</c:v>
                </c:pt>
                <c:pt idx="1">
                  <c:v>1032</c:v>
                </c:pt>
                <c:pt idx="2">
                  <c:v>1033</c:v>
                </c:pt>
                <c:pt idx="3">
                  <c:v>1039</c:v>
                </c:pt>
                <c:pt idx="4">
                  <c:v>1045</c:v>
                </c:pt>
                <c:pt idx="5">
                  <c:v>1044</c:v>
                </c:pt>
                <c:pt idx="6">
                  <c:v>1043</c:v>
                </c:pt>
                <c:pt idx="7">
                  <c:v>1044</c:v>
                </c:pt>
                <c:pt idx="8">
                  <c:v>1045</c:v>
                </c:pt>
                <c:pt idx="9">
                  <c:v>1045</c:v>
                </c:pt>
                <c:pt idx="10">
                  <c:v>1045</c:v>
                </c:pt>
                <c:pt idx="11">
                  <c:v>1045</c:v>
                </c:pt>
                <c:pt idx="12">
                  <c:v>1044</c:v>
                </c:pt>
                <c:pt idx="13">
                  <c:v>1045</c:v>
                </c:pt>
                <c:pt idx="14">
                  <c:v>1047</c:v>
                </c:pt>
                <c:pt idx="15">
                  <c:v>1047</c:v>
                </c:pt>
                <c:pt idx="16">
                  <c:v>1047</c:v>
                </c:pt>
                <c:pt idx="17">
                  <c:v>1046</c:v>
                </c:pt>
                <c:pt idx="18">
                  <c:v>1046</c:v>
                </c:pt>
                <c:pt idx="19">
                  <c:v>1046</c:v>
                </c:pt>
                <c:pt idx="20">
                  <c:v>1046</c:v>
                </c:pt>
                <c:pt idx="21">
                  <c:v>1047</c:v>
                </c:pt>
                <c:pt idx="22">
                  <c:v>1047</c:v>
                </c:pt>
                <c:pt idx="23">
                  <c:v>1048</c:v>
                </c:pt>
                <c:pt idx="24">
                  <c:v>1048</c:v>
                </c:pt>
                <c:pt idx="25">
                  <c:v>1048</c:v>
                </c:pt>
                <c:pt idx="26">
                  <c:v>1048</c:v>
                </c:pt>
                <c:pt idx="27">
                  <c:v>1048</c:v>
                </c:pt>
                <c:pt idx="28">
                  <c:v>1050</c:v>
                </c:pt>
                <c:pt idx="29">
                  <c:v>1051</c:v>
                </c:pt>
                <c:pt idx="30">
                  <c:v>1051</c:v>
                </c:pt>
              </c:numCache>
            </c:numRef>
          </c:val>
          <c:smooth val="0"/>
          <c:extLst>
            <c:ext xmlns:c16="http://schemas.microsoft.com/office/drawing/2014/chart" uri="{C3380CC4-5D6E-409C-BE32-E72D297353CC}">
              <c16:uniqueId val="{00000002-210B-46F9-B4E1-3AD7F3E15AAD}"/>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Sheet1!$E$2:$E$32</c:f>
              <c:numCache>
                <c:formatCode>General</c:formatCode>
                <c:ptCount val="31"/>
                <c:pt idx="0">
                  <c:v>10295</c:v>
                </c:pt>
                <c:pt idx="1">
                  <c:v>10311</c:v>
                </c:pt>
                <c:pt idx="2">
                  <c:v>10320</c:v>
                </c:pt>
                <c:pt idx="3">
                  <c:v>10325</c:v>
                </c:pt>
                <c:pt idx="4">
                  <c:v>10328</c:v>
                </c:pt>
                <c:pt idx="5">
                  <c:v>10330</c:v>
                </c:pt>
                <c:pt idx="6">
                  <c:v>10337</c:v>
                </c:pt>
                <c:pt idx="7">
                  <c:v>10346</c:v>
                </c:pt>
                <c:pt idx="8">
                  <c:v>10351</c:v>
                </c:pt>
                <c:pt idx="9">
                  <c:v>10358</c:v>
                </c:pt>
                <c:pt idx="10">
                  <c:v>10361</c:v>
                </c:pt>
                <c:pt idx="11">
                  <c:v>10362</c:v>
                </c:pt>
                <c:pt idx="12">
                  <c:v>10367</c:v>
                </c:pt>
                <c:pt idx="13">
                  <c:v>10380</c:v>
                </c:pt>
                <c:pt idx="14">
                  <c:v>10382</c:v>
                </c:pt>
                <c:pt idx="15">
                  <c:v>10388</c:v>
                </c:pt>
                <c:pt idx="16">
                  <c:v>10389</c:v>
                </c:pt>
                <c:pt idx="17">
                  <c:v>10393</c:v>
                </c:pt>
                <c:pt idx="18">
                  <c:v>10400</c:v>
                </c:pt>
                <c:pt idx="19">
                  <c:v>10401</c:v>
                </c:pt>
                <c:pt idx="20">
                  <c:v>10404</c:v>
                </c:pt>
                <c:pt idx="21">
                  <c:v>10407</c:v>
                </c:pt>
                <c:pt idx="22">
                  <c:v>10413</c:v>
                </c:pt>
                <c:pt idx="23">
                  <c:v>10418</c:v>
                </c:pt>
                <c:pt idx="24">
                  <c:v>10421</c:v>
                </c:pt>
                <c:pt idx="25">
                  <c:v>10421</c:v>
                </c:pt>
                <c:pt idx="26">
                  <c:v>10428</c:v>
                </c:pt>
                <c:pt idx="27">
                  <c:v>10433</c:v>
                </c:pt>
                <c:pt idx="28">
                  <c:v>10443</c:v>
                </c:pt>
                <c:pt idx="29">
                  <c:v>10606</c:v>
                </c:pt>
                <c:pt idx="30">
                  <c:v>10641</c:v>
                </c:pt>
              </c:numCache>
            </c:numRef>
          </c:val>
          <c:smooth val="0"/>
          <c:extLst>
            <c:ext xmlns:c16="http://schemas.microsoft.com/office/drawing/2014/chart" uri="{C3380CC4-5D6E-409C-BE32-E72D297353CC}">
              <c16:uniqueId val="{00000003-210B-46F9-B4E1-3AD7F3E15AAD}"/>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Sheet1!$F$2:$F$32</c:f>
              <c:numCache>
                <c:formatCode>General</c:formatCode>
                <c:ptCount val="31"/>
                <c:pt idx="0">
                  <c:v>34178</c:v>
                </c:pt>
                <c:pt idx="1">
                  <c:v>34183</c:v>
                </c:pt>
                <c:pt idx="2">
                  <c:v>34187</c:v>
                </c:pt>
                <c:pt idx="3">
                  <c:v>34191</c:v>
                </c:pt>
                <c:pt idx="4">
                  <c:v>34193</c:v>
                </c:pt>
                <c:pt idx="5">
                  <c:v>34196</c:v>
                </c:pt>
                <c:pt idx="6">
                  <c:v>34199</c:v>
                </c:pt>
                <c:pt idx="7">
                  <c:v>34199</c:v>
                </c:pt>
                <c:pt idx="8">
                  <c:v>34203</c:v>
                </c:pt>
                <c:pt idx="9">
                  <c:v>34204</c:v>
                </c:pt>
              </c:numCache>
            </c:numRef>
          </c:val>
          <c:smooth val="0"/>
          <c:extLst>
            <c:ext xmlns:c16="http://schemas.microsoft.com/office/drawing/2014/chart" uri="{C3380CC4-5D6E-409C-BE32-E72D297353CC}">
              <c16:uniqueId val="{00000004-210B-46F9-B4E1-3AD7F3E15AAD}"/>
            </c:ext>
          </c:extLst>
        </c:ser>
        <c:dLbls>
          <c:showLegendKey val="0"/>
          <c:showVal val="0"/>
          <c:showCatName val="0"/>
          <c:showSerName val="0"/>
          <c:showPercent val="0"/>
          <c:showBubbleSize val="0"/>
        </c:dLbls>
        <c:smooth val="0"/>
        <c:axId val="236346600"/>
        <c:axId val="236349224"/>
      </c:lineChart>
      <c:dateAx>
        <c:axId val="2363466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349224"/>
        <c:crosses val="autoZero"/>
        <c:auto val="1"/>
        <c:lblOffset val="100"/>
        <c:baseTimeUnit val="days"/>
      </c:dateAx>
      <c:valAx>
        <c:axId val="236349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346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2.4998</c:v>
                </c:pt>
                <c:pt idx="5">
                  <c:v>100</c:v>
                </c:pt>
              </c:numCache>
            </c:numRef>
          </c:val>
          <c:extLst>
            <c:ext xmlns:c16="http://schemas.microsoft.com/office/drawing/2014/chart" uri="{C3380CC4-5D6E-409C-BE32-E72D297353CC}">
              <c16:uniqueId val="{00000000-BC64-47E7-89F5-91CFCBFCCC59}"/>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2.8586999999999998</c:v>
                </c:pt>
                <c:pt idx="1">
                  <c:v>34.848500000000001</c:v>
                </c:pt>
                <c:pt idx="2">
                  <c:v>0.68289999999999995</c:v>
                </c:pt>
                <c:pt idx="3">
                  <c:v>0</c:v>
                </c:pt>
                <c:pt idx="4">
                  <c:v>1.6870000000000001</c:v>
                </c:pt>
                <c:pt idx="5">
                  <c:v>32.008699999999997</c:v>
                </c:pt>
              </c:numCache>
            </c:numRef>
          </c:val>
          <c:extLst>
            <c:ext xmlns:c16="http://schemas.microsoft.com/office/drawing/2014/chart" uri="{C3380CC4-5D6E-409C-BE32-E72D297353CC}">
              <c16:uniqueId val="{00000001-BC64-47E7-89F5-91CFCBFCCC59}"/>
            </c:ext>
          </c:extLst>
        </c:ser>
        <c:ser>
          <c:idx val="2"/>
          <c:order val="2"/>
          <c:tx>
            <c:strRef>
              <c:f>Sheet1!$D$1</c:f>
              <c:strCache>
                <c:ptCount val="1"/>
                <c:pt idx="0">
                  <c:v>CGERA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0.28100000000000003</c:v>
                </c:pt>
                <c:pt idx="1">
                  <c:v>6.0606</c:v>
                </c:pt>
                <c:pt idx="2">
                  <c:v>0.69010000000000005</c:v>
                </c:pt>
                <c:pt idx="3">
                  <c:v>0</c:v>
                </c:pt>
                <c:pt idx="4">
                  <c:v>100</c:v>
                </c:pt>
                <c:pt idx="5">
                  <c:v>42.155000000000001</c:v>
                </c:pt>
              </c:numCache>
            </c:numRef>
          </c:val>
          <c:extLst>
            <c:ext xmlns:c16="http://schemas.microsoft.com/office/drawing/2014/chart" uri="{C3380CC4-5D6E-409C-BE32-E72D297353CC}">
              <c16:uniqueId val="{00000002-BC64-47E7-89F5-91CFCBFCCC59}"/>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2.8450000000000002</c:v>
                </c:pt>
                <c:pt idx="1">
                  <c:v>34.848500000000001</c:v>
                </c:pt>
                <c:pt idx="2">
                  <c:v>3.1232000000000002</c:v>
                </c:pt>
                <c:pt idx="3">
                  <c:v>0</c:v>
                </c:pt>
                <c:pt idx="4">
                  <c:v>7.8262</c:v>
                </c:pt>
                <c:pt idx="5">
                  <c:v>72.607500000000002</c:v>
                </c:pt>
              </c:numCache>
            </c:numRef>
          </c:val>
          <c:extLst>
            <c:ext xmlns:c16="http://schemas.microsoft.com/office/drawing/2014/chart" uri="{C3380CC4-5D6E-409C-BE32-E72D297353CC}">
              <c16:uniqueId val="{00000003-BC64-47E7-89F5-91CFCBFCCC59}"/>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9.1449999999999996</c:v>
                </c:pt>
                <c:pt idx="1">
                  <c:v>4.5454999999999997</c:v>
                </c:pt>
                <c:pt idx="2">
                  <c:v>0.1653</c:v>
                </c:pt>
                <c:pt idx="3">
                  <c:v>0</c:v>
                </c:pt>
                <c:pt idx="4">
                  <c:v>0.97170000000000001</c:v>
                </c:pt>
                <c:pt idx="5">
                  <c:v>1.8150999999999999</c:v>
                </c:pt>
              </c:numCache>
            </c:numRef>
          </c:val>
          <c:extLst>
            <c:ext xmlns:c16="http://schemas.microsoft.com/office/drawing/2014/chart" uri="{C3380CC4-5D6E-409C-BE32-E72D297353CC}">
              <c16:uniqueId val="{00000004-BC64-47E7-89F5-91CFCBFCCC59}"/>
            </c:ext>
          </c:extLst>
        </c:ser>
        <c:dLbls>
          <c:showLegendKey val="0"/>
          <c:showVal val="0"/>
          <c:showCatName val="0"/>
          <c:showSerName val="0"/>
          <c:showPercent val="0"/>
          <c:showBubbleSize val="0"/>
        </c:dLbls>
        <c:axId val="236350864"/>
        <c:axId val="236351192"/>
      </c:radarChart>
      <c:catAx>
        <c:axId val="23635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351192"/>
        <c:crosses val="autoZero"/>
        <c:auto val="1"/>
        <c:lblAlgn val="ctr"/>
        <c:lblOffset val="100"/>
        <c:noMultiLvlLbl val="0"/>
      </c:catAx>
      <c:valAx>
        <c:axId val="236351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635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2790</c:v>
                </c:pt>
                <c:pt idx="1">
                  <c:v>876</c:v>
                </c:pt>
                <c:pt idx="2">
                  <c:v>254</c:v>
                </c:pt>
                <c:pt idx="3">
                  <c:v>218</c:v>
                </c:pt>
                <c:pt idx="4">
                  <c:v>236</c:v>
                </c:pt>
                <c:pt idx="5">
                  <c:v>230</c:v>
                </c:pt>
                <c:pt idx="6">
                  <c:v>239</c:v>
                </c:pt>
                <c:pt idx="7">
                  <c:v>171</c:v>
                </c:pt>
                <c:pt idx="8">
                  <c:v>166</c:v>
                </c:pt>
                <c:pt idx="9">
                  <c:v>176</c:v>
                </c:pt>
                <c:pt idx="10">
                  <c:v>160</c:v>
                </c:pt>
                <c:pt idx="11">
                  <c:v>153</c:v>
                </c:pt>
                <c:pt idx="12">
                  <c:v>198</c:v>
                </c:pt>
                <c:pt idx="13">
                  <c:v>283</c:v>
                </c:pt>
                <c:pt idx="14">
                  <c:v>323</c:v>
                </c:pt>
                <c:pt idx="15">
                  <c:v>158</c:v>
                </c:pt>
                <c:pt idx="16">
                  <c:v>120</c:v>
                </c:pt>
                <c:pt idx="17">
                  <c:v>125</c:v>
                </c:pt>
                <c:pt idx="18">
                  <c:v>104</c:v>
                </c:pt>
                <c:pt idx="19">
                  <c:v>1073</c:v>
                </c:pt>
                <c:pt idx="20">
                  <c:v>1533</c:v>
                </c:pt>
                <c:pt idx="21">
                  <c:v>1889</c:v>
                </c:pt>
                <c:pt idx="22">
                  <c:v>1544</c:v>
                </c:pt>
                <c:pt idx="23">
                  <c:v>1375</c:v>
                </c:pt>
                <c:pt idx="24">
                  <c:v>635</c:v>
                </c:pt>
                <c:pt idx="25">
                  <c:v>766</c:v>
                </c:pt>
                <c:pt idx="26">
                  <c:v>783</c:v>
                </c:pt>
                <c:pt idx="27">
                  <c:v>627</c:v>
                </c:pt>
                <c:pt idx="28">
                  <c:v>24</c:v>
                </c:pt>
                <c:pt idx="29">
                  <c:v>21</c:v>
                </c:pt>
                <c:pt idx="30">
                  <c:v>5</c:v>
                </c:pt>
              </c:numCache>
            </c:numRef>
          </c:val>
          <c:smooth val="0"/>
          <c:extLst>
            <c:ext xmlns:c16="http://schemas.microsoft.com/office/drawing/2014/chart" uri="{C3380CC4-5D6E-409C-BE32-E72D297353CC}">
              <c16:uniqueId val="{00000000-4ACC-42A3-BE77-644888459591}"/>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8</c:v>
                </c:pt>
                <c:pt idx="1">
                  <c:v>8</c:v>
                </c:pt>
                <c:pt idx="2">
                  <c:v>6</c:v>
                </c:pt>
                <c:pt idx="3">
                  <c:v>5</c:v>
                </c:pt>
                <c:pt idx="4">
                  <c:v>4</c:v>
                </c:pt>
                <c:pt idx="5">
                  <c:v>6</c:v>
                </c:pt>
                <c:pt idx="6">
                  <c:v>2</c:v>
                </c:pt>
                <c:pt idx="7">
                  <c:v>10</c:v>
                </c:pt>
                <c:pt idx="8">
                  <c:v>11</c:v>
                </c:pt>
                <c:pt idx="9">
                  <c:v>8</c:v>
                </c:pt>
                <c:pt idx="10">
                  <c:v>6</c:v>
                </c:pt>
                <c:pt idx="11">
                  <c:v>2</c:v>
                </c:pt>
                <c:pt idx="12">
                  <c:v>9</c:v>
                </c:pt>
                <c:pt idx="13">
                  <c:v>10</c:v>
                </c:pt>
                <c:pt idx="14">
                  <c:v>9</c:v>
                </c:pt>
                <c:pt idx="15">
                  <c:v>10</c:v>
                </c:pt>
                <c:pt idx="16">
                  <c:v>6</c:v>
                </c:pt>
                <c:pt idx="17">
                  <c:v>3</c:v>
                </c:pt>
                <c:pt idx="18">
                  <c:v>1</c:v>
                </c:pt>
                <c:pt idx="19">
                  <c:v>7</c:v>
                </c:pt>
                <c:pt idx="20">
                  <c:v>4</c:v>
                </c:pt>
                <c:pt idx="21">
                  <c:v>1</c:v>
                </c:pt>
                <c:pt idx="22">
                  <c:v>7</c:v>
                </c:pt>
                <c:pt idx="23">
                  <c:v>4</c:v>
                </c:pt>
                <c:pt idx="24">
                  <c:v>0</c:v>
                </c:pt>
                <c:pt idx="25">
                  <c:v>6</c:v>
                </c:pt>
                <c:pt idx="26">
                  <c:v>0</c:v>
                </c:pt>
                <c:pt idx="27">
                  <c:v>1</c:v>
                </c:pt>
                <c:pt idx="28">
                  <c:v>2</c:v>
                </c:pt>
                <c:pt idx="29">
                  <c:v>5</c:v>
                </c:pt>
                <c:pt idx="30">
                  <c:v>2</c:v>
                </c:pt>
              </c:numCache>
            </c:numRef>
          </c:val>
          <c:smooth val="0"/>
          <c:extLst>
            <c:ext xmlns:c16="http://schemas.microsoft.com/office/drawing/2014/chart" uri="{C3380CC4-5D6E-409C-BE32-E72D297353CC}">
              <c16:uniqueId val="{00000001-4ACC-42A3-BE77-644888459591}"/>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1</c:v>
                </c:pt>
                <c:pt idx="1">
                  <c:v>1</c:v>
                </c:pt>
                <c:pt idx="2">
                  <c:v>1</c:v>
                </c:pt>
                <c:pt idx="3">
                  <c:v>6</c:v>
                </c:pt>
                <c:pt idx="4">
                  <c:v>6</c:v>
                </c:pt>
                <c:pt idx="5">
                  <c:v>-1</c:v>
                </c:pt>
                <c:pt idx="6">
                  <c:v>-1</c:v>
                </c:pt>
                <c:pt idx="7">
                  <c:v>1</c:v>
                </c:pt>
                <c:pt idx="8">
                  <c:v>1</c:v>
                </c:pt>
                <c:pt idx="9">
                  <c:v>0</c:v>
                </c:pt>
                <c:pt idx="10">
                  <c:v>0</c:v>
                </c:pt>
                <c:pt idx="11">
                  <c:v>0</c:v>
                </c:pt>
                <c:pt idx="12">
                  <c:v>-1</c:v>
                </c:pt>
                <c:pt idx="13">
                  <c:v>1</c:v>
                </c:pt>
                <c:pt idx="14">
                  <c:v>2</c:v>
                </c:pt>
                <c:pt idx="15">
                  <c:v>0</c:v>
                </c:pt>
                <c:pt idx="16">
                  <c:v>0</c:v>
                </c:pt>
                <c:pt idx="17">
                  <c:v>-1</c:v>
                </c:pt>
                <c:pt idx="18">
                  <c:v>0</c:v>
                </c:pt>
                <c:pt idx="19">
                  <c:v>0</c:v>
                </c:pt>
                <c:pt idx="20">
                  <c:v>0</c:v>
                </c:pt>
                <c:pt idx="21">
                  <c:v>1</c:v>
                </c:pt>
                <c:pt idx="22">
                  <c:v>0</c:v>
                </c:pt>
                <c:pt idx="23">
                  <c:v>1</c:v>
                </c:pt>
                <c:pt idx="24">
                  <c:v>0</c:v>
                </c:pt>
                <c:pt idx="25">
                  <c:v>0</c:v>
                </c:pt>
                <c:pt idx="26">
                  <c:v>0</c:v>
                </c:pt>
                <c:pt idx="27">
                  <c:v>0</c:v>
                </c:pt>
                <c:pt idx="28">
                  <c:v>2</c:v>
                </c:pt>
                <c:pt idx="29">
                  <c:v>1</c:v>
                </c:pt>
                <c:pt idx="30">
                  <c:v>0</c:v>
                </c:pt>
              </c:numCache>
            </c:numRef>
          </c:val>
          <c:smooth val="0"/>
          <c:extLst>
            <c:ext xmlns:c16="http://schemas.microsoft.com/office/drawing/2014/chart" uri="{C3380CC4-5D6E-409C-BE32-E72D297353CC}">
              <c16:uniqueId val="{00000002-4ACC-42A3-BE77-644888459591}"/>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Sheet1!$E$2:$E$32</c:f>
              <c:numCache>
                <c:formatCode>General</c:formatCode>
                <c:ptCount val="31"/>
                <c:pt idx="0">
                  <c:v>15</c:v>
                </c:pt>
                <c:pt idx="1">
                  <c:v>16</c:v>
                </c:pt>
                <c:pt idx="2">
                  <c:v>9</c:v>
                </c:pt>
                <c:pt idx="3">
                  <c:v>5</c:v>
                </c:pt>
                <c:pt idx="4">
                  <c:v>3</c:v>
                </c:pt>
                <c:pt idx="5">
                  <c:v>2</c:v>
                </c:pt>
                <c:pt idx="6">
                  <c:v>7</c:v>
                </c:pt>
                <c:pt idx="7">
                  <c:v>9</c:v>
                </c:pt>
                <c:pt idx="8">
                  <c:v>5</c:v>
                </c:pt>
                <c:pt idx="9">
                  <c:v>7</c:v>
                </c:pt>
                <c:pt idx="10">
                  <c:v>3</c:v>
                </c:pt>
                <c:pt idx="11">
                  <c:v>1</c:v>
                </c:pt>
                <c:pt idx="12">
                  <c:v>5</c:v>
                </c:pt>
                <c:pt idx="13">
                  <c:v>13</c:v>
                </c:pt>
                <c:pt idx="14">
                  <c:v>2</c:v>
                </c:pt>
                <c:pt idx="15">
                  <c:v>6</c:v>
                </c:pt>
                <c:pt idx="16">
                  <c:v>1</c:v>
                </c:pt>
                <c:pt idx="17">
                  <c:v>4</c:v>
                </c:pt>
                <c:pt idx="18">
                  <c:v>7</c:v>
                </c:pt>
                <c:pt idx="19">
                  <c:v>1</c:v>
                </c:pt>
                <c:pt idx="20">
                  <c:v>3</c:v>
                </c:pt>
                <c:pt idx="21">
                  <c:v>3</c:v>
                </c:pt>
                <c:pt idx="22">
                  <c:v>6</c:v>
                </c:pt>
                <c:pt idx="23">
                  <c:v>5</c:v>
                </c:pt>
                <c:pt idx="24">
                  <c:v>3</c:v>
                </c:pt>
                <c:pt idx="25">
                  <c:v>0</c:v>
                </c:pt>
                <c:pt idx="26">
                  <c:v>7</c:v>
                </c:pt>
                <c:pt idx="27">
                  <c:v>5</c:v>
                </c:pt>
                <c:pt idx="28">
                  <c:v>10</c:v>
                </c:pt>
                <c:pt idx="29">
                  <c:v>163</c:v>
                </c:pt>
                <c:pt idx="30">
                  <c:v>35</c:v>
                </c:pt>
              </c:numCache>
            </c:numRef>
          </c:val>
          <c:smooth val="0"/>
          <c:extLst>
            <c:ext xmlns:c16="http://schemas.microsoft.com/office/drawing/2014/chart" uri="{C3380CC4-5D6E-409C-BE32-E72D297353CC}">
              <c16:uniqueId val="{00000003-4ACC-42A3-BE77-644888459591}"/>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Sheet1!$F$2:$F$32</c:f>
              <c:numCache>
                <c:formatCode>General</c:formatCode>
                <c:ptCount val="31"/>
                <c:pt idx="0">
                  <c:v>4</c:v>
                </c:pt>
                <c:pt idx="1">
                  <c:v>5</c:v>
                </c:pt>
                <c:pt idx="2">
                  <c:v>4</c:v>
                </c:pt>
                <c:pt idx="3">
                  <c:v>4</c:v>
                </c:pt>
                <c:pt idx="4">
                  <c:v>2</c:v>
                </c:pt>
                <c:pt idx="5">
                  <c:v>3</c:v>
                </c:pt>
                <c:pt idx="6">
                  <c:v>3</c:v>
                </c:pt>
                <c:pt idx="7">
                  <c:v>0</c:v>
                </c:pt>
                <c:pt idx="8">
                  <c:v>4</c:v>
                </c:pt>
                <c:pt idx="9">
                  <c:v>1</c:v>
                </c:pt>
              </c:numCache>
            </c:numRef>
          </c:val>
          <c:smooth val="0"/>
          <c:extLst>
            <c:ext xmlns:c16="http://schemas.microsoft.com/office/drawing/2014/chart" uri="{C3380CC4-5D6E-409C-BE32-E72D297353CC}">
              <c16:uniqueId val="{00000004-4ACC-42A3-BE77-644888459591}"/>
            </c:ext>
          </c:extLst>
        </c:ser>
        <c:dLbls>
          <c:showLegendKey val="0"/>
          <c:showVal val="0"/>
          <c:showCatName val="0"/>
          <c:showSerName val="0"/>
          <c:showPercent val="0"/>
          <c:showBubbleSize val="0"/>
        </c:dLbls>
        <c:smooth val="0"/>
        <c:axId val="270354104"/>
        <c:axId val="270351480"/>
      </c:lineChart>
      <c:dateAx>
        <c:axId val="270354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51480"/>
        <c:crosses val="autoZero"/>
        <c:auto val="1"/>
        <c:lblOffset val="100"/>
        <c:baseTimeUnit val="days"/>
      </c:dateAx>
      <c:valAx>
        <c:axId val="270351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54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571</c:v>
                </c:pt>
                <c:pt idx="1">
                  <c:v>671</c:v>
                </c:pt>
                <c:pt idx="2">
                  <c:v>1039</c:v>
                </c:pt>
                <c:pt idx="3">
                  <c:v>553</c:v>
                </c:pt>
                <c:pt idx="4">
                  <c:v>386</c:v>
                </c:pt>
                <c:pt idx="5">
                  <c:v>285</c:v>
                </c:pt>
                <c:pt idx="6">
                  <c:v>315</c:v>
                </c:pt>
              </c:numCache>
            </c:numRef>
          </c:val>
          <c:extLst>
            <c:ext xmlns:c16="http://schemas.microsoft.com/office/drawing/2014/chart" uri="{C3380CC4-5D6E-409C-BE32-E72D297353CC}">
              <c16:uniqueId val="{00000000-87AF-4F6B-9B02-84E23A313610}"/>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6</c:v>
                </c:pt>
                <c:pt idx="1">
                  <c:v>4</c:v>
                </c:pt>
                <c:pt idx="2">
                  <c:v>6</c:v>
                </c:pt>
                <c:pt idx="3">
                  <c:v>8</c:v>
                </c:pt>
                <c:pt idx="4">
                  <c:v>5</c:v>
                </c:pt>
                <c:pt idx="5">
                  <c:v>4</c:v>
                </c:pt>
                <c:pt idx="6">
                  <c:v>3</c:v>
                </c:pt>
              </c:numCache>
            </c:numRef>
          </c:val>
          <c:extLst>
            <c:ext xmlns:c16="http://schemas.microsoft.com/office/drawing/2014/chart" uri="{C3380CC4-5D6E-409C-BE32-E72D297353CC}">
              <c16:uniqueId val="{00000001-87AF-4F6B-9B02-84E23A313610}"/>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1</c:v>
                </c:pt>
                <c:pt idx="4">
                  <c:v>0</c:v>
                </c:pt>
                <c:pt idx="5">
                  <c:v>1</c:v>
                </c:pt>
                <c:pt idx="6">
                  <c:v>2</c:v>
                </c:pt>
              </c:numCache>
            </c:numRef>
          </c:val>
          <c:extLst>
            <c:ext xmlns:c16="http://schemas.microsoft.com/office/drawing/2014/chart" uri="{C3380CC4-5D6E-409C-BE32-E72D297353CC}">
              <c16:uniqueId val="{00000002-87AF-4F6B-9B02-84E23A313610}"/>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7</c:v>
                </c:pt>
                <c:pt idx="2">
                  <c:v>8</c:v>
                </c:pt>
                <c:pt idx="3">
                  <c:v>39</c:v>
                </c:pt>
                <c:pt idx="4">
                  <c:v>11</c:v>
                </c:pt>
                <c:pt idx="5">
                  <c:v>4</c:v>
                </c:pt>
                <c:pt idx="6">
                  <c:v>3</c:v>
                </c:pt>
              </c:numCache>
            </c:numRef>
          </c:val>
          <c:extLst>
            <c:ext xmlns:c16="http://schemas.microsoft.com/office/drawing/2014/chart" uri="{C3380CC4-5D6E-409C-BE32-E72D297353CC}">
              <c16:uniqueId val="{00000003-87AF-4F6B-9B02-84E23A313610}"/>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3</c:v>
                </c:pt>
                <c:pt idx="1">
                  <c:v>3</c:v>
                </c:pt>
                <c:pt idx="2">
                  <c:v>2</c:v>
                </c:pt>
                <c:pt idx="3">
                  <c:v>5</c:v>
                </c:pt>
                <c:pt idx="4">
                  <c:v>3</c:v>
                </c:pt>
                <c:pt idx="5">
                  <c:v>4</c:v>
                </c:pt>
                <c:pt idx="6">
                  <c:v>2</c:v>
                </c:pt>
              </c:numCache>
            </c:numRef>
          </c:val>
          <c:extLst>
            <c:ext xmlns:c16="http://schemas.microsoft.com/office/drawing/2014/chart" uri="{C3380CC4-5D6E-409C-BE32-E72D297353CC}">
              <c16:uniqueId val="{00000004-87AF-4F6B-9B02-84E23A313610}"/>
            </c:ext>
          </c:extLst>
        </c:ser>
        <c:dLbls>
          <c:showLegendKey val="0"/>
          <c:showVal val="0"/>
          <c:showCatName val="0"/>
          <c:showSerName val="0"/>
          <c:showPercent val="0"/>
          <c:showBubbleSize val="0"/>
        </c:dLbls>
        <c:gapWidth val="219"/>
        <c:overlap val="-27"/>
        <c:axId val="270351152"/>
        <c:axId val="270357384"/>
      </c:barChart>
      <c:catAx>
        <c:axId val="270351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57384"/>
        <c:crosses val="autoZero"/>
        <c:auto val="1"/>
        <c:lblAlgn val="ctr"/>
        <c:lblOffset val="100"/>
        <c:noMultiLvlLbl val="0"/>
      </c:catAx>
      <c:valAx>
        <c:axId val="270357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51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c:v>
                </c:pt>
                <c:pt idx="1">
                  <c:v>9</c:v>
                </c:pt>
                <c:pt idx="2">
                  <c:v>11</c:v>
                </c:pt>
                <c:pt idx="3">
                  <c:v>11</c:v>
                </c:pt>
                <c:pt idx="4">
                  <c:v>10</c:v>
                </c:pt>
                <c:pt idx="5">
                  <c:v>9</c:v>
                </c:pt>
                <c:pt idx="6">
                  <c:v>8</c:v>
                </c:pt>
              </c:numCache>
            </c:numRef>
          </c:val>
          <c:extLst>
            <c:ext xmlns:c16="http://schemas.microsoft.com/office/drawing/2014/chart" uri="{C3380CC4-5D6E-409C-BE32-E72D297353CC}">
              <c16:uniqueId val="{00000000-4BC3-4077-9655-5856E11A57FC}"/>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c:v>
                </c:pt>
                <c:pt idx="1">
                  <c:v>4</c:v>
                </c:pt>
                <c:pt idx="2">
                  <c:v>4</c:v>
                </c:pt>
                <c:pt idx="3">
                  <c:v>3</c:v>
                </c:pt>
                <c:pt idx="4">
                  <c:v>5</c:v>
                </c:pt>
                <c:pt idx="5">
                  <c:v>2</c:v>
                </c:pt>
                <c:pt idx="6">
                  <c:v>1</c:v>
                </c:pt>
              </c:numCache>
            </c:numRef>
          </c:val>
          <c:extLst>
            <c:ext xmlns:c16="http://schemas.microsoft.com/office/drawing/2014/chart" uri="{C3380CC4-5D6E-409C-BE32-E72D297353CC}">
              <c16:uniqueId val="{00000001-4BC3-4077-9655-5856E11A57FC}"/>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1</c:v>
                </c:pt>
                <c:pt idx="4">
                  <c:v>1</c:v>
                </c:pt>
                <c:pt idx="5">
                  <c:v>0</c:v>
                </c:pt>
                <c:pt idx="6">
                  <c:v>0</c:v>
                </c:pt>
              </c:numCache>
            </c:numRef>
          </c:val>
          <c:extLst>
            <c:ext xmlns:c16="http://schemas.microsoft.com/office/drawing/2014/chart" uri="{C3380CC4-5D6E-409C-BE32-E72D297353CC}">
              <c16:uniqueId val="{00000002-4BC3-4077-9655-5856E11A57FC}"/>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c:v>
                </c:pt>
                <c:pt idx="1">
                  <c:v>3</c:v>
                </c:pt>
                <c:pt idx="2">
                  <c:v>3</c:v>
                </c:pt>
                <c:pt idx="3">
                  <c:v>5</c:v>
                </c:pt>
                <c:pt idx="4">
                  <c:v>5</c:v>
                </c:pt>
                <c:pt idx="5">
                  <c:v>2</c:v>
                </c:pt>
                <c:pt idx="6">
                  <c:v>2</c:v>
                </c:pt>
              </c:numCache>
            </c:numRef>
          </c:val>
          <c:extLst>
            <c:ext xmlns:c16="http://schemas.microsoft.com/office/drawing/2014/chart" uri="{C3380CC4-5D6E-409C-BE32-E72D297353CC}">
              <c16:uniqueId val="{00000003-4BC3-4077-9655-5856E11A57FC}"/>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c:v>
                </c:pt>
                <c:pt idx="1">
                  <c:v>0</c:v>
                </c:pt>
                <c:pt idx="2">
                  <c:v>1</c:v>
                </c:pt>
                <c:pt idx="3">
                  <c:v>0</c:v>
                </c:pt>
                <c:pt idx="4">
                  <c:v>0</c:v>
                </c:pt>
                <c:pt idx="5">
                  <c:v>0</c:v>
                </c:pt>
                <c:pt idx="6">
                  <c:v>0</c:v>
                </c:pt>
              </c:numCache>
            </c:numRef>
          </c:val>
          <c:extLst>
            <c:ext xmlns:c16="http://schemas.microsoft.com/office/drawing/2014/chart" uri="{C3380CC4-5D6E-409C-BE32-E72D297353CC}">
              <c16:uniqueId val="{00000004-4BC3-4077-9655-5856E11A57FC}"/>
            </c:ext>
          </c:extLst>
        </c:ser>
        <c:dLbls>
          <c:showLegendKey val="0"/>
          <c:showVal val="0"/>
          <c:showCatName val="0"/>
          <c:showSerName val="0"/>
          <c:showPercent val="0"/>
          <c:showBubbleSize val="0"/>
        </c:dLbls>
        <c:gapWidth val="219"/>
        <c:overlap val="-27"/>
        <c:axId val="270352464"/>
        <c:axId val="270352792"/>
      </c:barChart>
      <c:catAx>
        <c:axId val="270352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52792"/>
        <c:crosses val="autoZero"/>
        <c:auto val="1"/>
        <c:lblAlgn val="ctr"/>
        <c:lblOffset val="100"/>
        <c:noMultiLvlLbl val="0"/>
      </c:catAx>
      <c:valAx>
        <c:axId val="270352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352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0.13734129072185999</c:v>
                </c:pt>
                <c:pt idx="1">
                  <c:v>0.10087598524484</c:v>
                </c:pt>
                <c:pt idx="2">
                  <c:v>7.2596010020182997E-2</c:v>
                </c:pt>
                <c:pt idx="3">
                  <c:v>7.9783733784556998E-2</c:v>
                </c:pt>
                <c:pt idx="4">
                  <c:v>0.13222933201013001</c:v>
                </c:pt>
                <c:pt idx="5">
                  <c:v>0.11138768701060001</c:v>
                </c:pt>
                <c:pt idx="6">
                  <c:v>0.19728752654810999</c:v>
                </c:pt>
              </c:numCache>
            </c:numRef>
          </c:val>
          <c:extLst>
            <c:ext xmlns:c16="http://schemas.microsoft.com/office/drawing/2014/chart" uri="{C3380CC4-5D6E-409C-BE32-E72D297353CC}">
              <c16:uniqueId val="{00000000-4146-4736-9C2F-E8C0A9DB9379}"/>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9.1859807801018004E-2</c:v>
                </c:pt>
                <c:pt idx="1">
                  <c:v>6.3595251554550994E-2</c:v>
                </c:pt>
                <c:pt idx="2">
                  <c:v>8.2438289052194996E-2</c:v>
                </c:pt>
                <c:pt idx="3">
                  <c:v>7.8512656240185996E-2</c:v>
                </c:pt>
                <c:pt idx="4">
                  <c:v>3.5801771245524999E-2</c:v>
                </c:pt>
                <c:pt idx="5">
                  <c:v>0.12247974373469001</c:v>
                </c:pt>
                <c:pt idx="6">
                  <c:v>0.17900885622762</c:v>
                </c:pt>
              </c:numCache>
            </c:numRef>
          </c:val>
          <c:extLst>
            <c:ext xmlns:c16="http://schemas.microsoft.com/office/drawing/2014/chart" uri="{C3380CC4-5D6E-409C-BE32-E72D297353CC}">
              <c16:uniqueId val="{00000001-4146-4736-9C2F-E8C0A9DB9379}"/>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0.38424591738712999</c:v>
                </c:pt>
                <c:pt idx="2">
                  <c:v>0.48030739673390999</c:v>
                </c:pt>
                <c:pt idx="3">
                  <c:v>1.2487992315081999</c:v>
                </c:pt>
                <c:pt idx="4">
                  <c:v>16.330451488952999</c:v>
                </c:pt>
              </c:numCache>
            </c:numRef>
          </c:val>
          <c:extLst>
            <c:ext xmlns:c16="http://schemas.microsoft.com/office/drawing/2014/chart" uri="{C3380CC4-5D6E-409C-BE32-E72D297353CC}">
              <c16:uniqueId val="{00000002-4146-4736-9C2F-E8C0A9DB9379}"/>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0.19742707935295001</c:v>
                </c:pt>
                <c:pt idx="1">
                  <c:v>0.28658769583492999</c:v>
                </c:pt>
                <c:pt idx="2">
                  <c:v>0.35982677365941002</c:v>
                </c:pt>
                <c:pt idx="3">
                  <c:v>0.76805502483760002</c:v>
                </c:pt>
                <c:pt idx="4">
                  <c:v>0.19870080244555</c:v>
                </c:pt>
                <c:pt idx="5">
                  <c:v>0.31047000382117002</c:v>
                </c:pt>
                <c:pt idx="6">
                  <c:v>0.15762323270921</c:v>
                </c:pt>
              </c:numCache>
            </c:numRef>
          </c:val>
          <c:extLst>
            <c:ext xmlns:c16="http://schemas.microsoft.com/office/drawing/2014/chart" uri="{C3380CC4-5D6E-409C-BE32-E72D297353CC}">
              <c16:uniqueId val="{00000003-4146-4736-9C2F-E8C0A9DB9379}"/>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5.2645433008686002E-2</c:v>
                </c:pt>
                <c:pt idx="2">
                  <c:v>2.9247462782604001E-2</c:v>
                </c:pt>
              </c:numCache>
            </c:numRef>
          </c:val>
          <c:extLst>
            <c:ext xmlns:c16="http://schemas.microsoft.com/office/drawing/2014/chart" uri="{C3380CC4-5D6E-409C-BE32-E72D297353CC}">
              <c16:uniqueId val="{00000004-4146-4736-9C2F-E8C0A9DB9379}"/>
            </c:ext>
          </c:extLst>
        </c:ser>
        <c:dLbls>
          <c:showLegendKey val="0"/>
          <c:showVal val="0"/>
          <c:showCatName val="0"/>
          <c:showSerName val="0"/>
          <c:showPercent val="0"/>
          <c:showBubbleSize val="0"/>
        </c:dLbls>
        <c:gapWidth val="219"/>
        <c:overlap val="-27"/>
        <c:axId val="272319776"/>
        <c:axId val="272320104"/>
      </c:barChart>
      <c:catAx>
        <c:axId val="27231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320104"/>
        <c:crosses val="autoZero"/>
        <c:auto val="1"/>
        <c:lblAlgn val="ctr"/>
        <c:lblOffset val="100"/>
        <c:noMultiLvlLbl val="0"/>
      </c:catAx>
      <c:valAx>
        <c:axId val="272320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31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Sheet1!$B$2:$B$32</c:f>
              <c:numCache>
                <c:formatCode>General</c:formatCode>
                <c:ptCount val="31"/>
                <c:pt idx="0">
                  <c:v>2</c:v>
                </c:pt>
                <c:pt idx="1">
                  <c:v>4</c:v>
                </c:pt>
                <c:pt idx="2">
                  <c:v>3</c:v>
                </c:pt>
                <c:pt idx="3">
                  <c:v>2</c:v>
                </c:pt>
                <c:pt idx="4">
                  <c:v>2</c:v>
                </c:pt>
                <c:pt idx="5">
                  <c:v>2</c:v>
                </c:pt>
                <c:pt idx="6">
                  <c:v>2</c:v>
                </c:pt>
                <c:pt idx="7">
                  <c:v>2</c:v>
                </c:pt>
                <c:pt idx="8">
                  <c:v>2</c:v>
                </c:pt>
                <c:pt idx="9">
                  <c:v>2</c:v>
                </c:pt>
                <c:pt idx="10">
                  <c:v>2</c:v>
                </c:pt>
                <c:pt idx="11">
                  <c:v>2</c:v>
                </c:pt>
                <c:pt idx="12">
                  <c:v>2</c:v>
                </c:pt>
                <c:pt idx="13">
                  <c:v>2</c:v>
                </c:pt>
                <c:pt idx="14">
                  <c:v>2</c:v>
                </c:pt>
                <c:pt idx="15">
                  <c:v>2</c:v>
                </c:pt>
                <c:pt idx="16">
                  <c:v>3</c:v>
                </c:pt>
                <c:pt idx="17">
                  <c:v>3</c:v>
                </c:pt>
                <c:pt idx="18">
                  <c:v>2</c:v>
                </c:pt>
                <c:pt idx="19">
                  <c:v>2</c:v>
                </c:pt>
                <c:pt idx="20">
                  <c:v>3</c:v>
                </c:pt>
                <c:pt idx="21">
                  <c:v>3</c:v>
                </c:pt>
                <c:pt idx="22">
                  <c:v>2</c:v>
                </c:pt>
                <c:pt idx="23">
                  <c:v>2</c:v>
                </c:pt>
                <c:pt idx="24">
                  <c:v>2</c:v>
                </c:pt>
                <c:pt idx="25">
                  <c:v>2</c:v>
                </c:pt>
                <c:pt idx="26">
                  <c:v>2</c:v>
                </c:pt>
                <c:pt idx="27">
                  <c:v>2</c:v>
                </c:pt>
                <c:pt idx="28">
                  <c:v>2</c:v>
                </c:pt>
                <c:pt idx="29">
                  <c:v>1</c:v>
                </c:pt>
                <c:pt idx="30">
                  <c:v>0</c:v>
                </c:pt>
              </c:numCache>
            </c:numRef>
          </c:val>
          <c:smooth val="0"/>
          <c:extLst>
            <c:ext xmlns:c16="http://schemas.microsoft.com/office/drawing/2014/chart" uri="{C3380CC4-5D6E-409C-BE32-E72D297353CC}">
              <c16:uniqueId val="{00000000-74B6-48E4-81D0-F7284E4D04F4}"/>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Sheet1!$C$2:$C$32</c:f>
              <c:numCache>
                <c:formatCode>General</c:formatCode>
                <c:ptCount val="31"/>
                <c:pt idx="0">
                  <c:v>0</c:v>
                </c:pt>
                <c:pt idx="1">
                  <c:v>1</c:v>
                </c:pt>
                <c:pt idx="2">
                  <c:v>2</c:v>
                </c:pt>
                <c:pt idx="3">
                  <c:v>0</c:v>
                </c:pt>
                <c:pt idx="4">
                  <c:v>0</c:v>
                </c:pt>
                <c:pt idx="5">
                  <c:v>1</c:v>
                </c:pt>
                <c:pt idx="6">
                  <c:v>1</c:v>
                </c:pt>
                <c:pt idx="7">
                  <c:v>2</c:v>
                </c:pt>
                <c:pt idx="8">
                  <c:v>0</c:v>
                </c:pt>
                <c:pt idx="9">
                  <c:v>1</c:v>
                </c:pt>
                <c:pt idx="10">
                  <c:v>2</c:v>
                </c:pt>
                <c:pt idx="11">
                  <c:v>0</c:v>
                </c:pt>
                <c:pt idx="12">
                  <c:v>2</c:v>
                </c:pt>
                <c:pt idx="13">
                  <c:v>1</c:v>
                </c:pt>
                <c:pt idx="14">
                  <c:v>1</c:v>
                </c:pt>
                <c:pt idx="15">
                  <c:v>1</c:v>
                </c:pt>
                <c:pt idx="16">
                  <c:v>2</c:v>
                </c:pt>
                <c:pt idx="17">
                  <c:v>0</c:v>
                </c:pt>
                <c:pt idx="18">
                  <c:v>1</c:v>
                </c:pt>
                <c:pt idx="19">
                  <c:v>1</c:v>
                </c:pt>
                <c:pt idx="20">
                  <c:v>1</c:v>
                </c:pt>
                <c:pt idx="21">
                  <c:v>0</c:v>
                </c:pt>
                <c:pt idx="22">
                  <c:v>0</c:v>
                </c:pt>
                <c:pt idx="23">
                  <c:v>0</c:v>
                </c:pt>
                <c:pt idx="24">
                  <c:v>0</c:v>
                </c:pt>
                <c:pt idx="25">
                  <c:v>0</c:v>
                </c:pt>
                <c:pt idx="26">
                  <c:v>0</c:v>
                </c:pt>
                <c:pt idx="27">
                  <c:v>1</c:v>
                </c:pt>
                <c:pt idx="28">
                  <c:v>1</c:v>
                </c:pt>
                <c:pt idx="29">
                  <c:v>1</c:v>
                </c:pt>
                <c:pt idx="30">
                  <c:v>0</c:v>
                </c:pt>
              </c:numCache>
            </c:numRef>
          </c:val>
          <c:smooth val="0"/>
          <c:extLst>
            <c:ext xmlns:c16="http://schemas.microsoft.com/office/drawing/2014/chart" uri="{C3380CC4-5D6E-409C-BE32-E72D297353CC}">
              <c16:uniqueId val="{00000001-74B6-48E4-81D0-F7284E4D04F4}"/>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Sheet1!$D$2:$D$32</c:f>
              <c:numCache>
                <c:formatCode>General</c:formatCode>
                <c:ptCount val="31"/>
                <c:pt idx="0">
                  <c:v>0</c:v>
                </c:pt>
                <c:pt idx="1">
                  <c:v>1</c:v>
                </c:pt>
                <c:pt idx="2">
                  <c:v>1</c:v>
                </c:pt>
                <c:pt idx="3">
                  <c:v>0</c:v>
                </c:pt>
                <c:pt idx="4">
                  <c:v>0</c:v>
                </c:pt>
                <c:pt idx="5">
                  <c:v>0</c:v>
                </c:pt>
                <c:pt idx="6">
                  <c:v>0</c:v>
                </c:pt>
                <c:pt idx="7">
                  <c:v>1</c:v>
                </c:pt>
                <c:pt idx="8">
                  <c:v>0</c:v>
                </c:pt>
                <c:pt idx="9">
                  <c:v>0</c:v>
                </c:pt>
                <c:pt idx="10">
                  <c:v>0</c:v>
                </c:pt>
                <c:pt idx="11">
                  <c:v>0</c:v>
                </c:pt>
                <c:pt idx="12">
                  <c:v>0</c:v>
                </c:pt>
                <c:pt idx="13">
                  <c:v>0</c:v>
                </c:pt>
                <c:pt idx="14">
                  <c:v>0</c:v>
                </c:pt>
                <c:pt idx="15">
                  <c:v>0</c:v>
                </c:pt>
                <c:pt idx="16">
                  <c:v>0</c:v>
                </c:pt>
                <c:pt idx="17">
                  <c:v>0</c:v>
                </c:pt>
                <c:pt idx="18">
                  <c:v>0</c:v>
                </c:pt>
                <c:pt idx="19">
                  <c:v>1</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2-74B6-48E4-81D0-F7284E4D04F4}"/>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Sheet1!$E$2:$E$32</c:f>
              <c:numCache>
                <c:formatCode>General</c:formatCode>
                <c:ptCount val="31"/>
                <c:pt idx="0">
                  <c:v>0</c:v>
                </c:pt>
                <c:pt idx="1">
                  <c:v>1</c:v>
                </c:pt>
                <c:pt idx="2">
                  <c:v>0</c:v>
                </c:pt>
                <c:pt idx="3">
                  <c:v>0</c:v>
                </c:pt>
                <c:pt idx="4">
                  <c:v>0</c:v>
                </c:pt>
                <c:pt idx="5">
                  <c:v>0</c:v>
                </c:pt>
                <c:pt idx="6">
                  <c:v>2</c:v>
                </c:pt>
                <c:pt idx="7">
                  <c:v>2</c:v>
                </c:pt>
                <c:pt idx="8">
                  <c:v>2</c:v>
                </c:pt>
                <c:pt idx="9">
                  <c:v>2</c:v>
                </c:pt>
                <c:pt idx="10">
                  <c:v>0</c:v>
                </c:pt>
                <c:pt idx="11">
                  <c:v>2</c:v>
                </c:pt>
                <c:pt idx="12">
                  <c:v>1</c:v>
                </c:pt>
                <c:pt idx="13">
                  <c:v>0</c:v>
                </c:pt>
                <c:pt idx="14">
                  <c:v>0</c:v>
                </c:pt>
                <c:pt idx="15">
                  <c:v>0</c:v>
                </c:pt>
                <c:pt idx="16">
                  <c:v>3</c:v>
                </c:pt>
                <c:pt idx="17">
                  <c:v>2</c:v>
                </c:pt>
                <c:pt idx="18">
                  <c:v>0</c:v>
                </c:pt>
                <c:pt idx="19">
                  <c:v>1</c:v>
                </c:pt>
                <c:pt idx="20">
                  <c:v>1</c:v>
                </c:pt>
                <c:pt idx="21">
                  <c:v>0</c:v>
                </c:pt>
                <c:pt idx="22">
                  <c:v>0</c:v>
                </c:pt>
                <c:pt idx="23">
                  <c:v>0</c:v>
                </c:pt>
                <c:pt idx="24">
                  <c:v>0</c:v>
                </c:pt>
                <c:pt idx="25">
                  <c:v>0</c:v>
                </c:pt>
                <c:pt idx="26">
                  <c:v>1</c:v>
                </c:pt>
                <c:pt idx="27">
                  <c:v>0</c:v>
                </c:pt>
                <c:pt idx="28">
                  <c:v>1</c:v>
                </c:pt>
                <c:pt idx="29">
                  <c:v>2</c:v>
                </c:pt>
                <c:pt idx="30">
                  <c:v>0</c:v>
                </c:pt>
              </c:numCache>
            </c:numRef>
          </c:val>
          <c:smooth val="0"/>
          <c:extLst>
            <c:ext xmlns:c16="http://schemas.microsoft.com/office/drawing/2014/chart" uri="{C3380CC4-5D6E-409C-BE32-E72D297353CC}">
              <c16:uniqueId val="{00000003-74B6-48E4-81D0-F7284E4D04F4}"/>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Sheet1!$A$2:$A$32</c:f>
              <c:numCache>
                <c:formatCode>m/d/yyyy</c:formatCode>
                <c:ptCount val="31"/>
                <c:pt idx="0">
                  <c:v>42795</c:v>
                </c:pt>
                <c:pt idx="1">
                  <c:v>42796</c:v>
                </c:pt>
                <c:pt idx="2">
                  <c:v>42797</c:v>
                </c:pt>
                <c:pt idx="3">
                  <c:v>42798</c:v>
                </c:pt>
                <c:pt idx="4">
                  <c:v>42799</c:v>
                </c:pt>
                <c:pt idx="5">
                  <c:v>42800</c:v>
                </c:pt>
                <c:pt idx="6">
                  <c:v>42801</c:v>
                </c:pt>
                <c:pt idx="7">
                  <c:v>42802</c:v>
                </c:pt>
                <c:pt idx="8">
                  <c:v>42803</c:v>
                </c:pt>
                <c:pt idx="9">
                  <c:v>42804</c:v>
                </c:pt>
                <c:pt idx="10">
                  <c:v>42805</c:v>
                </c:pt>
                <c:pt idx="11">
                  <c:v>42806</c:v>
                </c:pt>
                <c:pt idx="12">
                  <c:v>42807</c:v>
                </c:pt>
                <c:pt idx="13">
                  <c:v>42808</c:v>
                </c:pt>
                <c:pt idx="14">
                  <c:v>42809</c:v>
                </c:pt>
                <c:pt idx="15">
                  <c:v>42810</c:v>
                </c:pt>
                <c:pt idx="16">
                  <c:v>42811</c:v>
                </c:pt>
                <c:pt idx="17">
                  <c:v>42812</c:v>
                </c:pt>
                <c:pt idx="18">
                  <c:v>42813</c:v>
                </c:pt>
                <c:pt idx="19">
                  <c:v>42814</c:v>
                </c:pt>
                <c:pt idx="20">
                  <c:v>42815</c:v>
                </c:pt>
                <c:pt idx="21">
                  <c:v>42816</c:v>
                </c:pt>
                <c:pt idx="22">
                  <c:v>42817</c:v>
                </c:pt>
                <c:pt idx="23">
                  <c:v>42818</c:v>
                </c:pt>
                <c:pt idx="24">
                  <c:v>42819</c:v>
                </c:pt>
                <c:pt idx="25">
                  <c:v>42820</c:v>
                </c:pt>
                <c:pt idx="26">
                  <c:v>42821</c:v>
                </c:pt>
                <c:pt idx="27">
                  <c:v>42822</c:v>
                </c:pt>
                <c:pt idx="28">
                  <c:v>42823</c:v>
                </c:pt>
                <c:pt idx="29">
                  <c:v>42824</c:v>
                </c:pt>
                <c:pt idx="30">
                  <c:v>42825</c:v>
                </c:pt>
              </c:numCache>
            </c:numRef>
          </c:cat>
          <c:val>
            <c:numRef>
              <c:f>Sheet1!$F$2:$F$32</c:f>
              <c:numCache>
                <c:formatCode>General</c:formatCode>
                <c:ptCount val="31"/>
                <c:pt idx="0">
                  <c:v>0</c:v>
                </c:pt>
                <c:pt idx="1">
                  <c:v>0</c:v>
                </c:pt>
                <c:pt idx="2">
                  <c:v>0</c:v>
                </c:pt>
                <c:pt idx="3">
                  <c:v>0</c:v>
                </c:pt>
                <c:pt idx="4">
                  <c:v>0</c:v>
                </c:pt>
                <c:pt idx="5">
                  <c:v>2</c:v>
                </c:pt>
                <c:pt idx="6">
                  <c:v>0</c:v>
                </c:pt>
                <c:pt idx="7">
                  <c:v>1</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4-74B6-48E4-81D0-F7284E4D04F4}"/>
            </c:ext>
          </c:extLst>
        </c:ser>
        <c:dLbls>
          <c:showLegendKey val="0"/>
          <c:showVal val="0"/>
          <c:showCatName val="0"/>
          <c:showSerName val="0"/>
          <c:showPercent val="0"/>
          <c:showBubbleSize val="0"/>
        </c:dLbls>
        <c:smooth val="0"/>
        <c:axId val="272311904"/>
        <c:axId val="272313544"/>
      </c:lineChart>
      <c:dateAx>
        <c:axId val="272311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313544"/>
        <c:crosses val="autoZero"/>
        <c:auto val="1"/>
        <c:lblOffset val="100"/>
        <c:baseTimeUnit val="days"/>
      </c:dateAx>
      <c:valAx>
        <c:axId val="27231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2311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1</c:v>
                </c:pt>
                <c:pt idx="10">
                  <c:v>0</c:v>
                </c:pt>
                <c:pt idx="11">
                  <c:v>18</c:v>
                </c:pt>
                <c:pt idx="12">
                  <c:v>9</c:v>
                </c:pt>
                <c:pt idx="13">
                  <c:v>2</c:v>
                </c:pt>
                <c:pt idx="14">
                  <c:v>0</c:v>
                </c:pt>
                <c:pt idx="15">
                  <c:v>0</c:v>
                </c:pt>
                <c:pt idx="16">
                  <c:v>1</c:v>
                </c:pt>
                <c:pt idx="17">
                  <c:v>15</c:v>
                </c:pt>
                <c:pt idx="18">
                  <c:v>15</c:v>
                </c:pt>
                <c:pt idx="19">
                  <c:v>3</c:v>
                </c:pt>
                <c:pt idx="20">
                  <c:v>0</c:v>
                </c:pt>
                <c:pt idx="21">
                  <c:v>0</c:v>
                </c:pt>
                <c:pt idx="22">
                  <c:v>1</c:v>
                </c:pt>
                <c:pt idx="23">
                  <c:v>0</c:v>
                </c:pt>
              </c:numCache>
            </c:numRef>
          </c:val>
          <c:smooth val="0"/>
          <c:extLst>
            <c:ext xmlns:c16="http://schemas.microsoft.com/office/drawing/2014/chart" uri="{C3380CC4-5D6E-409C-BE32-E72D297353CC}">
              <c16:uniqueId val="{00000000-F3F9-48BE-9268-C6D9702B9BF6}"/>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c:v>
                </c:pt>
                <c:pt idx="12">
                  <c:v>6</c:v>
                </c:pt>
                <c:pt idx="13">
                  <c:v>2</c:v>
                </c:pt>
                <c:pt idx="14">
                  <c:v>1</c:v>
                </c:pt>
                <c:pt idx="15">
                  <c:v>3</c:v>
                </c:pt>
                <c:pt idx="16">
                  <c:v>2</c:v>
                </c:pt>
                <c:pt idx="17">
                  <c:v>4</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1-F3F9-48BE-9268-C6D9702B9BF6}"/>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1</c:v>
                </c:pt>
                <c:pt idx="15">
                  <c:v>1</c:v>
                </c:pt>
                <c:pt idx="16">
                  <c:v>0</c:v>
                </c:pt>
                <c:pt idx="17">
                  <c:v>1</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F3F9-48BE-9268-C6D9702B9BF6}"/>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1</c:v>
                </c:pt>
                <c:pt idx="4">
                  <c:v>0</c:v>
                </c:pt>
                <c:pt idx="5">
                  <c:v>0</c:v>
                </c:pt>
                <c:pt idx="6">
                  <c:v>0</c:v>
                </c:pt>
                <c:pt idx="7">
                  <c:v>0</c:v>
                </c:pt>
                <c:pt idx="8">
                  <c:v>0</c:v>
                </c:pt>
                <c:pt idx="9">
                  <c:v>1</c:v>
                </c:pt>
                <c:pt idx="10">
                  <c:v>0</c:v>
                </c:pt>
                <c:pt idx="11">
                  <c:v>0</c:v>
                </c:pt>
                <c:pt idx="12">
                  <c:v>2</c:v>
                </c:pt>
                <c:pt idx="13">
                  <c:v>2</c:v>
                </c:pt>
                <c:pt idx="14">
                  <c:v>2</c:v>
                </c:pt>
                <c:pt idx="15">
                  <c:v>1</c:v>
                </c:pt>
                <c:pt idx="16">
                  <c:v>1</c:v>
                </c:pt>
                <c:pt idx="17">
                  <c:v>1</c:v>
                </c:pt>
                <c:pt idx="18">
                  <c:v>2</c:v>
                </c:pt>
                <c:pt idx="19">
                  <c:v>3</c:v>
                </c:pt>
                <c:pt idx="20">
                  <c:v>3</c:v>
                </c:pt>
                <c:pt idx="21">
                  <c:v>2</c:v>
                </c:pt>
                <c:pt idx="22">
                  <c:v>2</c:v>
                </c:pt>
                <c:pt idx="23">
                  <c:v>0</c:v>
                </c:pt>
              </c:numCache>
            </c:numRef>
          </c:val>
          <c:smooth val="0"/>
          <c:extLst>
            <c:ext xmlns:c16="http://schemas.microsoft.com/office/drawing/2014/chart" uri="{C3380CC4-5D6E-409C-BE32-E72D297353CC}">
              <c16:uniqueId val="{00000003-F3F9-48BE-9268-C6D9702B9BF6}"/>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1</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4-F3F9-48BE-9268-C6D9702B9BF6}"/>
            </c:ext>
          </c:extLst>
        </c:ser>
        <c:dLbls>
          <c:showLegendKey val="0"/>
          <c:showVal val="0"/>
          <c:showCatName val="0"/>
          <c:showSerName val="0"/>
          <c:showPercent val="0"/>
          <c:showBubbleSize val="0"/>
        </c:dLbls>
        <c:smooth val="0"/>
        <c:axId val="351407048"/>
        <c:axId val="351410656"/>
      </c:lineChart>
      <c:catAx>
        <c:axId val="351407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10656"/>
        <c:crosses val="autoZero"/>
        <c:auto val="1"/>
        <c:lblAlgn val="ctr"/>
        <c:lblOffset val="100"/>
        <c:noMultiLvlLbl val="0"/>
      </c:catAx>
      <c:valAx>
        <c:axId val="35141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07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 - Confederación Argentina de la Mediana Empresa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1.2297232302916E-2</c:v>
                </c:pt>
                <c:pt idx="9">
                  <c:v>5.1921647501202003E-3</c:v>
                </c:pt>
                <c:pt idx="10">
                  <c:v>0</c:v>
                </c:pt>
                <c:pt idx="11">
                  <c:v>0.14712651635502</c:v>
                </c:pt>
                <c:pt idx="12">
                  <c:v>0.10092839549356999</c:v>
                </c:pt>
                <c:pt idx="13">
                  <c:v>2.4731100520309999E-2</c:v>
                </c:pt>
                <c:pt idx="14">
                  <c:v>0</c:v>
                </c:pt>
                <c:pt idx="15">
                  <c:v>0</c:v>
                </c:pt>
                <c:pt idx="16">
                  <c:v>1.7489397053036999E-2</c:v>
                </c:pt>
                <c:pt idx="17">
                  <c:v>0.11885502747293</c:v>
                </c:pt>
                <c:pt idx="18">
                  <c:v>0.13945972337604001</c:v>
                </c:pt>
                <c:pt idx="19">
                  <c:v>1.9402299855711999E-2</c:v>
                </c:pt>
                <c:pt idx="20">
                  <c:v>0</c:v>
                </c:pt>
                <c:pt idx="21">
                  <c:v>0</c:v>
                </c:pt>
                <c:pt idx="22">
                  <c:v>2.9513357526999E-2</c:v>
                </c:pt>
                <c:pt idx="23">
                  <c:v>0</c:v>
                </c:pt>
              </c:numCache>
            </c:numRef>
          </c:val>
          <c:smooth val="0"/>
          <c:extLst>
            <c:ext xmlns:c16="http://schemas.microsoft.com/office/drawing/2014/chart" uri="{C3380CC4-5D6E-409C-BE32-E72D297353CC}">
              <c16:uniqueId val="{00000000-1822-41F4-B5DC-8223B1ABC30B}"/>
            </c:ext>
          </c:extLst>
        </c:ser>
        <c:ser>
          <c:idx val="1"/>
          <c:order val="1"/>
          <c:tx>
            <c:strRef>
              <c:f>Sheet1!$C$1</c:f>
              <c:strCache>
                <c:ptCount val="1"/>
                <c:pt idx="0">
                  <c:v>Ministerio de Modernización, Innovación y Tecnología de Buenos Aires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0.11309018942607001</c:v>
                </c:pt>
                <c:pt idx="12">
                  <c:v>8.3246944994187999E-2</c:v>
                </c:pt>
                <c:pt idx="13">
                  <c:v>3.2984638582602997E-2</c:v>
                </c:pt>
                <c:pt idx="14">
                  <c:v>0.17905946659127001</c:v>
                </c:pt>
                <c:pt idx="15">
                  <c:v>2.5131153205793001E-2</c:v>
                </c:pt>
                <c:pt idx="16">
                  <c:v>5.6545094713033997E-2</c:v>
                </c:pt>
                <c:pt idx="17">
                  <c:v>8.2461596456506997E-2</c:v>
                </c:pt>
                <c:pt idx="18">
                  <c:v>0</c:v>
                </c:pt>
                <c:pt idx="19">
                  <c:v>0</c:v>
                </c:pt>
                <c:pt idx="20">
                  <c:v>7.5393459617378006E-2</c:v>
                </c:pt>
                <c:pt idx="21">
                  <c:v>0</c:v>
                </c:pt>
                <c:pt idx="22">
                  <c:v>0</c:v>
                </c:pt>
                <c:pt idx="23">
                  <c:v>0</c:v>
                </c:pt>
              </c:numCache>
            </c:numRef>
          </c:val>
          <c:smooth val="0"/>
          <c:extLst>
            <c:ext xmlns:c16="http://schemas.microsoft.com/office/drawing/2014/chart" uri="{C3380CC4-5D6E-409C-BE32-E72D297353CC}">
              <c16:uniqueId val="{00000001-1822-41F4-B5DC-8223B1ABC30B}"/>
            </c:ext>
          </c:extLst>
        </c:ser>
        <c:ser>
          <c:idx val="2"/>
          <c:order val="2"/>
          <c:tx>
            <c:strRef>
              <c:f>Sheet1!$D$1</c:f>
              <c:strCache>
                <c:ptCount val="1"/>
                <c:pt idx="0">
                  <c:v>CGERA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0.48076923076923</c:v>
                </c:pt>
                <c:pt idx="13">
                  <c:v>0</c:v>
                </c:pt>
                <c:pt idx="14">
                  <c:v>1.25</c:v>
                </c:pt>
                <c:pt idx="15">
                  <c:v>0.38461538461537997</c:v>
                </c:pt>
                <c:pt idx="16">
                  <c:v>0</c:v>
                </c:pt>
                <c:pt idx="17">
                  <c:v>16.346153846153999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1822-41F4-B5DC-8223B1ABC30B}"/>
            </c:ext>
          </c:extLst>
        </c:ser>
        <c:ser>
          <c:idx val="3"/>
          <c:order val="3"/>
          <c:tx>
            <c:strRef>
              <c:f>Sheet1!$E$1</c:f>
              <c:strCache>
                <c:ptCount val="1"/>
                <c:pt idx="0">
                  <c:v>ASEA - Asociación de Emprendedores de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1.24247347797</c:v>
                </c:pt>
                <c:pt idx="4">
                  <c:v>0</c:v>
                </c:pt>
                <c:pt idx="5">
                  <c:v>0</c:v>
                </c:pt>
                <c:pt idx="6">
                  <c:v>0</c:v>
                </c:pt>
                <c:pt idx="7">
                  <c:v>0</c:v>
                </c:pt>
                <c:pt idx="8">
                  <c:v>0</c:v>
                </c:pt>
                <c:pt idx="9">
                  <c:v>1.4240657555194001</c:v>
                </c:pt>
                <c:pt idx="10">
                  <c:v>0</c:v>
                </c:pt>
                <c:pt idx="11">
                  <c:v>0</c:v>
                </c:pt>
                <c:pt idx="12">
                  <c:v>0.22937971900984</c:v>
                </c:pt>
                <c:pt idx="13">
                  <c:v>0.67858166873745995</c:v>
                </c:pt>
                <c:pt idx="14">
                  <c:v>0.13858358023511</c:v>
                </c:pt>
                <c:pt idx="15">
                  <c:v>0.16247730096530999</c:v>
                </c:pt>
                <c:pt idx="16">
                  <c:v>0.11468985950492</c:v>
                </c:pt>
                <c:pt idx="17">
                  <c:v>0.38229953168307002</c:v>
                </c:pt>
                <c:pt idx="18">
                  <c:v>0.22460097486381</c:v>
                </c:pt>
                <c:pt idx="19">
                  <c:v>0.39504284940584</c:v>
                </c:pt>
                <c:pt idx="20">
                  <c:v>0.15291981267322999</c:v>
                </c:pt>
                <c:pt idx="21">
                  <c:v>0.26760967217815002</c:v>
                </c:pt>
                <c:pt idx="22">
                  <c:v>0.12902609194303999</c:v>
                </c:pt>
                <c:pt idx="23">
                  <c:v>0</c:v>
                </c:pt>
              </c:numCache>
            </c:numRef>
          </c:val>
          <c:smooth val="0"/>
          <c:extLst>
            <c:ext xmlns:c16="http://schemas.microsoft.com/office/drawing/2014/chart" uri="{C3380CC4-5D6E-409C-BE32-E72D297353CC}">
              <c16:uniqueId val="{00000003-1822-41F4-B5DC-8223B1ABC30B}"/>
            </c:ext>
          </c:extLst>
        </c:ser>
        <c:ser>
          <c:idx val="4"/>
          <c:order val="4"/>
          <c:tx>
            <c:strRef>
              <c:f>Sheet1!$F$1</c:f>
              <c:strCache>
                <c:ptCount val="1"/>
                <c:pt idx="0">
                  <c:v>Revista PYMES</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8.4820122842936996E-2</c:v>
                </c:pt>
                <c:pt idx="11">
                  <c:v>0</c:v>
                </c:pt>
                <c:pt idx="12">
                  <c:v>2.9248318221701999E-2</c:v>
                </c:pt>
                <c:pt idx="13">
                  <c:v>0</c:v>
                </c:pt>
                <c:pt idx="14">
                  <c:v>0</c:v>
                </c:pt>
                <c:pt idx="15">
                  <c:v>0</c:v>
                </c:pt>
                <c:pt idx="16">
                  <c:v>0</c:v>
                </c:pt>
                <c:pt idx="17">
                  <c:v>0</c:v>
                </c:pt>
                <c:pt idx="18">
                  <c:v>0</c:v>
                </c:pt>
                <c:pt idx="19">
                  <c:v>2.0473822755191998E-2</c:v>
                </c:pt>
                <c:pt idx="20">
                  <c:v>0</c:v>
                </c:pt>
                <c:pt idx="21">
                  <c:v>0</c:v>
                </c:pt>
                <c:pt idx="22">
                  <c:v>0</c:v>
                </c:pt>
                <c:pt idx="23">
                  <c:v>0</c:v>
                </c:pt>
              </c:numCache>
            </c:numRef>
          </c:val>
          <c:smooth val="0"/>
          <c:extLst>
            <c:ext xmlns:c16="http://schemas.microsoft.com/office/drawing/2014/chart" uri="{C3380CC4-5D6E-409C-BE32-E72D297353CC}">
              <c16:uniqueId val="{00000004-1822-41F4-B5DC-8223B1ABC30B}"/>
            </c:ext>
          </c:extLst>
        </c:ser>
        <c:dLbls>
          <c:showLegendKey val="0"/>
          <c:showVal val="0"/>
          <c:showCatName val="0"/>
          <c:showSerName val="0"/>
          <c:showPercent val="0"/>
          <c:showBubbleSize val="0"/>
        </c:dLbls>
        <c:smooth val="0"/>
        <c:axId val="351412296"/>
        <c:axId val="351407704"/>
      </c:lineChart>
      <c:catAx>
        <c:axId val="3514122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07704"/>
        <c:crosses val="autoZero"/>
        <c:auto val="1"/>
        <c:lblAlgn val="ctr"/>
        <c:lblOffset val="100"/>
        <c:noMultiLvlLbl val="0"/>
      </c:catAx>
      <c:valAx>
        <c:axId val="351407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12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Sheet1!$B$2:$B$6</c:f>
              <c:numCache>
                <c:formatCode>General</c:formatCode>
                <c:ptCount val="5"/>
                <c:pt idx="0">
                  <c:v>3</c:v>
                </c:pt>
                <c:pt idx="1">
                  <c:v>0</c:v>
                </c:pt>
                <c:pt idx="2">
                  <c:v>0</c:v>
                </c:pt>
                <c:pt idx="3">
                  <c:v>4</c:v>
                </c:pt>
                <c:pt idx="4">
                  <c:v>0</c:v>
                </c:pt>
              </c:numCache>
            </c:numRef>
          </c:val>
          <c:extLst>
            <c:ext xmlns:c16="http://schemas.microsoft.com/office/drawing/2014/chart" uri="{C3380CC4-5D6E-409C-BE32-E72D297353CC}">
              <c16:uniqueId val="{00000000-17B8-494D-88F7-252F975CDCAE}"/>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Sheet1!$C$2:$C$6</c:f>
              <c:numCache>
                <c:formatCode>General</c:formatCode>
                <c:ptCount val="5"/>
                <c:pt idx="0">
                  <c:v>61</c:v>
                </c:pt>
                <c:pt idx="1">
                  <c:v>13</c:v>
                </c:pt>
                <c:pt idx="2">
                  <c:v>2</c:v>
                </c:pt>
                <c:pt idx="3">
                  <c:v>16</c:v>
                </c:pt>
                <c:pt idx="4">
                  <c:v>3</c:v>
                </c:pt>
              </c:numCache>
            </c:numRef>
          </c:val>
          <c:extLst>
            <c:ext xmlns:c16="http://schemas.microsoft.com/office/drawing/2014/chart" uri="{C3380CC4-5D6E-409C-BE32-E72D297353CC}">
              <c16:uniqueId val="{00000001-17B8-494D-88F7-252F975CDCAE}"/>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Sheet1!$D$2:$D$6</c:f>
              <c:numCache>
                <c:formatCode>General</c:formatCode>
                <c:ptCount val="5"/>
                <c:pt idx="0">
                  <c:v>2</c:v>
                </c:pt>
                <c:pt idx="1">
                  <c:v>10</c:v>
                </c:pt>
                <c:pt idx="2">
                  <c:v>1</c:v>
                </c:pt>
                <c:pt idx="3">
                  <c:v>3</c:v>
                </c:pt>
                <c:pt idx="4">
                  <c:v>0</c:v>
                </c:pt>
              </c:numCache>
            </c:numRef>
          </c:val>
          <c:extLst>
            <c:ext xmlns:c16="http://schemas.microsoft.com/office/drawing/2014/chart" uri="{C3380CC4-5D6E-409C-BE32-E72D297353CC}">
              <c16:uniqueId val="{00000002-17B8-494D-88F7-252F975CDCAE}"/>
            </c:ext>
          </c:extLst>
        </c:ser>
        <c:ser>
          <c:idx val="3"/>
          <c:order val="3"/>
          <c:tx>
            <c:strRef>
              <c:f>Sheet1!$E$1</c:f>
              <c:strCache>
                <c:ptCount val="1"/>
                <c:pt idx="0">
                  <c:v>Status</c:v>
                </c:pt>
              </c:strCache>
            </c:strRef>
          </c:tx>
          <c:spPr>
            <a:solidFill>
              <a:schemeClr val="accent4"/>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Sheet1!$E$2:$E$6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3-17B8-494D-88F7-252F975CDCAE}"/>
            </c:ext>
          </c:extLst>
        </c:ser>
        <c:dLbls>
          <c:showLegendKey val="0"/>
          <c:showVal val="0"/>
          <c:showCatName val="0"/>
          <c:showSerName val="0"/>
          <c:showPercent val="0"/>
          <c:showBubbleSize val="0"/>
        </c:dLbls>
        <c:gapWidth val="150"/>
        <c:overlap val="100"/>
        <c:axId val="351404096"/>
        <c:axId val="351413608"/>
      </c:barChart>
      <c:catAx>
        <c:axId val="351404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13608"/>
        <c:crosses val="autoZero"/>
        <c:auto val="1"/>
        <c:lblAlgn val="ctr"/>
        <c:lblOffset val="100"/>
        <c:noMultiLvlLbl val="0"/>
      </c:catAx>
      <c:valAx>
        <c:axId val="3514136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404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1.3062017625325001E-2</c:v>
                </c:pt>
                <c:pt idx="2">
                  <c:v>0.12386479291687</c:v>
                </c:pt>
                <c:pt idx="3">
                  <c:v>0</c:v>
                </c:pt>
                <c:pt idx="4">
                  <c:v>2.2574458676875998E-2</c:v>
                </c:pt>
                <c:pt idx="5">
                  <c:v>0</c:v>
                </c:pt>
                <c:pt idx="6">
                  <c:v>0</c:v>
                </c:pt>
              </c:numCache>
            </c:numRef>
          </c:val>
          <c:extLst>
            <c:ext xmlns:c16="http://schemas.microsoft.com/office/drawing/2014/chart" uri="{C3380CC4-5D6E-409C-BE32-E72D297353CC}">
              <c16:uniqueId val="{00000000-6A8F-4DF4-B189-610791F8E535}"/>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Sheet1!$C$2:$C$8</c:f>
              <c:numCache>
                <c:formatCode>General</c:formatCode>
                <c:ptCount val="7"/>
                <c:pt idx="0">
                  <c:v>0</c:v>
                </c:pt>
                <c:pt idx="1">
                  <c:v>0</c:v>
                </c:pt>
                <c:pt idx="2">
                  <c:v>7.0369124418227999E-2</c:v>
                </c:pt>
                <c:pt idx="3">
                  <c:v>0</c:v>
                </c:pt>
                <c:pt idx="4">
                  <c:v>8.7494803105607005E-2</c:v>
                </c:pt>
                <c:pt idx="5">
                  <c:v>0</c:v>
                </c:pt>
                <c:pt idx="6">
                  <c:v>0</c:v>
                </c:pt>
              </c:numCache>
            </c:numRef>
          </c:val>
          <c:extLst>
            <c:ext xmlns:c16="http://schemas.microsoft.com/office/drawing/2014/chart" uri="{C3380CC4-5D6E-409C-BE32-E72D297353CC}">
              <c16:uniqueId val="{00000001-6A8F-4DF4-B189-610791F8E535}"/>
            </c:ext>
          </c:extLst>
        </c:ser>
        <c:ser>
          <c:idx val="2"/>
          <c:order val="2"/>
          <c:tx>
            <c:strRef>
              <c:f>Sheet1!$D$1</c:f>
              <c:strCache>
                <c:ptCount val="1"/>
                <c:pt idx="0">
                  <c:v>CGERA</c:v>
                </c:pt>
              </c:strCache>
            </c:strRef>
          </c:tx>
          <c:spPr>
            <a:solidFill>
              <a:schemeClr val="accent3"/>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Sheet1!$D$2:$D$8</c:f>
              <c:numCache>
                <c:formatCode>General</c:formatCode>
                <c:ptCount val="7"/>
                <c:pt idx="0">
                  <c:v>0.47892720306512998</c:v>
                </c:pt>
                <c:pt idx="1">
                  <c:v>0</c:v>
                </c:pt>
                <c:pt idx="2">
                  <c:v>8.8583057550447997</c:v>
                </c:pt>
                <c:pt idx="3">
                  <c:v>0</c:v>
                </c:pt>
                <c:pt idx="4">
                  <c:v>0.38240917782027001</c:v>
                </c:pt>
                <c:pt idx="5">
                  <c:v>0</c:v>
                </c:pt>
                <c:pt idx="6">
                  <c:v>0</c:v>
                </c:pt>
              </c:numCache>
            </c:numRef>
          </c:val>
          <c:extLst>
            <c:ext xmlns:c16="http://schemas.microsoft.com/office/drawing/2014/chart" uri="{C3380CC4-5D6E-409C-BE32-E72D297353CC}">
              <c16:uniqueId val="{00000002-6A8F-4DF4-B189-610791F8E535}"/>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Sheet1!$E$2:$E$8</c:f>
              <c:numCache>
                <c:formatCode>General</c:formatCode>
                <c:ptCount val="7"/>
                <c:pt idx="0">
                  <c:v>0</c:v>
                </c:pt>
                <c:pt idx="1">
                  <c:v>0.46449199561448001</c:v>
                </c:pt>
                <c:pt idx="2">
                  <c:v>0.32862278725663002</c:v>
                </c:pt>
                <c:pt idx="3">
                  <c:v>0</c:v>
                </c:pt>
                <c:pt idx="4">
                  <c:v>0.39987599945004998</c:v>
                </c:pt>
                <c:pt idx="5">
                  <c:v>0</c:v>
                </c:pt>
                <c:pt idx="6">
                  <c:v>0</c:v>
                </c:pt>
              </c:numCache>
            </c:numRef>
          </c:val>
          <c:extLst>
            <c:ext xmlns:c16="http://schemas.microsoft.com/office/drawing/2014/chart" uri="{C3380CC4-5D6E-409C-BE32-E72D297353CC}">
              <c16:uniqueId val="{00000003-6A8F-4DF4-B189-610791F8E535}"/>
            </c:ext>
          </c:extLst>
        </c:ser>
        <c:ser>
          <c:idx val="4"/>
          <c:order val="4"/>
          <c:tx>
            <c:strRef>
              <c:f>Sheet1!$F$1</c:f>
              <c:strCache>
                <c:ptCount val="1"/>
                <c:pt idx="0">
                  <c:v>Revista PYMES</c:v>
                </c:pt>
              </c:strCache>
            </c:strRef>
          </c:tx>
          <c:spPr>
            <a:solidFill>
              <a:schemeClr val="accent5"/>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Sheet1!$F$2:$F$8</c:f>
              <c:numCache>
                <c:formatCode>General</c:formatCode>
                <c:ptCount val="7"/>
                <c:pt idx="0">
                  <c:v>0</c:v>
                </c:pt>
                <c:pt idx="1">
                  <c:v>0</c:v>
                </c:pt>
                <c:pt idx="2">
                  <c:v>4.4838697295364001E-2</c:v>
                </c:pt>
                <c:pt idx="3">
                  <c:v>0</c:v>
                </c:pt>
                <c:pt idx="4">
                  <c:v>0</c:v>
                </c:pt>
                <c:pt idx="5">
                  <c:v>0</c:v>
                </c:pt>
                <c:pt idx="6">
                  <c:v>0</c:v>
                </c:pt>
              </c:numCache>
            </c:numRef>
          </c:val>
          <c:extLst>
            <c:ext xmlns:c16="http://schemas.microsoft.com/office/drawing/2014/chart" uri="{C3380CC4-5D6E-409C-BE32-E72D297353CC}">
              <c16:uniqueId val="{00000004-6A8F-4DF4-B189-610791F8E535}"/>
            </c:ext>
          </c:extLst>
        </c:ser>
        <c:dLbls>
          <c:showLegendKey val="0"/>
          <c:showVal val="0"/>
          <c:showCatName val="0"/>
          <c:showSerName val="0"/>
          <c:showPercent val="0"/>
          <c:showBubbleSize val="0"/>
        </c:dLbls>
        <c:gapWidth val="219"/>
        <c:overlap val="-27"/>
        <c:axId val="356489384"/>
        <c:axId val="356493976"/>
      </c:barChart>
      <c:catAx>
        <c:axId val="356489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93976"/>
        <c:crosses val="autoZero"/>
        <c:auto val="1"/>
        <c:lblAlgn val="ctr"/>
        <c:lblOffset val="100"/>
        <c:noMultiLvlLbl val="0"/>
      </c:catAx>
      <c:valAx>
        <c:axId val="356493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89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Sheet1!$B$2:$B$6</c:f>
              <c:numCache>
                <c:formatCode>General</c:formatCode>
                <c:ptCount val="5"/>
                <c:pt idx="0">
                  <c:v>16513</c:v>
                </c:pt>
                <c:pt idx="1">
                  <c:v>143</c:v>
                </c:pt>
                <c:pt idx="2">
                  <c:v>81</c:v>
                </c:pt>
                <c:pt idx="3">
                  <c:v>564</c:v>
                </c:pt>
                <c:pt idx="4">
                  <c:v>34</c:v>
                </c:pt>
              </c:numCache>
            </c:numRef>
          </c:val>
          <c:extLst>
            <c:ext xmlns:c16="http://schemas.microsoft.com/office/drawing/2014/chart" uri="{C3380CC4-5D6E-409C-BE32-E72D297353CC}">
              <c16:uniqueId val="{00000000-BA38-4676-B178-63F953070706}"/>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Sheet1!$C$2:$C$6</c:f>
              <c:numCache>
                <c:formatCode>General</c:formatCode>
                <c:ptCount val="5"/>
                <c:pt idx="0">
                  <c:v>920</c:v>
                </c:pt>
                <c:pt idx="1">
                  <c:v>5</c:v>
                </c:pt>
                <c:pt idx="2">
                  <c:v>2</c:v>
                </c:pt>
                <c:pt idx="3">
                  <c:v>98</c:v>
                </c:pt>
                <c:pt idx="4">
                  <c:v>1</c:v>
                </c:pt>
              </c:numCache>
            </c:numRef>
          </c:val>
          <c:extLst>
            <c:ext xmlns:c16="http://schemas.microsoft.com/office/drawing/2014/chart" uri="{C3380CC4-5D6E-409C-BE32-E72D297353CC}">
              <c16:uniqueId val="{00000001-BA38-4676-B178-63F953070706}"/>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Sheet1!$D$2:$D$6</c:f>
              <c:numCache>
                <c:formatCode>General</c:formatCode>
                <c:ptCount val="5"/>
                <c:pt idx="0">
                  <c:v>49</c:v>
                </c:pt>
                <c:pt idx="1">
                  <c:v>0</c:v>
                </c:pt>
                <c:pt idx="2">
                  <c:v>2</c:v>
                </c:pt>
                <c:pt idx="3">
                  <c:v>1</c:v>
                </c:pt>
                <c:pt idx="4">
                  <c:v>0</c:v>
                </c:pt>
              </c:numCache>
            </c:numRef>
          </c:val>
          <c:extLst>
            <c:ext xmlns:c16="http://schemas.microsoft.com/office/drawing/2014/chart" uri="{C3380CC4-5D6E-409C-BE32-E72D297353CC}">
              <c16:uniqueId val="{00000002-BA38-4676-B178-63F953070706}"/>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Sheet1!$E$2:$E$6</c:f>
              <c:numCache>
                <c:formatCode>General</c:formatCode>
                <c:ptCount val="5"/>
                <c:pt idx="0">
                  <c:v>110</c:v>
                </c:pt>
                <c:pt idx="1">
                  <c:v>1</c:v>
                </c:pt>
                <c:pt idx="2">
                  <c:v>0</c:v>
                </c:pt>
                <c:pt idx="3">
                  <c:v>1</c:v>
                </c:pt>
                <c:pt idx="4">
                  <c:v>0</c:v>
                </c:pt>
              </c:numCache>
            </c:numRef>
          </c:val>
          <c:extLst>
            <c:ext xmlns:c16="http://schemas.microsoft.com/office/drawing/2014/chart" uri="{C3380CC4-5D6E-409C-BE32-E72D297353CC}">
              <c16:uniqueId val="{00000003-BA38-4676-B178-63F953070706}"/>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Sheet1!$F$2:$F$6</c:f>
              <c:numCache>
                <c:formatCode>General</c:formatCode>
                <c:ptCount val="5"/>
                <c:pt idx="0">
                  <c:v>188</c:v>
                </c:pt>
                <c:pt idx="1">
                  <c:v>0</c:v>
                </c:pt>
                <c:pt idx="2">
                  <c:v>0</c:v>
                </c:pt>
                <c:pt idx="3">
                  <c:v>0</c:v>
                </c:pt>
                <c:pt idx="4">
                  <c:v>0</c:v>
                </c:pt>
              </c:numCache>
            </c:numRef>
          </c:val>
          <c:extLst>
            <c:ext xmlns:c16="http://schemas.microsoft.com/office/drawing/2014/chart" uri="{C3380CC4-5D6E-409C-BE32-E72D297353CC}">
              <c16:uniqueId val="{00000004-BA38-4676-B178-63F953070706}"/>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Sheet1!$G$2:$G$6</c:f>
              <c:numCache>
                <c:formatCode>General</c:formatCode>
                <c:ptCount val="5"/>
                <c:pt idx="0">
                  <c:v>217</c:v>
                </c:pt>
                <c:pt idx="1">
                  <c:v>0</c:v>
                </c:pt>
                <c:pt idx="2">
                  <c:v>4</c:v>
                </c:pt>
                <c:pt idx="3">
                  <c:v>0</c:v>
                </c:pt>
                <c:pt idx="4">
                  <c:v>0</c:v>
                </c:pt>
              </c:numCache>
            </c:numRef>
          </c:val>
          <c:extLst>
            <c:ext xmlns:c16="http://schemas.microsoft.com/office/drawing/2014/chart" uri="{C3380CC4-5D6E-409C-BE32-E72D297353CC}">
              <c16:uniqueId val="{00000005-BA38-4676-B178-63F953070706}"/>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Sheet1!$H$2:$H$6</c:f>
              <c:numCache>
                <c:formatCode>General</c:formatCode>
                <c:ptCount val="5"/>
                <c:pt idx="0">
                  <c:v>1644</c:v>
                </c:pt>
                <c:pt idx="1">
                  <c:v>16</c:v>
                </c:pt>
                <c:pt idx="2">
                  <c:v>11</c:v>
                </c:pt>
                <c:pt idx="3">
                  <c:v>30</c:v>
                </c:pt>
                <c:pt idx="4">
                  <c:v>1</c:v>
                </c:pt>
              </c:numCache>
            </c:numRef>
          </c:val>
          <c:extLst>
            <c:ext xmlns:c16="http://schemas.microsoft.com/office/drawing/2014/chart" uri="{C3380CC4-5D6E-409C-BE32-E72D297353CC}">
              <c16:uniqueId val="{00000006-BA38-4676-B178-63F953070706}"/>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CAME - Confederación Argentina de la Mediana Empresa</c:v>
                </c:pt>
                <c:pt idx="1">
                  <c:v>Ministerio de Modernización, Innovación y Tecnología de Buenos Aires</c:v>
                </c:pt>
                <c:pt idx="2">
                  <c:v>CGERA</c:v>
                </c:pt>
                <c:pt idx="3">
                  <c:v>ASEA - Asociación de Emprendedores de Argentina</c:v>
                </c:pt>
                <c:pt idx="4">
                  <c:v>Revista PYMES</c:v>
                </c:pt>
              </c:strCache>
            </c:strRef>
          </c:cat>
          <c:val>
            <c:numRef>
              <c:f>Sheet1!$I$2:$I$6</c:f>
              <c:numCache>
                <c:formatCode>General</c:formatCode>
                <c:ptCount val="5"/>
                <c:pt idx="0">
                  <c:v>8183</c:v>
                </c:pt>
                <c:pt idx="1">
                  <c:v>25</c:v>
                </c:pt>
                <c:pt idx="2">
                  <c:v>92</c:v>
                </c:pt>
                <c:pt idx="3">
                  <c:v>175</c:v>
                </c:pt>
                <c:pt idx="4">
                  <c:v>10</c:v>
                </c:pt>
              </c:numCache>
            </c:numRef>
          </c:val>
          <c:extLst>
            <c:ext xmlns:c16="http://schemas.microsoft.com/office/drawing/2014/chart" uri="{C3380CC4-5D6E-409C-BE32-E72D297353CC}">
              <c16:uniqueId val="{00000007-BA38-4676-B178-63F953070706}"/>
            </c:ext>
          </c:extLst>
        </c:ser>
        <c:dLbls>
          <c:showLegendKey val="0"/>
          <c:showVal val="0"/>
          <c:showCatName val="0"/>
          <c:showSerName val="0"/>
          <c:showPercent val="0"/>
          <c:showBubbleSize val="0"/>
        </c:dLbls>
        <c:gapWidth val="150"/>
        <c:overlap val="100"/>
        <c:axId val="356495616"/>
        <c:axId val="356494632"/>
      </c:barChart>
      <c:catAx>
        <c:axId val="356495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94632"/>
        <c:crosses val="autoZero"/>
        <c:auto val="1"/>
        <c:lblAlgn val="ctr"/>
        <c:lblOffset val="100"/>
        <c:noMultiLvlLbl val="0"/>
      </c:catAx>
      <c:valAx>
        <c:axId val="356494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495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 - Confederación Argentina de la Mediana Empresa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FA0-4786-8425-58140BAB2DA1}"/>
            </c:ext>
          </c:extLst>
        </c:ser>
        <c:ser>
          <c:idx val="1"/>
          <c:order val="1"/>
          <c:tx>
            <c:strRef>
              <c:f>Sheet1!$C$1</c:f>
              <c:strCache>
                <c:ptCount val="1"/>
                <c:pt idx="0">
                  <c:v>Ministerio de Modernización, Innovación y Tecnología de Buenos Aires</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1-EFA0-4786-8425-58140BAB2DA1}"/>
            </c:ext>
          </c:extLst>
        </c:ser>
        <c:ser>
          <c:idx val="2"/>
          <c:order val="2"/>
          <c:tx>
            <c:strRef>
              <c:f>Sheet1!$D$1</c:f>
              <c:strCache>
                <c:ptCount val="1"/>
                <c:pt idx="0">
                  <c:v>CGERA</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2-EFA0-4786-8425-58140BAB2DA1}"/>
            </c:ext>
          </c:extLst>
        </c:ser>
        <c:ser>
          <c:idx val="3"/>
          <c:order val="3"/>
          <c:tx>
            <c:strRef>
              <c:f>Sheet1!$E$1</c:f>
              <c:strCache>
                <c:ptCount val="1"/>
                <c:pt idx="0">
                  <c:v>ASEA - Asociación de Emprendedores de Argentina</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3-EFA0-4786-8425-58140BAB2DA1}"/>
            </c:ext>
          </c:extLst>
        </c:ser>
        <c:ser>
          <c:idx val="4"/>
          <c:order val="4"/>
          <c:tx>
            <c:strRef>
              <c:f>Sheet1!$F$1</c:f>
              <c:strCache>
                <c:ptCount val="1"/>
                <c:pt idx="0">
                  <c:v>Revista PYMES</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4-EFA0-4786-8425-58140BAB2DA1}"/>
            </c:ext>
          </c:extLst>
        </c:ser>
        <c:dLbls>
          <c:showLegendKey val="0"/>
          <c:showVal val="0"/>
          <c:showCatName val="0"/>
          <c:showSerName val="0"/>
          <c:showPercent val="0"/>
          <c:showBubbleSize val="0"/>
        </c:dLbls>
        <c:gapWidth val="219"/>
        <c:overlap val="-27"/>
        <c:axId val="362223328"/>
        <c:axId val="362230216"/>
      </c:barChart>
      <c:catAx>
        <c:axId val="362223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30216"/>
        <c:crosses val="autoZero"/>
        <c:auto val="1"/>
        <c:lblAlgn val="ctr"/>
        <c:lblOffset val="100"/>
        <c:noMultiLvlLbl val="0"/>
      </c:catAx>
      <c:valAx>
        <c:axId val="362230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22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3/31/2017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6326584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59944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32071445"/>
                    </a:ext>
                  </a:extLst>
                </a:gridCol>
                <a:gridCol w="740664">
                  <a:extLst>
                    <a:ext uri="{9D8B030D-6E8A-4147-A177-3AD203B41FA5}">
                      <a16:colId xmlns:a16="http://schemas.microsoft.com/office/drawing/2014/main" val="2971873621"/>
                    </a:ext>
                  </a:extLst>
                </a:gridCol>
                <a:gridCol w="740664">
                  <a:extLst>
                    <a:ext uri="{9D8B030D-6E8A-4147-A177-3AD203B41FA5}">
                      <a16:colId xmlns:a16="http://schemas.microsoft.com/office/drawing/2014/main" val="1615082534"/>
                    </a:ext>
                  </a:extLst>
                </a:gridCol>
                <a:gridCol w="740664">
                  <a:extLst>
                    <a:ext uri="{9D8B030D-6E8A-4147-A177-3AD203B41FA5}">
                      <a16:colId xmlns:a16="http://schemas.microsoft.com/office/drawing/2014/main" val="2901075675"/>
                    </a:ext>
                  </a:extLst>
                </a:gridCol>
                <a:gridCol w="740664">
                  <a:extLst>
                    <a:ext uri="{9D8B030D-6E8A-4147-A177-3AD203B41FA5}">
                      <a16:colId xmlns:a16="http://schemas.microsoft.com/office/drawing/2014/main" val="2962604067"/>
                    </a:ext>
                  </a:extLst>
                </a:gridCol>
                <a:gridCol w="740664">
                  <a:extLst>
                    <a:ext uri="{9D8B030D-6E8A-4147-A177-3AD203B41FA5}">
                      <a16:colId xmlns:a16="http://schemas.microsoft.com/office/drawing/2014/main" val="165423682"/>
                    </a:ext>
                  </a:extLst>
                </a:gridCol>
                <a:gridCol w="740664">
                  <a:extLst>
                    <a:ext uri="{9D8B030D-6E8A-4147-A177-3AD203B41FA5}">
                      <a16:colId xmlns:a16="http://schemas.microsoft.com/office/drawing/2014/main" val="2424089532"/>
                    </a:ext>
                  </a:extLst>
                </a:gridCol>
                <a:gridCol w="740664">
                  <a:extLst>
                    <a:ext uri="{9D8B030D-6E8A-4147-A177-3AD203B41FA5}">
                      <a16:colId xmlns:a16="http://schemas.microsoft.com/office/drawing/2014/main" val="84528357"/>
                    </a:ext>
                  </a:extLst>
                </a:gridCol>
                <a:gridCol w="740664">
                  <a:extLst>
                    <a:ext uri="{9D8B030D-6E8A-4147-A177-3AD203B41FA5}">
                      <a16:colId xmlns:a16="http://schemas.microsoft.com/office/drawing/2014/main" val="2689926490"/>
                    </a:ext>
                  </a:extLst>
                </a:gridCol>
                <a:gridCol w="740664">
                  <a:extLst>
                    <a:ext uri="{9D8B030D-6E8A-4147-A177-3AD203B41FA5}">
                      <a16:colId xmlns:a16="http://schemas.microsoft.com/office/drawing/2014/main" val="367460998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891093429"/>
                  </a:ext>
                </a:extLst>
              </a:tr>
              <a:tr h="370840">
                <a:tc>
                  <a:txBody>
                    <a:bodyPr/>
                    <a:lstStyle/>
                    <a:p>
                      <a:r>
                        <a:rPr lang="es-ES" sz="1000"/>
                        <a:t>CAME - Confederación Argentina de la Mediana Empresa</a:t>
                      </a:r>
                      <a:endParaRPr lang="en-US" sz="1000"/>
                    </a:p>
                  </a:txBody>
                  <a:tcPr/>
                </a:tc>
                <a:tc>
                  <a:txBody>
                    <a:bodyPr/>
                    <a:lstStyle/>
                    <a:p>
                      <a:r>
                        <a:rPr lang="en-US" sz="1000"/>
                        <a:t>374020</a:t>
                      </a:r>
                    </a:p>
                  </a:txBody>
                  <a:tcPr/>
                </a:tc>
                <a:tc>
                  <a:txBody>
                    <a:bodyPr/>
                    <a:lstStyle/>
                    <a:p>
                      <a:r>
                        <a:rPr lang="en-US" sz="1000"/>
                        <a:t>17255</a:t>
                      </a:r>
                    </a:p>
                  </a:txBody>
                  <a:tcPr/>
                </a:tc>
                <a:tc>
                  <a:txBody>
                    <a:bodyPr/>
                    <a:lstStyle/>
                    <a:p>
                      <a:r>
                        <a:rPr lang="en-US" sz="1000"/>
                        <a:t>66</a:t>
                      </a:r>
                    </a:p>
                  </a:txBody>
                  <a:tcPr/>
                </a:tc>
                <a:tc>
                  <a:txBody>
                    <a:bodyPr/>
                    <a:lstStyle/>
                    <a:p>
                      <a:r>
                        <a:rPr lang="en-US" sz="1000"/>
                        <a:t>17997</a:t>
                      </a:r>
                    </a:p>
                  </a:txBody>
                  <a:tcPr/>
                </a:tc>
                <a:tc>
                  <a:txBody>
                    <a:bodyPr/>
                    <a:lstStyle/>
                    <a:p>
                      <a:r>
                        <a:rPr lang="en-US" sz="1000"/>
                        <a:t>1644</a:t>
                      </a:r>
                    </a:p>
                  </a:txBody>
                  <a:tcPr/>
                </a:tc>
                <a:tc>
                  <a:txBody>
                    <a:bodyPr/>
                    <a:lstStyle/>
                    <a:p>
                      <a:r>
                        <a:rPr lang="en-US" sz="1000"/>
                        <a:t>8183</a:t>
                      </a:r>
                    </a:p>
                  </a:txBody>
                  <a:tcPr/>
                </a:tc>
                <a:tc>
                  <a:txBody>
                    <a:bodyPr/>
                    <a:lstStyle/>
                    <a:p>
                      <a:r>
                        <a:rPr lang="en-US" sz="1000"/>
                        <a:t>0</a:t>
                      </a:r>
                    </a:p>
                  </a:txBody>
                  <a:tcPr/>
                </a:tc>
                <a:tc>
                  <a:txBody>
                    <a:bodyPr/>
                    <a:lstStyle/>
                    <a:p>
                      <a:r>
                        <a:rPr lang="en-US" sz="1000"/>
                        <a:t>0.1154%</a:t>
                      </a:r>
                    </a:p>
                  </a:txBody>
                  <a:tcPr/>
                </a:tc>
                <a:tc>
                  <a:txBody>
                    <a:bodyPr/>
                    <a:lstStyle/>
                    <a:p>
                      <a:r>
                        <a:rPr lang="en-US" sz="1000"/>
                        <a:t>0.0%</a:t>
                      </a:r>
                    </a:p>
                  </a:txBody>
                  <a:tcPr/>
                </a:tc>
                <a:extLst>
                  <a:ext uri="{0D108BD9-81ED-4DB2-BD59-A6C34878D82A}">
                    <a16:rowId xmlns:a16="http://schemas.microsoft.com/office/drawing/2014/main" val="1369059319"/>
                  </a:ext>
                </a:extLst>
              </a:tr>
              <a:tr h="370840">
                <a:tc>
                  <a:txBody>
                    <a:bodyPr/>
                    <a:lstStyle/>
                    <a:p>
                      <a:r>
                        <a:rPr lang="es-ES" sz="1000"/>
                        <a:t>Ministerio de Modernización, Innovación y Tecnología de Buenos Aires</a:t>
                      </a:r>
                      <a:endParaRPr lang="en-US" sz="1000"/>
                    </a:p>
                  </a:txBody>
                  <a:tcPr/>
                </a:tc>
                <a:tc>
                  <a:txBody>
                    <a:bodyPr/>
                    <a:lstStyle/>
                    <a:p>
                      <a:r>
                        <a:rPr lang="en-US" sz="1000"/>
                        <a:t>10692</a:t>
                      </a:r>
                    </a:p>
                  </a:txBody>
                  <a:tcPr/>
                </a:tc>
                <a:tc>
                  <a:txBody>
                    <a:bodyPr/>
                    <a:lstStyle/>
                    <a:p>
                      <a:r>
                        <a:rPr lang="en-US" sz="1000"/>
                        <a:t>163</a:t>
                      </a:r>
                    </a:p>
                  </a:txBody>
                  <a:tcPr/>
                </a:tc>
                <a:tc>
                  <a:txBody>
                    <a:bodyPr/>
                    <a:lstStyle/>
                    <a:p>
                      <a:r>
                        <a:rPr lang="en-US" sz="1000"/>
                        <a:t>23</a:t>
                      </a:r>
                    </a:p>
                  </a:txBody>
                  <a:tcPr/>
                </a:tc>
                <a:tc>
                  <a:txBody>
                    <a:bodyPr/>
                    <a:lstStyle/>
                    <a:p>
                      <a:r>
                        <a:rPr lang="en-US" sz="1000"/>
                        <a:t>149</a:t>
                      </a:r>
                    </a:p>
                  </a:txBody>
                  <a:tcPr/>
                </a:tc>
                <a:tc>
                  <a:txBody>
                    <a:bodyPr/>
                    <a:lstStyle/>
                    <a:p>
                      <a:r>
                        <a:rPr lang="en-US" sz="1000"/>
                        <a:t>16</a:t>
                      </a:r>
                    </a:p>
                  </a:txBody>
                  <a:tcPr/>
                </a:tc>
                <a:tc>
                  <a:txBody>
                    <a:bodyPr/>
                    <a:lstStyle/>
                    <a:p>
                      <a:r>
                        <a:rPr lang="en-US" sz="1000"/>
                        <a:t>25</a:t>
                      </a:r>
                    </a:p>
                  </a:txBody>
                  <a:tcPr/>
                </a:tc>
                <a:tc>
                  <a:txBody>
                    <a:bodyPr/>
                    <a:lstStyle/>
                    <a:p>
                      <a:r>
                        <a:rPr lang="en-US" sz="1000"/>
                        <a:t>0</a:t>
                      </a:r>
                    </a:p>
                  </a:txBody>
                  <a:tcPr/>
                </a:tc>
                <a:tc>
                  <a:txBody>
                    <a:bodyPr/>
                    <a:lstStyle/>
                    <a:p>
                      <a:r>
                        <a:rPr lang="en-US" sz="1000"/>
                        <a:t>0.0779%</a:t>
                      </a:r>
                    </a:p>
                  </a:txBody>
                  <a:tcPr/>
                </a:tc>
                <a:tc>
                  <a:txBody>
                    <a:bodyPr/>
                    <a:lstStyle/>
                    <a:p>
                      <a:r>
                        <a:rPr lang="en-US" sz="1000"/>
                        <a:t>0.0%</a:t>
                      </a:r>
                    </a:p>
                  </a:txBody>
                  <a:tcPr/>
                </a:tc>
                <a:extLst>
                  <a:ext uri="{0D108BD9-81ED-4DB2-BD59-A6C34878D82A}">
                    <a16:rowId xmlns:a16="http://schemas.microsoft.com/office/drawing/2014/main" val="3147746656"/>
                  </a:ext>
                </a:extLst>
              </a:tr>
              <a:tr h="370840">
                <a:tc>
                  <a:txBody>
                    <a:bodyPr/>
                    <a:lstStyle/>
                    <a:p>
                      <a:r>
                        <a:rPr lang="en-US" sz="1000"/>
                        <a:t>CGERA</a:t>
                      </a:r>
                    </a:p>
                  </a:txBody>
                  <a:tcPr/>
                </a:tc>
                <a:tc>
                  <a:txBody>
                    <a:bodyPr/>
                    <a:lstStyle/>
                    <a:p>
                      <a:r>
                        <a:rPr lang="en-US" sz="1000"/>
                        <a:t>1051</a:t>
                      </a:r>
                    </a:p>
                  </a:txBody>
                  <a:tcPr/>
                </a:tc>
                <a:tc>
                  <a:txBody>
                    <a:bodyPr/>
                    <a:lstStyle/>
                    <a:p>
                      <a:r>
                        <a:rPr lang="en-US" sz="1000"/>
                        <a:t>21</a:t>
                      </a:r>
                    </a:p>
                  </a:txBody>
                  <a:tcPr/>
                </a:tc>
                <a:tc>
                  <a:txBody>
                    <a:bodyPr/>
                    <a:lstStyle/>
                    <a:p>
                      <a:r>
                        <a:rPr lang="en-US" sz="1000"/>
                        <a:t>4</a:t>
                      </a:r>
                    </a:p>
                  </a:txBody>
                  <a:tcPr/>
                </a:tc>
                <a:tc>
                  <a:txBody>
                    <a:bodyPr/>
                    <a:lstStyle/>
                    <a:p>
                      <a:r>
                        <a:rPr lang="en-US" sz="1000"/>
                        <a:t>89</a:t>
                      </a:r>
                    </a:p>
                  </a:txBody>
                  <a:tcPr/>
                </a:tc>
                <a:tc>
                  <a:txBody>
                    <a:bodyPr/>
                    <a:lstStyle/>
                    <a:p>
                      <a:r>
                        <a:rPr lang="en-US" sz="1000"/>
                        <a:t>11</a:t>
                      </a:r>
                    </a:p>
                  </a:txBody>
                  <a:tcPr/>
                </a:tc>
                <a:tc>
                  <a:txBody>
                    <a:bodyPr/>
                    <a:lstStyle/>
                    <a:p>
                      <a:r>
                        <a:rPr lang="en-US" sz="1000"/>
                        <a:t>92</a:t>
                      </a:r>
                    </a:p>
                  </a:txBody>
                  <a:tcPr/>
                </a:tc>
                <a:tc>
                  <a:txBody>
                    <a:bodyPr/>
                    <a:lstStyle/>
                    <a:p>
                      <a:r>
                        <a:rPr lang="en-US" sz="1000"/>
                        <a:t>0</a:t>
                      </a:r>
                    </a:p>
                  </a:txBody>
                  <a:tcPr/>
                </a:tc>
                <a:tc>
                  <a:txBody>
                    <a:bodyPr/>
                    <a:lstStyle/>
                    <a:p>
                      <a:r>
                        <a:rPr lang="en-US" sz="1000"/>
                        <a:t>4.6154%</a:t>
                      </a:r>
                    </a:p>
                  </a:txBody>
                  <a:tcPr/>
                </a:tc>
                <a:tc>
                  <a:txBody>
                    <a:bodyPr/>
                    <a:lstStyle/>
                    <a:p>
                      <a:r>
                        <a:rPr lang="en-US" sz="1000"/>
                        <a:t>0.0%</a:t>
                      </a:r>
                    </a:p>
                  </a:txBody>
                  <a:tcPr/>
                </a:tc>
                <a:extLst>
                  <a:ext uri="{0D108BD9-81ED-4DB2-BD59-A6C34878D82A}">
                    <a16:rowId xmlns:a16="http://schemas.microsoft.com/office/drawing/2014/main" val="1405622737"/>
                  </a:ext>
                </a:extLst>
              </a:tr>
              <a:tr h="370840">
                <a:tc>
                  <a:txBody>
                    <a:bodyPr/>
                    <a:lstStyle/>
                    <a:p>
                      <a:r>
                        <a:rPr lang="es-ES" sz="1000"/>
                        <a:t>ASEA - Asociación de Emprendedores de Argentina</a:t>
                      </a:r>
                      <a:endParaRPr lang="en-US" sz="1000"/>
                    </a:p>
                  </a:txBody>
                  <a:tcPr/>
                </a:tc>
                <a:tc>
                  <a:txBody>
                    <a:bodyPr/>
                    <a:lstStyle/>
                    <a:p>
                      <a:r>
                        <a:rPr lang="en-US" sz="1000"/>
                        <a:t>10641</a:t>
                      </a:r>
                    </a:p>
                  </a:txBody>
                  <a:tcPr/>
                </a:tc>
                <a:tc>
                  <a:txBody>
                    <a:bodyPr/>
                    <a:lstStyle/>
                    <a:p>
                      <a:r>
                        <a:rPr lang="en-US" sz="1000"/>
                        <a:t>361</a:t>
                      </a:r>
                    </a:p>
                  </a:txBody>
                  <a:tcPr/>
                </a:tc>
                <a:tc>
                  <a:txBody>
                    <a:bodyPr/>
                    <a:lstStyle/>
                    <a:p>
                      <a:r>
                        <a:rPr lang="en-US" sz="1000"/>
                        <a:t>23</a:t>
                      </a:r>
                    </a:p>
                  </a:txBody>
                  <a:tcPr/>
                </a:tc>
                <a:tc>
                  <a:txBody>
                    <a:bodyPr/>
                    <a:lstStyle/>
                    <a:p>
                      <a:r>
                        <a:rPr lang="en-US" sz="1000"/>
                        <a:t>664</a:t>
                      </a:r>
                    </a:p>
                  </a:txBody>
                  <a:tcPr/>
                </a:tc>
                <a:tc>
                  <a:txBody>
                    <a:bodyPr/>
                    <a:lstStyle/>
                    <a:p>
                      <a:r>
                        <a:rPr lang="en-US" sz="1000"/>
                        <a:t>30</a:t>
                      </a:r>
                    </a:p>
                  </a:txBody>
                  <a:tcPr/>
                </a:tc>
                <a:tc>
                  <a:txBody>
                    <a:bodyPr/>
                    <a:lstStyle/>
                    <a:p>
                      <a:r>
                        <a:rPr lang="en-US" sz="1000"/>
                        <a:t>175</a:t>
                      </a:r>
                    </a:p>
                  </a:txBody>
                  <a:tcPr/>
                </a:tc>
                <a:tc>
                  <a:txBody>
                    <a:bodyPr/>
                    <a:lstStyle/>
                    <a:p>
                      <a:r>
                        <a:rPr lang="en-US" sz="1000"/>
                        <a:t>5</a:t>
                      </a:r>
                    </a:p>
                  </a:txBody>
                  <a:tcPr/>
                </a:tc>
                <a:tc>
                  <a:txBody>
                    <a:bodyPr/>
                    <a:lstStyle/>
                    <a:p>
                      <a:r>
                        <a:rPr lang="en-US" sz="1000"/>
                        <a:t>0.3612%</a:t>
                      </a:r>
                    </a:p>
                  </a:txBody>
                  <a:tcPr/>
                </a:tc>
                <a:tc>
                  <a:txBody>
                    <a:bodyPr/>
                    <a:lstStyle/>
                    <a:p>
                      <a:r>
                        <a:rPr lang="en-US" sz="1000"/>
                        <a:t>0.0%</a:t>
                      </a:r>
                    </a:p>
                  </a:txBody>
                  <a:tcPr/>
                </a:tc>
                <a:extLst>
                  <a:ext uri="{0D108BD9-81ED-4DB2-BD59-A6C34878D82A}">
                    <a16:rowId xmlns:a16="http://schemas.microsoft.com/office/drawing/2014/main" val="2110096840"/>
                  </a:ext>
                </a:extLst>
              </a:tr>
              <a:tr h="370840">
                <a:tc>
                  <a:txBody>
                    <a:bodyPr/>
                    <a:lstStyle/>
                    <a:p>
                      <a:r>
                        <a:rPr lang="en-US" sz="1000"/>
                        <a:t>Revista PYMES</a:t>
                      </a:r>
                    </a:p>
                  </a:txBody>
                  <a:tcPr/>
                </a:tc>
                <a:tc>
                  <a:txBody>
                    <a:bodyPr/>
                    <a:lstStyle/>
                    <a:p>
                      <a:r>
                        <a:rPr lang="en-US" sz="1000"/>
                        <a:t>34204</a:t>
                      </a:r>
                    </a:p>
                  </a:txBody>
                  <a:tcPr/>
                </a:tc>
                <a:tc>
                  <a:txBody>
                    <a:bodyPr/>
                    <a:lstStyle/>
                    <a:p>
                      <a:r>
                        <a:rPr lang="en-US" sz="1000"/>
                        <a:t>30</a:t>
                      </a:r>
                    </a:p>
                  </a:txBody>
                  <a:tcPr/>
                </a:tc>
                <a:tc>
                  <a:txBody>
                    <a:bodyPr/>
                    <a:lstStyle/>
                    <a:p>
                      <a:r>
                        <a:rPr lang="en-US" sz="1000"/>
                        <a:t>3</a:t>
                      </a:r>
                    </a:p>
                  </a:txBody>
                  <a:tcPr/>
                </a:tc>
                <a:tc>
                  <a:txBody>
                    <a:bodyPr/>
                    <a:lstStyle/>
                    <a:p>
                      <a:r>
                        <a:rPr lang="en-US" sz="1000"/>
                        <a:t>35</a:t>
                      </a:r>
                    </a:p>
                  </a:txBody>
                  <a:tcPr/>
                </a:tc>
                <a:tc>
                  <a:txBody>
                    <a:bodyPr/>
                    <a:lstStyle/>
                    <a:p>
                      <a:r>
                        <a:rPr lang="en-US" sz="1000"/>
                        <a:t>1</a:t>
                      </a:r>
                    </a:p>
                  </a:txBody>
                  <a:tcPr/>
                </a:tc>
                <a:tc>
                  <a:txBody>
                    <a:bodyPr/>
                    <a:lstStyle/>
                    <a:p>
                      <a:r>
                        <a:rPr lang="en-US" sz="1000"/>
                        <a:t>10</a:t>
                      </a:r>
                    </a:p>
                  </a:txBody>
                  <a:tcPr/>
                </a:tc>
                <a:tc>
                  <a:txBody>
                    <a:bodyPr/>
                    <a:lstStyle/>
                    <a:p>
                      <a:r>
                        <a:rPr lang="en-US" sz="1000"/>
                        <a:t>0</a:t>
                      </a:r>
                    </a:p>
                  </a:txBody>
                  <a:tcPr/>
                </a:tc>
                <a:tc>
                  <a:txBody>
                    <a:bodyPr/>
                    <a:lstStyle/>
                    <a:p>
                      <a:r>
                        <a:rPr lang="en-US" sz="1000"/>
                        <a:t>0.0448%</a:t>
                      </a:r>
                    </a:p>
                  </a:txBody>
                  <a:tcPr/>
                </a:tc>
                <a:tc>
                  <a:txBody>
                    <a:bodyPr/>
                    <a:lstStyle/>
                    <a:p>
                      <a:r>
                        <a:rPr lang="en-US" sz="1000"/>
                        <a:t>0.0%</a:t>
                      </a:r>
                    </a:p>
                  </a:txBody>
                  <a:tcPr/>
                </a:tc>
                <a:extLst>
                  <a:ext uri="{0D108BD9-81ED-4DB2-BD59-A6C34878D82A}">
                    <a16:rowId xmlns:a16="http://schemas.microsoft.com/office/drawing/2014/main" val="134812032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7269393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343186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53368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89551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31201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6995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4706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766408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5847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65393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3132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9944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6662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46277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20842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088166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31873854"/>
                    </a:ext>
                  </a:extLst>
                </a:gridCol>
                <a:gridCol w="658368">
                  <a:extLst>
                    <a:ext uri="{9D8B030D-6E8A-4147-A177-3AD203B41FA5}">
                      <a16:colId xmlns:a16="http://schemas.microsoft.com/office/drawing/2014/main" val="2200452086"/>
                    </a:ext>
                  </a:extLst>
                </a:gridCol>
                <a:gridCol w="658368">
                  <a:extLst>
                    <a:ext uri="{9D8B030D-6E8A-4147-A177-3AD203B41FA5}">
                      <a16:colId xmlns:a16="http://schemas.microsoft.com/office/drawing/2014/main" val="1812802281"/>
                    </a:ext>
                  </a:extLst>
                </a:gridCol>
                <a:gridCol w="658368">
                  <a:extLst>
                    <a:ext uri="{9D8B030D-6E8A-4147-A177-3AD203B41FA5}">
                      <a16:colId xmlns:a16="http://schemas.microsoft.com/office/drawing/2014/main" val="2271345160"/>
                    </a:ext>
                  </a:extLst>
                </a:gridCol>
                <a:gridCol w="658368">
                  <a:extLst>
                    <a:ext uri="{9D8B030D-6E8A-4147-A177-3AD203B41FA5}">
                      <a16:colId xmlns:a16="http://schemas.microsoft.com/office/drawing/2014/main" val="455218837"/>
                    </a:ext>
                  </a:extLst>
                </a:gridCol>
                <a:gridCol w="658368">
                  <a:extLst>
                    <a:ext uri="{9D8B030D-6E8A-4147-A177-3AD203B41FA5}">
                      <a16:colId xmlns:a16="http://schemas.microsoft.com/office/drawing/2014/main" val="3950552262"/>
                    </a:ext>
                  </a:extLst>
                </a:gridCol>
                <a:gridCol w="658368">
                  <a:extLst>
                    <a:ext uri="{9D8B030D-6E8A-4147-A177-3AD203B41FA5}">
                      <a16:colId xmlns:a16="http://schemas.microsoft.com/office/drawing/2014/main" val="2539557801"/>
                    </a:ext>
                  </a:extLst>
                </a:gridCol>
                <a:gridCol w="658368">
                  <a:extLst>
                    <a:ext uri="{9D8B030D-6E8A-4147-A177-3AD203B41FA5}">
                      <a16:colId xmlns:a16="http://schemas.microsoft.com/office/drawing/2014/main" val="1593931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44075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- 2017-03-12 11:26:53</a:t>
                      </a:r>
                      <a:r>
                        <a:rPr kumimoji="0" lang="es-ES" sz="1000" b="0" i="0" u="none" strike="noStrike" kern="1200" cap="none" spc="0" normalizeH="0" baseline="0" noProof="0">
                          <a:ln>
                            <a:noFill/>
                          </a:ln>
                          <a:solidFill>
                            <a:prstClr val="black"/>
                          </a:solidFill>
                          <a:effectLst/>
                          <a:uLnTx/>
                          <a:uFillTx/>
                          <a:latin typeface="+mn-lt"/>
                          <a:ea typeface="+mn-ea"/>
                          <a:cs typeface="+mn-cs"/>
                        </a:rPr>
                        <a:t>
CONTRIBUIR CON AMOR
Como iniciativa para mejorar las condiciones en las que viven los perros callejeros, la municipalidad de Alta Gracia en la provincia de Córdoba, reducirá en un 50% la tasa de impuesto a la propiedad, entre otros beneficios, a quienes adopten perros que vivan en la calle. Dale COMPARTIR y contanos qué te parece esta iniciativa.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605664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- 2017-03-11 18:31:56</a:t>
                      </a:r>
                      <a:r>
                        <a:rPr kumimoji="0" lang="es-ES" sz="1000" b="0" i="0" u="none" strike="noStrike" kern="1200" cap="none" spc="0" normalizeH="0" baseline="0" noProof="0">
                          <a:ln>
                            <a:noFill/>
                          </a:ln>
                          <a:solidFill>
                            <a:prstClr val="black"/>
                          </a:solidFill>
                          <a:effectLst/>
                          <a:uLnTx/>
                          <a:uFillTx/>
                          <a:latin typeface="+mn-lt"/>
                          <a:ea typeface="+mn-ea"/>
                          <a:cs typeface="+mn-cs"/>
                        </a:rPr>
                        <a:t>
INVENTOS CREATIVOS
Emprendedores argentinos crearon CarboListo, un iniciador de fuego en reemplazo de las pastillas y líquidos combustibles. El dispositivo hecho en cartón corrugado reciclado y tintas vegetales asegura el fuego para perfecto para tus asados. Dale COMPARTIR y apoyá a los emprendedores 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270053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5617687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613100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30124840"/>
                    </a:ext>
                  </a:extLst>
                </a:gridCol>
                <a:gridCol w="658368">
                  <a:extLst>
                    <a:ext uri="{9D8B030D-6E8A-4147-A177-3AD203B41FA5}">
                      <a16:colId xmlns:a16="http://schemas.microsoft.com/office/drawing/2014/main" val="4265176026"/>
                    </a:ext>
                  </a:extLst>
                </a:gridCol>
                <a:gridCol w="658368">
                  <a:extLst>
                    <a:ext uri="{9D8B030D-6E8A-4147-A177-3AD203B41FA5}">
                      <a16:colId xmlns:a16="http://schemas.microsoft.com/office/drawing/2014/main" val="1951692697"/>
                    </a:ext>
                  </a:extLst>
                </a:gridCol>
                <a:gridCol w="658368">
                  <a:extLst>
                    <a:ext uri="{9D8B030D-6E8A-4147-A177-3AD203B41FA5}">
                      <a16:colId xmlns:a16="http://schemas.microsoft.com/office/drawing/2014/main" val="161697822"/>
                    </a:ext>
                  </a:extLst>
                </a:gridCol>
                <a:gridCol w="658368">
                  <a:extLst>
                    <a:ext uri="{9D8B030D-6E8A-4147-A177-3AD203B41FA5}">
                      <a16:colId xmlns:a16="http://schemas.microsoft.com/office/drawing/2014/main" val="2116775146"/>
                    </a:ext>
                  </a:extLst>
                </a:gridCol>
                <a:gridCol w="658368">
                  <a:extLst>
                    <a:ext uri="{9D8B030D-6E8A-4147-A177-3AD203B41FA5}">
                      <a16:colId xmlns:a16="http://schemas.microsoft.com/office/drawing/2014/main" val="955337536"/>
                    </a:ext>
                  </a:extLst>
                </a:gridCol>
                <a:gridCol w="658368">
                  <a:extLst>
                    <a:ext uri="{9D8B030D-6E8A-4147-A177-3AD203B41FA5}">
                      <a16:colId xmlns:a16="http://schemas.microsoft.com/office/drawing/2014/main" val="1223488504"/>
                    </a:ext>
                  </a:extLst>
                </a:gridCol>
                <a:gridCol w="658368">
                  <a:extLst>
                    <a:ext uri="{9D8B030D-6E8A-4147-A177-3AD203B41FA5}">
                      <a16:colId xmlns:a16="http://schemas.microsoft.com/office/drawing/2014/main" val="1597127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3353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- 2017-03-13 17:37:29</a:t>
                      </a:r>
                      <a:r>
                        <a:rPr kumimoji="0" lang="es-ES" sz="1000" b="0" i="0" u="none" strike="noStrike" kern="1200" cap="none" spc="0" normalizeH="0" baseline="0" noProof="0">
                          <a:ln>
                            <a:noFill/>
                          </a:ln>
                          <a:solidFill>
                            <a:prstClr val="black"/>
                          </a:solidFill>
                          <a:effectLst/>
                          <a:uLnTx/>
                          <a:uFillTx/>
                          <a:latin typeface="+mn-lt"/>
                          <a:ea typeface="+mn-ea"/>
                          <a:cs typeface="+mn-cs"/>
                        </a:rPr>
                        <a:t>
CONOCÉ RÍO NEGRO
Desde la cordillera se despliegan verdes valles y una extensa estepa donde habita la aventura. En lo alto de la montaña el centro de esquí Cerro Catedral. En lo profundo del mar, bucear e ir al encuentro de una fauna única. Una copa de vino patagónico aporta el relax y cierra jornadas llenas de aromas y sabores ¿Ya conocés Rio Negro? Dale COMPARTIR y fomentemos el turismo 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47882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- 2017-03-09 18:10:28</a:t>
                      </a:r>
                      <a:r>
                        <a:rPr kumimoji="0" lang="es-ES" sz="1000" b="0" i="0" u="none" strike="noStrike" kern="1200" cap="none" spc="0" normalizeH="0" baseline="0" noProof="0">
                          <a:ln>
                            <a:noFill/>
                          </a:ln>
                          <a:solidFill>
                            <a:prstClr val="black"/>
                          </a:solidFill>
                          <a:effectLst/>
                          <a:uLnTx/>
                          <a:uFillTx/>
                          <a:latin typeface="+mn-lt"/>
                          <a:ea typeface="+mn-ea"/>
                          <a:cs typeface="+mn-cs"/>
                        </a:rPr>
                        <a:t>
PERAS, MANDARINAS Y MANZANAS SIGUEN LIDERANDO LA BRECHA DE PRECIOS
La delicada situación de los pequeños productores es un tema que nos debe abocar a todos para así evitar acentuar la distorsión de precios existente entre lo que reciben los productores y lo que se paga en góndola. Dale COMPARTIR y sumate a nuestro reclamo. https://goo.gl/IfE1iR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1344444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353183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10534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59209732"/>
                    </a:ext>
                  </a:extLst>
                </a:gridCol>
                <a:gridCol w="658368">
                  <a:extLst>
                    <a:ext uri="{9D8B030D-6E8A-4147-A177-3AD203B41FA5}">
                      <a16:colId xmlns:a16="http://schemas.microsoft.com/office/drawing/2014/main" val="638107994"/>
                    </a:ext>
                  </a:extLst>
                </a:gridCol>
                <a:gridCol w="658368">
                  <a:extLst>
                    <a:ext uri="{9D8B030D-6E8A-4147-A177-3AD203B41FA5}">
                      <a16:colId xmlns:a16="http://schemas.microsoft.com/office/drawing/2014/main" val="3711235087"/>
                    </a:ext>
                  </a:extLst>
                </a:gridCol>
                <a:gridCol w="658368">
                  <a:extLst>
                    <a:ext uri="{9D8B030D-6E8A-4147-A177-3AD203B41FA5}">
                      <a16:colId xmlns:a16="http://schemas.microsoft.com/office/drawing/2014/main" val="107359514"/>
                    </a:ext>
                  </a:extLst>
                </a:gridCol>
                <a:gridCol w="658368">
                  <a:extLst>
                    <a:ext uri="{9D8B030D-6E8A-4147-A177-3AD203B41FA5}">
                      <a16:colId xmlns:a16="http://schemas.microsoft.com/office/drawing/2014/main" val="599825635"/>
                    </a:ext>
                  </a:extLst>
                </a:gridCol>
                <a:gridCol w="658368">
                  <a:extLst>
                    <a:ext uri="{9D8B030D-6E8A-4147-A177-3AD203B41FA5}">
                      <a16:colId xmlns:a16="http://schemas.microsoft.com/office/drawing/2014/main" val="133826044"/>
                    </a:ext>
                  </a:extLst>
                </a:gridCol>
                <a:gridCol w="658368">
                  <a:extLst>
                    <a:ext uri="{9D8B030D-6E8A-4147-A177-3AD203B41FA5}">
                      <a16:colId xmlns:a16="http://schemas.microsoft.com/office/drawing/2014/main" val="4185985517"/>
                    </a:ext>
                  </a:extLst>
                </a:gridCol>
                <a:gridCol w="658368">
                  <a:extLst>
                    <a:ext uri="{9D8B030D-6E8A-4147-A177-3AD203B41FA5}">
                      <a16:colId xmlns:a16="http://schemas.microsoft.com/office/drawing/2014/main" val="1921502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5509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- 2017-03-10 12:16:10</a:t>
                      </a:r>
                      <a:r>
                        <a:rPr kumimoji="0" lang="es-ES" sz="1000" b="0" i="0" u="none" strike="noStrike" kern="1200" cap="none" spc="0" normalizeH="0" baseline="0" noProof="0">
                          <a:ln>
                            <a:noFill/>
                          </a:ln>
                          <a:solidFill>
                            <a:prstClr val="black"/>
                          </a:solidFill>
                          <a:effectLst/>
                          <a:uLnTx/>
                          <a:uFillTx/>
                          <a:latin typeface="+mn-lt"/>
                          <a:ea typeface="+mn-ea"/>
                          <a:cs typeface="+mn-cs"/>
                        </a:rPr>
                        <a:t>
NO AL DERROCHE DE AGUA
Frente al consumo excesivo de agua en Capital y Gran Buenos Aires, donde se gastan casi 340 litros de agua al día, el gobierno nacional trabaja en un plan colocar medidores para castigar a quienes derrochen con el objetivo de poder ahorrar y extender el servicio a cinco millones de usuarios más. Dale COMPARTIR y contanos qué te parece esta medida.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69331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- 2017-03-12 17:34:46</a:t>
                      </a:r>
                      <a:r>
                        <a:rPr kumimoji="0" lang="es-ES" sz="1000" b="0" i="0" u="none" strike="noStrike" kern="1200" cap="none" spc="0" normalizeH="0" baseline="0" noProof="0">
                          <a:ln>
                            <a:noFill/>
                          </a:ln>
                          <a:solidFill>
                            <a:prstClr val="black"/>
                          </a:solidFill>
                          <a:effectLst/>
                          <a:uLnTx/>
                          <a:uFillTx/>
                          <a:latin typeface="+mn-lt"/>
                          <a:ea typeface="+mn-ea"/>
                          <a:cs typeface="+mn-cs"/>
                        </a:rPr>
                        <a:t>
MERCADO EN TU BARRIO
En estas ferias itinerantes se pueden adquirir verduras, frutas, carnes y panificados con precios menores a los de los supermercados. Para conocer días y ubicaciones de las ferias entrá en acá: https://goo.gl/L71JVz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051304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1584615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833790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99223220"/>
                    </a:ext>
                  </a:extLst>
                </a:gridCol>
                <a:gridCol w="658368">
                  <a:extLst>
                    <a:ext uri="{9D8B030D-6E8A-4147-A177-3AD203B41FA5}">
                      <a16:colId xmlns:a16="http://schemas.microsoft.com/office/drawing/2014/main" val="2079429673"/>
                    </a:ext>
                  </a:extLst>
                </a:gridCol>
                <a:gridCol w="658368">
                  <a:extLst>
                    <a:ext uri="{9D8B030D-6E8A-4147-A177-3AD203B41FA5}">
                      <a16:colId xmlns:a16="http://schemas.microsoft.com/office/drawing/2014/main" val="210388913"/>
                    </a:ext>
                  </a:extLst>
                </a:gridCol>
                <a:gridCol w="658368">
                  <a:extLst>
                    <a:ext uri="{9D8B030D-6E8A-4147-A177-3AD203B41FA5}">
                      <a16:colId xmlns:a16="http://schemas.microsoft.com/office/drawing/2014/main" val="1111992849"/>
                    </a:ext>
                  </a:extLst>
                </a:gridCol>
                <a:gridCol w="658368">
                  <a:extLst>
                    <a:ext uri="{9D8B030D-6E8A-4147-A177-3AD203B41FA5}">
                      <a16:colId xmlns:a16="http://schemas.microsoft.com/office/drawing/2014/main" val="1755418940"/>
                    </a:ext>
                  </a:extLst>
                </a:gridCol>
                <a:gridCol w="658368">
                  <a:extLst>
                    <a:ext uri="{9D8B030D-6E8A-4147-A177-3AD203B41FA5}">
                      <a16:colId xmlns:a16="http://schemas.microsoft.com/office/drawing/2014/main" val="1249014870"/>
                    </a:ext>
                  </a:extLst>
                </a:gridCol>
                <a:gridCol w="658368">
                  <a:extLst>
                    <a:ext uri="{9D8B030D-6E8A-4147-A177-3AD203B41FA5}">
                      <a16:colId xmlns:a16="http://schemas.microsoft.com/office/drawing/2014/main" val="822857688"/>
                    </a:ext>
                  </a:extLst>
                </a:gridCol>
                <a:gridCol w="658368">
                  <a:extLst>
                    <a:ext uri="{9D8B030D-6E8A-4147-A177-3AD203B41FA5}">
                      <a16:colId xmlns:a16="http://schemas.microsoft.com/office/drawing/2014/main" val="1370339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5149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- 2017-03-29 11:45:43</a:t>
                      </a:r>
                      <a:r>
                        <a:rPr kumimoji="0" lang="es-ES" sz="1000" b="0" i="0" u="none" strike="noStrike" kern="1200" cap="none" spc="0" normalizeH="0" baseline="0" noProof="0">
                          <a:ln>
                            <a:noFill/>
                          </a:ln>
                          <a:solidFill>
                            <a:prstClr val="black"/>
                          </a:solidFill>
                          <a:effectLst/>
                          <a:uLnTx/>
                          <a:uFillTx/>
                          <a:latin typeface="+mn-lt"/>
                          <a:ea typeface="+mn-ea"/>
                          <a:cs typeface="+mn-cs"/>
                        </a:rPr>
                        <a:t>
CONTAINERS SUSTENTABLES
Una estudiante argentina presentó en su tesis de grado la idea de crear viviendas para personas en situación de emergencia con contenedores marítimos en desuso  Este proyecto, llevado a cabo por ID LIFE Social y bajo el lema de “Viviendas Containers para emergencias”, tiene como objetivo crear viviendas de bajo costo y de rápido ensamblaje. Dale COMPARTIR por más proyectos como este.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38178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- 2017-03-14 11:52:08</a:t>
                      </a:r>
                      <a:r>
                        <a:rPr kumimoji="0" lang="es-ES" sz="1000" b="0" i="0" u="none" strike="noStrike" kern="1200" cap="none" spc="0" normalizeH="0" baseline="0" noProof="0">
                          <a:ln>
                            <a:noFill/>
                          </a:ln>
                          <a:solidFill>
                            <a:prstClr val="black"/>
                          </a:solidFill>
                          <a:effectLst/>
                          <a:uLnTx/>
                          <a:uFillTx/>
                          <a:latin typeface="+mn-lt"/>
                          <a:ea typeface="+mn-ea"/>
                          <a:cs typeface="+mn-cs"/>
                        </a:rPr>
                        <a:t>
DEL CAMPO A LA GÓNDOLA
Por cada kilo de manzana roja el productor recibe $4,20 y los consumidores lo pagan en góndola a $48,1. Dale COMPARTIR y denunciemos esta brecha. https://goo.gl/RN9n35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495129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85550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948158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63366057"/>
                    </a:ext>
                  </a:extLst>
                </a:gridCol>
                <a:gridCol w="658368">
                  <a:extLst>
                    <a:ext uri="{9D8B030D-6E8A-4147-A177-3AD203B41FA5}">
                      <a16:colId xmlns:a16="http://schemas.microsoft.com/office/drawing/2014/main" val="1966608406"/>
                    </a:ext>
                  </a:extLst>
                </a:gridCol>
                <a:gridCol w="658368">
                  <a:extLst>
                    <a:ext uri="{9D8B030D-6E8A-4147-A177-3AD203B41FA5}">
                      <a16:colId xmlns:a16="http://schemas.microsoft.com/office/drawing/2014/main" val="90892873"/>
                    </a:ext>
                  </a:extLst>
                </a:gridCol>
                <a:gridCol w="658368">
                  <a:extLst>
                    <a:ext uri="{9D8B030D-6E8A-4147-A177-3AD203B41FA5}">
                      <a16:colId xmlns:a16="http://schemas.microsoft.com/office/drawing/2014/main" val="1916523408"/>
                    </a:ext>
                  </a:extLst>
                </a:gridCol>
                <a:gridCol w="658368">
                  <a:extLst>
                    <a:ext uri="{9D8B030D-6E8A-4147-A177-3AD203B41FA5}">
                      <a16:colId xmlns:a16="http://schemas.microsoft.com/office/drawing/2014/main" val="77590779"/>
                    </a:ext>
                  </a:extLst>
                </a:gridCol>
                <a:gridCol w="658368">
                  <a:extLst>
                    <a:ext uri="{9D8B030D-6E8A-4147-A177-3AD203B41FA5}">
                      <a16:colId xmlns:a16="http://schemas.microsoft.com/office/drawing/2014/main" val="2941291991"/>
                    </a:ext>
                  </a:extLst>
                </a:gridCol>
                <a:gridCol w="658368">
                  <a:extLst>
                    <a:ext uri="{9D8B030D-6E8A-4147-A177-3AD203B41FA5}">
                      <a16:colId xmlns:a16="http://schemas.microsoft.com/office/drawing/2014/main" val="2507006589"/>
                    </a:ext>
                  </a:extLst>
                </a:gridCol>
                <a:gridCol w="658368">
                  <a:extLst>
                    <a:ext uri="{9D8B030D-6E8A-4147-A177-3AD203B41FA5}">
                      <a16:colId xmlns:a16="http://schemas.microsoft.com/office/drawing/2014/main" val="10620810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3703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- 2017-03-10 18:43:47</a:t>
                      </a:r>
                      <a:r>
                        <a:rPr kumimoji="0" lang="es-ES" sz="1000" b="0" i="0" u="none" strike="noStrike" kern="1200" cap="none" spc="0" normalizeH="0" baseline="0" noProof="0">
                          <a:ln>
                            <a:noFill/>
                          </a:ln>
                          <a:solidFill>
                            <a:prstClr val="black"/>
                          </a:solidFill>
                          <a:effectLst/>
                          <a:uLnTx/>
                          <a:uFillTx/>
                          <a:latin typeface="+mn-lt"/>
                          <a:ea typeface="+mn-ea"/>
                          <a:cs typeface="+mn-cs"/>
                        </a:rPr>
                        <a:t>
QUESOS ARGENTINOS
En Argentina existen más de 150 quesos diferentes: de cabra, oveja, búfala, con o sin mohos y de diferente elaboración y maduración. Sin embargo, son los quesos semiduros y duros de leche de vaca los clásicos de nuestros aperitivos, picadas y tablas. Dale COMPARTIR y contanos cuál es tu preferido.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0670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- 2017-03-27 17:30:00</a:t>
                      </a:r>
                      <a:r>
                        <a:rPr kumimoji="0" lang="es-ES" sz="1000" b="0" i="0" u="none" strike="noStrike" kern="1200" cap="none" spc="0" normalizeH="0" baseline="0" noProof="0">
                          <a:ln>
                            <a:noFill/>
                          </a:ln>
                          <a:solidFill>
                            <a:prstClr val="black"/>
                          </a:solidFill>
                          <a:effectLst/>
                          <a:uLnTx/>
                          <a:uFillTx/>
                          <a:latin typeface="+mn-lt"/>
                          <a:ea typeface="+mn-ea"/>
                          <a:cs typeface="+mn-cs"/>
                        </a:rPr>
                        <a:t>
SABORES TROPICALES DEL INTERIOR PRODUCTIVO
Un inmigrante taiwanés radicado en Formosa se dedica a cultivar tuna roja, mango de oro y tuna blanca, frutas exóticas con gran demanda en el mercado internacional pero con gran proyección en el mercado interno ¿Ya las probaste? Dale COMPARTIR y alentemos la producción regional.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79242098"/>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8237059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31857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64484649"/>
                    </a:ext>
                  </a:extLst>
                </a:gridCol>
                <a:gridCol w="658368">
                  <a:extLst>
                    <a:ext uri="{9D8B030D-6E8A-4147-A177-3AD203B41FA5}">
                      <a16:colId xmlns:a16="http://schemas.microsoft.com/office/drawing/2014/main" val="1256738729"/>
                    </a:ext>
                  </a:extLst>
                </a:gridCol>
                <a:gridCol w="658368">
                  <a:extLst>
                    <a:ext uri="{9D8B030D-6E8A-4147-A177-3AD203B41FA5}">
                      <a16:colId xmlns:a16="http://schemas.microsoft.com/office/drawing/2014/main" val="1343815134"/>
                    </a:ext>
                  </a:extLst>
                </a:gridCol>
                <a:gridCol w="658368">
                  <a:extLst>
                    <a:ext uri="{9D8B030D-6E8A-4147-A177-3AD203B41FA5}">
                      <a16:colId xmlns:a16="http://schemas.microsoft.com/office/drawing/2014/main" val="476173182"/>
                    </a:ext>
                  </a:extLst>
                </a:gridCol>
                <a:gridCol w="658368">
                  <a:extLst>
                    <a:ext uri="{9D8B030D-6E8A-4147-A177-3AD203B41FA5}">
                      <a16:colId xmlns:a16="http://schemas.microsoft.com/office/drawing/2014/main" val="1949573861"/>
                    </a:ext>
                  </a:extLst>
                </a:gridCol>
                <a:gridCol w="658368">
                  <a:extLst>
                    <a:ext uri="{9D8B030D-6E8A-4147-A177-3AD203B41FA5}">
                      <a16:colId xmlns:a16="http://schemas.microsoft.com/office/drawing/2014/main" val="3604519303"/>
                    </a:ext>
                  </a:extLst>
                </a:gridCol>
                <a:gridCol w="658368">
                  <a:extLst>
                    <a:ext uri="{9D8B030D-6E8A-4147-A177-3AD203B41FA5}">
                      <a16:colId xmlns:a16="http://schemas.microsoft.com/office/drawing/2014/main" val="2088590046"/>
                    </a:ext>
                  </a:extLst>
                </a:gridCol>
                <a:gridCol w="658368">
                  <a:extLst>
                    <a:ext uri="{9D8B030D-6E8A-4147-A177-3AD203B41FA5}">
                      <a16:colId xmlns:a16="http://schemas.microsoft.com/office/drawing/2014/main" val="1728993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34153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- 2017-03-02 11:58:12</a:t>
                      </a:r>
                      <a:r>
                        <a:rPr kumimoji="0" lang="es-ES" sz="1000" b="0" i="0" u="none" strike="noStrike" kern="1200" cap="none" spc="0" normalizeH="0" baseline="0" noProof="0">
                          <a:ln>
                            <a:noFill/>
                          </a:ln>
                          <a:solidFill>
                            <a:prstClr val="black"/>
                          </a:solidFill>
                          <a:effectLst/>
                          <a:uLnTx/>
                          <a:uFillTx/>
                          <a:latin typeface="+mn-lt"/>
                          <a:ea typeface="+mn-ea"/>
                          <a:cs typeface="+mn-cs"/>
                        </a:rPr>
                        <a:t>
QUIMIO CON PELO.
Paula Estrada, una creativa mujer en tratamiento de quimioterapia contra el cáncer de mama, usó toda su imaginación para sentirse bien y hacer que otras también lo estén, y para ello creó un “casco de hielo” que permite que el folículo del pelo esté congelado y así evitar su caída. Ayudá a difundir esta valiente historia de vida con un COMPARTIR.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5443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- 2017-03-17 11:05:04</a:t>
                      </a:r>
                      <a:r>
                        <a:rPr kumimoji="0" lang="es-ES" sz="1000" b="0" i="0" u="none" strike="noStrike" kern="1200" cap="none" spc="0" normalizeH="0" baseline="0" noProof="0">
                          <a:ln>
                            <a:noFill/>
                          </a:ln>
                          <a:solidFill>
                            <a:prstClr val="black"/>
                          </a:solidFill>
                          <a:effectLst/>
                          <a:uLnTx/>
                          <a:uFillTx/>
                          <a:latin typeface="+mn-lt"/>
                          <a:ea typeface="+mn-ea"/>
                          <a:cs typeface="+mn-cs"/>
                        </a:rPr>
                        <a:t>
PELUQUERAS EN ACCIÓN
¿Sabías que mujeres nucleadas en el colectivo "Doná tu cabello" reciben a diario por correo postal mechones de cabello con los que fabrican artesanalmente pelucas que distribuyen gratuitamente a pacientes oncológicos de bajos recursos? Dale COMPARTIR y apoyá la solidaridad.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7004667"/>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8765497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995877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16561121"/>
                    </a:ext>
                  </a:extLst>
                </a:gridCol>
                <a:gridCol w="658368">
                  <a:extLst>
                    <a:ext uri="{9D8B030D-6E8A-4147-A177-3AD203B41FA5}">
                      <a16:colId xmlns:a16="http://schemas.microsoft.com/office/drawing/2014/main" val="2408769465"/>
                    </a:ext>
                  </a:extLst>
                </a:gridCol>
                <a:gridCol w="658368">
                  <a:extLst>
                    <a:ext uri="{9D8B030D-6E8A-4147-A177-3AD203B41FA5}">
                      <a16:colId xmlns:a16="http://schemas.microsoft.com/office/drawing/2014/main" val="4047878041"/>
                    </a:ext>
                  </a:extLst>
                </a:gridCol>
                <a:gridCol w="658368">
                  <a:extLst>
                    <a:ext uri="{9D8B030D-6E8A-4147-A177-3AD203B41FA5}">
                      <a16:colId xmlns:a16="http://schemas.microsoft.com/office/drawing/2014/main" val="703141356"/>
                    </a:ext>
                  </a:extLst>
                </a:gridCol>
                <a:gridCol w="658368">
                  <a:extLst>
                    <a:ext uri="{9D8B030D-6E8A-4147-A177-3AD203B41FA5}">
                      <a16:colId xmlns:a16="http://schemas.microsoft.com/office/drawing/2014/main" val="1546436090"/>
                    </a:ext>
                  </a:extLst>
                </a:gridCol>
                <a:gridCol w="658368">
                  <a:extLst>
                    <a:ext uri="{9D8B030D-6E8A-4147-A177-3AD203B41FA5}">
                      <a16:colId xmlns:a16="http://schemas.microsoft.com/office/drawing/2014/main" val="238042863"/>
                    </a:ext>
                  </a:extLst>
                </a:gridCol>
                <a:gridCol w="658368">
                  <a:extLst>
                    <a:ext uri="{9D8B030D-6E8A-4147-A177-3AD203B41FA5}">
                      <a16:colId xmlns:a16="http://schemas.microsoft.com/office/drawing/2014/main" val="1337035505"/>
                    </a:ext>
                  </a:extLst>
                </a:gridCol>
                <a:gridCol w="658368">
                  <a:extLst>
                    <a:ext uri="{9D8B030D-6E8A-4147-A177-3AD203B41FA5}">
                      <a16:colId xmlns:a16="http://schemas.microsoft.com/office/drawing/2014/main" val="1322883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6845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- 2017-03-28 11:04:01</a:t>
                      </a:r>
                      <a:r>
                        <a:rPr kumimoji="0" lang="es-ES" sz="1000" b="0" i="0" u="none" strike="noStrike" kern="1200" cap="none" spc="0" normalizeH="0" baseline="0" noProof="0">
                          <a:ln>
                            <a:noFill/>
                          </a:ln>
                          <a:solidFill>
                            <a:prstClr val="black"/>
                          </a:solidFill>
                          <a:effectLst/>
                          <a:uLnTx/>
                          <a:uFillTx/>
                          <a:latin typeface="+mn-lt"/>
                          <a:ea typeface="+mn-ea"/>
                          <a:cs typeface="+mn-cs"/>
                        </a:rPr>
                        <a:t>
FUGA DE TURISTAS
Durante el fin de semana largo, dada la gran cantidad de argentinos que cruzaron la frontera para aprovechar los paseos de compras, se sintió una fuerte baja en las ventas en las provincias limítrofes con Chile y Paraguay. Dale COMPARTIR y apoyá a los comerciantes nacionales en su lucha diaria. https://goo.gl/KsGFtW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936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- 2017-03-05 12:45:01</a:t>
                      </a:r>
                      <a:r>
                        <a:rPr kumimoji="0" lang="es-ES" sz="1000" b="0" i="0" u="none" strike="noStrike" kern="1200" cap="none" spc="0" normalizeH="0" baseline="0" noProof="0">
                          <a:ln>
                            <a:noFill/>
                          </a:ln>
                          <a:solidFill>
                            <a:prstClr val="black"/>
                          </a:solidFill>
                          <a:effectLst/>
                          <a:uLnTx/>
                          <a:uFillTx/>
                          <a:latin typeface="+mn-lt"/>
                          <a:ea typeface="+mn-ea"/>
                          <a:cs typeface="+mn-cs"/>
                        </a:rPr>
                        <a:t>
DECILE SÍ AL CIERRE DOMINICAL
Recuperemos el domingo como el día de la familia y humanicemos el trabajo. Ya son varias las ciudades que apoyaron nuestra causa, hacelo vos también con un COMPARTIR.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2898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- 2017-03-01 18:23:20</a:t>
                      </a:r>
                      <a:r>
                        <a:rPr kumimoji="0" lang="es-ES" sz="1000" b="0" i="0" u="none" strike="noStrike" kern="1200" cap="none" spc="0" normalizeH="0" baseline="0" noProof="0">
                          <a:ln>
                            <a:noFill/>
                          </a:ln>
                          <a:solidFill>
                            <a:prstClr val="black"/>
                          </a:solidFill>
                          <a:effectLst/>
                          <a:uLnTx/>
                          <a:uFillTx/>
                          <a:latin typeface="+mn-lt"/>
                          <a:ea typeface="+mn-ea"/>
                          <a:cs typeface="+mn-cs"/>
                        </a:rPr>
                        <a:t>
El proyecto ambiental, solidario y voluntario La Sachetera es un grupo de voluntarios que recibe sachets limpios y abiertos para confeccionar productos, como bolsas de dormir y ponchos para la lluvia, y así donarlos a personas que más lo necesiten. Dale COMPARTIR y ayudemos a quienes más lo necesitan.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8371860"/>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8348376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89867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285775778"/>
                    </a:ext>
                  </a:extLst>
                </a:gridCol>
                <a:gridCol w="658368">
                  <a:extLst>
                    <a:ext uri="{9D8B030D-6E8A-4147-A177-3AD203B41FA5}">
                      <a16:colId xmlns:a16="http://schemas.microsoft.com/office/drawing/2014/main" val="2676276126"/>
                    </a:ext>
                  </a:extLst>
                </a:gridCol>
                <a:gridCol w="658368">
                  <a:extLst>
                    <a:ext uri="{9D8B030D-6E8A-4147-A177-3AD203B41FA5}">
                      <a16:colId xmlns:a16="http://schemas.microsoft.com/office/drawing/2014/main" val="37254753"/>
                    </a:ext>
                  </a:extLst>
                </a:gridCol>
                <a:gridCol w="658368">
                  <a:extLst>
                    <a:ext uri="{9D8B030D-6E8A-4147-A177-3AD203B41FA5}">
                      <a16:colId xmlns:a16="http://schemas.microsoft.com/office/drawing/2014/main" val="1964850133"/>
                    </a:ext>
                  </a:extLst>
                </a:gridCol>
                <a:gridCol w="658368">
                  <a:extLst>
                    <a:ext uri="{9D8B030D-6E8A-4147-A177-3AD203B41FA5}">
                      <a16:colId xmlns:a16="http://schemas.microsoft.com/office/drawing/2014/main" val="2260831099"/>
                    </a:ext>
                  </a:extLst>
                </a:gridCol>
                <a:gridCol w="658368">
                  <a:extLst>
                    <a:ext uri="{9D8B030D-6E8A-4147-A177-3AD203B41FA5}">
                      <a16:colId xmlns:a16="http://schemas.microsoft.com/office/drawing/2014/main" val="3894040050"/>
                    </a:ext>
                  </a:extLst>
                </a:gridCol>
                <a:gridCol w="658368">
                  <a:extLst>
                    <a:ext uri="{9D8B030D-6E8A-4147-A177-3AD203B41FA5}">
                      <a16:colId xmlns:a16="http://schemas.microsoft.com/office/drawing/2014/main" val="2434804955"/>
                    </a:ext>
                  </a:extLst>
                </a:gridCol>
                <a:gridCol w="658368">
                  <a:extLst>
                    <a:ext uri="{9D8B030D-6E8A-4147-A177-3AD203B41FA5}">
                      <a16:colId xmlns:a16="http://schemas.microsoft.com/office/drawing/2014/main" val="2409080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5216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- 2017-03-18 17:18:01</a:t>
                      </a:r>
                      <a:r>
                        <a:rPr kumimoji="0" lang="es-ES" sz="1000" b="0" i="0" u="none" strike="noStrike" kern="1200" cap="none" spc="0" normalizeH="0" baseline="0" noProof="0">
                          <a:ln>
                            <a:noFill/>
                          </a:ln>
                          <a:solidFill>
                            <a:prstClr val="black"/>
                          </a:solidFill>
                          <a:effectLst/>
                          <a:uLnTx/>
                          <a:uFillTx/>
                          <a:latin typeface="+mn-lt"/>
                          <a:ea typeface="+mn-ea"/>
                          <a:cs typeface="+mn-cs"/>
                        </a:rPr>
                        <a:t>
DE CÓRDOBA AL MUNDO
Desde la ciudad de Morteros, una Pyme cordobesa fabrica sembradoras de caña de azúcar que ya se exportan a más de 23 países de Sudamérica, Centroamérica y África. Dale COMPARTIR y que la tecnología argentina siga viajando por el 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4887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- 2017-03-21 17:28:03</a:t>
                      </a:r>
                      <a:r>
                        <a:rPr kumimoji="0" lang="es-ES" sz="1000" b="0" i="0" u="none" strike="noStrike" kern="1200" cap="none" spc="0" normalizeH="0" baseline="0" noProof="0">
                          <a:ln>
                            <a:noFill/>
                          </a:ln>
                          <a:solidFill>
                            <a:prstClr val="black"/>
                          </a:solidFill>
                          <a:effectLst/>
                          <a:uLnTx/>
                          <a:uFillTx/>
                          <a:latin typeface="+mn-lt"/>
                          <a:ea typeface="+mn-ea"/>
                          <a:cs typeface="+mn-cs"/>
                        </a:rPr>
                        <a:t>
ABONO ORGÁNICO CON RESIDUOS DE CASA
Para prepararlo basta con aprovechar los residuos vegetales del hogar ¿Cómo se hace? Mezclando yerba usada, café y saquitos de té, cáscara de huevo, frutas y verduras en un pote, agregando tierra para acelerar el proceso y agua cada vez que sea necesario para que la mezcla esté húmeda. Después de dos meses ya estará listo. Dale COMPARTIR y contanos cómo haces tu propio abono.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2275425"/>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7786066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- 9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17150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23546545"/>
                    </a:ext>
                  </a:extLst>
                </a:gridCol>
                <a:gridCol w="658368">
                  <a:extLst>
                    <a:ext uri="{9D8B030D-6E8A-4147-A177-3AD203B41FA5}">
                      <a16:colId xmlns:a16="http://schemas.microsoft.com/office/drawing/2014/main" val="2980404368"/>
                    </a:ext>
                  </a:extLst>
                </a:gridCol>
                <a:gridCol w="658368">
                  <a:extLst>
                    <a:ext uri="{9D8B030D-6E8A-4147-A177-3AD203B41FA5}">
                      <a16:colId xmlns:a16="http://schemas.microsoft.com/office/drawing/2014/main" val="3631233324"/>
                    </a:ext>
                  </a:extLst>
                </a:gridCol>
                <a:gridCol w="658368">
                  <a:extLst>
                    <a:ext uri="{9D8B030D-6E8A-4147-A177-3AD203B41FA5}">
                      <a16:colId xmlns:a16="http://schemas.microsoft.com/office/drawing/2014/main" val="2139432885"/>
                    </a:ext>
                  </a:extLst>
                </a:gridCol>
                <a:gridCol w="658368">
                  <a:extLst>
                    <a:ext uri="{9D8B030D-6E8A-4147-A177-3AD203B41FA5}">
                      <a16:colId xmlns:a16="http://schemas.microsoft.com/office/drawing/2014/main" val="1852118301"/>
                    </a:ext>
                  </a:extLst>
                </a:gridCol>
                <a:gridCol w="658368">
                  <a:extLst>
                    <a:ext uri="{9D8B030D-6E8A-4147-A177-3AD203B41FA5}">
                      <a16:colId xmlns:a16="http://schemas.microsoft.com/office/drawing/2014/main" val="2846837547"/>
                    </a:ext>
                  </a:extLst>
                </a:gridCol>
                <a:gridCol w="658368">
                  <a:extLst>
                    <a:ext uri="{9D8B030D-6E8A-4147-A177-3AD203B41FA5}">
                      <a16:colId xmlns:a16="http://schemas.microsoft.com/office/drawing/2014/main" val="2141065997"/>
                    </a:ext>
                  </a:extLst>
                </a:gridCol>
                <a:gridCol w="658368">
                  <a:extLst>
                    <a:ext uri="{9D8B030D-6E8A-4147-A177-3AD203B41FA5}">
                      <a16:colId xmlns:a16="http://schemas.microsoft.com/office/drawing/2014/main" val="1551394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6639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- 2017-03-26 11:18:09</a:t>
                      </a:r>
                      <a:r>
                        <a:rPr kumimoji="0" lang="es-ES" sz="1000" b="0" i="0" u="none" strike="noStrike" kern="1200" cap="none" spc="0" normalizeH="0" baseline="0" noProof="0">
                          <a:ln>
                            <a:noFill/>
                          </a:ln>
                          <a:solidFill>
                            <a:prstClr val="black"/>
                          </a:solidFill>
                          <a:effectLst/>
                          <a:uLnTx/>
                          <a:uFillTx/>
                          <a:latin typeface="+mn-lt"/>
                          <a:ea typeface="+mn-ea"/>
                          <a:cs typeface="+mn-cs"/>
                        </a:rPr>
                        <a:t>
TU “PRIMER CRÉDITO PYME
El Banco de Inversión y Comercio Exterior (BICE) junto con el Ministerio de Producción de la Nación Argentina presentaron dos líneas de créditos para Pymes de todos los sectores: “Inversión Productiva” y “Capital de trabajo” ¿Querés saber más? Enterate en https://goo.gl/AIzNxi y dale COMPARTIR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3316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- 2017-03-20 11:38:34</a:t>
                      </a:r>
                      <a:r>
                        <a:rPr kumimoji="0" lang="es-ES" sz="1000" b="0" i="0" u="none" strike="noStrike" kern="1200" cap="none" spc="0" normalizeH="0" baseline="0" noProof="0">
                          <a:ln>
                            <a:noFill/>
                          </a:ln>
                          <a:solidFill>
                            <a:prstClr val="black"/>
                          </a:solidFill>
                          <a:effectLst/>
                          <a:uLnTx/>
                          <a:uFillTx/>
                          <a:latin typeface="+mn-lt"/>
                          <a:ea typeface="+mn-ea"/>
                          <a:cs typeface="+mn-cs"/>
                        </a:rPr>
                        <a:t>
Si bien el IPOD (Índice de Precios en Origen y Destino) agrícola descendió 3,1% y el ganadero bajó un 9,9%, existen productos como la mandarina que mantienen diferencias alarmantes. Durante febrero, por cada kilo de esta fruta el productor recibió $1,2 mientras en comercios barriales los consumidores lo pagaron $23,30. Dale COMPARTIR y denunciemos la distorsión de precios https://goo.gl/li4Wa0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0441536"/>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8748529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- 10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287177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37559804"/>
                    </a:ext>
                  </a:extLst>
                </a:gridCol>
                <a:gridCol w="658368">
                  <a:extLst>
                    <a:ext uri="{9D8B030D-6E8A-4147-A177-3AD203B41FA5}">
                      <a16:colId xmlns:a16="http://schemas.microsoft.com/office/drawing/2014/main" val="3839430446"/>
                    </a:ext>
                  </a:extLst>
                </a:gridCol>
                <a:gridCol w="658368">
                  <a:extLst>
                    <a:ext uri="{9D8B030D-6E8A-4147-A177-3AD203B41FA5}">
                      <a16:colId xmlns:a16="http://schemas.microsoft.com/office/drawing/2014/main" val="2048149245"/>
                    </a:ext>
                  </a:extLst>
                </a:gridCol>
                <a:gridCol w="658368">
                  <a:extLst>
                    <a:ext uri="{9D8B030D-6E8A-4147-A177-3AD203B41FA5}">
                      <a16:colId xmlns:a16="http://schemas.microsoft.com/office/drawing/2014/main" val="1904655797"/>
                    </a:ext>
                  </a:extLst>
                </a:gridCol>
                <a:gridCol w="658368">
                  <a:extLst>
                    <a:ext uri="{9D8B030D-6E8A-4147-A177-3AD203B41FA5}">
                      <a16:colId xmlns:a16="http://schemas.microsoft.com/office/drawing/2014/main" val="3625316104"/>
                    </a:ext>
                  </a:extLst>
                </a:gridCol>
                <a:gridCol w="658368">
                  <a:extLst>
                    <a:ext uri="{9D8B030D-6E8A-4147-A177-3AD203B41FA5}">
                      <a16:colId xmlns:a16="http://schemas.microsoft.com/office/drawing/2014/main" val="729120020"/>
                    </a:ext>
                  </a:extLst>
                </a:gridCol>
                <a:gridCol w="658368">
                  <a:extLst>
                    <a:ext uri="{9D8B030D-6E8A-4147-A177-3AD203B41FA5}">
                      <a16:colId xmlns:a16="http://schemas.microsoft.com/office/drawing/2014/main" val="4150342109"/>
                    </a:ext>
                  </a:extLst>
                </a:gridCol>
                <a:gridCol w="658368">
                  <a:extLst>
                    <a:ext uri="{9D8B030D-6E8A-4147-A177-3AD203B41FA5}">
                      <a16:colId xmlns:a16="http://schemas.microsoft.com/office/drawing/2014/main" val="5320441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1539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- 2017-03-03 18:03:21</a:t>
                      </a:r>
                      <a:r>
                        <a:rPr kumimoji="0" lang="es-ES" sz="1000" b="0" i="0" u="none" strike="noStrike" kern="1200" cap="none" spc="0" normalizeH="0" baseline="0" noProof="0">
                          <a:ln>
                            <a:noFill/>
                          </a:ln>
                          <a:solidFill>
                            <a:prstClr val="black"/>
                          </a:solidFill>
                          <a:effectLst/>
                          <a:uLnTx/>
                          <a:uFillTx/>
                          <a:latin typeface="+mn-lt"/>
                          <a:ea typeface="+mn-ea"/>
                          <a:cs typeface="+mn-cs"/>
                        </a:rPr>
                        <a:t>
TECNOLOGÍA NACIONAL CON IMPACTO SOCIAL
Técnicos del INTA crearon una bomba de río para la zona patagónica que flota en los cauces y utiliza la fuerza del movimiento hídrico para dar riego y facilitar el consumo doméstico en producciones familiares, ubicadas en zonas sin acceso a la energía eléctrica. El sistema, ya adoptado en cuatro campos del Alto Valle, no se fabrica a escala industrial, por lo que la única manera de conseguirlo es a través de la construcción con elementos reciclados. Dale COMPARTIR y alentá el desarrollo 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5254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- 2017-03-07 18:44:51</a:t>
                      </a:r>
                      <a:r>
                        <a:rPr kumimoji="0" lang="es-ES" sz="1000" b="0" i="0" u="none" strike="noStrike" kern="1200" cap="none" spc="0" normalizeH="0" baseline="0" noProof="0">
                          <a:ln>
                            <a:noFill/>
                          </a:ln>
                          <a:solidFill>
                            <a:prstClr val="black"/>
                          </a:solidFill>
                          <a:effectLst/>
                          <a:uLnTx/>
                          <a:uFillTx/>
                          <a:latin typeface="+mn-lt"/>
                          <a:ea typeface="+mn-ea"/>
                          <a:cs typeface="+mn-cs"/>
                        </a:rPr>
                        <a:t>
DÍA DEL CAMPO
Celebramos este día por la importancia del interior productivo para el bienestar social, ambiental y económico de todo el país. Dale COMPARTIR y reconozcamos el esfuerzo y dedicación de la gente que trabaja día a día en la producción regional.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6560190"/>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4425193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- 11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024089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7719405"/>
                    </a:ext>
                  </a:extLst>
                </a:gridCol>
                <a:gridCol w="658368">
                  <a:extLst>
                    <a:ext uri="{9D8B030D-6E8A-4147-A177-3AD203B41FA5}">
                      <a16:colId xmlns:a16="http://schemas.microsoft.com/office/drawing/2014/main" val="1266705932"/>
                    </a:ext>
                  </a:extLst>
                </a:gridCol>
                <a:gridCol w="658368">
                  <a:extLst>
                    <a:ext uri="{9D8B030D-6E8A-4147-A177-3AD203B41FA5}">
                      <a16:colId xmlns:a16="http://schemas.microsoft.com/office/drawing/2014/main" val="4177843154"/>
                    </a:ext>
                  </a:extLst>
                </a:gridCol>
                <a:gridCol w="658368">
                  <a:extLst>
                    <a:ext uri="{9D8B030D-6E8A-4147-A177-3AD203B41FA5}">
                      <a16:colId xmlns:a16="http://schemas.microsoft.com/office/drawing/2014/main" val="3464440339"/>
                    </a:ext>
                  </a:extLst>
                </a:gridCol>
                <a:gridCol w="658368">
                  <a:extLst>
                    <a:ext uri="{9D8B030D-6E8A-4147-A177-3AD203B41FA5}">
                      <a16:colId xmlns:a16="http://schemas.microsoft.com/office/drawing/2014/main" val="1649864264"/>
                    </a:ext>
                  </a:extLst>
                </a:gridCol>
                <a:gridCol w="658368">
                  <a:extLst>
                    <a:ext uri="{9D8B030D-6E8A-4147-A177-3AD203B41FA5}">
                      <a16:colId xmlns:a16="http://schemas.microsoft.com/office/drawing/2014/main" val="3093980176"/>
                    </a:ext>
                  </a:extLst>
                </a:gridCol>
                <a:gridCol w="658368">
                  <a:extLst>
                    <a:ext uri="{9D8B030D-6E8A-4147-A177-3AD203B41FA5}">
                      <a16:colId xmlns:a16="http://schemas.microsoft.com/office/drawing/2014/main" val="1132606917"/>
                    </a:ext>
                  </a:extLst>
                </a:gridCol>
                <a:gridCol w="658368">
                  <a:extLst>
                    <a:ext uri="{9D8B030D-6E8A-4147-A177-3AD203B41FA5}">
                      <a16:colId xmlns:a16="http://schemas.microsoft.com/office/drawing/2014/main" val="614584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196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- 2017-03-06 18:16:01</a:t>
                      </a:r>
                      <a:r>
                        <a:rPr kumimoji="0" lang="es-ES" sz="1000" b="0" i="0" u="none" strike="noStrike" kern="1200" cap="none" spc="0" normalizeH="0" baseline="0" noProof="0">
                          <a:ln>
                            <a:noFill/>
                          </a:ln>
                          <a:solidFill>
                            <a:prstClr val="black"/>
                          </a:solidFill>
                          <a:effectLst/>
                          <a:uLnTx/>
                          <a:uFillTx/>
                          <a:latin typeface="+mn-lt"/>
                          <a:ea typeface="+mn-ea"/>
                          <a:cs typeface="+mn-cs"/>
                        </a:rPr>
                        <a:t>
APLICACIÓN SOLIDARIA
Dos amigos crearon “SinDiferencia”, una aplicación para ayudar a gente en situación de calle: en el mapa de la app se registran las personas que no tienen techo para que los usuarios puedan llevarles un plato de comida, ropa o lo que deseen donarles. Dale COMPARTIR y ayudemos al prójimo.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7726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- 2017-03-22 11:51:40</a:t>
                      </a:r>
                      <a:r>
                        <a:rPr kumimoji="0" lang="es-ES" sz="1000" b="0" i="0" u="none" strike="noStrike" kern="1200" cap="none" spc="0" normalizeH="0" baseline="0" noProof="0">
                          <a:ln>
                            <a:noFill/>
                          </a:ln>
                          <a:solidFill>
                            <a:prstClr val="black"/>
                          </a:solidFill>
                          <a:effectLst/>
                          <a:uLnTx/>
                          <a:uFillTx/>
                          <a:latin typeface="+mn-lt"/>
                          <a:ea typeface="+mn-ea"/>
                          <a:cs typeface="+mn-cs"/>
                        </a:rPr>
                        <a:t>
DÍA MUNDIAL DEL AGUA
El agua es vida y solo 3% en todo el mundo es potable. Tomemos conciencia de lo importante que es cuidar esta fuente. Dale COMPARTIR y contanos cómo la cuidás vos.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7911942"/>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29652478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- 12 of 12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222987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56223534"/>
                    </a:ext>
                  </a:extLst>
                </a:gridCol>
                <a:gridCol w="658368">
                  <a:extLst>
                    <a:ext uri="{9D8B030D-6E8A-4147-A177-3AD203B41FA5}">
                      <a16:colId xmlns:a16="http://schemas.microsoft.com/office/drawing/2014/main" val="1538656438"/>
                    </a:ext>
                  </a:extLst>
                </a:gridCol>
                <a:gridCol w="658368">
                  <a:extLst>
                    <a:ext uri="{9D8B030D-6E8A-4147-A177-3AD203B41FA5}">
                      <a16:colId xmlns:a16="http://schemas.microsoft.com/office/drawing/2014/main" val="1631450683"/>
                    </a:ext>
                  </a:extLst>
                </a:gridCol>
                <a:gridCol w="658368">
                  <a:extLst>
                    <a:ext uri="{9D8B030D-6E8A-4147-A177-3AD203B41FA5}">
                      <a16:colId xmlns:a16="http://schemas.microsoft.com/office/drawing/2014/main" val="3548337010"/>
                    </a:ext>
                  </a:extLst>
                </a:gridCol>
                <a:gridCol w="658368">
                  <a:extLst>
                    <a:ext uri="{9D8B030D-6E8A-4147-A177-3AD203B41FA5}">
                      <a16:colId xmlns:a16="http://schemas.microsoft.com/office/drawing/2014/main" val="3862154459"/>
                    </a:ext>
                  </a:extLst>
                </a:gridCol>
                <a:gridCol w="658368">
                  <a:extLst>
                    <a:ext uri="{9D8B030D-6E8A-4147-A177-3AD203B41FA5}">
                      <a16:colId xmlns:a16="http://schemas.microsoft.com/office/drawing/2014/main" val="1890035536"/>
                    </a:ext>
                  </a:extLst>
                </a:gridCol>
                <a:gridCol w="658368">
                  <a:extLst>
                    <a:ext uri="{9D8B030D-6E8A-4147-A177-3AD203B41FA5}">
                      <a16:colId xmlns:a16="http://schemas.microsoft.com/office/drawing/2014/main" val="1135994643"/>
                    </a:ext>
                  </a:extLst>
                </a:gridCol>
                <a:gridCol w="658368">
                  <a:extLst>
                    <a:ext uri="{9D8B030D-6E8A-4147-A177-3AD203B41FA5}">
                      <a16:colId xmlns:a16="http://schemas.microsoft.com/office/drawing/2014/main" val="3183560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7210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- 2017-03-19 11:19:01</a:t>
                      </a:r>
                      <a:r>
                        <a:rPr kumimoji="0" lang="es-ES" sz="1000" b="0" i="0" u="none" strike="noStrike" kern="1200" cap="none" spc="0" normalizeH="0" baseline="0" noProof="0">
                          <a:ln>
                            <a:noFill/>
                          </a:ln>
                          <a:solidFill>
                            <a:prstClr val="black"/>
                          </a:solidFill>
                          <a:effectLst/>
                          <a:uLnTx/>
                          <a:uFillTx/>
                          <a:latin typeface="+mn-lt"/>
                          <a:ea typeface="+mn-ea"/>
                          <a:cs typeface="+mn-cs"/>
                        </a:rPr>
                        <a:t>
RESPETEMOS EL CIERRE DOMINICAL
Porque el domingo es un día para relajarse y disfrutarlo con los seres queridos, ya son varias las ciudades que apoyaron nuestra causa del descanso dominical. Dale COMPARTIR y hacelo vos también.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118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 - Confederación Argentina de la Mediana Empresa - 2017-03-25 17:47:13</a:t>
                      </a:r>
                      <a:r>
                        <a:rPr kumimoji="0" lang="es-ES" sz="1000" b="0" i="0" u="none" strike="noStrike" kern="1200" cap="none" spc="0" normalizeH="0" baseline="0" noProof="0">
                          <a:ln>
                            <a:noFill/>
                          </a:ln>
                          <a:solidFill>
                            <a:prstClr val="black"/>
                          </a:solidFill>
                          <a:effectLst/>
                          <a:uLnTx/>
                          <a:uFillTx/>
                          <a:latin typeface="+mn-lt"/>
                          <a:ea typeface="+mn-ea"/>
                          <a:cs typeface="+mn-cs"/>
                        </a:rPr>
                        <a:t>
IMPULSO PARA QUE TODAS LOGREN SU SUEÑO
Te presentamos PRO MUJER Argentina, una ONG que provee a mujeres de América Latina servicios financieros, de salud y de desarrollo humano fundamentales para romper el ciclo de la pobreza. Ya atendieron a más de 50.000 mujeres y otorgaron más de 270.000 créditos por $710 millones. Además, dictan cursos y cuentan con centros de atención sanitaria en cinco países ¿Qué te parece esta idea? ¡COMPARTILA!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46225351"/>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1849944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1654577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5864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54279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81362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799912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1711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82632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9827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14191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87116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927701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8200475"/>
                    </a:ext>
                  </a:extLst>
                </a:gridCol>
                <a:gridCol w="2468880">
                  <a:extLst>
                    <a:ext uri="{9D8B030D-6E8A-4147-A177-3AD203B41FA5}">
                      <a16:colId xmlns:a16="http://schemas.microsoft.com/office/drawing/2014/main" val="3529333634"/>
                    </a:ext>
                  </a:extLst>
                </a:gridCol>
                <a:gridCol w="822960">
                  <a:extLst>
                    <a:ext uri="{9D8B030D-6E8A-4147-A177-3AD203B41FA5}">
                      <a16:colId xmlns:a16="http://schemas.microsoft.com/office/drawing/2014/main" val="941481284"/>
                    </a:ext>
                  </a:extLst>
                </a:gridCol>
                <a:gridCol w="822960">
                  <a:extLst>
                    <a:ext uri="{9D8B030D-6E8A-4147-A177-3AD203B41FA5}">
                      <a16:colId xmlns:a16="http://schemas.microsoft.com/office/drawing/2014/main" val="1323589713"/>
                    </a:ext>
                  </a:extLst>
                </a:gridCol>
                <a:gridCol w="822960">
                  <a:extLst>
                    <a:ext uri="{9D8B030D-6E8A-4147-A177-3AD203B41FA5}">
                      <a16:colId xmlns:a16="http://schemas.microsoft.com/office/drawing/2014/main" val="4131188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045708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Joolio Bakunin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41386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Claudio Arazi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1526691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Jesus Dominguez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456135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Création de contenu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1531152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Fil Cook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022674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Marisa Sabljic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446760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Susana Vercher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(10)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924400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Mauro Franco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428998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Rodolfo Hardmeier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218466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Javier Galarza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707147863"/>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17701697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053753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10996250"/>
                    </a:ext>
                  </a:extLst>
                </a:gridCol>
                <a:gridCol w="2468880">
                  <a:extLst>
                    <a:ext uri="{9D8B030D-6E8A-4147-A177-3AD203B41FA5}">
                      <a16:colId xmlns:a16="http://schemas.microsoft.com/office/drawing/2014/main" val="2526436703"/>
                    </a:ext>
                  </a:extLst>
                </a:gridCol>
                <a:gridCol w="822960">
                  <a:extLst>
                    <a:ext uri="{9D8B030D-6E8A-4147-A177-3AD203B41FA5}">
                      <a16:colId xmlns:a16="http://schemas.microsoft.com/office/drawing/2014/main" val="2962596800"/>
                    </a:ext>
                  </a:extLst>
                </a:gridCol>
                <a:gridCol w="822960">
                  <a:extLst>
                    <a:ext uri="{9D8B030D-6E8A-4147-A177-3AD203B41FA5}">
                      <a16:colId xmlns:a16="http://schemas.microsoft.com/office/drawing/2014/main" val="1568205947"/>
                    </a:ext>
                  </a:extLst>
                </a:gridCol>
                <a:gridCol w="822960">
                  <a:extLst>
                    <a:ext uri="{9D8B030D-6E8A-4147-A177-3AD203B41FA5}">
                      <a16:colId xmlns:a16="http://schemas.microsoft.com/office/drawing/2014/main" val="131005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705972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Patricia Mendonça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426081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CarboListo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2981914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Angelo Bonanno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450980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 Morlacchi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300405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Norberto Eduardo Gomez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0" i="0" u="none" strike="noStrike" kern="1200" cap="none" spc="0" normalizeH="0" baseline="0" noProof="0">
                          <a:ln>
                            <a:noFill/>
                          </a:ln>
                          <a:solidFill>
                            <a:prstClr val="black"/>
                          </a:solidFill>
                          <a:effectLst/>
                          <a:uLnTx/>
                          <a:uFillTx/>
                          <a:latin typeface="+mn-lt"/>
                          <a:ea typeface="+mn-ea"/>
                          <a:cs typeface="+mn-cs"/>
                        </a:rPr>
                        <a:t>CAME - Confederación Argentina de la Mediana Empresa (7)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4290011699"/>
                  </a:ext>
                </a:extLst>
              </a:tr>
            </a:tbl>
          </a:graphicData>
        </a:graphic>
      </p:graphicFrame>
      <p:sp>
        <p:nvSpPr>
          <p:cNvPr id="4" name="Text Placeholder 3"/>
          <p:cNvSpPr>
            <a:spLocks noGrp="1"/>
          </p:cNvSpPr>
          <p:nvPr>
            <p:ph type="body" sz="quarter" idx="14"/>
          </p:nvPr>
        </p:nvSpPr>
        <p:spPr/>
        <p:txBody>
          <a:bodyPr/>
          <a:lstStyle/>
          <a:p>
            <a:r>
              <a:rPr lang="en-US"/>
              <a:t>03/01/2017 - 03/31/2017</a:t>
            </a:r>
          </a:p>
        </p:txBody>
      </p:sp>
    </p:spTree>
    <p:extLst>
      <p:ext uri="{BB962C8B-B14F-4D97-AF65-F5344CB8AC3E}">
        <p14:creationId xmlns:p14="http://schemas.microsoft.com/office/powerpoint/2010/main" val="3783483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042879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03/01/2017 - 03/31/2017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234802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1264</Words>
  <Application>Microsoft Office PowerPoint</Application>
  <PresentationFormat>On-screen Show (4:3)</PresentationFormat>
  <Paragraphs>512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Reporte Facebook</vt:lpstr>
      <vt:lpstr>Facebook Key Metrics Table</vt:lpstr>
      <vt:lpstr>Facebook Fans Total</vt:lpstr>
      <vt:lpstr>Facebook Key Metrics Radar</vt:lpstr>
      <vt:lpstr>Facebook Fans Change</vt:lpstr>
      <vt:lpstr>Facebook Fans Change Per Weekday</vt:lpstr>
      <vt:lpstr>Facebook Own Posts By Weekday</vt:lpstr>
      <vt:lpstr>Facebook Interaction Rate By Weekday</vt:lpstr>
      <vt:lpstr>Facebook Own Posts</vt:lpstr>
      <vt:lpstr>Facebook Own Posts Table - 1 of 12</vt:lpstr>
      <vt:lpstr>Facebook Own Posts Table - 2 of 12</vt:lpstr>
      <vt:lpstr>Facebook Own Posts Table - 3 of 12</vt:lpstr>
      <vt:lpstr>Facebook Own Posts Table - 4 of 12</vt:lpstr>
      <vt:lpstr>Facebook Own Posts Table - 5 of 12</vt:lpstr>
      <vt:lpstr>Facebook Own Posts Table - 6 of 12</vt:lpstr>
      <vt:lpstr>Facebook Own Posts Table - 7 of 12</vt:lpstr>
      <vt:lpstr>Facebook Own Posts Table - 8 of 12</vt:lpstr>
      <vt:lpstr>Facebook Own Posts Table - 9 of 12</vt:lpstr>
      <vt:lpstr>Facebook Own Posts Table - 10 of 12</vt:lpstr>
      <vt:lpstr>Facebook Own Posts Table - 11 of 12</vt:lpstr>
      <vt:lpstr>Facebook Own Posts Table - 12 of 12</vt:lpstr>
      <vt:lpstr>Facebook Own Posts By Hour</vt:lpstr>
      <vt:lpstr>Facebook Interaction Rate By Hour</vt:lpstr>
      <vt:lpstr>Facebook Post Type Distribution</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2017-03-31T13:31:11Z</dcterms:created>
  <dcterms:modified xsi:type="dcterms:W3CDTF">2017-03-31T13:31:59Z</dcterms:modified>
</cp:coreProperties>
</file>