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104395</c:v>
                </c:pt>
                <c:pt idx="1">
                  <c:v>104526</c:v>
                </c:pt>
                <c:pt idx="2">
                  <c:v>104612</c:v>
                </c:pt>
                <c:pt idx="3">
                  <c:v>104711</c:v>
                </c:pt>
                <c:pt idx="4">
                  <c:v>104802</c:v>
                </c:pt>
                <c:pt idx="5">
                  <c:v>104878</c:v>
                </c:pt>
                <c:pt idx="6">
                  <c:v>104978</c:v>
                </c:pt>
                <c:pt idx="7">
                  <c:v>105044</c:v>
                </c:pt>
                <c:pt idx="8">
                  <c:v>105281</c:v>
                </c:pt>
                <c:pt idx="9">
                  <c:v>106220</c:v>
                </c:pt>
                <c:pt idx="10">
                  <c:v>106905</c:v>
                </c:pt>
                <c:pt idx="11">
                  <c:v>107538</c:v>
                </c:pt>
                <c:pt idx="12">
                  <c:v>107971</c:v>
                </c:pt>
                <c:pt idx="13">
                  <c:v>108231</c:v>
                </c:pt>
                <c:pt idx="14">
                  <c:v>108448</c:v>
                </c:pt>
                <c:pt idx="15">
                  <c:v>108603</c:v>
                </c:pt>
                <c:pt idx="16">
                  <c:v>109056</c:v>
                </c:pt>
                <c:pt idx="17">
                  <c:v>109512</c:v>
                </c:pt>
                <c:pt idx="18">
                  <c:v>109914</c:v>
                </c:pt>
                <c:pt idx="19">
                  <c:v>110242</c:v>
                </c:pt>
                <c:pt idx="20">
                  <c:v>110498</c:v>
                </c:pt>
                <c:pt idx="21">
                  <c:v>110687</c:v>
                </c:pt>
                <c:pt idx="22">
                  <c:v>110794</c:v>
                </c:pt>
                <c:pt idx="23">
                  <c:v>110866</c:v>
                </c:pt>
                <c:pt idx="24">
                  <c:v>110927</c:v>
                </c:pt>
                <c:pt idx="25">
                  <c:v>111003</c:v>
                </c:pt>
                <c:pt idx="26">
                  <c:v>111094</c:v>
                </c:pt>
                <c:pt idx="27">
                  <c:v>111180</c:v>
                </c:pt>
                <c:pt idx="28">
                  <c:v>111273</c:v>
                </c:pt>
                <c:pt idx="29">
                  <c:v>113144</c:v>
                </c:pt>
                <c:pt idx="30">
                  <c:v>113542</c:v>
                </c:pt>
              </c:numCache>
            </c:numRef>
          </c:val>
          <c:smooth val="0"/>
          <c:extLst>
            <c:ext xmlns:c16="http://schemas.microsoft.com/office/drawing/2014/chart" uri="{C3380CC4-5D6E-409C-BE32-E72D297353CC}">
              <c16:uniqueId val="{00000000-4BA1-4C0D-A19D-B513486283FC}"/>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8251</c:v>
                </c:pt>
                <c:pt idx="1">
                  <c:v>8250</c:v>
                </c:pt>
                <c:pt idx="2">
                  <c:v>8250</c:v>
                </c:pt>
                <c:pt idx="3">
                  <c:v>8249</c:v>
                </c:pt>
                <c:pt idx="4">
                  <c:v>8249</c:v>
                </c:pt>
                <c:pt idx="5">
                  <c:v>8250</c:v>
                </c:pt>
                <c:pt idx="6">
                  <c:v>8254</c:v>
                </c:pt>
                <c:pt idx="7">
                  <c:v>8273</c:v>
                </c:pt>
                <c:pt idx="8">
                  <c:v>8284</c:v>
                </c:pt>
                <c:pt idx="9">
                  <c:v>8285</c:v>
                </c:pt>
                <c:pt idx="10">
                  <c:v>8285</c:v>
                </c:pt>
                <c:pt idx="11">
                  <c:v>8283</c:v>
                </c:pt>
                <c:pt idx="12">
                  <c:v>8285</c:v>
                </c:pt>
                <c:pt idx="13">
                  <c:v>8286</c:v>
                </c:pt>
                <c:pt idx="14">
                  <c:v>8286</c:v>
                </c:pt>
                <c:pt idx="15">
                  <c:v>8290</c:v>
                </c:pt>
                <c:pt idx="16">
                  <c:v>8294</c:v>
                </c:pt>
                <c:pt idx="17">
                  <c:v>8324</c:v>
                </c:pt>
                <c:pt idx="18">
                  <c:v>8349</c:v>
                </c:pt>
                <c:pt idx="19">
                  <c:v>8353</c:v>
                </c:pt>
                <c:pt idx="20">
                  <c:v>8354</c:v>
                </c:pt>
                <c:pt idx="21">
                  <c:v>8360</c:v>
                </c:pt>
                <c:pt idx="22">
                  <c:v>8360</c:v>
                </c:pt>
                <c:pt idx="23">
                  <c:v>8363</c:v>
                </c:pt>
                <c:pt idx="24">
                  <c:v>8364</c:v>
                </c:pt>
                <c:pt idx="25">
                  <c:v>8365</c:v>
                </c:pt>
                <c:pt idx="26">
                  <c:v>8365</c:v>
                </c:pt>
                <c:pt idx="27">
                  <c:v>8371</c:v>
                </c:pt>
                <c:pt idx="28">
                  <c:v>8374</c:v>
                </c:pt>
                <c:pt idx="29">
                  <c:v>8478</c:v>
                </c:pt>
                <c:pt idx="30">
                  <c:v>8491</c:v>
                </c:pt>
              </c:numCache>
            </c:numRef>
          </c:val>
          <c:smooth val="0"/>
          <c:extLst>
            <c:ext xmlns:c16="http://schemas.microsoft.com/office/drawing/2014/chart" uri="{C3380CC4-5D6E-409C-BE32-E72D297353CC}">
              <c16:uniqueId val="{00000001-4BA1-4C0D-A19D-B513486283FC}"/>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473334</c:v>
                </c:pt>
                <c:pt idx="1">
                  <c:v>474351</c:v>
                </c:pt>
                <c:pt idx="2">
                  <c:v>474624</c:v>
                </c:pt>
                <c:pt idx="3">
                  <c:v>474741</c:v>
                </c:pt>
                <c:pt idx="4">
                  <c:v>474818</c:v>
                </c:pt>
                <c:pt idx="5">
                  <c:v>476440</c:v>
                </c:pt>
                <c:pt idx="6">
                  <c:v>479153</c:v>
                </c:pt>
                <c:pt idx="7">
                  <c:v>480284</c:v>
                </c:pt>
                <c:pt idx="8">
                  <c:v>480702</c:v>
                </c:pt>
                <c:pt idx="9">
                  <c:v>481020</c:v>
                </c:pt>
                <c:pt idx="10">
                  <c:v>481226</c:v>
                </c:pt>
                <c:pt idx="11">
                  <c:v>481385</c:v>
                </c:pt>
                <c:pt idx="12">
                  <c:v>481532</c:v>
                </c:pt>
                <c:pt idx="13">
                  <c:v>481701</c:v>
                </c:pt>
                <c:pt idx="14">
                  <c:v>481860</c:v>
                </c:pt>
                <c:pt idx="15">
                  <c:v>482033</c:v>
                </c:pt>
                <c:pt idx="16">
                  <c:v>482179</c:v>
                </c:pt>
                <c:pt idx="17">
                  <c:v>482266</c:v>
                </c:pt>
                <c:pt idx="18">
                  <c:v>482339</c:v>
                </c:pt>
                <c:pt idx="19">
                  <c:v>482506</c:v>
                </c:pt>
                <c:pt idx="20">
                  <c:v>482663</c:v>
                </c:pt>
                <c:pt idx="21">
                  <c:v>482828</c:v>
                </c:pt>
                <c:pt idx="22">
                  <c:v>482936</c:v>
                </c:pt>
                <c:pt idx="23">
                  <c:v>482972</c:v>
                </c:pt>
                <c:pt idx="24">
                  <c:v>483013</c:v>
                </c:pt>
                <c:pt idx="25">
                  <c:v>483068</c:v>
                </c:pt>
                <c:pt idx="26">
                  <c:v>483181</c:v>
                </c:pt>
                <c:pt idx="27">
                  <c:v>483327</c:v>
                </c:pt>
                <c:pt idx="28">
                  <c:v>483506</c:v>
                </c:pt>
                <c:pt idx="29">
                  <c:v>483634</c:v>
                </c:pt>
                <c:pt idx="30">
                  <c:v>483654</c:v>
                </c:pt>
              </c:numCache>
            </c:numRef>
          </c:val>
          <c:smooth val="0"/>
          <c:extLst>
            <c:ext xmlns:c16="http://schemas.microsoft.com/office/drawing/2014/chart" uri="{C3380CC4-5D6E-409C-BE32-E72D297353CC}">
              <c16:uniqueId val="{00000002-4BA1-4C0D-A19D-B513486283FC}"/>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111664</c:v>
                </c:pt>
                <c:pt idx="1">
                  <c:v>111959</c:v>
                </c:pt>
                <c:pt idx="2">
                  <c:v>112276</c:v>
                </c:pt>
                <c:pt idx="3">
                  <c:v>112555</c:v>
                </c:pt>
                <c:pt idx="4">
                  <c:v>112824</c:v>
                </c:pt>
                <c:pt idx="5">
                  <c:v>113089</c:v>
                </c:pt>
                <c:pt idx="6">
                  <c:v>113482</c:v>
                </c:pt>
                <c:pt idx="7">
                  <c:v>113876</c:v>
                </c:pt>
                <c:pt idx="8">
                  <c:v>114235</c:v>
                </c:pt>
                <c:pt idx="9">
                  <c:v>114532</c:v>
                </c:pt>
                <c:pt idx="10">
                  <c:v>114823</c:v>
                </c:pt>
                <c:pt idx="11">
                  <c:v>115147</c:v>
                </c:pt>
                <c:pt idx="12">
                  <c:v>115390</c:v>
                </c:pt>
                <c:pt idx="13">
                  <c:v>115655</c:v>
                </c:pt>
                <c:pt idx="14">
                  <c:v>115897</c:v>
                </c:pt>
                <c:pt idx="15">
                  <c:v>116222</c:v>
                </c:pt>
                <c:pt idx="16">
                  <c:v>116389</c:v>
                </c:pt>
                <c:pt idx="17">
                  <c:v>116485</c:v>
                </c:pt>
                <c:pt idx="18">
                  <c:v>116597</c:v>
                </c:pt>
                <c:pt idx="19">
                  <c:v>116904</c:v>
                </c:pt>
                <c:pt idx="20">
                  <c:v>117510</c:v>
                </c:pt>
                <c:pt idx="21">
                  <c:v>117967</c:v>
                </c:pt>
                <c:pt idx="22">
                  <c:v>118369</c:v>
                </c:pt>
                <c:pt idx="23">
                  <c:v>118747</c:v>
                </c:pt>
                <c:pt idx="24">
                  <c:v>118961</c:v>
                </c:pt>
                <c:pt idx="25">
                  <c:v>119031</c:v>
                </c:pt>
                <c:pt idx="26">
                  <c:v>119130</c:v>
                </c:pt>
                <c:pt idx="27">
                  <c:v>119269</c:v>
                </c:pt>
                <c:pt idx="28">
                  <c:v>119369</c:v>
                </c:pt>
                <c:pt idx="29">
                  <c:v>119481</c:v>
                </c:pt>
                <c:pt idx="30">
                  <c:v>119520</c:v>
                </c:pt>
              </c:numCache>
            </c:numRef>
          </c:val>
          <c:smooth val="0"/>
          <c:extLst>
            <c:ext xmlns:c16="http://schemas.microsoft.com/office/drawing/2014/chart" uri="{C3380CC4-5D6E-409C-BE32-E72D297353CC}">
              <c16:uniqueId val="{00000003-4BA1-4C0D-A19D-B513486283FC}"/>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34178</c:v>
                </c:pt>
                <c:pt idx="1">
                  <c:v>34183</c:v>
                </c:pt>
                <c:pt idx="2">
                  <c:v>34187</c:v>
                </c:pt>
                <c:pt idx="3">
                  <c:v>34191</c:v>
                </c:pt>
                <c:pt idx="4">
                  <c:v>34193</c:v>
                </c:pt>
                <c:pt idx="5">
                  <c:v>34196</c:v>
                </c:pt>
                <c:pt idx="6">
                  <c:v>34199</c:v>
                </c:pt>
                <c:pt idx="7">
                  <c:v>34199</c:v>
                </c:pt>
                <c:pt idx="8">
                  <c:v>34203</c:v>
                </c:pt>
                <c:pt idx="9">
                  <c:v>34204</c:v>
                </c:pt>
              </c:numCache>
            </c:numRef>
          </c:val>
          <c:smooth val="0"/>
          <c:extLst>
            <c:ext xmlns:c16="http://schemas.microsoft.com/office/drawing/2014/chart" uri="{C3380CC4-5D6E-409C-BE32-E72D297353CC}">
              <c16:uniqueId val="{00000004-4BA1-4C0D-A19D-B513486283FC}"/>
            </c:ext>
          </c:extLst>
        </c:ser>
        <c:dLbls>
          <c:showLegendKey val="0"/>
          <c:showVal val="0"/>
          <c:showCatName val="0"/>
          <c:showSerName val="0"/>
          <c:showPercent val="0"/>
          <c:showBubbleSize val="0"/>
        </c:dLbls>
        <c:smooth val="0"/>
        <c:axId val="266256688"/>
        <c:axId val="266256032"/>
      </c:lineChart>
      <c:dateAx>
        <c:axId val="266256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56032"/>
        <c:crosses val="autoZero"/>
        <c:auto val="1"/>
        <c:lblOffset val="100"/>
        <c:baseTimeUnit val="days"/>
      </c:dateAx>
      <c:valAx>
        <c:axId val="26625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625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23.475899999999999</c:v>
                </c:pt>
                <c:pt idx="1">
                  <c:v>33.333300000000001</c:v>
                </c:pt>
                <c:pt idx="2">
                  <c:v>91.671499999999995</c:v>
                </c:pt>
                <c:pt idx="3">
                  <c:v>0</c:v>
                </c:pt>
                <c:pt idx="4">
                  <c:v>100</c:v>
                </c:pt>
                <c:pt idx="5">
                  <c:v>100</c:v>
                </c:pt>
              </c:numCache>
            </c:numRef>
          </c:val>
          <c:extLst>
            <c:ext xmlns:c16="http://schemas.microsoft.com/office/drawing/2014/chart" uri="{C3380CC4-5D6E-409C-BE32-E72D297353CC}">
              <c16:uniqueId val="{00000000-6A96-4D6E-AB79-EB16B38CC18E}"/>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1.7556</c:v>
                </c:pt>
                <c:pt idx="1">
                  <c:v>25.925899999999999</c:v>
                </c:pt>
                <c:pt idx="2">
                  <c:v>3.1968999999999999</c:v>
                </c:pt>
                <c:pt idx="3">
                  <c:v>0</c:v>
                </c:pt>
                <c:pt idx="4">
                  <c:v>58.3568</c:v>
                </c:pt>
                <c:pt idx="5">
                  <c:v>33.264499999999998</c:v>
                </c:pt>
              </c:numCache>
            </c:numRef>
          </c:val>
          <c:extLst>
            <c:ext xmlns:c16="http://schemas.microsoft.com/office/drawing/2014/chart" uri="{C3380CC4-5D6E-409C-BE32-E72D297353CC}">
              <c16:uniqueId val="{00000001-6A96-4D6E-AB79-EB16B38CC18E}"/>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100</c:v>
                </c:pt>
                <c:pt idx="2">
                  <c:v>29.887799999999999</c:v>
                </c:pt>
                <c:pt idx="3">
                  <c:v>0</c:v>
                </c:pt>
                <c:pt idx="4">
                  <c:v>2.4756999999999998</c:v>
                </c:pt>
                <c:pt idx="5">
                  <c:v>26.291499999999999</c:v>
                </c:pt>
              </c:numCache>
            </c:numRef>
          </c:val>
          <c:extLst>
            <c:ext xmlns:c16="http://schemas.microsoft.com/office/drawing/2014/chart" uri="{C3380CC4-5D6E-409C-BE32-E72D297353CC}">
              <c16:uniqueId val="{00000002-6A96-4D6E-AB79-EB16B38CC18E}"/>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24.7119</c:v>
                </c:pt>
                <c:pt idx="1">
                  <c:v>46.296300000000002</c:v>
                </c:pt>
                <c:pt idx="2">
                  <c:v>100</c:v>
                </c:pt>
                <c:pt idx="3">
                  <c:v>0</c:v>
                </c:pt>
                <c:pt idx="4">
                  <c:v>74.088800000000006</c:v>
                </c:pt>
                <c:pt idx="5">
                  <c:v>82.092299999999994</c:v>
                </c:pt>
              </c:numCache>
            </c:numRef>
          </c:val>
          <c:extLst>
            <c:ext xmlns:c16="http://schemas.microsoft.com/office/drawing/2014/chart" uri="{C3380CC4-5D6E-409C-BE32-E72D297353CC}">
              <c16:uniqueId val="{00000003-6A96-4D6E-AB79-EB16B38CC18E}"/>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7.0720000000000001</c:v>
                </c:pt>
                <c:pt idx="1">
                  <c:v>5.5556000000000001</c:v>
                </c:pt>
                <c:pt idx="2">
                  <c:v>8.0500000000000002E-2</c:v>
                </c:pt>
                <c:pt idx="3">
                  <c:v>0</c:v>
                </c:pt>
                <c:pt idx="4">
                  <c:v>1.6794</c:v>
                </c:pt>
                <c:pt idx="5">
                  <c:v>0.99119999999999997</c:v>
                </c:pt>
              </c:numCache>
            </c:numRef>
          </c:val>
          <c:extLst>
            <c:ext xmlns:c16="http://schemas.microsoft.com/office/drawing/2014/chart" uri="{C3380CC4-5D6E-409C-BE32-E72D297353CC}">
              <c16:uniqueId val="{00000004-6A96-4D6E-AB79-EB16B38CC18E}"/>
            </c:ext>
          </c:extLst>
        </c:ser>
        <c:dLbls>
          <c:showLegendKey val="0"/>
          <c:showVal val="0"/>
          <c:showCatName val="0"/>
          <c:showSerName val="0"/>
          <c:showPercent val="0"/>
          <c:showBubbleSize val="0"/>
        </c:dLbls>
        <c:axId val="267821584"/>
        <c:axId val="267822896"/>
      </c:radarChart>
      <c:catAx>
        <c:axId val="267821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22896"/>
        <c:crosses val="autoZero"/>
        <c:auto val="1"/>
        <c:lblAlgn val="ctr"/>
        <c:lblOffset val="100"/>
        <c:noMultiLvlLbl val="0"/>
      </c:catAx>
      <c:valAx>
        <c:axId val="267822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2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91</c:v>
                </c:pt>
                <c:pt idx="1">
                  <c:v>131</c:v>
                </c:pt>
                <c:pt idx="2">
                  <c:v>86</c:v>
                </c:pt>
                <c:pt idx="3">
                  <c:v>99</c:v>
                </c:pt>
                <c:pt idx="4">
                  <c:v>91</c:v>
                </c:pt>
                <c:pt idx="5">
                  <c:v>76</c:v>
                </c:pt>
                <c:pt idx="6">
                  <c:v>100</c:v>
                </c:pt>
                <c:pt idx="7">
                  <c:v>66</c:v>
                </c:pt>
                <c:pt idx="8">
                  <c:v>237</c:v>
                </c:pt>
                <c:pt idx="9">
                  <c:v>939</c:v>
                </c:pt>
                <c:pt idx="10">
                  <c:v>685</c:v>
                </c:pt>
                <c:pt idx="11">
                  <c:v>633</c:v>
                </c:pt>
                <c:pt idx="12">
                  <c:v>433</c:v>
                </c:pt>
                <c:pt idx="13">
                  <c:v>260</c:v>
                </c:pt>
                <c:pt idx="14">
                  <c:v>217</c:v>
                </c:pt>
                <c:pt idx="15">
                  <c:v>155</c:v>
                </c:pt>
                <c:pt idx="16">
                  <c:v>453</c:v>
                </c:pt>
                <c:pt idx="17">
                  <c:v>456</c:v>
                </c:pt>
                <c:pt idx="18">
                  <c:v>402</c:v>
                </c:pt>
                <c:pt idx="19">
                  <c:v>328</c:v>
                </c:pt>
                <c:pt idx="20">
                  <c:v>256</c:v>
                </c:pt>
                <c:pt idx="21">
                  <c:v>189</c:v>
                </c:pt>
                <c:pt idx="22">
                  <c:v>107</c:v>
                </c:pt>
                <c:pt idx="23">
                  <c:v>72</c:v>
                </c:pt>
                <c:pt idx="24">
                  <c:v>61</c:v>
                </c:pt>
                <c:pt idx="25">
                  <c:v>76</c:v>
                </c:pt>
                <c:pt idx="26">
                  <c:v>91</c:v>
                </c:pt>
                <c:pt idx="27">
                  <c:v>86</c:v>
                </c:pt>
                <c:pt idx="28">
                  <c:v>93</c:v>
                </c:pt>
                <c:pt idx="29">
                  <c:v>1871</c:v>
                </c:pt>
                <c:pt idx="30">
                  <c:v>398</c:v>
                </c:pt>
              </c:numCache>
            </c:numRef>
          </c:val>
          <c:smooth val="0"/>
          <c:extLst>
            <c:ext xmlns:c16="http://schemas.microsoft.com/office/drawing/2014/chart" uri="{C3380CC4-5D6E-409C-BE32-E72D297353CC}">
              <c16:uniqueId val="{00000000-8263-478A-BB38-6ACFF33293DF}"/>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3</c:v>
                </c:pt>
                <c:pt idx="1">
                  <c:v>-1</c:v>
                </c:pt>
                <c:pt idx="2">
                  <c:v>0</c:v>
                </c:pt>
                <c:pt idx="3">
                  <c:v>-1</c:v>
                </c:pt>
                <c:pt idx="4">
                  <c:v>0</c:v>
                </c:pt>
                <c:pt idx="5">
                  <c:v>1</c:v>
                </c:pt>
                <c:pt idx="6">
                  <c:v>4</c:v>
                </c:pt>
                <c:pt idx="7">
                  <c:v>19</c:v>
                </c:pt>
                <c:pt idx="8">
                  <c:v>11</c:v>
                </c:pt>
                <c:pt idx="9">
                  <c:v>1</c:v>
                </c:pt>
                <c:pt idx="10">
                  <c:v>0</c:v>
                </c:pt>
                <c:pt idx="11">
                  <c:v>-2</c:v>
                </c:pt>
                <c:pt idx="12">
                  <c:v>2</c:v>
                </c:pt>
                <c:pt idx="13">
                  <c:v>1</c:v>
                </c:pt>
                <c:pt idx="14">
                  <c:v>0</c:v>
                </c:pt>
                <c:pt idx="15">
                  <c:v>4</c:v>
                </c:pt>
                <c:pt idx="16">
                  <c:v>4</c:v>
                </c:pt>
                <c:pt idx="17">
                  <c:v>30</c:v>
                </c:pt>
                <c:pt idx="18">
                  <c:v>25</c:v>
                </c:pt>
                <c:pt idx="19">
                  <c:v>4</c:v>
                </c:pt>
                <c:pt idx="20">
                  <c:v>1</c:v>
                </c:pt>
                <c:pt idx="21">
                  <c:v>6</c:v>
                </c:pt>
                <c:pt idx="22">
                  <c:v>0</c:v>
                </c:pt>
                <c:pt idx="23">
                  <c:v>3</c:v>
                </c:pt>
                <c:pt idx="24">
                  <c:v>1</c:v>
                </c:pt>
                <c:pt idx="25">
                  <c:v>1</c:v>
                </c:pt>
                <c:pt idx="26">
                  <c:v>0</c:v>
                </c:pt>
                <c:pt idx="27">
                  <c:v>6</c:v>
                </c:pt>
                <c:pt idx="28">
                  <c:v>3</c:v>
                </c:pt>
                <c:pt idx="29">
                  <c:v>104</c:v>
                </c:pt>
                <c:pt idx="30">
                  <c:v>13</c:v>
                </c:pt>
              </c:numCache>
            </c:numRef>
          </c:val>
          <c:smooth val="0"/>
          <c:extLst>
            <c:ext xmlns:c16="http://schemas.microsoft.com/office/drawing/2014/chart" uri="{C3380CC4-5D6E-409C-BE32-E72D297353CC}">
              <c16:uniqueId val="{00000001-8263-478A-BB38-6ACFF33293DF}"/>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686</c:v>
                </c:pt>
                <c:pt idx="1">
                  <c:v>1017</c:v>
                </c:pt>
                <c:pt idx="2">
                  <c:v>273</c:v>
                </c:pt>
                <c:pt idx="3">
                  <c:v>117</c:v>
                </c:pt>
                <c:pt idx="4">
                  <c:v>77</c:v>
                </c:pt>
                <c:pt idx="5">
                  <c:v>1622</c:v>
                </c:pt>
                <c:pt idx="6">
                  <c:v>2713</c:v>
                </c:pt>
                <c:pt idx="7">
                  <c:v>1131</c:v>
                </c:pt>
                <c:pt idx="8">
                  <c:v>418</c:v>
                </c:pt>
                <c:pt idx="9">
                  <c:v>318</c:v>
                </c:pt>
                <c:pt idx="10">
                  <c:v>206</c:v>
                </c:pt>
                <c:pt idx="11">
                  <c:v>159</c:v>
                </c:pt>
                <c:pt idx="12">
                  <c:v>147</c:v>
                </c:pt>
                <c:pt idx="13">
                  <c:v>169</c:v>
                </c:pt>
                <c:pt idx="14">
                  <c:v>159</c:v>
                </c:pt>
                <c:pt idx="15">
                  <c:v>173</c:v>
                </c:pt>
                <c:pt idx="16">
                  <c:v>146</c:v>
                </c:pt>
                <c:pt idx="17">
                  <c:v>87</c:v>
                </c:pt>
                <c:pt idx="18">
                  <c:v>73</c:v>
                </c:pt>
                <c:pt idx="19">
                  <c:v>167</c:v>
                </c:pt>
                <c:pt idx="20">
                  <c:v>157</c:v>
                </c:pt>
                <c:pt idx="21">
                  <c:v>165</c:v>
                </c:pt>
                <c:pt idx="22">
                  <c:v>108</c:v>
                </c:pt>
                <c:pt idx="23">
                  <c:v>36</c:v>
                </c:pt>
                <c:pt idx="24">
                  <c:v>41</c:v>
                </c:pt>
                <c:pt idx="25">
                  <c:v>55</c:v>
                </c:pt>
                <c:pt idx="26">
                  <c:v>113</c:v>
                </c:pt>
                <c:pt idx="27">
                  <c:v>146</c:v>
                </c:pt>
                <c:pt idx="28">
                  <c:v>179</c:v>
                </c:pt>
                <c:pt idx="29">
                  <c:v>128</c:v>
                </c:pt>
                <c:pt idx="30">
                  <c:v>20</c:v>
                </c:pt>
              </c:numCache>
            </c:numRef>
          </c:val>
          <c:smooth val="0"/>
          <c:extLst>
            <c:ext xmlns:c16="http://schemas.microsoft.com/office/drawing/2014/chart" uri="{C3380CC4-5D6E-409C-BE32-E72D297353CC}">
              <c16:uniqueId val="{00000002-8263-478A-BB38-6ACFF33293DF}"/>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245</c:v>
                </c:pt>
                <c:pt idx="1">
                  <c:v>295</c:v>
                </c:pt>
                <c:pt idx="2">
                  <c:v>317</c:v>
                </c:pt>
                <c:pt idx="3">
                  <c:v>279</c:v>
                </c:pt>
                <c:pt idx="4">
                  <c:v>269</c:v>
                </c:pt>
                <c:pt idx="5">
                  <c:v>265</c:v>
                </c:pt>
                <c:pt idx="6">
                  <c:v>393</c:v>
                </c:pt>
                <c:pt idx="7">
                  <c:v>394</c:v>
                </c:pt>
                <c:pt idx="8">
                  <c:v>359</c:v>
                </c:pt>
                <c:pt idx="9">
                  <c:v>297</c:v>
                </c:pt>
                <c:pt idx="10">
                  <c:v>291</c:v>
                </c:pt>
                <c:pt idx="11">
                  <c:v>324</c:v>
                </c:pt>
                <c:pt idx="12">
                  <c:v>243</c:v>
                </c:pt>
                <c:pt idx="13">
                  <c:v>265</c:v>
                </c:pt>
                <c:pt idx="14">
                  <c:v>242</c:v>
                </c:pt>
                <c:pt idx="15">
                  <c:v>325</c:v>
                </c:pt>
                <c:pt idx="16">
                  <c:v>167</c:v>
                </c:pt>
                <c:pt idx="17">
                  <c:v>96</c:v>
                </c:pt>
                <c:pt idx="18">
                  <c:v>112</c:v>
                </c:pt>
                <c:pt idx="19">
                  <c:v>307</c:v>
                </c:pt>
                <c:pt idx="20">
                  <c:v>606</c:v>
                </c:pt>
                <c:pt idx="21">
                  <c:v>457</c:v>
                </c:pt>
                <c:pt idx="22">
                  <c:v>402</c:v>
                </c:pt>
                <c:pt idx="23">
                  <c:v>378</c:v>
                </c:pt>
                <c:pt idx="24">
                  <c:v>214</c:v>
                </c:pt>
                <c:pt idx="25">
                  <c:v>70</c:v>
                </c:pt>
                <c:pt idx="26">
                  <c:v>99</c:v>
                </c:pt>
                <c:pt idx="27">
                  <c:v>139</c:v>
                </c:pt>
                <c:pt idx="28">
                  <c:v>100</c:v>
                </c:pt>
                <c:pt idx="29">
                  <c:v>112</c:v>
                </c:pt>
                <c:pt idx="30">
                  <c:v>39</c:v>
                </c:pt>
              </c:numCache>
            </c:numRef>
          </c:val>
          <c:smooth val="0"/>
          <c:extLst>
            <c:ext xmlns:c16="http://schemas.microsoft.com/office/drawing/2014/chart" uri="{C3380CC4-5D6E-409C-BE32-E72D297353CC}">
              <c16:uniqueId val="{00000003-8263-478A-BB38-6ACFF33293DF}"/>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4</c:v>
                </c:pt>
                <c:pt idx="1">
                  <c:v>5</c:v>
                </c:pt>
                <c:pt idx="2">
                  <c:v>4</c:v>
                </c:pt>
                <c:pt idx="3">
                  <c:v>4</c:v>
                </c:pt>
                <c:pt idx="4">
                  <c:v>2</c:v>
                </c:pt>
                <c:pt idx="5">
                  <c:v>3</c:v>
                </c:pt>
                <c:pt idx="6">
                  <c:v>3</c:v>
                </c:pt>
                <c:pt idx="7">
                  <c:v>0</c:v>
                </c:pt>
                <c:pt idx="8">
                  <c:v>4</c:v>
                </c:pt>
                <c:pt idx="9">
                  <c:v>1</c:v>
                </c:pt>
              </c:numCache>
            </c:numRef>
          </c:val>
          <c:smooth val="0"/>
          <c:extLst>
            <c:ext xmlns:c16="http://schemas.microsoft.com/office/drawing/2014/chart" uri="{C3380CC4-5D6E-409C-BE32-E72D297353CC}">
              <c16:uniqueId val="{00000004-8263-478A-BB38-6ACFF33293DF}"/>
            </c:ext>
          </c:extLst>
        </c:ser>
        <c:dLbls>
          <c:showLegendKey val="0"/>
          <c:showVal val="0"/>
          <c:showCatName val="0"/>
          <c:showSerName val="0"/>
          <c:showPercent val="0"/>
          <c:showBubbleSize val="0"/>
        </c:dLbls>
        <c:smooth val="0"/>
        <c:axId val="267819616"/>
        <c:axId val="267819944"/>
      </c:lineChart>
      <c:dateAx>
        <c:axId val="2678196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19944"/>
        <c:crosses val="autoZero"/>
        <c:auto val="1"/>
        <c:lblOffset val="100"/>
        <c:baseTimeUnit val="days"/>
      </c:dateAx>
      <c:valAx>
        <c:axId val="267819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19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232</c:v>
                </c:pt>
                <c:pt idx="1">
                  <c:v>176</c:v>
                </c:pt>
                <c:pt idx="2">
                  <c:v>131</c:v>
                </c:pt>
                <c:pt idx="3">
                  <c:v>500</c:v>
                </c:pt>
                <c:pt idx="4">
                  <c:v>390</c:v>
                </c:pt>
                <c:pt idx="5">
                  <c:v>325</c:v>
                </c:pt>
                <c:pt idx="6">
                  <c:v>301</c:v>
                </c:pt>
              </c:numCache>
            </c:numRef>
          </c:val>
          <c:extLst>
            <c:ext xmlns:c16="http://schemas.microsoft.com/office/drawing/2014/chart" uri="{C3380CC4-5D6E-409C-BE32-E72D297353CC}">
              <c16:uniqueId val="{00000000-0C9F-434A-9272-70A34BB2FE27}"/>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6</c:v>
                </c:pt>
                <c:pt idx="3">
                  <c:v>24</c:v>
                </c:pt>
                <c:pt idx="4">
                  <c:v>4</c:v>
                </c:pt>
                <c:pt idx="5">
                  <c:v>8</c:v>
                </c:pt>
                <c:pt idx="6">
                  <c:v>6</c:v>
                </c:pt>
              </c:numCache>
            </c:numRef>
          </c:val>
          <c:extLst>
            <c:ext xmlns:c16="http://schemas.microsoft.com/office/drawing/2014/chart" uri="{C3380CC4-5D6E-409C-BE32-E72D297353CC}">
              <c16:uniqueId val="{00000001-0C9F-434A-9272-70A34BB2FE27}"/>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512</c:v>
                </c:pt>
                <c:pt idx="1">
                  <c:v>796</c:v>
                </c:pt>
                <c:pt idx="2">
                  <c:v>464</c:v>
                </c:pt>
                <c:pt idx="3">
                  <c:v>369</c:v>
                </c:pt>
                <c:pt idx="4">
                  <c:v>159</c:v>
                </c:pt>
                <c:pt idx="5">
                  <c:v>113</c:v>
                </c:pt>
                <c:pt idx="6">
                  <c:v>91</c:v>
                </c:pt>
              </c:numCache>
            </c:numRef>
          </c:val>
          <c:extLst>
            <c:ext xmlns:c16="http://schemas.microsoft.com/office/drawing/2014/chart" uri="{C3380CC4-5D6E-409C-BE32-E72D297353CC}">
              <c16:uniqueId val="{00000002-0C9F-434A-9272-70A34BB2FE27}"/>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229</c:v>
                </c:pt>
                <c:pt idx="1">
                  <c:v>351</c:v>
                </c:pt>
                <c:pt idx="2">
                  <c:v>288</c:v>
                </c:pt>
                <c:pt idx="3">
                  <c:v>299</c:v>
                </c:pt>
                <c:pt idx="4">
                  <c:v>240</c:v>
                </c:pt>
                <c:pt idx="5">
                  <c:v>220</c:v>
                </c:pt>
                <c:pt idx="6">
                  <c:v>194</c:v>
                </c:pt>
              </c:numCache>
            </c:numRef>
          </c:val>
          <c:extLst>
            <c:ext xmlns:c16="http://schemas.microsoft.com/office/drawing/2014/chart" uri="{C3380CC4-5D6E-409C-BE32-E72D297353CC}">
              <c16:uniqueId val="{00000003-0C9F-434A-9272-70A34BB2FE27}"/>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3</c:v>
                </c:pt>
                <c:pt idx="2">
                  <c:v>2</c:v>
                </c:pt>
                <c:pt idx="3">
                  <c:v>5</c:v>
                </c:pt>
                <c:pt idx="4">
                  <c:v>3</c:v>
                </c:pt>
                <c:pt idx="5">
                  <c:v>4</c:v>
                </c:pt>
                <c:pt idx="6">
                  <c:v>2</c:v>
                </c:pt>
              </c:numCache>
            </c:numRef>
          </c:val>
          <c:extLst>
            <c:ext xmlns:c16="http://schemas.microsoft.com/office/drawing/2014/chart" uri="{C3380CC4-5D6E-409C-BE32-E72D297353CC}">
              <c16:uniqueId val="{00000004-0C9F-434A-9272-70A34BB2FE27}"/>
            </c:ext>
          </c:extLst>
        </c:ser>
        <c:dLbls>
          <c:showLegendKey val="0"/>
          <c:showVal val="0"/>
          <c:showCatName val="0"/>
          <c:showSerName val="0"/>
          <c:showPercent val="0"/>
          <c:showBubbleSize val="0"/>
        </c:dLbls>
        <c:gapWidth val="219"/>
        <c:overlap val="-27"/>
        <c:axId val="273489648"/>
        <c:axId val="273485384"/>
      </c:barChart>
      <c:catAx>
        <c:axId val="273489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485384"/>
        <c:crosses val="autoZero"/>
        <c:auto val="1"/>
        <c:lblAlgn val="ctr"/>
        <c:lblOffset val="100"/>
        <c:noMultiLvlLbl val="0"/>
      </c:catAx>
      <c:valAx>
        <c:axId val="27348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48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3</c:v>
                </c:pt>
                <c:pt idx="2">
                  <c:v>8</c:v>
                </c:pt>
                <c:pt idx="3">
                  <c:v>5</c:v>
                </c:pt>
                <c:pt idx="4">
                  <c:v>1</c:v>
                </c:pt>
                <c:pt idx="5">
                  <c:v>0</c:v>
                </c:pt>
                <c:pt idx="6">
                  <c:v>0</c:v>
                </c:pt>
              </c:numCache>
            </c:numRef>
          </c:val>
          <c:extLst>
            <c:ext xmlns:c16="http://schemas.microsoft.com/office/drawing/2014/chart" uri="{C3380CC4-5D6E-409C-BE32-E72D297353CC}">
              <c16:uniqueId val="{00000000-848A-42E6-AE87-92668ACF8425}"/>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2</c:v>
                </c:pt>
                <c:pt idx="2">
                  <c:v>3</c:v>
                </c:pt>
                <c:pt idx="3">
                  <c:v>4</c:v>
                </c:pt>
                <c:pt idx="4">
                  <c:v>5</c:v>
                </c:pt>
                <c:pt idx="5">
                  <c:v>0</c:v>
                </c:pt>
                <c:pt idx="6">
                  <c:v>0</c:v>
                </c:pt>
              </c:numCache>
            </c:numRef>
          </c:val>
          <c:extLst>
            <c:ext xmlns:c16="http://schemas.microsoft.com/office/drawing/2014/chart" uri="{C3380CC4-5D6E-409C-BE32-E72D297353CC}">
              <c16:uniqueId val="{00000001-848A-42E6-AE87-92668ACF8425}"/>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c:v>
                </c:pt>
                <c:pt idx="1">
                  <c:v>7</c:v>
                </c:pt>
                <c:pt idx="2">
                  <c:v>12</c:v>
                </c:pt>
                <c:pt idx="3">
                  <c:v>12</c:v>
                </c:pt>
                <c:pt idx="4">
                  <c:v>7</c:v>
                </c:pt>
                <c:pt idx="5">
                  <c:v>3</c:v>
                </c:pt>
                <c:pt idx="6">
                  <c:v>3</c:v>
                </c:pt>
              </c:numCache>
            </c:numRef>
          </c:val>
          <c:extLst>
            <c:ext xmlns:c16="http://schemas.microsoft.com/office/drawing/2014/chart" uri="{C3380CC4-5D6E-409C-BE32-E72D297353CC}">
              <c16:uniqueId val="{00000002-848A-42E6-AE87-92668ACF8425}"/>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5</c:v>
                </c:pt>
                <c:pt idx="2">
                  <c:v>4</c:v>
                </c:pt>
                <c:pt idx="3">
                  <c:v>5</c:v>
                </c:pt>
                <c:pt idx="4">
                  <c:v>6</c:v>
                </c:pt>
                <c:pt idx="5">
                  <c:v>1</c:v>
                </c:pt>
                <c:pt idx="6">
                  <c:v>1</c:v>
                </c:pt>
              </c:numCache>
            </c:numRef>
          </c:val>
          <c:extLst>
            <c:ext xmlns:c16="http://schemas.microsoft.com/office/drawing/2014/chart" uri="{C3380CC4-5D6E-409C-BE32-E72D297353CC}">
              <c16:uniqueId val="{00000003-848A-42E6-AE87-92668ACF8425}"/>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1</c:v>
                </c:pt>
                <c:pt idx="3">
                  <c:v>0</c:v>
                </c:pt>
                <c:pt idx="4">
                  <c:v>0</c:v>
                </c:pt>
                <c:pt idx="5">
                  <c:v>0</c:v>
                </c:pt>
                <c:pt idx="6">
                  <c:v>0</c:v>
                </c:pt>
              </c:numCache>
            </c:numRef>
          </c:val>
          <c:extLst>
            <c:ext xmlns:c16="http://schemas.microsoft.com/office/drawing/2014/chart" uri="{C3380CC4-5D6E-409C-BE32-E72D297353CC}">
              <c16:uniqueId val="{00000004-848A-42E6-AE87-92668ACF8425}"/>
            </c:ext>
          </c:extLst>
        </c:ser>
        <c:dLbls>
          <c:showLegendKey val="0"/>
          <c:showVal val="0"/>
          <c:showCatName val="0"/>
          <c:showSerName val="0"/>
          <c:showPercent val="0"/>
          <c:showBubbleSize val="0"/>
        </c:dLbls>
        <c:gapWidth val="219"/>
        <c:overlap val="-27"/>
        <c:axId val="273487352"/>
        <c:axId val="273487680"/>
      </c:barChart>
      <c:catAx>
        <c:axId val="273487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487680"/>
        <c:crosses val="autoZero"/>
        <c:auto val="1"/>
        <c:lblAlgn val="ctr"/>
        <c:lblOffset val="100"/>
        <c:noMultiLvlLbl val="0"/>
      </c:catAx>
      <c:valAx>
        <c:axId val="273487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487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0.78555172160634001</c:v>
                </c:pt>
                <c:pt idx="1">
                  <c:v>0.97306854611751004</c:v>
                </c:pt>
                <c:pt idx="2">
                  <c:v>1.2940725717642001</c:v>
                </c:pt>
                <c:pt idx="3">
                  <c:v>6.7025181704721</c:v>
                </c:pt>
                <c:pt idx="4">
                  <c:v>0.48087511930108001</c:v>
                </c:pt>
              </c:numCache>
            </c:numRef>
          </c:val>
          <c:extLst>
            <c:ext xmlns:c16="http://schemas.microsoft.com/office/drawing/2014/chart" uri="{C3380CC4-5D6E-409C-BE32-E72D297353CC}">
              <c16:uniqueId val="{00000000-6F5B-452B-80AD-2DD0C8FB3050}"/>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1">
                  <c:v>2.2398757615578</c:v>
                </c:pt>
                <c:pt idx="2">
                  <c:v>2.3971648150360001</c:v>
                </c:pt>
                <c:pt idx="3">
                  <c:v>0.89595030462309999</c:v>
                </c:pt>
                <c:pt idx="4">
                  <c:v>1.3116712459682001</c:v>
                </c:pt>
              </c:numCache>
            </c:numRef>
          </c:val>
          <c:extLst>
            <c:ext xmlns:c16="http://schemas.microsoft.com/office/drawing/2014/chart" uri="{C3380CC4-5D6E-409C-BE32-E72D297353CC}">
              <c16:uniqueId val="{00000001-6F5B-452B-80AD-2DD0C8FB3050}"/>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0.16342942649229</c:v>
                </c:pt>
                <c:pt idx="1">
                  <c:v>5.8696063661642997E-2</c:v>
                </c:pt>
                <c:pt idx="2">
                  <c:v>3.8662971740501997E-2</c:v>
                </c:pt>
                <c:pt idx="3">
                  <c:v>2.6889922687988999E-2</c:v>
                </c:pt>
                <c:pt idx="4">
                  <c:v>1.8391035206293E-2</c:v>
                </c:pt>
                <c:pt idx="5">
                  <c:v>0.16294178540727</c:v>
                </c:pt>
                <c:pt idx="6">
                  <c:v>3.9429264874098001E-2</c:v>
                </c:pt>
              </c:numCache>
            </c:numRef>
          </c:val>
          <c:extLst>
            <c:ext xmlns:c16="http://schemas.microsoft.com/office/drawing/2014/chart" uri="{C3380CC4-5D6E-409C-BE32-E72D297353CC}">
              <c16:uniqueId val="{00000002-6F5B-452B-80AD-2DD0C8FB3050}"/>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1.6829307679886001</c:v>
                </c:pt>
                <c:pt idx="1">
                  <c:v>0.92982213301959005</c:v>
                </c:pt>
                <c:pt idx="2">
                  <c:v>2.4283687452419001</c:v>
                </c:pt>
                <c:pt idx="3">
                  <c:v>2.1579348051767999</c:v>
                </c:pt>
                <c:pt idx="4">
                  <c:v>2.7238044155305001</c:v>
                </c:pt>
                <c:pt idx="5">
                  <c:v>1.100422174545</c:v>
                </c:pt>
                <c:pt idx="6">
                  <c:v>1.7682884628694</c:v>
                </c:pt>
              </c:numCache>
            </c:numRef>
          </c:val>
          <c:extLst>
            <c:ext xmlns:c16="http://schemas.microsoft.com/office/drawing/2014/chart" uri="{C3380CC4-5D6E-409C-BE32-E72D297353CC}">
              <c16:uniqueId val="{00000003-6F5B-452B-80AD-2DD0C8FB3050}"/>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5.2645433008686002E-2</c:v>
                </c:pt>
                <c:pt idx="2">
                  <c:v>2.9247462782604001E-2</c:v>
                </c:pt>
              </c:numCache>
            </c:numRef>
          </c:val>
          <c:extLst>
            <c:ext xmlns:c16="http://schemas.microsoft.com/office/drawing/2014/chart" uri="{C3380CC4-5D6E-409C-BE32-E72D297353CC}">
              <c16:uniqueId val="{00000004-6F5B-452B-80AD-2DD0C8FB3050}"/>
            </c:ext>
          </c:extLst>
        </c:ser>
        <c:dLbls>
          <c:showLegendKey val="0"/>
          <c:showVal val="0"/>
          <c:showCatName val="0"/>
          <c:showSerName val="0"/>
          <c:showPercent val="0"/>
          <c:showBubbleSize val="0"/>
        </c:dLbls>
        <c:gapWidth val="219"/>
        <c:overlap val="-27"/>
        <c:axId val="274732712"/>
        <c:axId val="274725496"/>
      </c:barChart>
      <c:catAx>
        <c:axId val="274732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25496"/>
        <c:crosses val="autoZero"/>
        <c:auto val="1"/>
        <c:lblAlgn val="ctr"/>
        <c:lblOffset val="100"/>
        <c:noMultiLvlLbl val="0"/>
      </c:catAx>
      <c:valAx>
        <c:axId val="27472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32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1</c:v>
                </c:pt>
                <c:pt idx="1">
                  <c:v>1</c:v>
                </c:pt>
                <c:pt idx="2">
                  <c:v>1</c:v>
                </c:pt>
                <c:pt idx="3">
                  <c:v>0</c:v>
                </c:pt>
                <c:pt idx="4">
                  <c:v>0</c:v>
                </c:pt>
                <c:pt idx="5">
                  <c:v>0</c:v>
                </c:pt>
                <c:pt idx="6">
                  <c:v>0</c:v>
                </c:pt>
                <c:pt idx="7">
                  <c:v>2</c:v>
                </c:pt>
                <c:pt idx="8">
                  <c:v>1</c:v>
                </c:pt>
                <c:pt idx="9">
                  <c:v>0</c:v>
                </c:pt>
                <c:pt idx="10">
                  <c:v>0</c:v>
                </c:pt>
                <c:pt idx="11">
                  <c:v>0</c:v>
                </c:pt>
                <c:pt idx="12">
                  <c:v>0</c:v>
                </c:pt>
                <c:pt idx="13">
                  <c:v>1</c:v>
                </c:pt>
                <c:pt idx="14">
                  <c:v>1</c:v>
                </c:pt>
                <c:pt idx="15">
                  <c:v>1</c:v>
                </c:pt>
                <c:pt idx="16">
                  <c:v>0</c:v>
                </c:pt>
                <c:pt idx="17">
                  <c:v>0</c:v>
                </c:pt>
                <c:pt idx="18">
                  <c:v>0</c:v>
                </c:pt>
                <c:pt idx="19">
                  <c:v>0</c:v>
                </c:pt>
                <c:pt idx="20">
                  <c:v>2</c:v>
                </c:pt>
                <c:pt idx="21">
                  <c:v>2</c:v>
                </c:pt>
                <c:pt idx="22">
                  <c:v>1</c:v>
                </c:pt>
                <c:pt idx="23">
                  <c:v>0</c:v>
                </c:pt>
                <c:pt idx="24">
                  <c:v>0</c:v>
                </c:pt>
                <c:pt idx="25">
                  <c:v>0</c:v>
                </c:pt>
                <c:pt idx="26">
                  <c:v>1</c:v>
                </c:pt>
                <c:pt idx="27">
                  <c:v>0</c:v>
                </c:pt>
                <c:pt idx="28">
                  <c:v>2</c:v>
                </c:pt>
                <c:pt idx="29">
                  <c:v>1</c:v>
                </c:pt>
                <c:pt idx="30">
                  <c:v>0</c:v>
                </c:pt>
              </c:numCache>
            </c:numRef>
          </c:val>
          <c:smooth val="0"/>
          <c:extLst>
            <c:ext xmlns:c16="http://schemas.microsoft.com/office/drawing/2014/chart" uri="{C3380CC4-5D6E-409C-BE32-E72D297353CC}">
              <c16:uniqueId val="{00000000-4016-479D-A2A3-5EA0E39DD16D}"/>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0</c:v>
                </c:pt>
                <c:pt idx="1">
                  <c:v>0</c:v>
                </c:pt>
                <c:pt idx="2">
                  <c:v>2</c:v>
                </c:pt>
                <c:pt idx="3">
                  <c:v>0</c:v>
                </c:pt>
                <c:pt idx="4">
                  <c:v>0</c:v>
                </c:pt>
                <c:pt idx="5">
                  <c:v>0</c:v>
                </c:pt>
                <c:pt idx="6">
                  <c:v>1</c:v>
                </c:pt>
                <c:pt idx="7">
                  <c:v>0</c:v>
                </c:pt>
                <c:pt idx="8">
                  <c:v>0</c:v>
                </c:pt>
                <c:pt idx="9">
                  <c:v>0</c:v>
                </c:pt>
                <c:pt idx="10">
                  <c:v>0</c:v>
                </c:pt>
                <c:pt idx="11">
                  <c:v>0</c:v>
                </c:pt>
                <c:pt idx="12">
                  <c:v>0</c:v>
                </c:pt>
                <c:pt idx="13">
                  <c:v>0</c:v>
                </c:pt>
                <c:pt idx="14">
                  <c:v>1</c:v>
                </c:pt>
                <c:pt idx="15">
                  <c:v>2</c:v>
                </c:pt>
                <c:pt idx="16">
                  <c:v>3</c:v>
                </c:pt>
                <c:pt idx="17">
                  <c:v>0</c:v>
                </c:pt>
                <c:pt idx="18">
                  <c:v>0</c:v>
                </c:pt>
                <c:pt idx="19">
                  <c:v>0</c:v>
                </c:pt>
                <c:pt idx="20">
                  <c:v>1</c:v>
                </c:pt>
                <c:pt idx="21">
                  <c:v>0</c:v>
                </c:pt>
                <c:pt idx="22">
                  <c:v>0</c:v>
                </c:pt>
                <c:pt idx="23">
                  <c:v>0</c:v>
                </c:pt>
                <c:pt idx="24">
                  <c:v>0</c:v>
                </c:pt>
                <c:pt idx="25">
                  <c:v>0</c:v>
                </c:pt>
                <c:pt idx="26">
                  <c:v>0</c:v>
                </c:pt>
                <c:pt idx="27">
                  <c:v>0</c:v>
                </c:pt>
                <c:pt idx="28">
                  <c:v>2</c:v>
                </c:pt>
                <c:pt idx="29">
                  <c:v>2</c:v>
                </c:pt>
                <c:pt idx="30">
                  <c:v>0</c:v>
                </c:pt>
              </c:numCache>
            </c:numRef>
          </c:val>
          <c:smooth val="0"/>
          <c:extLst>
            <c:ext xmlns:c16="http://schemas.microsoft.com/office/drawing/2014/chart" uri="{C3380CC4-5D6E-409C-BE32-E72D297353CC}">
              <c16:uniqueId val="{00000001-4016-479D-A2A3-5EA0E39DD16D}"/>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5</c:v>
                </c:pt>
                <c:pt idx="1">
                  <c:v>2</c:v>
                </c:pt>
                <c:pt idx="2">
                  <c:v>4</c:v>
                </c:pt>
                <c:pt idx="3">
                  <c:v>1</c:v>
                </c:pt>
                <c:pt idx="4">
                  <c:v>1</c:v>
                </c:pt>
                <c:pt idx="5">
                  <c:v>4</c:v>
                </c:pt>
                <c:pt idx="6">
                  <c:v>1</c:v>
                </c:pt>
                <c:pt idx="7">
                  <c:v>1</c:v>
                </c:pt>
                <c:pt idx="8">
                  <c:v>5</c:v>
                </c:pt>
                <c:pt idx="9">
                  <c:v>0</c:v>
                </c:pt>
                <c:pt idx="10">
                  <c:v>0</c:v>
                </c:pt>
                <c:pt idx="11">
                  <c:v>1</c:v>
                </c:pt>
                <c:pt idx="12">
                  <c:v>2</c:v>
                </c:pt>
                <c:pt idx="13">
                  <c:v>2</c:v>
                </c:pt>
                <c:pt idx="14">
                  <c:v>3</c:v>
                </c:pt>
                <c:pt idx="15">
                  <c:v>1</c:v>
                </c:pt>
                <c:pt idx="16">
                  <c:v>2</c:v>
                </c:pt>
                <c:pt idx="17">
                  <c:v>1</c:v>
                </c:pt>
                <c:pt idx="18">
                  <c:v>1</c:v>
                </c:pt>
                <c:pt idx="19">
                  <c:v>2</c:v>
                </c:pt>
                <c:pt idx="20">
                  <c:v>2</c:v>
                </c:pt>
                <c:pt idx="21">
                  <c:v>1</c:v>
                </c:pt>
                <c:pt idx="22">
                  <c:v>3</c:v>
                </c:pt>
                <c:pt idx="23">
                  <c:v>1</c:v>
                </c:pt>
                <c:pt idx="24">
                  <c:v>1</c:v>
                </c:pt>
                <c:pt idx="25">
                  <c:v>0</c:v>
                </c:pt>
                <c:pt idx="26">
                  <c:v>2</c:v>
                </c:pt>
                <c:pt idx="27">
                  <c:v>2</c:v>
                </c:pt>
                <c:pt idx="28">
                  <c:v>2</c:v>
                </c:pt>
                <c:pt idx="29">
                  <c:v>1</c:v>
                </c:pt>
                <c:pt idx="30">
                  <c:v>0</c:v>
                </c:pt>
              </c:numCache>
            </c:numRef>
          </c:val>
          <c:smooth val="0"/>
          <c:extLst>
            <c:ext xmlns:c16="http://schemas.microsoft.com/office/drawing/2014/chart" uri="{C3380CC4-5D6E-409C-BE32-E72D297353CC}">
              <c16:uniqueId val="{00000002-4016-479D-A2A3-5EA0E39DD16D}"/>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1</c:v>
                </c:pt>
                <c:pt idx="1">
                  <c:v>1</c:v>
                </c:pt>
                <c:pt idx="2">
                  <c:v>2</c:v>
                </c:pt>
                <c:pt idx="3">
                  <c:v>0</c:v>
                </c:pt>
                <c:pt idx="4">
                  <c:v>0</c:v>
                </c:pt>
                <c:pt idx="5">
                  <c:v>2</c:v>
                </c:pt>
                <c:pt idx="6">
                  <c:v>1</c:v>
                </c:pt>
                <c:pt idx="7">
                  <c:v>0</c:v>
                </c:pt>
                <c:pt idx="8">
                  <c:v>1</c:v>
                </c:pt>
                <c:pt idx="9">
                  <c:v>1</c:v>
                </c:pt>
                <c:pt idx="10">
                  <c:v>0</c:v>
                </c:pt>
                <c:pt idx="11">
                  <c:v>0</c:v>
                </c:pt>
                <c:pt idx="12">
                  <c:v>0</c:v>
                </c:pt>
                <c:pt idx="13">
                  <c:v>1</c:v>
                </c:pt>
                <c:pt idx="14">
                  <c:v>1</c:v>
                </c:pt>
                <c:pt idx="15">
                  <c:v>1</c:v>
                </c:pt>
                <c:pt idx="16">
                  <c:v>2</c:v>
                </c:pt>
                <c:pt idx="17">
                  <c:v>1</c:v>
                </c:pt>
                <c:pt idx="18">
                  <c:v>0</c:v>
                </c:pt>
                <c:pt idx="19">
                  <c:v>0</c:v>
                </c:pt>
                <c:pt idx="20">
                  <c:v>2</c:v>
                </c:pt>
                <c:pt idx="21">
                  <c:v>1</c:v>
                </c:pt>
                <c:pt idx="22">
                  <c:v>1</c:v>
                </c:pt>
                <c:pt idx="23">
                  <c:v>1</c:v>
                </c:pt>
                <c:pt idx="24">
                  <c:v>0</c:v>
                </c:pt>
                <c:pt idx="25">
                  <c:v>1</c:v>
                </c:pt>
                <c:pt idx="26">
                  <c:v>1</c:v>
                </c:pt>
                <c:pt idx="27">
                  <c:v>1</c:v>
                </c:pt>
                <c:pt idx="28">
                  <c:v>1</c:v>
                </c:pt>
                <c:pt idx="29">
                  <c:v>1</c:v>
                </c:pt>
                <c:pt idx="30">
                  <c:v>0</c:v>
                </c:pt>
              </c:numCache>
            </c:numRef>
          </c:val>
          <c:smooth val="0"/>
          <c:extLst>
            <c:ext xmlns:c16="http://schemas.microsoft.com/office/drawing/2014/chart" uri="{C3380CC4-5D6E-409C-BE32-E72D297353CC}">
              <c16:uniqueId val="{00000003-4016-479D-A2A3-5EA0E39DD16D}"/>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0</c:v>
                </c:pt>
                <c:pt idx="1">
                  <c:v>0</c:v>
                </c:pt>
                <c:pt idx="2">
                  <c:v>0</c:v>
                </c:pt>
                <c:pt idx="3">
                  <c:v>0</c:v>
                </c:pt>
                <c:pt idx="4">
                  <c:v>0</c:v>
                </c:pt>
                <c:pt idx="5">
                  <c:v>2</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4016-479D-A2A3-5EA0E39DD16D}"/>
            </c:ext>
          </c:extLst>
        </c:ser>
        <c:dLbls>
          <c:showLegendKey val="0"/>
          <c:showVal val="0"/>
          <c:showCatName val="0"/>
          <c:showSerName val="0"/>
          <c:showPercent val="0"/>
          <c:showBubbleSize val="0"/>
        </c:dLbls>
        <c:smooth val="0"/>
        <c:axId val="274724184"/>
        <c:axId val="274730416"/>
      </c:lineChart>
      <c:dateAx>
        <c:axId val="274724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30416"/>
        <c:crosses val="autoZero"/>
        <c:auto val="1"/>
        <c:lblOffset val="100"/>
        <c:baseTimeUnit val="days"/>
      </c:dateAx>
      <c:valAx>
        <c:axId val="274730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72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3</c:v>
                </c:pt>
                <c:pt idx="11">
                  <c:v>1</c:v>
                </c:pt>
                <c:pt idx="12">
                  <c:v>1</c:v>
                </c:pt>
                <c:pt idx="13">
                  <c:v>2</c:v>
                </c:pt>
                <c:pt idx="14">
                  <c:v>0</c:v>
                </c:pt>
                <c:pt idx="15">
                  <c:v>0</c:v>
                </c:pt>
                <c:pt idx="16">
                  <c:v>0</c:v>
                </c:pt>
                <c:pt idx="17">
                  <c:v>1</c:v>
                </c:pt>
                <c:pt idx="18">
                  <c:v>4</c:v>
                </c:pt>
                <c:pt idx="19">
                  <c:v>3</c:v>
                </c:pt>
                <c:pt idx="20">
                  <c:v>1</c:v>
                </c:pt>
                <c:pt idx="21">
                  <c:v>1</c:v>
                </c:pt>
                <c:pt idx="22">
                  <c:v>0</c:v>
                </c:pt>
                <c:pt idx="23">
                  <c:v>1</c:v>
                </c:pt>
              </c:numCache>
            </c:numRef>
          </c:val>
          <c:smooth val="0"/>
          <c:extLst>
            <c:ext xmlns:c16="http://schemas.microsoft.com/office/drawing/2014/chart" uri="{C3380CC4-5D6E-409C-BE32-E72D297353CC}">
              <c16:uniqueId val="{00000000-34C2-4C74-921C-01C1F0A9313C}"/>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2</c:v>
                </c:pt>
                <c:pt idx="13">
                  <c:v>1</c:v>
                </c:pt>
                <c:pt idx="14">
                  <c:v>2</c:v>
                </c:pt>
                <c:pt idx="15">
                  <c:v>0</c:v>
                </c:pt>
                <c:pt idx="16">
                  <c:v>1</c:v>
                </c:pt>
                <c:pt idx="17">
                  <c:v>1</c:v>
                </c:pt>
                <c:pt idx="18">
                  <c:v>0</c:v>
                </c:pt>
                <c:pt idx="19">
                  <c:v>0</c:v>
                </c:pt>
                <c:pt idx="20">
                  <c:v>3</c:v>
                </c:pt>
                <c:pt idx="21">
                  <c:v>0</c:v>
                </c:pt>
                <c:pt idx="22">
                  <c:v>2</c:v>
                </c:pt>
                <c:pt idx="23">
                  <c:v>1</c:v>
                </c:pt>
              </c:numCache>
            </c:numRef>
          </c:val>
          <c:smooth val="0"/>
          <c:extLst>
            <c:ext xmlns:c16="http://schemas.microsoft.com/office/drawing/2014/chart" uri="{C3380CC4-5D6E-409C-BE32-E72D297353CC}">
              <c16:uniqueId val="{00000001-34C2-4C74-921C-01C1F0A9313C}"/>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4</c:v>
                </c:pt>
                <c:pt idx="11">
                  <c:v>3</c:v>
                </c:pt>
                <c:pt idx="12">
                  <c:v>9</c:v>
                </c:pt>
                <c:pt idx="13">
                  <c:v>4</c:v>
                </c:pt>
                <c:pt idx="14">
                  <c:v>4</c:v>
                </c:pt>
                <c:pt idx="15">
                  <c:v>7</c:v>
                </c:pt>
                <c:pt idx="16">
                  <c:v>1</c:v>
                </c:pt>
                <c:pt idx="17">
                  <c:v>4</c:v>
                </c:pt>
                <c:pt idx="18">
                  <c:v>8</c:v>
                </c:pt>
                <c:pt idx="19">
                  <c:v>4</c:v>
                </c:pt>
                <c:pt idx="20">
                  <c:v>0</c:v>
                </c:pt>
                <c:pt idx="21">
                  <c:v>4</c:v>
                </c:pt>
                <c:pt idx="22">
                  <c:v>1</c:v>
                </c:pt>
                <c:pt idx="23">
                  <c:v>0</c:v>
                </c:pt>
              </c:numCache>
            </c:numRef>
          </c:val>
          <c:smooth val="0"/>
          <c:extLst>
            <c:ext xmlns:c16="http://schemas.microsoft.com/office/drawing/2014/chart" uri="{C3380CC4-5D6E-409C-BE32-E72D297353CC}">
              <c16:uniqueId val="{00000002-34C2-4C74-921C-01C1F0A9313C}"/>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c:v>
                </c:pt>
                <c:pt idx="11">
                  <c:v>3</c:v>
                </c:pt>
                <c:pt idx="12">
                  <c:v>3</c:v>
                </c:pt>
                <c:pt idx="13">
                  <c:v>1</c:v>
                </c:pt>
                <c:pt idx="14">
                  <c:v>2</c:v>
                </c:pt>
                <c:pt idx="15">
                  <c:v>1</c:v>
                </c:pt>
                <c:pt idx="16">
                  <c:v>4</c:v>
                </c:pt>
                <c:pt idx="17">
                  <c:v>2</c:v>
                </c:pt>
                <c:pt idx="18">
                  <c:v>2</c:v>
                </c:pt>
                <c:pt idx="19">
                  <c:v>2</c:v>
                </c:pt>
                <c:pt idx="20">
                  <c:v>1</c:v>
                </c:pt>
                <c:pt idx="21">
                  <c:v>1</c:v>
                </c:pt>
                <c:pt idx="22">
                  <c:v>1</c:v>
                </c:pt>
                <c:pt idx="23">
                  <c:v>0</c:v>
                </c:pt>
              </c:numCache>
            </c:numRef>
          </c:val>
          <c:smooth val="0"/>
          <c:extLst>
            <c:ext xmlns:c16="http://schemas.microsoft.com/office/drawing/2014/chart" uri="{C3380CC4-5D6E-409C-BE32-E72D297353CC}">
              <c16:uniqueId val="{00000003-34C2-4C74-921C-01C1F0A9313C}"/>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4-34C2-4C74-921C-01C1F0A9313C}"/>
            </c:ext>
          </c:extLst>
        </c:ser>
        <c:dLbls>
          <c:showLegendKey val="0"/>
          <c:showVal val="0"/>
          <c:showCatName val="0"/>
          <c:showSerName val="0"/>
          <c:showPercent val="0"/>
          <c:showBubbleSize val="0"/>
        </c:dLbls>
        <c:smooth val="0"/>
        <c:axId val="358620736"/>
        <c:axId val="358626968"/>
      </c:lineChart>
      <c:catAx>
        <c:axId val="358620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26968"/>
        <c:crosses val="autoZero"/>
        <c:auto val="1"/>
        <c:lblAlgn val="ctr"/>
        <c:lblOffset val="100"/>
        <c:noMultiLvlLbl val="0"/>
      </c:catAx>
      <c:valAx>
        <c:axId val="358626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2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Producción de la Nación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0.32068052814369002</c:v>
                </c:pt>
                <c:pt idx="11">
                  <c:v>0.49754440721531001</c:v>
                </c:pt>
                <c:pt idx="12">
                  <c:v>0.96938541331987005</c:v>
                </c:pt>
                <c:pt idx="13">
                  <c:v>0.62101253040804005</c:v>
                </c:pt>
                <c:pt idx="14">
                  <c:v>0</c:v>
                </c:pt>
                <c:pt idx="15">
                  <c:v>0</c:v>
                </c:pt>
                <c:pt idx="16">
                  <c:v>0</c:v>
                </c:pt>
                <c:pt idx="17">
                  <c:v>0.46082526277137997</c:v>
                </c:pt>
                <c:pt idx="18">
                  <c:v>8.3451140588424</c:v>
                </c:pt>
                <c:pt idx="19">
                  <c:v>2.6052232982971</c:v>
                </c:pt>
                <c:pt idx="20">
                  <c:v>0.26345986138522998</c:v>
                </c:pt>
                <c:pt idx="21">
                  <c:v>2.1141047413595002</c:v>
                </c:pt>
                <c:pt idx="22">
                  <c:v>0</c:v>
                </c:pt>
                <c:pt idx="23">
                  <c:v>0.35984761555056</c:v>
                </c:pt>
              </c:numCache>
            </c:numRef>
          </c:val>
          <c:smooth val="0"/>
          <c:extLst>
            <c:ext xmlns:c16="http://schemas.microsoft.com/office/drawing/2014/chart" uri="{C3380CC4-5D6E-409C-BE32-E72D297353CC}">
              <c16:uniqueId val="{00000000-97EF-41AC-8617-ACBF39C27318}"/>
            </c:ext>
          </c:extLst>
        </c:ser>
        <c:ser>
          <c:idx val="1"/>
          <c:order val="1"/>
          <c:tx>
            <c:strRef>
              <c:f>Sheet1!$C$1</c:f>
              <c:strCache>
                <c:ptCount val="1"/>
                <c:pt idx="0">
                  <c:v>Francisco Cabrera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0.82447126299438001</c:v>
                </c:pt>
                <c:pt idx="11">
                  <c:v>0</c:v>
                </c:pt>
                <c:pt idx="12">
                  <c:v>0.87226669853029004</c:v>
                </c:pt>
                <c:pt idx="13">
                  <c:v>3.5846576651930002</c:v>
                </c:pt>
                <c:pt idx="14">
                  <c:v>1.3203489066794001</c:v>
                </c:pt>
                <c:pt idx="15">
                  <c:v>0</c:v>
                </c:pt>
                <c:pt idx="16">
                  <c:v>0.97980642848608002</c:v>
                </c:pt>
                <c:pt idx="17">
                  <c:v>1.1709881706297001</c:v>
                </c:pt>
                <c:pt idx="18">
                  <c:v>0</c:v>
                </c:pt>
                <c:pt idx="19">
                  <c:v>0</c:v>
                </c:pt>
                <c:pt idx="20">
                  <c:v>2.3618911060659999</c:v>
                </c:pt>
                <c:pt idx="21">
                  <c:v>0</c:v>
                </c:pt>
                <c:pt idx="22">
                  <c:v>1.7505078265026</c:v>
                </c:pt>
                <c:pt idx="23">
                  <c:v>0.28677261321544001</c:v>
                </c:pt>
              </c:numCache>
            </c:numRef>
          </c:val>
          <c:smooth val="0"/>
          <c:extLst>
            <c:ext xmlns:c16="http://schemas.microsoft.com/office/drawing/2014/chart" uri="{C3380CC4-5D6E-409C-BE32-E72D297353CC}">
              <c16:uniqueId val="{00000001-97EF-41AC-8617-ACBF39C27318}"/>
            </c:ext>
          </c:extLst>
        </c:ser>
        <c:ser>
          <c:idx val="2"/>
          <c:order val="2"/>
          <c:tx>
            <c:strRef>
              <c:f>Sheet1!$D$1</c:f>
              <c:strCache>
                <c:ptCount val="1"/>
                <c:pt idx="0">
                  <c:v>Ministerio de Trabajo, Empleo y Seguridad Social de la Nación</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2.5093105878268998E-3</c:v>
                </c:pt>
                <c:pt idx="10">
                  <c:v>6.3621478862195005E-2</c:v>
                </c:pt>
                <c:pt idx="11">
                  <c:v>4.5934324371608999E-2</c:v>
                </c:pt>
                <c:pt idx="12">
                  <c:v>0.18854680944644001</c:v>
                </c:pt>
                <c:pt idx="13">
                  <c:v>4.4069767198710003E-2</c:v>
                </c:pt>
                <c:pt idx="14">
                  <c:v>2.0440425830006999E-2</c:v>
                </c:pt>
                <c:pt idx="15">
                  <c:v>1.8431483722491E-2</c:v>
                </c:pt>
                <c:pt idx="16">
                  <c:v>1.1919225292178001E-2</c:v>
                </c:pt>
                <c:pt idx="17">
                  <c:v>3.3614306416098E-2</c:v>
                </c:pt>
                <c:pt idx="18">
                  <c:v>2.297587506979E-2</c:v>
                </c:pt>
                <c:pt idx="19">
                  <c:v>2.0231316614355E-2</c:v>
                </c:pt>
                <c:pt idx="20">
                  <c:v>0</c:v>
                </c:pt>
                <c:pt idx="21">
                  <c:v>0.15097685370092001</c:v>
                </c:pt>
                <c:pt idx="22">
                  <c:v>7.5906645281763996E-2</c:v>
                </c:pt>
                <c:pt idx="23">
                  <c:v>0</c:v>
                </c:pt>
              </c:numCache>
            </c:numRef>
          </c:val>
          <c:smooth val="0"/>
          <c:extLst>
            <c:ext xmlns:c16="http://schemas.microsoft.com/office/drawing/2014/chart" uri="{C3380CC4-5D6E-409C-BE32-E72D297353CC}">
              <c16:uniqueId val="{00000002-97EF-41AC-8617-ACBF39C27318}"/>
            </c:ext>
          </c:extLst>
        </c:ser>
        <c:ser>
          <c:idx val="3"/>
          <c:order val="3"/>
          <c:tx>
            <c:strRef>
              <c:f>Sheet1!$E$1</c:f>
              <c:strCache>
                <c:ptCount val="1"/>
                <c:pt idx="0">
                  <c:v>Ministerio de Transporte de la Nación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2.7732322051654998</c:v>
                </c:pt>
                <c:pt idx="11">
                  <c:v>0.76885113899061996</c:v>
                </c:pt>
                <c:pt idx="12">
                  <c:v>0.92267908834572998</c:v>
                </c:pt>
                <c:pt idx="13">
                  <c:v>5.0347628076920001</c:v>
                </c:pt>
                <c:pt idx="14">
                  <c:v>1.1476488566803</c:v>
                </c:pt>
                <c:pt idx="15">
                  <c:v>1.2043602864144001</c:v>
                </c:pt>
                <c:pt idx="16">
                  <c:v>2.4723585894006002</c:v>
                </c:pt>
                <c:pt idx="17">
                  <c:v>1.3307704962033999</c:v>
                </c:pt>
                <c:pt idx="18">
                  <c:v>3.6615669671074</c:v>
                </c:pt>
                <c:pt idx="19">
                  <c:v>3.4416478350087001</c:v>
                </c:pt>
                <c:pt idx="20">
                  <c:v>1.1013273072028</c:v>
                </c:pt>
                <c:pt idx="21">
                  <c:v>0.66408651306959998</c:v>
                </c:pt>
                <c:pt idx="22">
                  <c:v>1.7749378771743001</c:v>
                </c:pt>
                <c:pt idx="23">
                  <c:v>0</c:v>
                </c:pt>
              </c:numCache>
            </c:numRef>
          </c:val>
          <c:smooth val="0"/>
          <c:extLst>
            <c:ext xmlns:c16="http://schemas.microsoft.com/office/drawing/2014/chart" uri="{C3380CC4-5D6E-409C-BE32-E72D297353CC}">
              <c16:uniqueId val="{00000003-97EF-41AC-8617-ACBF39C27318}"/>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8.4820122842936996E-2</c:v>
                </c:pt>
                <c:pt idx="11">
                  <c:v>0</c:v>
                </c:pt>
                <c:pt idx="12">
                  <c:v>2.9248318221701999E-2</c:v>
                </c:pt>
                <c:pt idx="13">
                  <c:v>0</c:v>
                </c:pt>
                <c:pt idx="14">
                  <c:v>0</c:v>
                </c:pt>
                <c:pt idx="15">
                  <c:v>0</c:v>
                </c:pt>
                <c:pt idx="16">
                  <c:v>0</c:v>
                </c:pt>
                <c:pt idx="17">
                  <c:v>0</c:v>
                </c:pt>
                <c:pt idx="18">
                  <c:v>0</c:v>
                </c:pt>
                <c:pt idx="19">
                  <c:v>2.0473822755191998E-2</c:v>
                </c:pt>
                <c:pt idx="20">
                  <c:v>0</c:v>
                </c:pt>
                <c:pt idx="21">
                  <c:v>0</c:v>
                </c:pt>
                <c:pt idx="22">
                  <c:v>0</c:v>
                </c:pt>
                <c:pt idx="23">
                  <c:v>0</c:v>
                </c:pt>
              </c:numCache>
            </c:numRef>
          </c:val>
          <c:smooth val="0"/>
          <c:extLst>
            <c:ext xmlns:c16="http://schemas.microsoft.com/office/drawing/2014/chart" uri="{C3380CC4-5D6E-409C-BE32-E72D297353CC}">
              <c16:uniqueId val="{00000004-97EF-41AC-8617-ACBF39C27318}"/>
            </c:ext>
          </c:extLst>
        </c:ser>
        <c:dLbls>
          <c:showLegendKey val="0"/>
          <c:showVal val="0"/>
          <c:showCatName val="0"/>
          <c:showSerName val="0"/>
          <c:showPercent val="0"/>
          <c:showBubbleSize val="0"/>
        </c:dLbls>
        <c:smooth val="0"/>
        <c:axId val="358629264"/>
        <c:axId val="358621392"/>
      </c:lineChart>
      <c:catAx>
        <c:axId val="35862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21392"/>
        <c:crosses val="autoZero"/>
        <c:auto val="1"/>
        <c:lblAlgn val="ctr"/>
        <c:lblOffset val="100"/>
        <c:noMultiLvlLbl val="0"/>
      </c:catAx>
      <c:valAx>
        <c:axId val="358621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2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Sheet1!$B$2:$B$6</c:f>
              <c:numCache>
                <c:formatCode>General</c:formatCode>
                <c:ptCount val="5"/>
                <c:pt idx="0">
                  <c:v>1</c:v>
                </c:pt>
                <c:pt idx="1">
                  <c:v>6</c:v>
                </c:pt>
                <c:pt idx="2">
                  <c:v>43</c:v>
                </c:pt>
                <c:pt idx="3">
                  <c:v>10</c:v>
                </c:pt>
                <c:pt idx="4">
                  <c:v>3</c:v>
                </c:pt>
              </c:numCache>
            </c:numRef>
          </c:val>
          <c:extLst>
            <c:ext xmlns:c16="http://schemas.microsoft.com/office/drawing/2014/chart" uri="{C3380CC4-5D6E-409C-BE32-E72D297353CC}">
              <c16:uniqueId val="{00000000-3B40-4CC7-8598-E98A704ABC45}"/>
            </c:ext>
          </c:extLst>
        </c:ser>
        <c:ser>
          <c:idx val="1"/>
          <c:order val="1"/>
          <c:tx>
            <c:strRef>
              <c:f>Sheet1!$C$1</c:f>
              <c:strCache>
                <c:ptCount val="1"/>
                <c:pt idx="0">
                  <c:v>Video</c:v>
                </c:pt>
              </c:strCache>
            </c:strRef>
          </c:tx>
          <c:spPr>
            <a:solidFill>
              <a:schemeClr val="accent2"/>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Sheet1!$C$2:$C$6</c:f>
              <c:numCache>
                <c:formatCode>General</c:formatCode>
                <c:ptCount val="5"/>
                <c:pt idx="0">
                  <c:v>17</c:v>
                </c:pt>
                <c:pt idx="1">
                  <c:v>8</c:v>
                </c:pt>
                <c:pt idx="2">
                  <c:v>11</c:v>
                </c:pt>
                <c:pt idx="3">
                  <c:v>15</c:v>
                </c:pt>
                <c:pt idx="4">
                  <c:v>0</c:v>
                </c:pt>
              </c:numCache>
            </c:numRef>
          </c:val>
          <c:extLst>
            <c:ext xmlns:c16="http://schemas.microsoft.com/office/drawing/2014/chart" uri="{C3380CC4-5D6E-409C-BE32-E72D297353CC}">
              <c16:uniqueId val="{00000001-3B40-4CC7-8598-E98A704ABC45}"/>
            </c:ext>
          </c:extLst>
        </c:ser>
        <c:dLbls>
          <c:showLegendKey val="0"/>
          <c:showVal val="0"/>
          <c:showCatName val="0"/>
          <c:showSerName val="0"/>
          <c:showPercent val="0"/>
          <c:showBubbleSize val="0"/>
        </c:dLbls>
        <c:gapWidth val="150"/>
        <c:overlap val="100"/>
        <c:axId val="358628280"/>
        <c:axId val="358627296"/>
      </c:barChart>
      <c:catAx>
        <c:axId val="35862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27296"/>
        <c:crosses val="autoZero"/>
        <c:auto val="1"/>
        <c:lblAlgn val="ctr"/>
        <c:lblOffset val="100"/>
        <c:noMultiLvlLbl val="0"/>
      </c:catAx>
      <c:valAx>
        <c:axId val="3586272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28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0.25365905394895</c:v>
                </c:pt>
                <c:pt idx="3">
                  <c:v>0</c:v>
                </c:pt>
                <c:pt idx="4">
                  <c:v>2.8454872480387001</c:v>
                </c:pt>
                <c:pt idx="5">
                  <c:v>0</c:v>
                </c:pt>
                <c:pt idx="6">
                  <c:v>0</c:v>
                </c:pt>
              </c:numCache>
            </c:numRef>
          </c:val>
          <c:extLst>
            <c:ext xmlns:c16="http://schemas.microsoft.com/office/drawing/2014/chart" uri="{C3380CC4-5D6E-409C-BE32-E72D297353CC}">
              <c16:uniqueId val="{00000000-7ED7-43F6-813D-B57915727415}"/>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1.1849133013296</c:v>
                </c:pt>
                <c:pt idx="3">
                  <c:v>0</c:v>
                </c:pt>
                <c:pt idx="4">
                  <c:v>1.8513418161979001</c:v>
                </c:pt>
                <c:pt idx="5">
                  <c:v>0</c:v>
                </c:pt>
                <c:pt idx="6">
                  <c:v>0</c:v>
                </c:pt>
              </c:numCache>
            </c:numRef>
          </c:val>
          <c:extLst>
            <c:ext xmlns:c16="http://schemas.microsoft.com/office/drawing/2014/chart" uri="{C3380CC4-5D6E-409C-BE32-E72D297353CC}">
              <c16:uniqueId val="{00000001-7ED7-43F6-813D-B57915727415}"/>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c:v>
                </c:pt>
                <c:pt idx="1">
                  <c:v>0</c:v>
                </c:pt>
                <c:pt idx="2">
                  <c:v>5.9986506379543003E-2</c:v>
                </c:pt>
                <c:pt idx="3">
                  <c:v>0</c:v>
                </c:pt>
                <c:pt idx="4">
                  <c:v>9.0176049282636006E-2</c:v>
                </c:pt>
                <c:pt idx="5">
                  <c:v>0</c:v>
                </c:pt>
                <c:pt idx="6">
                  <c:v>0</c:v>
                </c:pt>
              </c:numCache>
            </c:numRef>
          </c:val>
          <c:extLst>
            <c:ext xmlns:c16="http://schemas.microsoft.com/office/drawing/2014/chart" uri="{C3380CC4-5D6E-409C-BE32-E72D297353CC}">
              <c16:uniqueId val="{00000002-7ED7-43F6-813D-B57915727415}"/>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c:v>
                </c:pt>
                <c:pt idx="2">
                  <c:v>1.7780758569091</c:v>
                </c:pt>
                <c:pt idx="3">
                  <c:v>0</c:v>
                </c:pt>
                <c:pt idx="4">
                  <c:v>2.1191920470198</c:v>
                </c:pt>
                <c:pt idx="5">
                  <c:v>0</c:v>
                </c:pt>
                <c:pt idx="6">
                  <c:v>0</c:v>
                </c:pt>
              </c:numCache>
            </c:numRef>
          </c:val>
          <c:extLst>
            <c:ext xmlns:c16="http://schemas.microsoft.com/office/drawing/2014/chart" uri="{C3380CC4-5D6E-409C-BE32-E72D297353CC}">
              <c16:uniqueId val="{00000003-7ED7-43F6-813D-B57915727415}"/>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c:v>
                </c:pt>
                <c:pt idx="2">
                  <c:v>4.4838697295364001E-2</c:v>
                </c:pt>
                <c:pt idx="3">
                  <c:v>0</c:v>
                </c:pt>
                <c:pt idx="4">
                  <c:v>0</c:v>
                </c:pt>
                <c:pt idx="5">
                  <c:v>0</c:v>
                </c:pt>
                <c:pt idx="6">
                  <c:v>0</c:v>
                </c:pt>
              </c:numCache>
            </c:numRef>
          </c:val>
          <c:extLst>
            <c:ext xmlns:c16="http://schemas.microsoft.com/office/drawing/2014/chart" uri="{C3380CC4-5D6E-409C-BE32-E72D297353CC}">
              <c16:uniqueId val="{00000004-7ED7-43F6-813D-B57915727415}"/>
            </c:ext>
          </c:extLst>
        </c:ser>
        <c:dLbls>
          <c:showLegendKey val="0"/>
          <c:showVal val="0"/>
          <c:showCatName val="0"/>
          <c:showSerName val="0"/>
          <c:showPercent val="0"/>
          <c:showBubbleSize val="0"/>
        </c:dLbls>
        <c:gapWidth val="219"/>
        <c:overlap val="-27"/>
        <c:axId val="358638448"/>
        <c:axId val="358638776"/>
      </c:barChart>
      <c:catAx>
        <c:axId val="35863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38776"/>
        <c:crosses val="autoZero"/>
        <c:auto val="1"/>
        <c:lblAlgn val="ctr"/>
        <c:lblOffset val="100"/>
        <c:noMultiLvlLbl val="0"/>
      </c:catAx>
      <c:valAx>
        <c:axId val="35863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3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Sheet1!$B$2:$B$6</c:f>
              <c:numCache>
                <c:formatCode>General</c:formatCode>
                <c:ptCount val="5"/>
                <c:pt idx="0">
                  <c:v>12781</c:v>
                </c:pt>
                <c:pt idx="1">
                  <c:v>899</c:v>
                </c:pt>
                <c:pt idx="2">
                  <c:v>6194</c:v>
                </c:pt>
                <c:pt idx="3">
                  <c:v>31154</c:v>
                </c:pt>
                <c:pt idx="4">
                  <c:v>34</c:v>
                </c:pt>
              </c:numCache>
            </c:numRef>
          </c:val>
          <c:extLst>
            <c:ext xmlns:c16="http://schemas.microsoft.com/office/drawing/2014/chart" uri="{C3380CC4-5D6E-409C-BE32-E72D297353CC}">
              <c16:uniqueId val="{00000000-589C-40AB-9F03-9EB5B5DD73E6}"/>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Sheet1!$C$2:$C$6</c:f>
              <c:numCache>
                <c:formatCode>General</c:formatCode>
                <c:ptCount val="5"/>
                <c:pt idx="0">
                  <c:v>1873</c:v>
                </c:pt>
                <c:pt idx="1">
                  <c:v>91</c:v>
                </c:pt>
                <c:pt idx="2">
                  <c:v>566</c:v>
                </c:pt>
                <c:pt idx="3">
                  <c:v>3232</c:v>
                </c:pt>
                <c:pt idx="4">
                  <c:v>1</c:v>
                </c:pt>
              </c:numCache>
            </c:numRef>
          </c:val>
          <c:extLst>
            <c:ext xmlns:c16="http://schemas.microsoft.com/office/drawing/2014/chart" uri="{C3380CC4-5D6E-409C-BE32-E72D297353CC}">
              <c16:uniqueId val="{00000001-589C-40AB-9F03-9EB5B5DD73E6}"/>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Sheet1!$D$2:$D$6</c:f>
              <c:numCache>
                <c:formatCode>General</c:formatCode>
                <c:ptCount val="5"/>
                <c:pt idx="0">
                  <c:v>129</c:v>
                </c:pt>
                <c:pt idx="1">
                  <c:v>7</c:v>
                </c:pt>
                <c:pt idx="2">
                  <c:v>70</c:v>
                </c:pt>
                <c:pt idx="3">
                  <c:v>115</c:v>
                </c:pt>
                <c:pt idx="4">
                  <c:v>0</c:v>
                </c:pt>
              </c:numCache>
            </c:numRef>
          </c:val>
          <c:extLst>
            <c:ext xmlns:c16="http://schemas.microsoft.com/office/drawing/2014/chart" uri="{C3380CC4-5D6E-409C-BE32-E72D297353CC}">
              <c16:uniqueId val="{00000002-589C-40AB-9F03-9EB5B5DD73E6}"/>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Sheet1!$E$2:$E$6</c:f>
              <c:numCache>
                <c:formatCode>General</c:formatCode>
                <c:ptCount val="5"/>
                <c:pt idx="0">
                  <c:v>273</c:v>
                </c:pt>
                <c:pt idx="1">
                  <c:v>0</c:v>
                </c:pt>
                <c:pt idx="2">
                  <c:v>27</c:v>
                </c:pt>
                <c:pt idx="3">
                  <c:v>297</c:v>
                </c:pt>
                <c:pt idx="4">
                  <c:v>0</c:v>
                </c:pt>
              </c:numCache>
            </c:numRef>
          </c:val>
          <c:extLst>
            <c:ext xmlns:c16="http://schemas.microsoft.com/office/drawing/2014/chart" uri="{C3380CC4-5D6E-409C-BE32-E72D297353CC}">
              <c16:uniqueId val="{00000003-589C-40AB-9F03-9EB5B5DD73E6}"/>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Sheet1!$F$2:$F$6</c:f>
              <c:numCache>
                <c:formatCode>General</c:formatCode>
                <c:ptCount val="5"/>
                <c:pt idx="0">
                  <c:v>8</c:v>
                </c:pt>
                <c:pt idx="1">
                  <c:v>0</c:v>
                </c:pt>
                <c:pt idx="2">
                  <c:v>4</c:v>
                </c:pt>
                <c:pt idx="3">
                  <c:v>36</c:v>
                </c:pt>
                <c:pt idx="4">
                  <c:v>0</c:v>
                </c:pt>
              </c:numCache>
            </c:numRef>
          </c:val>
          <c:extLst>
            <c:ext xmlns:c16="http://schemas.microsoft.com/office/drawing/2014/chart" uri="{C3380CC4-5D6E-409C-BE32-E72D297353CC}">
              <c16:uniqueId val="{00000004-589C-40AB-9F03-9EB5B5DD73E6}"/>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Sheet1!$G$2:$G$6</c:f>
              <c:numCache>
                <c:formatCode>General</c:formatCode>
                <c:ptCount val="5"/>
                <c:pt idx="0">
                  <c:v>22</c:v>
                </c:pt>
                <c:pt idx="1">
                  <c:v>0</c:v>
                </c:pt>
                <c:pt idx="2">
                  <c:v>20</c:v>
                </c:pt>
                <c:pt idx="3">
                  <c:v>54</c:v>
                </c:pt>
                <c:pt idx="4">
                  <c:v>0</c:v>
                </c:pt>
              </c:numCache>
            </c:numRef>
          </c:val>
          <c:extLst>
            <c:ext xmlns:c16="http://schemas.microsoft.com/office/drawing/2014/chart" uri="{C3380CC4-5D6E-409C-BE32-E72D297353CC}">
              <c16:uniqueId val="{00000005-589C-40AB-9F03-9EB5B5DD73E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Sheet1!$H$2:$H$6</c:f>
              <c:numCache>
                <c:formatCode>General</c:formatCode>
                <c:ptCount val="5"/>
                <c:pt idx="0">
                  <c:v>1861</c:v>
                </c:pt>
                <c:pt idx="1">
                  <c:v>105</c:v>
                </c:pt>
                <c:pt idx="2">
                  <c:v>1602</c:v>
                </c:pt>
                <c:pt idx="3">
                  <c:v>3151</c:v>
                </c:pt>
                <c:pt idx="4">
                  <c:v>1</c:v>
                </c:pt>
              </c:numCache>
            </c:numRef>
          </c:val>
          <c:extLst>
            <c:ext xmlns:c16="http://schemas.microsoft.com/office/drawing/2014/chart" uri="{C3380CC4-5D6E-409C-BE32-E72D297353CC}">
              <c16:uniqueId val="{00000006-589C-40AB-9F03-9EB5B5DD73E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Ministerio de Producción de la Nación Argentina</c:v>
                </c:pt>
                <c:pt idx="1">
                  <c:v>Francisco Cabrera</c:v>
                </c:pt>
                <c:pt idx="2">
                  <c:v>Ministerio de Trabajo, Empleo y Seguridad Social de la Nación</c:v>
                </c:pt>
                <c:pt idx="3">
                  <c:v>Ministerio de Transporte de la Nación Argentina</c:v>
                </c:pt>
                <c:pt idx="4">
                  <c:v>Revista PYMES</c:v>
                </c:pt>
              </c:strCache>
            </c:strRef>
          </c:cat>
          <c:val>
            <c:numRef>
              <c:f>Sheet1!$I$2:$I$6</c:f>
              <c:numCache>
                <c:formatCode>General</c:formatCode>
                <c:ptCount val="5"/>
                <c:pt idx="0">
                  <c:v>35413</c:v>
                </c:pt>
                <c:pt idx="1">
                  <c:v>724</c:v>
                </c:pt>
                <c:pt idx="2">
                  <c:v>8588</c:v>
                </c:pt>
                <c:pt idx="3">
                  <c:v>19078</c:v>
                </c:pt>
                <c:pt idx="4">
                  <c:v>10</c:v>
                </c:pt>
              </c:numCache>
            </c:numRef>
          </c:val>
          <c:extLst>
            <c:ext xmlns:c16="http://schemas.microsoft.com/office/drawing/2014/chart" uri="{C3380CC4-5D6E-409C-BE32-E72D297353CC}">
              <c16:uniqueId val="{00000007-589C-40AB-9F03-9EB5B5DD73E6}"/>
            </c:ext>
          </c:extLst>
        </c:ser>
        <c:dLbls>
          <c:showLegendKey val="0"/>
          <c:showVal val="0"/>
          <c:showCatName val="0"/>
          <c:showSerName val="0"/>
          <c:showPercent val="0"/>
          <c:showBubbleSize val="0"/>
        </c:dLbls>
        <c:gapWidth val="150"/>
        <c:overlap val="100"/>
        <c:axId val="358633856"/>
        <c:axId val="358635496"/>
      </c:barChart>
      <c:catAx>
        <c:axId val="358633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35496"/>
        <c:crosses val="autoZero"/>
        <c:auto val="1"/>
        <c:lblAlgn val="ctr"/>
        <c:lblOffset val="100"/>
        <c:noMultiLvlLbl val="0"/>
      </c:catAx>
      <c:valAx>
        <c:axId val="358635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63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Producción de la Nación Argentina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398-477D-9C8A-CD3DEED2BA20}"/>
            </c:ext>
          </c:extLst>
        </c:ser>
        <c:ser>
          <c:idx val="1"/>
          <c:order val="1"/>
          <c:tx>
            <c:strRef>
              <c:f>Sheet1!$C$1</c:f>
              <c:strCache>
                <c:ptCount val="1"/>
                <c:pt idx="0">
                  <c:v>Francisco Cabrera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4398-477D-9C8A-CD3DEED2BA20}"/>
            </c:ext>
          </c:extLst>
        </c:ser>
        <c:ser>
          <c:idx val="2"/>
          <c:order val="2"/>
          <c:tx>
            <c:strRef>
              <c:f>Sheet1!$D$1</c:f>
              <c:strCache>
                <c:ptCount val="1"/>
                <c:pt idx="0">
                  <c:v>Ministerio de Trabajo, Empleo y Seguridad Social de la Nación</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4398-477D-9C8A-CD3DEED2BA20}"/>
            </c:ext>
          </c:extLst>
        </c:ser>
        <c:ser>
          <c:idx val="3"/>
          <c:order val="3"/>
          <c:tx>
            <c:strRef>
              <c:f>Sheet1!$E$1</c:f>
              <c:strCache>
                <c:ptCount val="1"/>
                <c:pt idx="0">
                  <c:v>Ministerio de Transporte de la Nación Argentina</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4398-477D-9C8A-CD3DEED2BA20}"/>
            </c:ext>
          </c:extLst>
        </c:ser>
        <c:ser>
          <c:idx val="4"/>
          <c:order val="4"/>
          <c:tx>
            <c:strRef>
              <c:f>Sheet1!$F$1</c:f>
              <c:strCache>
                <c:ptCount val="1"/>
                <c:pt idx="0">
                  <c:v>Revista PYMES</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4398-477D-9C8A-CD3DEED2BA20}"/>
            </c:ext>
          </c:extLst>
        </c:ser>
        <c:dLbls>
          <c:showLegendKey val="0"/>
          <c:showVal val="0"/>
          <c:showCatName val="0"/>
          <c:showSerName val="0"/>
          <c:showPercent val="0"/>
          <c:showBubbleSize val="0"/>
        </c:dLbls>
        <c:gapWidth val="219"/>
        <c:overlap val="-27"/>
        <c:axId val="359690664"/>
        <c:axId val="359690992"/>
      </c:barChart>
      <c:catAx>
        <c:axId val="35969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90992"/>
        <c:crosses val="autoZero"/>
        <c:auto val="1"/>
        <c:lblAlgn val="ctr"/>
        <c:lblOffset val="100"/>
        <c:noMultiLvlLbl val="0"/>
      </c:catAx>
      <c:valAx>
        <c:axId val="359690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69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276128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6907585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84195378"/>
                    </a:ext>
                  </a:extLst>
                </a:gridCol>
                <a:gridCol w="740664">
                  <a:extLst>
                    <a:ext uri="{9D8B030D-6E8A-4147-A177-3AD203B41FA5}">
                      <a16:colId xmlns:a16="http://schemas.microsoft.com/office/drawing/2014/main" val="616402884"/>
                    </a:ext>
                  </a:extLst>
                </a:gridCol>
                <a:gridCol w="740664">
                  <a:extLst>
                    <a:ext uri="{9D8B030D-6E8A-4147-A177-3AD203B41FA5}">
                      <a16:colId xmlns:a16="http://schemas.microsoft.com/office/drawing/2014/main" val="4120317308"/>
                    </a:ext>
                  </a:extLst>
                </a:gridCol>
                <a:gridCol w="740664">
                  <a:extLst>
                    <a:ext uri="{9D8B030D-6E8A-4147-A177-3AD203B41FA5}">
                      <a16:colId xmlns:a16="http://schemas.microsoft.com/office/drawing/2014/main" val="4172661484"/>
                    </a:ext>
                  </a:extLst>
                </a:gridCol>
                <a:gridCol w="740664">
                  <a:extLst>
                    <a:ext uri="{9D8B030D-6E8A-4147-A177-3AD203B41FA5}">
                      <a16:colId xmlns:a16="http://schemas.microsoft.com/office/drawing/2014/main" val="2346101470"/>
                    </a:ext>
                  </a:extLst>
                </a:gridCol>
                <a:gridCol w="740664">
                  <a:extLst>
                    <a:ext uri="{9D8B030D-6E8A-4147-A177-3AD203B41FA5}">
                      <a16:colId xmlns:a16="http://schemas.microsoft.com/office/drawing/2014/main" val="3387517148"/>
                    </a:ext>
                  </a:extLst>
                </a:gridCol>
                <a:gridCol w="740664">
                  <a:extLst>
                    <a:ext uri="{9D8B030D-6E8A-4147-A177-3AD203B41FA5}">
                      <a16:colId xmlns:a16="http://schemas.microsoft.com/office/drawing/2014/main" val="3366149110"/>
                    </a:ext>
                  </a:extLst>
                </a:gridCol>
                <a:gridCol w="740664">
                  <a:extLst>
                    <a:ext uri="{9D8B030D-6E8A-4147-A177-3AD203B41FA5}">
                      <a16:colId xmlns:a16="http://schemas.microsoft.com/office/drawing/2014/main" val="1537381044"/>
                    </a:ext>
                  </a:extLst>
                </a:gridCol>
                <a:gridCol w="740664">
                  <a:extLst>
                    <a:ext uri="{9D8B030D-6E8A-4147-A177-3AD203B41FA5}">
                      <a16:colId xmlns:a16="http://schemas.microsoft.com/office/drawing/2014/main" val="3868637976"/>
                    </a:ext>
                  </a:extLst>
                </a:gridCol>
                <a:gridCol w="740664">
                  <a:extLst>
                    <a:ext uri="{9D8B030D-6E8A-4147-A177-3AD203B41FA5}">
                      <a16:colId xmlns:a16="http://schemas.microsoft.com/office/drawing/2014/main" val="5137545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85027349"/>
                  </a:ext>
                </a:extLst>
              </a:tr>
              <a:tr h="370840">
                <a:tc>
                  <a:txBody>
                    <a:bodyPr/>
                    <a:lstStyle/>
                    <a:p>
                      <a:r>
                        <a:rPr lang="es-ES" sz="1000"/>
                        <a:t>Ministerio de Producción de la Nación Argentina</a:t>
                      </a:r>
                      <a:endParaRPr lang="en-US" sz="1000"/>
                    </a:p>
                  </a:txBody>
                  <a:tcPr/>
                </a:tc>
                <a:tc>
                  <a:txBody>
                    <a:bodyPr/>
                    <a:lstStyle/>
                    <a:p>
                      <a:r>
                        <a:rPr lang="en-US" sz="1000"/>
                        <a:t>113542</a:t>
                      </a:r>
                    </a:p>
                  </a:txBody>
                  <a:tcPr/>
                </a:tc>
                <a:tc>
                  <a:txBody>
                    <a:bodyPr/>
                    <a:lstStyle/>
                    <a:p>
                      <a:r>
                        <a:rPr lang="en-US" sz="1000"/>
                        <a:t>9238</a:t>
                      </a:r>
                    </a:p>
                  </a:txBody>
                  <a:tcPr/>
                </a:tc>
                <a:tc>
                  <a:txBody>
                    <a:bodyPr/>
                    <a:lstStyle/>
                    <a:p>
                      <a:r>
                        <a:rPr lang="en-US" sz="1000"/>
                        <a:t>18</a:t>
                      </a:r>
                    </a:p>
                  </a:txBody>
                  <a:tcPr/>
                </a:tc>
                <a:tc>
                  <a:txBody>
                    <a:bodyPr/>
                    <a:lstStyle/>
                    <a:p>
                      <a:r>
                        <a:rPr lang="en-US" sz="1000"/>
                        <a:t>15086</a:t>
                      </a:r>
                    </a:p>
                  </a:txBody>
                  <a:tcPr/>
                </a:tc>
                <a:tc>
                  <a:txBody>
                    <a:bodyPr/>
                    <a:lstStyle/>
                    <a:p>
                      <a:r>
                        <a:rPr lang="en-US" sz="1000"/>
                        <a:t>1861</a:t>
                      </a:r>
                    </a:p>
                  </a:txBody>
                  <a:tcPr/>
                </a:tc>
                <a:tc>
                  <a:txBody>
                    <a:bodyPr/>
                    <a:lstStyle/>
                    <a:p>
                      <a:r>
                        <a:rPr lang="en-US" sz="1000"/>
                        <a:t>35413</a:t>
                      </a:r>
                    </a:p>
                  </a:txBody>
                  <a:tcPr/>
                </a:tc>
                <a:tc>
                  <a:txBody>
                    <a:bodyPr/>
                    <a:lstStyle/>
                    <a:p>
                      <a:r>
                        <a:rPr lang="en-US" sz="1000"/>
                        <a:t>0</a:t>
                      </a:r>
                    </a:p>
                  </a:txBody>
                  <a:tcPr/>
                </a:tc>
                <a:tc>
                  <a:txBody>
                    <a:bodyPr/>
                    <a:lstStyle/>
                    <a:p>
                      <a:r>
                        <a:rPr lang="en-US" sz="1000"/>
                        <a:t>2.6706%</a:t>
                      </a:r>
                    </a:p>
                  </a:txBody>
                  <a:tcPr/>
                </a:tc>
                <a:tc>
                  <a:txBody>
                    <a:bodyPr/>
                    <a:lstStyle/>
                    <a:p>
                      <a:r>
                        <a:rPr lang="en-US" sz="1000"/>
                        <a:t>0.0%</a:t>
                      </a:r>
                    </a:p>
                  </a:txBody>
                  <a:tcPr/>
                </a:tc>
                <a:extLst>
                  <a:ext uri="{0D108BD9-81ED-4DB2-BD59-A6C34878D82A}">
                    <a16:rowId xmlns:a16="http://schemas.microsoft.com/office/drawing/2014/main" val="1961321480"/>
                  </a:ext>
                </a:extLst>
              </a:tr>
              <a:tr h="370840">
                <a:tc>
                  <a:txBody>
                    <a:bodyPr/>
                    <a:lstStyle/>
                    <a:p>
                      <a:r>
                        <a:rPr lang="en-US" sz="1000"/>
                        <a:t>Francisco Cabrera</a:t>
                      </a:r>
                    </a:p>
                  </a:txBody>
                  <a:tcPr/>
                </a:tc>
                <a:tc>
                  <a:txBody>
                    <a:bodyPr/>
                    <a:lstStyle/>
                    <a:p>
                      <a:r>
                        <a:rPr lang="en-US" sz="1000"/>
                        <a:t>8491</a:t>
                      </a:r>
                    </a:p>
                  </a:txBody>
                  <a:tcPr/>
                </a:tc>
                <a:tc>
                  <a:txBody>
                    <a:bodyPr/>
                    <a:lstStyle/>
                    <a:p>
                      <a:r>
                        <a:rPr lang="en-US" sz="1000"/>
                        <a:t>243</a:t>
                      </a:r>
                    </a:p>
                  </a:txBody>
                  <a:tcPr/>
                </a:tc>
                <a:tc>
                  <a:txBody>
                    <a:bodyPr/>
                    <a:lstStyle/>
                    <a:p>
                      <a:r>
                        <a:rPr lang="en-US" sz="1000"/>
                        <a:t>14</a:t>
                      </a:r>
                    </a:p>
                  </a:txBody>
                  <a:tcPr/>
                </a:tc>
                <a:tc>
                  <a:txBody>
                    <a:bodyPr/>
                    <a:lstStyle/>
                    <a:p>
                      <a:r>
                        <a:rPr lang="en-US" sz="1000"/>
                        <a:t>997</a:t>
                      </a:r>
                    </a:p>
                  </a:txBody>
                  <a:tcPr/>
                </a:tc>
                <a:tc>
                  <a:txBody>
                    <a:bodyPr/>
                    <a:lstStyle/>
                    <a:p>
                      <a:r>
                        <a:rPr lang="en-US" sz="1000"/>
                        <a:t>105</a:t>
                      </a:r>
                    </a:p>
                  </a:txBody>
                  <a:tcPr/>
                </a:tc>
                <a:tc>
                  <a:txBody>
                    <a:bodyPr/>
                    <a:lstStyle/>
                    <a:p>
                      <a:r>
                        <a:rPr lang="en-US" sz="1000"/>
                        <a:t>724</a:t>
                      </a:r>
                    </a:p>
                  </a:txBody>
                  <a:tcPr/>
                </a:tc>
                <a:tc>
                  <a:txBody>
                    <a:bodyPr/>
                    <a:lstStyle/>
                    <a:p>
                      <a:r>
                        <a:rPr lang="en-US" sz="1000"/>
                        <a:t>0</a:t>
                      </a:r>
                    </a:p>
                  </a:txBody>
                  <a:tcPr/>
                </a:tc>
                <a:tc>
                  <a:txBody>
                    <a:bodyPr/>
                    <a:lstStyle/>
                    <a:p>
                      <a:r>
                        <a:rPr lang="en-US" sz="1000"/>
                        <a:t>1.5585%</a:t>
                      </a:r>
                    </a:p>
                  </a:txBody>
                  <a:tcPr/>
                </a:tc>
                <a:tc>
                  <a:txBody>
                    <a:bodyPr/>
                    <a:lstStyle/>
                    <a:p>
                      <a:r>
                        <a:rPr lang="en-US" sz="1000"/>
                        <a:t>0.0%</a:t>
                      </a:r>
                    </a:p>
                  </a:txBody>
                  <a:tcPr/>
                </a:tc>
                <a:extLst>
                  <a:ext uri="{0D108BD9-81ED-4DB2-BD59-A6C34878D82A}">
                    <a16:rowId xmlns:a16="http://schemas.microsoft.com/office/drawing/2014/main" val="2929143099"/>
                  </a:ext>
                </a:extLst>
              </a:tr>
              <a:tr h="370840">
                <a:tc>
                  <a:txBody>
                    <a:bodyPr/>
                    <a:lstStyle/>
                    <a:p>
                      <a:r>
                        <a:rPr lang="es-ES" sz="1000"/>
                        <a:t>Ministerio de Trabajo, Empleo y Seguridad Social de la Nación</a:t>
                      </a:r>
                      <a:endParaRPr lang="en-US" sz="1000"/>
                    </a:p>
                  </a:txBody>
                  <a:tcPr/>
                </a:tc>
                <a:tc>
                  <a:txBody>
                    <a:bodyPr/>
                    <a:lstStyle/>
                    <a:p>
                      <a:r>
                        <a:rPr lang="en-US" sz="1000"/>
                        <a:t>483654</a:t>
                      </a:r>
                    </a:p>
                  </a:txBody>
                  <a:tcPr/>
                </a:tc>
                <a:tc>
                  <a:txBody>
                    <a:bodyPr/>
                    <a:lstStyle/>
                    <a:p>
                      <a:r>
                        <a:rPr lang="en-US" sz="1000"/>
                        <a:t>11006</a:t>
                      </a:r>
                    </a:p>
                  </a:txBody>
                  <a:tcPr/>
                </a:tc>
                <a:tc>
                  <a:txBody>
                    <a:bodyPr/>
                    <a:lstStyle/>
                    <a:p>
                      <a:r>
                        <a:rPr lang="en-US" sz="1000"/>
                        <a:t>54</a:t>
                      </a:r>
                    </a:p>
                  </a:txBody>
                  <a:tcPr/>
                </a:tc>
                <a:tc>
                  <a:txBody>
                    <a:bodyPr/>
                    <a:lstStyle/>
                    <a:p>
                      <a:r>
                        <a:rPr lang="en-US" sz="1000"/>
                        <a:t>6881</a:t>
                      </a:r>
                    </a:p>
                  </a:txBody>
                  <a:tcPr/>
                </a:tc>
                <a:tc>
                  <a:txBody>
                    <a:bodyPr/>
                    <a:lstStyle/>
                    <a:p>
                      <a:r>
                        <a:rPr lang="en-US" sz="1000"/>
                        <a:t>1602</a:t>
                      </a:r>
                    </a:p>
                  </a:txBody>
                  <a:tcPr/>
                </a:tc>
                <a:tc>
                  <a:txBody>
                    <a:bodyPr/>
                    <a:lstStyle/>
                    <a:p>
                      <a:r>
                        <a:rPr lang="en-US" sz="1000"/>
                        <a:t>8588</a:t>
                      </a:r>
                    </a:p>
                  </a:txBody>
                  <a:tcPr/>
                </a:tc>
                <a:tc>
                  <a:txBody>
                    <a:bodyPr/>
                    <a:lstStyle/>
                    <a:p>
                      <a:r>
                        <a:rPr lang="en-US" sz="1000"/>
                        <a:t>0</a:t>
                      </a:r>
                    </a:p>
                  </a:txBody>
                  <a:tcPr/>
                </a:tc>
                <a:tc>
                  <a:txBody>
                    <a:bodyPr/>
                    <a:lstStyle/>
                    <a:p>
                      <a:r>
                        <a:rPr lang="en-US" sz="1000"/>
                        <a:t>0.0661%</a:t>
                      </a:r>
                    </a:p>
                  </a:txBody>
                  <a:tcPr/>
                </a:tc>
                <a:tc>
                  <a:txBody>
                    <a:bodyPr/>
                    <a:lstStyle/>
                    <a:p>
                      <a:r>
                        <a:rPr lang="en-US" sz="1000"/>
                        <a:t>0.0%</a:t>
                      </a:r>
                    </a:p>
                  </a:txBody>
                  <a:tcPr/>
                </a:tc>
                <a:extLst>
                  <a:ext uri="{0D108BD9-81ED-4DB2-BD59-A6C34878D82A}">
                    <a16:rowId xmlns:a16="http://schemas.microsoft.com/office/drawing/2014/main" val="1955685996"/>
                  </a:ext>
                </a:extLst>
              </a:tr>
              <a:tr h="370840">
                <a:tc>
                  <a:txBody>
                    <a:bodyPr/>
                    <a:lstStyle/>
                    <a:p>
                      <a:r>
                        <a:rPr lang="es-ES" sz="1000"/>
                        <a:t>Ministerio de Transporte de la Nación Argentina</a:t>
                      </a:r>
                      <a:endParaRPr lang="en-US" sz="1000"/>
                    </a:p>
                  </a:txBody>
                  <a:tcPr/>
                </a:tc>
                <a:tc>
                  <a:txBody>
                    <a:bodyPr/>
                    <a:lstStyle/>
                    <a:p>
                      <a:r>
                        <a:rPr lang="en-US" sz="1000"/>
                        <a:t>119520</a:t>
                      </a:r>
                    </a:p>
                  </a:txBody>
                  <a:tcPr/>
                </a:tc>
                <a:tc>
                  <a:txBody>
                    <a:bodyPr/>
                    <a:lstStyle/>
                    <a:p>
                      <a:r>
                        <a:rPr lang="en-US" sz="1000"/>
                        <a:t>8101</a:t>
                      </a:r>
                    </a:p>
                  </a:txBody>
                  <a:tcPr/>
                </a:tc>
                <a:tc>
                  <a:txBody>
                    <a:bodyPr/>
                    <a:lstStyle/>
                    <a:p>
                      <a:r>
                        <a:rPr lang="en-US" sz="1000"/>
                        <a:t>25</a:t>
                      </a:r>
                    </a:p>
                  </a:txBody>
                  <a:tcPr/>
                </a:tc>
                <a:tc>
                  <a:txBody>
                    <a:bodyPr/>
                    <a:lstStyle/>
                    <a:p>
                      <a:r>
                        <a:rPr lang="en-US" sz="1000"/>
                        <a:t>34888</a:t>
                      </a:r>
                    </a:p>
                  </a:txBody>
                  <a:tcPr/>
                </a:tc>
                <a:tc>
                  <a:txBody>
                    <a:bodyPr/>
                    <a:lstStyle/>
                    <a:p>
                      <a:r>
                        <a:rPr lang="en-US" sz="1000"/>
                        <a:t>3151</a:t>
                      </a:r>
                    </a:p>
                  </a:txBody>
                  <a:tcPr/>
                </a:tc>
                <a:tc>
                  <a:txBody>
                    <a:bodyPr/>
                    <a:lstStyle/>
                    <a:p>
                      <a:r>
                        <a:rPr lang="en-US" sz="1000"/>
                        <a:t>19078</a:t>
                      </a:r>
                    </a:p>
                  </a:txBody>
                  <a:tcPr/>
                </a:tc>
                <a:tc>
                  <a:txBody>
                    <a:bodyPr/>
                    <a:lstStyle/>
                    <a:p>
                      <a:r>
                        <a:rPr lang="en-US" sz="1000"/>
                        <a:t>0</a:t>
                      </a:r>
                    </a:p>
                  </a:txBody>
                  <a:tcPr/>
                </a:tc>
                <a:tc>
                  <a:txBody>
                    <a:bodyPr/>
                    <a:lstStyle/>
                    <a:p>
                      <a:r>
                        <a:rPr lang="en-US" sz="1000"/>
                        <a:t>1.9786%</a:t>
                      </a:r>
                    </a:p>
                  </a:txBody>
                  <a:tcPr/>
                </a:tc>
                <a:tc>
                  <a:txBody>
                    <a:bodyPr/>
                    <a:lstStyle/>
                    <a:p>
                      <a:r>
                        <a:rPr lang="en-US" sz="1000"/>
                        <a:t>0.0%</a:t>
                      </a:r>
                    </a:p>
                  </a:txBody>
                  <a:tcPr/>
                </a:tc>
                <a:extLst>
                  <a:ext uri="{0D108BD9-81ED-4DB2-BD59-A6C34878D82A}">
                    <a16:rowId xmlns:a16="http://schemas.microsoft.com/office/drawing/2014/main" val="1280316588"/>
                  </a:ext>
                </a:extLst>
              </a:tr>
              <a:tr h="370840">
                <a:tc>
                  <a:txBody>
                    <a:bodyPr/>
                    <a:lstStyle/>
                    <a:p>
                      <a:r>
                        <a:rPr lang="en-US" sz="1000"/>
                        <a:t>Revista PYMES</a:t>
                      </a:r>
                    </a:p>
                  </a:txBody>
                  <a:tcPr/>
                </a:tc>
                <a:tc>
                  <a:txBody>
                    <a:bodyPr/>
                    <a:lstStyle/>
                    <a:p>
                      <a:r>
                        <a:rPr lang="en-US" sz="1000"/>
                        <a:t>34204</a:t>
                      </a:r>
                    </a:p>
                  </a:txBody>
                  <a:tcPr/>
                </a:tc>
                <a:tc>
                  <a:txBody>
                    <a:bodyPr/>
                    <a:lstStyle/>
                    <a:p>
                      <a:r>
                        <a:rPr lang="en-US" sz="1000"/>
                        <a:t>30</a:t>
                      </a:r>
                    </a:p>
                  </a:txBody>
                  <a:tcPr/>
                </a:tc>
                <a:tc>
                  <a:txBody>
                    <a:bodyPr/>
                    <a:lstStyle/>
                    <a:p>
                      <a:r>
                        <a:rPr lang="en-US" sz="1000"/>
                        <a:t>3</a:t>
                      </a:r>
                    </a:p>
                  </a:txBody>
                  <a:tcPr/>
                </a:tc>
                <a:tc>
                  <a:txBody>
                    <a:bodyPr/>
                    <a:lstStyle/>
                    <a:p>
                      <a:r>
                        <a:rPr lang="en-US" sz="1000"/>
                        <a:t>35</a:t>
                      </a:r>
                    </a:p>
                  </a:txBody>
                  <a:tcPr/>
                </a:tc>
                <a:tc>
                  <a:txBody>
                    <a:bodyPr/>
                    <a:lstStyle/>
                    <a:p>
                      <a:r>
                        <a:rPr lang="en-US" sz="1000"/>
                        <a:t>1</a:t>
                      </a:r>
                    </a:p>
                  </a:txBody>
                  <a:tcPr/>
                </a:tc>
                <a:tc>
                  <a:txBody>
                    <a:bodyPr/>
                    <a:lstStyle/>
                    <a:p>
                      <a:r>
                        <a:rPr lang="en-US" sz="1000"/>
                        <a:t>10</a:t>
                      </a:r>
                    </a:p>
                  </a:txBody>
                  <a:tcPr/>
                </a:tc>
                <a:tc>
                  <a:txBody>
                    <a:bodyPr/>
                    <a:lstStyle/>
                    <a:p>
                      <a:r>
                        <a:rPr lang="en-US" sz="1000"/>
                        <a:t>0</a:t>
                      </a:r>
                    </a:p>
                  </a:txBody>
                  <a:tcPr/>
                </a:tc>
                <a:tc>
                  <a:txBody>
                    <a:bodyPr/>
                    <a:lstStyle/>
                    <a:p>
                      <a:r>
                        <a:rPr lang="en-US" sz="1000"/>
                        <a:t>0.0448%</a:t>
                      </a:r>
                    </a:p>
                  </a:txBody>
                  <a:tcPr/>
                </a:tc>
                <a:tc>
                  <a:txBody>
                    <a:bodyPr/>
                    <a:lstStyle/>
                    <a:p>
                      <a:r>
                        <a:rPr lang="en-US" sz="1000"/>
                        <a:t>0.0%</a:t>
                      </a:r>
                    </a:p>
                  </a:txBody>
                  <a:tcPr/>
                </a:tc>
                <a:extLst>
                  <a:ext uri="{0D108BD9-81ED-4DB2-BD59-A6C34878D82A}">
                    <a16:rowId xmlns:a16="http://schemas.microsoft.com/office/drawing/2014/main" val="85679620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5264859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663684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9710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160784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4507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454819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9872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65020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70525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131603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2885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998649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9359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286243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2392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361733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14728083"/>
                    </a:ext>
                  </a:extLst>
                </a:gridCol>
                <a:gridCol w="658368">
                  <a:extLst>
                    <a:ext uri="{9D8B030D-6E8A-4147-A177-3AD203B41FA5}">
                      <a16:colId xmlns:a16="http://schemas.microsoft.com/office/drawing/2014/main" val="3331095713"/>
                    </a:ext>
                  </a:extLst>
                </a:gridCol>
                <a:gridCol w="658368">
                  <a:extLst>
                    <a:ext uri="{9D8B030D-6E8A-4147-A177-3AD203B41FA5}">
                      <a16:colId xmlns:a16="http://schemas.microsoft.com/office/drawing/2014/main" val="988941313"/>
                    </a:ext>
                  </a:extLst>
                </a:gridCol>
                <a:gridCol w="658368">
                  <a:extLst>
                    <a:ext uri="{9D8B030D-6E8A-4147-A177-3AD203B41FA5}">
                      <a16:colId xmlns:a16="http://schemas.microsoft.com/office/drawing/2014/main" val="3063898134"/>
                    </a:ext>
                  </a:extLst>
                </a:gridCol>
                <a:gridCol w="658368">
                  <a:extLst>
                    <a:ext uri="{9D8B030D-6E8A-4147-A177-3AD203B41FA5}">
                      <a16:colId xmlns:a16="http://schemas.microsoft.com/office/drawing/2014/main" val="354147812"/>
                    </a:ext>
                  </a:extLst>
                </a:gridCol>
                <a:gridCol w="658368">
                  <a:extLst>
                    <a:ext uri="{9D8B030D-6E8A-4147-A177-3AD203B41FA5}">
                      <a16:colId xmlns:a16="http://schemas.microsoft.com/office/drawing/2014/main" val="1986627058"/>
                    </a:ext>
                  </a:extLst>
                </a:gridCol>
                <a:gridCol w="658368">
                  <a:extLst>
                    <a:ext uri="{9D8B030D-6E8A-4147-A177-3AD203B41FA5}">
                      <a16:colId xmlns:a16="http://schemas.microsoft.com/office/drawing/2014/main" val="1712704166"/>
                    </a:ext>
                  </a:extLst>
                </a:gridCol>
                <a:gridCol w="658368">
                  <a:extLst>
                    <a:ext uri="{9D8B030D-6E8A-4147-A177-3AD203B41FA5}">
                      <a16:colId xmlns:a16="http://schemas.microsoft.com/office/drawing/2014/main" val="991712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052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- 2017-03-16 18:26:50</a:t>
                      </a:r>
                      <a:r>
                        <a:rPr kumimoji="0" lang="es-ES" sz="1000" b="0" i="0" u="none" strike="noStrike" kern="1200" cap="none" spc="0" normalizeH="0" baseline="0" noProof="0">
                          <a:ln>
                            <a:noFill/>
                          </a:ln>
                          <a:solidFill>
                            <a:prstClr val="black"/>
                          </a:solidFill>
                          <a:effectLst/>
                          <a:uLnTx/>
                          <a:uFillTx/>
                          <a:latin typeface="+mn-lt"/>
                          <a:ea typeface="+mn-ea"/>
                          <a:cs typeface="+mn-cs"/>
                        </a:rPr>
                        <a:t>
Cuando Ezequiel Escobar estudiaba Ingeniería en Jujuy, un compañero con hipoacusia tuvo que dejar la universidad porque le costaba seguir las clases. Entonces, junto a unos amigos creó uSound, una aplicación para celulares que funciona como un audífono para personas con dificultades auditivas.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9649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- 2017-03-09 18:54:37</a:t>
                      </a:r>
                      <a:r>
                        <a:rPr kumimoji="0" lang="es-ES" sz="1000" b="0" i="0" u="none" strike="noStrike" kern="1200" cap="none" spc="0" normalizeH="0" baseline="0" noProof="0">
                          <a:ln>
                            <a:noFill/>
                          </a:ln>
                          <a:solidFill>
                            <a:prstClr val="black"/>
                          </a:solidFill>
                          <a:effectLst/>
                          <a:uLnTx/>
                          <a:uFillTx/>
                          <a:latin typeface="+mn-lt"/>
                          <a:ea typeface="+mn-ea"/>
                          <a:cs typeface="+mn-cs"/>
                        </a:rPr>
                        <a:t>
Hace varias generaciones que las ollas Essen Oficial son un clásico de la cocina de los argentinos.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6540684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5019550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22839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08214512"/>
                    </a:ext>
                  </a:extLst>
                </a:gridCol>
                <a:gridCol w="658368">
                  <a:extLst>
                    <a:ext uri="{9D8B030D-6E8A-4147-A177-3AD203B41FA5}">
                      <a16:colId xmlns:a16="http://schemas.microsoft.com/office/drawing/2014/main" val="1105685684"/>
                    </a:ext>
                  </a:extLst>
                </a:gridCol>
                <a:gridCol w="658368">
                  <a:extLst>
                    <a:ext uri="{9D8B030D-6E8A-4147-A177-3AD203B41FA5}">
                      <a16:colId xmlns:a16="http://schemas.microsoft.com/office/drawing/2014/main" val="530439400"/>
                    </a:ext>
                  </a:extLst>
                </a:gridCol>
                <a:gridCol w="658368">
                  <a:extLst>
                    <a:ext uri="{9D8B030D-6E8A-4147-A177-3AD203B41FA5}">
                      <a16:colId xmlns:a16="http://schemas.microsoft.com/office/drawing/2014/main" val="1593858630"/>
                    </a:ext>
                  </a:extLst>
                </a:gridCol>
                <a:gridCol w="658368">
                  <a:extLst>
                    <a:ext uri="{9D8B030D-6E8A-4147-A177-3AD203B41FA5}">
                      <a16:colId xmlns:a16="http://schemas.microsoft.com/office/drawing/2014/main" val="4143442481"/>
                    </a:ext>
                  </a:extLst>
                </a:gridCol>
                <a:gridCol w="658368">
                  <a:extLst>
                    <a:ext uri="{9D8B030D-6E8A-4147-A177-3AD203B41FA5}">
                      <a16:colId xmlns:a16="http://schemas.microsoft.com/office/drawing/2014/main" val="4202692658"/>
                    </a:ext>
                  </a:extLst>
                </a:gridCol>
                <a:gridCol w="658368">
                  <a:extLst>
                    <a:ext uri="{9D8B030D-6E8A-4147-A177-3AD203B41FA5}">
                      <a16:colId xmlns:a16="http://schemas.microsoft.com/office/drawing/2014/main" val="832971296"/>
                    </a:ext>
                  </a:extLst>
                </a:gridCol>
                <a:gridCol w="658368">
                  <a:extLst>
                    <a:ext uri="{9D8B030D-6E8A-4147-A177-3AD203B41FA5}">
                      <a16:colId xmlns:a16="http://schemas.microsoft.com/office/drawing/2014/main" val="2381468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45067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- 2017-03-15 16:41:02</a:t>
                      </a:r>
                      <a:r>
                        <a:rPr kumimoji="0" lang="es-ES" sz="1000" b="0" i="0" u="none" strike="noStrike" kern="1200" cap="none" spc="0" normalizeH="0" baseline="0" noProof="0">
                          <a:ln>
                            <a:noFill/>
                          </a:ln>
                          <a:solidFill>
                            <a:prstClr val="black"/>
                          </a:solidFill>
                          <a:effectLst/>
                          <a:uLnTx/>
                          <a:uFillTx/>
                          <a:latin typeface="+mn-lt"/>
                          <a:ea typeface="+mn-ea"/>
                          <a:cs typeface="+mn-cs"/>
                        </a:rPr>
                        <a:t>
ABRIMOS LA VENTA DE PASAJES PARA LOS TRENES DE LARGA DISTANCIA
Para los meses de abril, mayo y junio ya están en venta los pasajes que unen Buenos Aires con Tucumán, Córdoba, Rosario, Junín y Bahía Blanca.
Los pasajes se pueden comprar por internet a través de la página www.sofse.gob.ar, donde únicamente se puede pagar con tarjeta de crédito o, de forma presencial, en la estación Plaza de Constitución todos los días de 8 a 22 hs pagando en efectivo.
En Retiro no vamos a estar vendiendo pasajes porque la estación está en plena obra de puesta en valor.
Otros puntos de venta con pago solo en efectivo son:
   - Estaciones de la Ciudad de Buenos Aires y AMBA
Once, Temperley, Florencio Varela, La Plata; San Miguel, José C Paz, General Urquiza, Belgrano R, Mitre y Tapiales.
   - Estaciones del interior del país
Mar del Plata, Rosario Norte, Rosario Sur, San Nicolás, Córdoba, Villa María, Cosquín, Alta Córdoba, R de Busto, Tucumán, La Banda, Bahía Blanca, Tornquist, Pigüé, General La Madrid, 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657518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794697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19917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76864750"/>
                    </a:ext>
                  </a:extLst>
                </a:gridCol>
                <a:gridCol w="658368">
                  <a:extLst>
                    <a:ext uri="{9D8B030D-6E8A-4147-A177-3AD203B41FA5}">
                      <a16:colId xmlns:a16="http://schemas.microsoft.com/office/drawing/2014/main" val="2933678620"/>
                    </a:ext>
                  </a:extLst>
                </a:gridCol>
                <a:gridCol w="658368">
                  <a:extLst>
                    <a:ext uri="{9D8B030D-6E8A-4147-A177-3AD203B41FA5}">
                      <a16:colId xmlns:a16="http://schemas.microsoft.com/office/drawing/2014/main" val="1224752166"/>
                    </a:ext>
                  </a:extLst>
                </a:gridCol>
                <a:gridCol w="658368">
                  <a:extLst>
                    <a:ext uri="{9D8B030D-6E8A-4147-A177-3AD203B41FA5}">
                      <a16:colId xmlns:a16="http://schemas.microsoft.com/office/drawing/2014/main" val="3786331627"/>
                    </a:ext>
                  </a:extLst>
                </a:gridCol>
                <a:gridCol w="658368">
                  <a:extLst>
                    <a:ext uri="{9D8B030D-6E8A-4147-A177-3AD203B41FA5}">
                      <a16:colId xmlns:a16="http://schemas.microsoft.com/office/drawing/2014/main" val="4147667482"/>
                    </a:ext>
                  </a:extLst>
                </a:gridCol>
                <a:gridCol w="658368">
                  <a:extLst>
                    <a:ext uri="{9D8B030D-6E8A-4147-A177-3AD203B41FA5}">
                      <a16:colId xmlns:a16="http://schemas.microsoft.com/office/drawing/2014/main" val="2637320203"/>
                    </a:ext>
                  </a:extLst>
                </a:gridCol>
                <a:gridCol w="658368">
                  <a:extLst>
                    <a:ext uri="{9D8B030D-6E8A-4147-A177-3AD203B41FA5}">
                      <a16:colId xmlns:a16="http://schemas.microsoft.com/office/drawing/2014/main" val="187977886"/>
                    </a:ext>
                  </a:extLst>
                </a:gridCol>
                <a:gridCol w="658368">
                  <a:extLst>
                    <a:ext uri="{9D8B030D-6E8A-4147-A177-3AD203B41FA5}">
                      <a16:colId xmlns:a16="http://schemas.microsoft.com/office/drawing/2014/main" val="1724513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8640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Trabajo, Empleo y Seguridad Social de la Nación - 2017-03-06 12:21:51</a:t>
                      </a:r>
                      <a:r>
                        <a:rPr kumimoji="0" lang="es-ES" sz="1000" b="0" i="0" u="none" strike="noStrike" kern="1200" cap="none" spc="0" normalizeH="0" baseline="0" noProof="0">
                          <a:ln>
                            <a:noFill/>
                          </a:ln>
                          <a:solidFill>
                            <a:prstClr val="black"/>
                          </a:solidFill>
                          <a:effectLst/>
                          <a:uLnTx/>
                          <a:uFillTx/>
                          <a:latin typeface="+mn-lt"/>
                          <a:ea typeface="+mn-ea"/>
                          <a:cs typeface="+mn-cs"/>
                        </a:rPr>
                        <a:t>
CERCA DE TU CASA HAY UN CURSO QUE TE ESPERA
En la provincia de Córdoba tenés estos cursos para ayudarte a mejorar tu empleabilidad.
Informate sobre estas capacitaciones gratuitas que empiezan ahora y las de los próximos meses haciendo click en bit.ly/MinTrabajoCapacitate
¡Inscribite!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58620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- 2017-03-03 18:01:21</a:t>
                      </a:r>
                      <a:r>
                        <a:rPr kumimoji="0" lang="es-ES" sz="1000" b="0" i="0" u="none" strike="noStrike" kern="1200" cap="none" spc="0" normalizeH="0" baseline="0" noProof="0">
                          <a:ln>
                            <a:noFill/>
                          </a:ln>
                          <a:solidFill>
                            <a:prstClr val="black"/>
                          </a:solidFill>
                          <a:effectLst/>
                          <a:uLnTx/>
                          <a:uFillTx/>
                          <a:latin typeface="+mn-lt"/>
                          <a:ea typeface="+mn-ea"/>
                          <a:cs typeface="+mn-cs"/>
                        </a:rPr>
                        <a:t>
Estamos transformando el país con obras bien hechas.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58389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- 2017-03-29 19:57:41</a:t>
                      </a:r>
                      <a:r>
                        <a:rPr kumimoji="0" lang="es-ES" sz="1000" b="0" i="0" u="none" strike="noStrike" kern="1200" cap="none" spc="0" normalizeH="0" baseline="0" noProof="0">
                          <a:ln>
                            <a:noFill/>
                          </a:ln>
                          <a:solidFill>
                            <a:prstClr val="black"/>
                          </a:solidFill>
                          <a:effectLst/>
                          <a:uLnTx/>
                          <a:uFillTx/>
                          <a:latin typeface="+mn-lt"/>
                          <a:ea typeface="+mn-ea"/>
                          <a:cs typeface="+mn-cs"/>
                        </a:rPr>
                        <a:t>
ANIMATE A EMPRENDER, AHORA ES MÁS FÁCIL
Si estás arrancando un proyecto, con la #LeyDeEmprendedores podés recibir créditos a tasa cero y abrir tu empresa en un día. Además, invertir en tu idea va a tener beneficios. Más información en goo.gl/7lAZcE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834809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6878414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207759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81062066"/>
                    </a:ext>
                  </a:extLst>
                </a:gridCol>
                <a:gridCol w="658368">
                  <a:extLst>
                    <a:ext uri="{9D8B030D-6E8A-4147-A177-3AD203B41FA5}">
                      <a16:colId xmlns:a16="http://schemas.microsoft.com/office/drawing/2014/main" val="515492842"/>
                    </a:ext>
                  </a:extLst>
                </a:gridCol>
                <a:gridCol w="658368">
                  <a:extLst>
                    <a:ext uri="{9D8B030D-6E8A-4147-A177-3AD203B41FA5}">
                      <a16:colId xmlns:a16="http://schemas.microsoft.com/office/drawing/2014/main" val="2550185890"/>
                    </a:ext>
                  </a:extLst>
                </a:gridCol>
                <a:gridCol w="658368">
                  <a:extLst>
                    <a:ext uri="{9D8B030D-6E8A-4147-A177-3AD203B41FA5}">
                      <a16:colId xmlns:a16="http://schemas.microsoft.com/office/drawing/2014/main" val="2324787887"/>
                    </a:ext>
                  </a:extLst>
                </a:gridCol>
                <a:gridCol w="658368">
                  <a:extLst>
                    <a:ext uri="{9D8B030D-6E8A-4147-A177-3AD203B41FA5}">
                      <a16:colId xmlns:a16="http://schemas.microsoft.com/office/drawing/2014/main" val="510190863"/>
                    </a:ext>
                  </a:extLst>
                </a:gridCol>
                <a:gridCol w="658368">
                  <a:extLst>
                    <a:ext uri="{9D8B030D-6E8A-4147-A177-3AD203B41FA5}">
                      <a16:colId xmlns:a16="http://schemas.microsoft.com/office/drawing/2014/main" val="1647803867"/>
                    </a:ext>
                  </a:extLst>
                </a:gridCol>
                <a:gridCol w="658368">
                  <a:extLst>
                    <a:ext uri="{9D8B030D-6E8A-4147-A177-3AD203B41FA5}">
                      <a16:colId xmlns:a16="http://schemas.microsoft.com/office/drawing/2014/main" val="3730479959"/>
                    </a:ext>
                  </a:extLst>
                </a:gridCol>
                <a:gridCol w="658368">
                  <a:extLst>
                    <a:ext uri="{9D8B030D-6E8A-4147-A177-3AD203B41FA5}">
                      <a16:colId xmlns:a16="http://schemas.microsoft.com/office/drawing/2014/main" val="1892929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7380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- 2017-03-16 13:27:22</a:t>
                      </a:r>
                      <a:r>
                        <a:rPr kumimoji="0" lang="es-ES" sz="1000" b="0" i="0" u="none" strike="noStrike" kern="1200" cap="none" spc="0" normalizeH="0" baseline="0" noProof="0">
                          <a:ln>
                            <a:noFill/>
                          </a:ln>
                          <a:solidFill>
                            <a:prstClr val="black"/>
                          </a:solidFill>
                          <a:effectLst/>
                          <a:uLnTx/>
                          <a:uFillTx/>
                          <a:latin typeface="+mn-lt"/>
                          <a:ea typeface="+mn-ea"/>
                          <a:cs typeface="+mn-cs"/>
                        </a:rPr>
                        <a:t>
VAMOS A RENOVAR LAS ESTACIONES DEL BELGRANO NORTE
Como estamos haciendo en #Retiro, con impresionantes obras de puesta en valor (👉 goo.gl/QML2RF), vamos a seguir avanzando con el Plan Integral de Obras Ferroviarias. En las 23 estaciones de la línea que va desde Retiro hasta el partido de Pilar vamos a hacer nuevos andenes, refugios, boleterías, molinetes y mejores accesos.
Viajar va a ser más cómodo y seguro, y con estas obras vamos a generar 2500 puestos de trabajo.
Esta semana abrimos las licitaciones y en septiembre empezaremos con estas obras, que van a mejorar el día a día de más de 70.000 pasajeros.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81686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- 2017-03-10 19:16:51</a:t>
                      </a:r>
                      <a:r>
                        <a:rPr kumimoji="0" lang="es-ES" sz="1000" b="0" i="0" u="none" strike="noStrike" kern="1200" cap="none" spc="0" normalizeH="0" baseline="0" noProof="0">
                          <a:ln>
                            <a:noFill/>
                          </a:ln>
                          <a:solidFill>
                            <a:prstClr val="black"/>
                          </a:solidFill>
                          <a:effectLst/>
                          <a:uLnTx/>
                          <a:uFillTx/>
                          <a:latin typeface="+mn-lt"/>
                          <a:ea typeface="+mn-ea"/>
                          <a:cs typeface="+mn-cs"/>
                        </a:rPr>
                        <a:t>
Esta es la historia del primer ferrocarril argentino, el Ferrocarril del Oeste.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399029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- 2017-03-17 10:44:26</a:t>
                      </a:r>
                      <a:r>
                        <a:rPr kumimoji="0" lang="es-ES" sz="1000" b="0" i="0" u="none" strike="noStrike" kern="1200" cap="none" spc="0" normalizeH="0" baseline="0" noProof="0">
                          <a:ln>
                            <a:noFill/>
                          </a:ln>
                          <a:solidFill>
                            <a:prstClr val="black"/>
                          </a:solidFill>
                          <a:effectLst/>
                          <a:uLnTx/>
                          <a:uFillTx/>
                          <a:latin typeface="+mn-lt"/>
                          <a:ea typeface="+mn-ea"/>
                          <a:cs typeface="+mn-cs"/>
                        </a:rPr>
                        <a:t>
Desde la autopista Pilar - Pergamino en la RN8. Avanzan las obras!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369451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4122364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4935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97190661"/>
                    </a:ext>
                  </a:extLst>
                </a:gridCol>
                <a:gridCol w="658368">
                  <a:extLst>
                    <a:ext uri="{9D8B030D-6E8A-4147-A177-3AD203B41FA5}">
                      <a16:colId xmlns:a16="http://schemas.microsoft.com/office/drawing/2014/main" val="1907474470"/>
                    </a:ext>
                  </a:extLst>
                </a:gridCol>
                <a:gridCol w="658368">
                  <a:extLst>
                    <a:ext uri="{9D8B030D-6E8A-4147-A177-3AD203B41FA5}">
                      <a16:colId xmlns:a16="http://schemas.microsoft.com/office/drawing/2014/main" val="3630505474"/>
                    </a:ext>
                  </a:extLst>
                </a:gridCol>
                <a:gridCol w="658368">
                  <a:extLst>
                    <a:ext uri="{9D8B030D-6E8A-4147-A177-3AD203B41FA5}">
                      <a16:colId xmlns:a16="http://schemas.microsoft.com/office/drawing/2014/main" val="1593993319"/>
                    </a:ext>
                  </a:extLst>
                </a:gridCol>
                <a:gridCol w="658368">
                  <a:extLst>
                    <a:ext uri="{9D8B030D-6E8A-4147-A177-3AD203B41FA5}">
                      <a16:colId xmlns:a16="http://schemas.microsoft.com/office/drawing/2014/main" val="3431466235"/>
                    </a:ext>
                  </a:extLst>
                </a:gridCol>
                <a:gridCol w="658368">
                  <a:extLst>
                    <a:ext uri="{9D8B030D-6E8A-4147-A177-3AD203B41FA5}">
                      <a16:colId xmlns:a16="http://schemas.microsoft.com/office/drawing/2014/main" val="97607587"/>
                    </a:ext>
                  </a:extLst>
                </a:gridCol>
                <a:gridCol w="658368">
                  <a:extLst>
                    <a:ext uri="{9D8B030D-6E8A-4147-A177-3AD203B41FA5}">
                      <a16:colId xmlns:a16="http://schemas.microsoft.com/office/drawing/2014/main" val="2947216753"/>
                    </a:ext>
                  </a:extLst>
                </a:gridCol>
                <a:gridCol w="658368">
                  <a:extLst>
                    <a:ext uri="{9D8B030D-6E8A-4147-A177-3AD203B41FA5}">
                      <a16:colId xmlns:a16="http://schemas.microsoft.com/office/drawing/2014/main" val="935210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86162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- 2017-03-03 10:32:24</a:t>
                      </a:r>
                      <a:r>
                        <a:rPr kumimoji="0" lang="es-ES" sz="1000" b="0" i="0" u="none" strike="noStrike" kern="1200" cap="none" spc="0" normalizeH="0" baseline="0" noProof="0">
                          <a:ln>
                            <a:noFill/>
                          </a:ln>
                          <a:solidFill>
                            <a:prstClr val="black"/>
                          </a:solidFill>
                          <a:effectLst/>
                          <a:uLnTx/>
                          <a:uFillTx/>
                          <a:latin typeface="+mn-lt"/>
                          <a:ea typeface="+mn-ea"/>
                          <a:cs typeface="+mn-cs"/>
                        </a:rPr>
                        <a:t>
AEROLíNEAS SIGUE SUPERÁNDOSE 
Después de llegar a su récord de cantidad de pasajeros transportados en enero, Aerolíneas Argentinas llegó a su récord de pasajeros transportados en febrero. Este último mes se transportaron un 25% más que en 2015, y se estableció otro récord el día 24: la mayor cantidad de pasajeros transportados en un solo día en la historia.
Además, se mejoraron los niveles de puntualidad, que son muy buenos, y nos ubican dentro de las 20 compañías tradicionales más puntuales del mundo, según la consultora OAG.  Más argentinos están volando y llegando más rápido y mejor a donde quieren llegar.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1512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- 2017-03-23 16:17:36</a:t>
                      </a:r>
                      <a:r>
                        <a:rPr kumimoji="0" lang="es-ES" sz="1000" b="0" i="0" u="none" strike="noStrike" kern="1200" cap="none" spc="0" normalizeH="0" baseline="0" noProof="0">
                          <a:ln>
                            <a:noFill/>
                          </a:ln>
                          <a:solidFill>
                            <a:prstClr val="black"/>
                          </a:solidFill>
                          <a:effectLst/>
                          <a:uLnTx/>
                          <a:uFillTx/>
                          <a:latin typeface="+mn-lt"/>
                          <a:ea typeface="+mn-ea"/>
                          <a:cs typeface="+mn-cs"/>
                        </a:rPr>
                        <a:t>
Con la inclusión de las líneas Mitre, Roca y San Martín completamos la implementación de un nuevo sistema de comunicación en las 5 líneas del AMBA. 
¡Fijate de qué se trata!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6484681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5036619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3496432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81286074"/>
                    </a:ext>
                  </a:extLst>
                </a:gridCol>
                <a:gridCol w="658368">
                  <a:extLst>
                    <a:ext uri="{9D8B030D-6E8A-4147-A177-3AD203B41FA5}">
                      <a16:colId xmlns:a16="http://schemas.microsoft.com/office/drawing/2014/main" val="509439054"/>
                    </a:ext>
                  </a:extLst>
                </a:gridCol>
                <a:gridCol w="658368">
                  <a:extLst>
                    <a:ext uri="{9D8B030D-6E8A-4147-A177-3AD203B41FA5}">
                      <a16:colId xmlns:a16="http://schemas.microsoft.com/office/drawing/2014/main" val="2127931352"/>
                    </a:ext>
                  </a:extLst>
                </a:gridCol>
                <a:gridCol w="658368">
                  <a:extLst>
                    <a:ext uri="{9D8B030D-6E8A-4147-A177-3AD203B41FA5}">
                      <a16:colId xmlns:a16="http://schemas.microsoft.com/office/drawing/2014/main" val="2465064121"/>
                    </a:ext>
                  </a:extLst>
                </a:gridCol>
                <a:gridCol w="658368">
                  <a:extLst>
                    <a:ext uri="{9D8B030D-6E8A-4147-A177-3AD203B41FA5}">
                      <a16:colId xmlns:a16="http://schemas.microsoft.com/office/drawing/2014/main" val="3872348534"/>
                    </a:ext>
                  </a:extLst>
                </a:gridCol>
                <a:gridCol w="658368">
                  <a:extLst>
                    <a:ext uri="{9D8B030D-6E8A-4147-A177-3AD203B41FA5}">
                      <a16:colId xmlns:a16="http://schemas.microsoft.com/office/drawing/2014/main" val="3445432586"/>
                    </a:ext>
                  </a:extLst>
                </a:gridCol>
                <a:gridCol w="658368">
                  <a:extLst>
                    <a:ext uri="{9D8B030D-6E8A-4147-A177-3AD203B41FA5}">
                      <a16:colId xmlns:a16="http://schemas.microsoft.com/office/drawing/2014/main" val="2504026945"/>
                    </a:ext>
                  </a:extLst>
                </a:gridCol>
                <a:gridCol w="658368">
                  <a:extLst>
                    <a:ext uri="{9D8B030D-6E8A-4147-A177-3AD203B41FA5}">
                      <a16:colId xmlns:a16="http://schemas.microsoft.com/office/drawing/2014/main" val="2226959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679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- 2017-03-06 17:01:43</a:t>
                      </a:r>
                      <a:r>
                        <a:rPr kumimoji="0" lang="es-ES" sz="1000" b="0" i="0" u="none" strike="noStrike" kern="1200" cap="none" spc="0" normalizeH="0" baseline="0" noProof="0">
                          <a:ln>
                            <a:noFill/>
                          </a:ln>
                          <a:solidFill>
                            <a:prstClr val="black"/>
                          </a:solidFill>
                          <a:effectLst/>
                          <a:uLnTx/>
                          <a:uFillTx/>
                          <a:latin typeface="+mn-lt"/>
                          <a:ea typeface="+mn-ea"/>
                          <a:cs typeface="+mn-cs"/>
                        </a:rPr>
                        <a:t>
NUEVA LICENCIA NACIONAL DE CONDUCIR
Lanzamos la nueva Licencia Nacional de Conducir, que también podrá usarse en aquellos países incluidos en el Convenio de Ginebra. ¿Qué cambia? Es de mayor calidad, más auténtica y va a dar más seguridad ya que tiene 24 nuevas medidas que la transforman en una de las licencias más completas del mundo.
La Licencia de conducir es el final de un proceso, en el que también estamos trabajando para que sea más exigente y genere conductores mejor capacitados. Es un paso más en la seguridad de todos los caminos de nuestro país.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33990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- 2017-03-08 21:42:32</a:t>
                      </a:r>
                      <a:r>
                        <a:rPr kumimoji="0" lang="es-ES" sz="1000" b="0" i="0" u="none" strike="noStrike" kern="1200" cap="none" spc="0" normalizeH="0" baseline="0" noProof="0">
                          <a:ln>
                            <a:noFill/>
                          </a:ln>
                          <a:solidFill>
                            <a:prstClr val="black"/>
                          </a:solidFill>
                          <a:effectLst/>
                          <a:uLnTx/>
                          <a:uFillTx/>
                          <a:latin typeface="+mn-lt"/>
                          <a:ea typeface="+mn-ea"/>
                          <a:cs typeface="+mn-cs"/>
                        </a:rPr>
                        <a:t>
Hay muchas cosas que son diferentes de cómo las imaginamos #8M www.argentina.gob.ar/111mil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96044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279762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35384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46393684"/>
                    </a:ext>
                  </a:extLst>
                </a:gridCol>
                <a:gridCol w="658368">
                  <a:extLst>
                    <a:ext uri="{9D8B030D-6E8A-4147-A177-3AD203B41FA5}">
                      <a16:colId xmlns:a16="http://schemas.microsoft.com/office/drawing/2014/main" val="3635454680"/>
                    </a:ext>
                  </a:extLst>
                </a:gridCol>
                <a:gridCol w="658368">
                  <a:extLst>
                    <a:ext uri="{9D8B030D-6E8A-4147-A177-3AD203B41FA5}">
                      <a16:colId xmlns:a16="http://schemas.microsoft.com/office/drawing/2014/main" val="961077921"/>
                    </a:ext>
                  </a:extLst>
                </a:gridCol>
                <a:gridCol w="658368">
                  <a:extLst>
                    <a:ext uri="{9D8B030D-6E8A-4147-A177-3AD203B41FA5}">
                      <a16:colId xmlns:a16="http://schemas.microsoft.com/office/drawing/2014/main" val="3860995796"/>
                    </a:ext>
                  </a:extLst>
                </a:gridCol>
                <a:gridCol w="658368">
                  <a:extLst>
                    <a:ext uri="{9D8B030D-6E8A-4147-A177-3AD203B41FA5}">
                      <a16:colId xmlns:a16="http://schemas.microsoft.com/office/drawing/2014/main" val="589509819"/>
                    </a:ext>
                  </a:extLst>
                </a:gridCol>
                <a:gridCol w="658368">
                  <a:extLst>
                    <a:ext uri="{9D8B030D-6E8A-4147-A177-3AD203B41FA5}">
                      <a16:colId xmlns:a16="http://schemas.microsoft.com/office/drawing/2014/main" val="1827220872"/>
                    </a:ext>
                  </a:extLst>
                </a:gridCol>
                <a:gridCol w="658368">
                  <a:extLst>
                    <a:ext uri="{9D8B030D-6E8A-4147-A177-3AD203B41FA5}">
                      <a16:colId xmlns:a16="http://schemas.microsoft.com/office/drawing/2014/main" val="2762764443"/>
                    </a:ext>
                  </a:extLst>
                </a:gridCol>
                <a:gridCol w="658368">
                  <a:extLst>
                    <a:ext uri="{9D8B030D-6E8A-4147-A177-3AD203B41FA5}">
                      <a16:colId xmlns:a16="http://schemas.microsoft.com/office/drawing/2014/main" val="3637250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26199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- 2017-03-21 18:42:22</a:t>
                      </a:r>
                      <a:r>
                        <a:rPr kumimoji="0" lang="es-ES" sz="1000" b="0" i="0" u="none" strike="noStrike" kern="1200" cap="none" spc="0" normalizeH="0" baseline="0" noProof="0">
                          <a:ln>
                            <a:noFill/>
                          </a:ln>
                          <a:solidFill>
                            <a:prstClr val="black"/>
                          </a:solidFill>
                          <a:effectLst/>
                          <a:uLnTx/>
                          <a:uFillTx/>
                          <a:latin typeface="+mn-lt"/>
                          <a:ea typeface="+mn-ea"/>
                          <a:cs typeface="+mn-cs"/>
                        </a:rPr>
                        <a:t>
TERMINAMOS DE PAVIMENTAR LA RN51 ENTRE MUÑANO Y SAN ANTONIO DE LOS COBRES, EN SALTA
Otra obra más que finalizamos. Los 21 kilómetros que antes eran de ripio ahora están pavimentados, dándole a la región una conexión más segura y rápida. Además, permitirá un mejor desarrollo de la industria minera y turística, dos actividades económicas centrales de la provincia. 
Como parte del Plan Belgrano, vamos a seguir con obras en el mismo corredor hasta el límite con Chile en el Paso de Sico. Invirtiendo en infraestructura y trabajando con transparencia estamos cumpliendo con obras tan esperadas, como esta de la RN51.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2359275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6703063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55593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74764270"/>
                    </a:ext>
                  </a:extLst>
                </a:gridCol>
                <a:gridCol w="658368">
                  <a:extLst>
                    <a:ext uri="{9D8B030D-6E8A-4147-A177-3AD203B41FA5}">
                      <a16:colId xmlns:a16="http://schemas.microsoft.com/office/drawing/2014/main" val="3090491467"/>
                    </a:ext>
                  </a:extLst>
                </a:gridCol>
                <a:gridCol w="658368">
                  <a:extLst>
                    <a:ext uri="{9D8B030D-6E8A-4147-A177-3AD203B41FA5}">
                      <a16:colId xmlns:a16="http://schemas.microsoft.com/office/drawing/2014/main" val="3287531432"/>
                    </a:ext>
                  </a:extLst>
                </a:gridCol>
                <a:gridCol w="658368">
                  <a:extLst>
                    <a:ext uri="{9D8B030D-6E8A-4147-A177-3AD203B41FA5}">
                      <a16:colId xmlns:a16="http://schemas.microsoft.com/office/drawing/2014/main" val="2259051733"/>
                    </a:ext>
                  </a:extLst>
                </a:gridCol>
                <a:gridCol w="658368">
                  <a:extLst>
                    <a:ext uri="{9D8B030D-6E8A-4147-A177-3AD203B41FA5}">
                      <a16:colId xmlns:a16="http://schemas.microsoft.com/office/drawing/2014/main" val="1346196015"/>
                    </a:ext>
                  </a:extLst>
                </a:gridCol>
                <a:gridCol w="658368">
                  <a:extLst>
                    <a:ext uri="{9D8B030D-6E8A-4147-A177-3AD203B41FA5}">
                      <a16:colId xmlns:a16="http://schemas.microsoft.com/office/drawing/2014/main" val="2866156891"/>
                    </a:ext>
                  </a:extLst>
                </a:gridCol>
                <a:gridCol w="658368">
                  <a:extLst>
                    <a:ext uri="{9D8B030D-6E8A-4147-A177-3AD203B41FA5}">
                      <a16:colId xmlns:a16="http://schemas.microsoft.com/office/drawing/2014/main" val="1376608378"/>
                    </a:ext>
                  </a:extLst>
                </a:gridCol>
                <a:gridCol w="658368">
                  <a:extLst>
                    <a:ext uri="{9D8B030D-6E8A-4147-A177-3AD203B41FA5}">
                      <a16:colId xmlns:a16="http://schemas.microsoft.com/office/drawing/2014/main" val="31610927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99422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- 2017-03-09 19:17:29</a:t>
                      </a:r>
                      <a:r>
                        <a:rPr kumimoji="0" lang="es-ES" sz="1000" b="0" i="0" u="none" strike="noStrike" kern="1200" cap="none" spc="0" normalizeH="0" baseline="0" noProof="0">
                          <a:ln>
                            <a:noFill/>
                          </a:ln>
                          <a:solidFill>
                            <a:prstClr val="black"/>
                          </a:solidFill>
                          <a:effectLst/>
                          <a:uLnTx/>
                          <a:uFillTx/>
                          <a:latin typeface="+mn-lt"/>
                          <a:ea typeface="+mn-ea"/>
                          <a:cs typeface="+mn-cs"/>
                        </a:rPr>
                        <a:t>
SEGUIMOS TRABAJANDO EN LA ESTACIÓN CASTELLO DEL FFCC BELGRANO SUR
Estamos prolongando los andenes nuevos trabajando con una grúa de gran longitud que se llama pluma, para poder cruzar los materiales de un andén a otro.
Solo se detienen los trabajos cuando el tren de pasajeros pasa por la estación, pero el servicio no se interrumpe mientras nosotros avanzamos. Estas obras de infraestructura y seguridad son parte de la renovación de 21 estaciones de la línea.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9880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- 2017-03-21 19:27:05</a:t>
                      </a:r>
                      <a:r>
                        <a:rPr kumimoji="0" lang="es-ES" sz="1000" b="0" i="0" u="none" strike="noStrike" kern="1200" cap="none" spc="0" normalizeH="0" baseline="0" noProof="0">
                          <a:ln>
                            <a:noFill/>
                          </a:ln>
                          <a:solidFill>
                            <a:prstClr val="black"/>
                          </a:solidFill>
                          <a:effectLst/>
                          <a:uLnTx/>
                          <a:uFillTx/>
                          <a:latin typeface="+mn-lt"/>
                          <a:ea typeface="+mn-ea"/>
                          <a:cs typeface="+mn-cs"/>
                        </a:rPr>
                        <a:t>
IPH empezó haciendo cables de acero para frenos de bicicletas en un taller de San Martín, Buenos Aires. Hoy, tiene dos plantas en San Miguel y sus cables están en los ascensores de los principales rascacielos de Nueva York.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7718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- 2017-03-06 22:00:00</a:t>
                      </a:r>
                      <a:r>
                        <a:rPr kumimoji="0" lang="es-ES" sz="1000" b="0" i="0" u="none" strike="noStrike" kern="1200" cap="none" spc="0" normalizeH="0" baseline="0" noProof="0">
                          <a:ln>
                            <a:noFill/>
                          </a:ln>
                          <a:solidFill>
                            <a:prstClr val="black"/>
                          </a:solidFill>
                          <a:effectLst/>
                          <a:uLnTx/>
                          <a:uFillTx/>
                          <a:latin typeface="+mn-lt"/>
                          <a:ea typeface="+mn-ea"/>
                          <a:cs typeface="+mn-cs"/>
                        </a:rPr>
                        <a:t>
ESTAMOS RENOVANDO EL AEROPUERTO DE CHAPELCO
Vamos a construir una nueva pista de aterrizaje e incorporar nueva tecnología en el sistema de balizamiento para mejorar la seguridad.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9548139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561896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4959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12441299"/>
                    </a:ext>
                  </a:extLst>
                </a:gridCol>
                <a:gridCol w="658368">
                  <a:extLst>
                    <a:ext uri="{9D8B030D-6E8A-4147-A177-3AD203B41FA5}">
                      <a16:colId xmlns:a16="http://schemas.microsoft.com/office/drawing/2014/main" val="4162109486"/>
                    </a:ext>
                  </a:extLst>
                </a:gridCol>
                <a:gridCol w="658368">
                  <a:extLst>
                    <a:ext uri="{9D8B030D-6E8A-4147-A177-3AD203B41FA5}">
                      <a16:colId xmlns:a16="http://schemas.microsoft.com/office/drawing/2014/main" val="909367075"/>
                    </a:ext>
                  </a:extLst>
                </a:gridCol>
                <a:gridCol w="658368">
                  <a:extLst>
                    <a:ext uri="{9D8B030D-6E8A-4147-A177-3AD203B41FA5}">
                      <a16:colId xmlns:a16="http://schemas.microsoft.com/office/drawing/2014/main" val="1988503742"/>
                    </a:ext>
                  </a:extLst>
                </a:gridCol>
                <a:gridCol w="658368">
                  <a:extLst>
                    <a:ext uri="{9D8B030D-6E8A-4147-A177-3AD203B41FA5}">
                      <a16:colId xmlns:a16="http://schemas.microsoft.com/office/drawing/2014/main" val="3014977928"/>
                    </a:ext>
                  </a:extLst>
                </a:gridCol>
                <a:gridCol w="658368">
                  <a:extLst>
                    <a:ext uri="{9D8B030D-6E8A-4147-A177-3AD203B41FA5}">
                      <a16:colId xmlns:a16="http://schemas.microsoft.com/office/drawing/2014/main" val="2485494461"/>
                    </a:ext>
                  </a:extLst>
                </a:gridCol>
                <a:gridCol w="658368">
                  <a:extLst>
                    <a:ext uri="{9D8B030D-6E8A-4147-A177-3AD203B41FA5}">
                      <a16:colId xmlns:a16="http://schemas.microsoft.com/office/drawing/2014/main" val="2235209581"/>
                    </a:ext>
                  </a:extLst>
                </a:gridCol>
                <a:gridCol w="658368">
                  <a:extLst>
                    <a:ext uri="{9D8B030D-6E8A-4147-A177-3AD203B41FA5}">
                      <a16:colId xmlns:a16="http://schemas.microsoft.com/office/drawing/2014/main" val="517061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99919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- 2017-03-26 11:00:00</a:t>
                      </a:r>
                      <a:r>
                        <a:rPr kumimoji="0" lang="es-ES" sz="1000" b="0" i="0" u="none" strike="noStrike" kern="1200" cap="none" spc="0" normalizeH="0" baseline="0" noProof="0">
                          <a:ln>
                            <a:noFill/>
                          </a:ln>
                          <a:solidFill>
                            <a:prstClr val="black"/>
                          </a:solidFill>
                          <a:effectLst/>
                          <a:uLnTx/>
                          <a:uFillTx/>
                          <a:latin typeface="+mn-lt"/>
                          <a:ea typeface="+mn-ea"/>
                          <a:cs typeface="+mn-cs"/>
                        </a:rPr>
                        <a:t>
AVANZA LA AUTOPISTA SOBRE LA RN 16 EN CHACO
Entre Resistencia y Makallé estamos construyendo una autopista. Esta ruta es muy importante para los chaqueños porque atraviesa la provincia de este a oeste, lo que hace que sea la más utilizada para el comercio, transportando principalmente algodón, yerba mate, soja, trigo, girasol y maderas.
Como parte de esta obra, también estamos construyendo una colectora para alivianar el tránsito entre Resistencia y Puerto Tirol. #MásObras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2673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Trabajo, Empleo y Seguridad Social de la Nación - 2017-03-04 21:55:32</a:t>
                      </a:r>
                      <a:r>
                        <a:rPr kumimoji="0" lang="es-ES" sz="1000" b="0" i="0" u="none" strike="noStrike" kern="1200" cap="none" spc="0" normalizeH="0" baseline="0" noProof="0">
                          <a:ln>
                            <a:noFill/>
                          </a:ln>
                          <a:solidFill>
                            <a:prstClr val="black"/>
                          </a:solidFill>
                          <a:effectLst/>
                          <a:uLnTx/>
                          <a:uFillTx/>
                          <a:latin typeface="+mn-lt"/>
                          <a:ea typeface="+mn-ea"/>
                          <a:cs typeface="+mn-cs"/>
                        </a:rPr>
                        <a:t>
#JuntasPodemos 
“Si una mujer está decidida, puede”
Para el Día Internacional de la Mujer Trabajadora propiciamos que todas las mujeres elijan qué son y a qué dedicarse. Conocé a Viviana, comandante instructora de Aerolíneas Argentinas.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832156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9356781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- 10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731060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00097358"/>
                    </a:ext>
                  </a:extLst>
                </a:gridCol>
                <a:gridCol w="658368">
                  <a:extLst>
                    <a:ext uri="{9D8B030D-6E8A-4147-A177-3AD203B41FA5}">
                      <a16:colId xmlns:a16="http://schemas.microsoft.com/office/drawing/2014/main" val="1423544783"/>
                    </a:ext>
                  </a:extLst>
                </a:gridCol>
                <a:gridCol w="658368">
                  <a:extLst>
                    <a:ext uri="{9D8B030D-6E8A-4147-A177-3AD203B41FA5}">
                      <a16:colId xmlns:a16="http://schemas.microsoft.com/office/drawing/2014/main" val="2127144567"/>
                    </a:ext>
                  </a:extLst>
                </a:gridCol>
                <a:gridCol w="658368">
                  <a:extLst>
                    <a:ext uri="{9D8B030D-6E8A-4147-A177-3AD203B41FA5}">
                      <a16:colId xmlns:a16="http://schemas.microsoft.com/office/drawing/2014/main" val="884608565"/>
                    </a:ext>
                  </a:extLst>
                </a:gridCol>
                <a:gridCol w="658368">
                  <a:extLst>
                    <a:ext uri="{9D8B030D-6E8A-4147-A177-3AD203B41FA5}">
                      <a16:colId xmlns:a16="http://schemas.microsoft.com/office/drawing/2014/main" val="2516065822"/>
                    </a:ext>
                  </a:extLst>
                </a:gridCol>
                <a:gridCol w="658368">
                  <a:extLst>
                    <a:ext uri="{9D8B030D-6E8A-4147-A177-3AD203B41FA5}">
                      <a16:colId xmlns:a16="http://schemas.microsoft.com/office/drawing/2014/main" val="469223354"/>
                    </a:ext>
                  </a:extLst>
                </a:gridCol>
                <a:gridCol w="658368">
                  <a:extLst>
                    <a:ext uri="{9D8B030D-6E8A-4147-A177-3AD203B41FA5}">
                      <a16:colId xmlns:a16="http://schemas.microsoft.com/office/drawing/2014/main" val="2644408037"/>
                    </a:ext>
                  </a:extLst>
                </a:gridCol>
                <a:gridCol w="658368">
                  <a:extLst>
                    <a:ext uri="{9D8B030D-6E8A-4147-A177-3AD203B41FA5}">
                      <a16:colId xmlns:a16="http://schemas.microsoft.com/office/drawing/2014/main" val="1083083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02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- 2017-03-02 14:18:30</a:t>
                      </a:r>
                      <a:r>
                        <a:rPr kumimoji="0" lang="es-ES" sz="1000" b="0" i="0" u="none" strike="noStrike" kern="1200" cap="none" spc="0" normalizeH="0" baseline="0" noProof="0">
                          <a:ln>
                            <a:noFill/>
                          </a:ln>
                          <a:solidFill>
                            <a:prstClr val="black"/>
                          </a:solidFill>
                          <a:effectLst/>
                          <a:uLnTx/>
                          <a:uFillTx/>
                          <a:latin typeface="+mn-lt"/>
                          <a:ea typeface="+mn-ea"/>
                          <a:cs typeface="+mn-cs"/>
                        </a:rPr>
                        <a:t>
Estamos remodelando la estación #Retiro del Mitre. Ya avanzamos con la primera fase y seguimos trabajando hasta finalizar la obra en los próximos meses. Mirá la foto 360 y descubrí como está quedando la estación.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08929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- 2017-03-29 12:45:30</a:t>
                      </a:r>
                      <a:r>
                        <a:rPr kumimoji="0" lang="es-ES" sz="1000" b="0" i="0" u="none" strike="noStrike" kern="1200" cap="none" spc="0" normalizeH="0" baseline="0" noProof="0">
                          <a:ln>
                            <a:noFill/>
                          </a:ln>
                          <a:solidFill>
                            <a:prstClr val="black"/>
                          </a:solidFill>
                          <a:effectLst/>
                          <a:uLnTx/>
                          <a:uFillTx/>
                          <a:latin typeface="+mn-lt"/>
                          <a:ea typeface="+mn-ea"/>
                          <a:cs typeface="+mn-cs"/>
                        </a:rPr>
                        <a:t>
Quilmes necesitaba este tipo de obras. Mirá todo lo que estamos haciendo para que los vecinos puedan viajar mejor.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6939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- 2017-03-27 12:03:45</a:t>
                      </a:r>
                      <a:r>
                        <a:rPr kumimoji="0" lang="es-ES" sz="1000" b="0" i="0" u="none" strike="noStrike" kern="1200" cap="none" spc="0" normalizeH="0" baseline="0" noProof="0">
                          <a:ln>
                            <a:noFill/>
                          </a:ln>
                          <a:solidFill>
                            <a:prstClr val="black"/>
                          </a:solidFill>
                          <a:effectLst/>
                          <a:uLnTx/>
                          <a:uFillTx/>
                          <a:latin typeface="+mn-lt"/>
                          <a:ea typeface="+mn-ea"/>
                          <a:cs typeface="+mn-cs"/>
                        </a:rPr>
                        <a:t>
¡Feliz día a todos los aeronáuticos!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44603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- 2017-03-01 15:28:18</a:t>
                      </a:r>
                      <a:r>
                        <a:rPr kumimoji="0" lang="es-ES" sz="1000" b="0" i="0" u="none" strike="noStrike" kern="1200" cap="none" spc="0" normalizeH="0" baseline="0" noProof="0">
                          <a:ln>
                            <a:noFill/>
                          </a:ln>
                          <a:solidFill>
                            <a:prstClr val="black"/>
                          </a:solidFill>
                          <a:effectLst/>
                          <a:uLnTx/>
                          <a:uFillTx/>
                          <a:latin typeface="+mn-lt"/>
                          <a:ea typeface="+mn-ea"/>
                          <a:cs typeface="+mn-cs"/>
                        </a:rPr>
                        <a:t>
A los Boleteros, Guarda Tren, Señalamiento, Supervisores, Personal de Limpieza, Asistente Operativo, Personal de Puesto de Control, a los Mecánicos, Técnicos, Banderilleros, Conductores y a todos los que son parte de la gran familia ferroviaria.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368765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138532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- 11 of 11</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93385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23058824"/>
                    </a:ext>
                  </a:extLst>
                </a:gridCol>
                <a:gridCol w="658368">
                  <a:extLst>
                    <a:ext uri="{9D8B030D-6E8A-4147-A177-3AD203B41FA5}">
                      <a16:colId xmlns:a16="http://schemas.microsoft.com/office/drawing/2014/main" val="2494959689"/>
                    </a:ext>
                  </a:extLst>
                </a:gridCol>
                <a:gridCol w="658368">
                  <a:extLst>
                    <a:ext uri="{9D8B030D-6E8A-4147-A177-3AD203B41FA5}">
                      <a16:colId xmlns:a16="http://schemas.microsoft.com/office/drawing/2014/main" val="2542094068"/>
                    </a:ext>
                  </a:extLst>
                </a:gridCol>
                <a:gridCol w="658368">
                  <a:extLst>
                    <a:ext uri="{9D8B030D-6E8A-4147-A177-3AD203B41FA5}">
                      <a16:colId xmlns:a16="http://schemas.microsoft.com/office/drawing/2014/main" val="2798187744"/>
                    </a:ext>
                  </a:extLst>
                </a:gridCol>
                <a:gridCol w="658368">
                  <a:extLst>
                    <a:ext uri="{9D8B030D-6E8A-4147-A177-3AD203B41FA5}">
                      <a16:colId xmlns:a16="http://schemas.microsoft.com/office/drawing/2014/main" val="1105918255"/>
                    </a:ext>
                  </a:extLst>
                </a:gridCol>
                <a:gridCol w="658368">
                  <a:extLst>
                    <a:ext uri="{9D8B030D-6E8A-4147-A177-3AD203B41FA5}">
                      <a16:colId xmlns:a16="http://schemas.microsoft.com/office/drawing/2014/main" val="3342753894"/>
                    </a:ext>
                  </a:extLst>
                </a:gridCol>
                <a:gridCol w="658368">
                  <a:extLst>
                    <a:ext uri="{9D8B030D-6E8A-4147-A177-3AD203B41FA5}">
                      <a16:colId xmlns:a16="http://schemas.microsoft.com/office/drawing/2014/main" val="2908044416"/>
                    </a:ext>
                  </a:extLst>
                </a:gridCol>
                <a:gridCol w="658368">
                  <a:extLst>
                    <a:ext uri="{9D8B030D-6E8A-4147-A177-3AD203B41FA5}">
                      <a16:colId xmlns:a16="http://schemas.microsoft.com/office/drawing/2014/main" val="3070940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95965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Transporte de la Nación Argentina - 2017-03-18 20:15:10</a:t>
                      </a:r>
                      <a:r>
                        <a:rPr kumimoji="0" lang="es-ES" sz="1000" b="0" i="0" u="none" strike="noStrike" kern="1200" cap="none" spc="0" normalizeH="0" baseline="0" noProof="0">
                          <a:ln>
                            <a:noFill/>
                          </a:ln>
                          <a:solidFill>
                            <a:prstClr val="black"/>
                          </a:solidFill>
                          <a:effectLst/>
                          <a:uLnTx/>
                          <a:uFillTx/>
                          <a:latin typeface="+mn-lt"/>
                          <a:ea typeface="+mn-ea"/>
                          <a:cs typeface="+mn-cs"/>
                        </a:rPr>
                        <a:t>
ESTAMOS TRABAJANDO SOBRE LA RN64 EN SANTIAGO DEL ESTERO
Entre las localidades Los Corrillos y Guasayan estamos llevando adelante trabajos de bacheo y desde la salida de la capital hasta Pampa Muyoj estamos haciendo trabajos de mantenimiento de las banquinas. El buen estado de la Ruta Nacional 64 es central para el desarrollo del comercio ya que es una vía muy utilizada para la producción agrícola-ganadera de la región.
Seguimos trabajando para mejorar las condiciones de seguridad y el buen tránsito de las rutas argentinas.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20688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Producción de la Nación Argentina - 2017-03-02 18:49:29</a:t>
                      </a:r>
                      <a:r>
                        <a:rPr kumimoji="0" lang="es-ES" sz="1000" b="0" i="0" u="none" strike="noStrike" kern="1200" cap="none" spc="0" normalizeH="0" baseline="0" noProof="0">
                          <a:ln>
                            <a:noFill/>
                          </a:ln>
                          <a:solidFill>
                            <a:prstClr val="black"/>
                          </a:solidFill>
                          <a:effectLst/>
                          <a:uLnTx/>
                          <a:uFillTx/>
                          <a:latin typeface="+mn-lt"/>
                          <a:ea typeface="+mn-ea"/>
                          <a:cs typeface="+mn-cs"/>
                        </a:rPr>
                        <a:t>
ARGENTINA ES EL SEGUNDO EXPORTADOR MUNDIAL DE BIODIÉSEL
Santa Fe, Buenos Aires, La Pampa y Santiago del Estero son las principales provincias productoras.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318992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8803662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812189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21737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723204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895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8744073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61188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884844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08655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778220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65378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75969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2222449"/>
                    </a:ext>
                  </a:extLst>
                </a:gridCol>
                <a:gridCol w="2468880">
                  <a:extLst>
                    <a:ext uri="{9D8B030D-6E8A-4147-A177-3AD203B41FA5}">
                      <a16:colId xmlns:a16="http://schemas.microsoft.com/office/drawing/2014/main" val="1699683217"/>
                    </a:ext>
                  </a:extLst>
                </a:gridCol>
                <a:gridCol w="822960">
                  <a:extLst>
                    <a:ext uri="{9D8B030D-6E8A-4147-A177-3AD203B41FA5}">
                      <a16:colId xmlns:a16="http://schemas.microsoft.com/office/drawing/2014/main" val="2937624899"/>
                    </a:ext>
                  </a:extLst>
                </a:gridCol>
                <a:gridCol w="822960">
                  <a:extLst>
                    <a:ext uri="{9D8B030D-6E8A-4147-A177-3AD203B41FA5}">
                      <a16:colId xmlns:a16="http://schemas.microsoft.com/office/drawing/2014/main" val="3184627339"/>
                    </a:ext>
                  </a:extLst>
                </a:gridCol>
                <a:gridCol w="822960">
                  <a:extLst>
                    <a:ext uri="{9D8B030D-6E8A-4147-A177-3AD203B41FA5}">
                      <a16:colId xmlns:a16="http://schemas.microsoft.com/office/drawing/2014/main" val="39027433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09832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Questra 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(34), Ministerio de Transporte de la Nación Argentina (18)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1949268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Andres Mac Gaul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(22), Francisco Cabrera (13), Ministerio de Transporte de la Nación Argentina (15)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457734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Julián Ilu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extLst>
                  <a:ext uri="{0D108BD9-81ED-4DB2-BD59-A6C34878D82A}">
                    <a16:rowId xmlns:a16="http://schemas.microsoft.com/office/drawing/2014/main" val="104538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Création de contenu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(22), Ministerio de Transporte de la Nación Argentina (6)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4263679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Carlos Ramirez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3863571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Graciela Aganetto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(23)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237670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Radan 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Producción de la Nación Argentina (13), Ministerio de Transporte de la Nación Argentina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8135886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Francisco Laruccia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298167094"/>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886941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55658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245069310"/>
                    </a:ext>
                  </a:extLst>
                </a:gridCol>
                <a:gridCol w="2468880">
                  <a:extLst>
                    <a:ext uri="{9D8B030D-6E8A-4147-A177-3AD203B41FA5}">
                      <a16:colId xmlns:a16="http://schemas.microsoft.com/office/drawing/2014/main" val="26301312"/>
                    </a:ext>
                  </a:extLst>
                </a:gridCol>
                <a:gridCol w="822960">
                  <a:extLst>
                    <a:ext uri="{9D8B030D-6E8A-4147-A177-3AD203B41FA5}">
                      <a16:colId xmlns:a16="http://schemas.microsoft.com/office/drawing/2014/main" val="4175866357"/>
                    </a:ext>
                  </a:extLst>
                </a:gridCol>
                <a:gridCol w="822960">
                  <a:extLst>
                    <a:ext uri="{9D8B030D-6E8A-4147-A177-3AD203B41FA5}">
                      <a16:colId xmlns:a16="http://schemas.microsoft.com/office/drawing/2014/main" val="1249617587"/>
                    </a:ext>
                  </a:extLst>
                </a:gridCol>
                <a:gridCol w="822960">
                  <a:extLst>
                    <a:ext uri="{9D8B030D-6E8A-4147-A177-3AD203B41FA5}">
                      <a16:colId xmlns:a16="http://schemas.microsoft.com/office/drawing/2014/main" val="1748593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385712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Beatrice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Francisco Cabrera (2), Ministerio de Trabajo, Empleo y Seguridad Social de la Nación (14), Ministerio de Transporte de la Nación Argentina (2)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144632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Ana Maria Taibo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Trabajo, Empleo y Seguridad Social de la Nación (16)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392932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Alberto Lindon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3225411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 Contti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06648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Alejo Daniel Codesido Seoane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0846824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Christian Choque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17812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Matias Leonardo Arrieta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Ministerio de Transporte de la Nación Argentina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192128621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7364767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676497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86921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1286</Words>
  <Application>Microsoft Office PowerPoint</Application>
  <PresentationFormat>On-screen Show (4:3)</PresentationFormat>
  <Paragraphs>502</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Calibri</vt:lpstr>
      <vt:lpstr>Arial</vt:lpstr>
      <vt:lpstr>quintly_template</vt:lpstr>
      <vt:lpstr>Reporte Facebook</vt:lpstr>
      <vt:lpstr>Facebook Key Metrics Table</vt:lpstr>
      <vt:lpstr>Facebook Fans Total</vt:lpstr>
      <vt:lpstr>Facebook Key Metrics Radar</vt:lpstr>
      <vt:lpstr>Facebook Fans Change</vt:lpstr>
      <vt:lpstr>Facebook Fans Change Per Weekday</vt:lpstr>
      <vt:lpstr>Facebook Own Posts By Weekday</vt:lpstr>
      <vt:lpstr>Facebook Interaction Rate By Weekday</vt:lpstr>
      <vt:lpstr>Facebook Own Posts</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Own Posts By Hour</vt:lpstr>
      <vt:lpstr>Facebook Interaction Rate By Hour</vt:lpstr>
      <vt:lpstr>Facebook Post Type Distribution</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2017-03-31T13:26:52Z</dcterms:created>
  <dcterms:modified xsi:type="dcterms:W3CDTF">2017-03-31T13:27:42Z</dcterms:modified>
</cp:coreProperties>
</file>