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30678147"/>
              </p:ext>
            </p:extLst>
          </p:nvPr>
        </p:nvGraphicFramePr>
        <p:xfrm>
          <a:off x="457200" y="1731963"/>
          <a:ext cx="8229600" cy="44196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1809550"/>
                    </a:ext>
                  </a:extLst>
                </a:gridCol>
                <a:gridCol w="658368">
                  <a:extLst>
                    <a:ext uri="{9D8B030D-6E8A-4147-A177-3AD203B41FA5}">
                      <a16:colId xmlns:a16="http://schemas.microsoft.com/office/drawing/2014/main" val="3464572746"/>
                    </a:ext>
                  </a:extLst>
                </a:gridCol>
                <a:gridCol w="658368">
                  <a:extLst>
                    <a:ext uri="{9D8B030D-6E8A-4147-A177-3AD203B41FA5}">
                      <a16:colId xmlns:a16="http://schemas.microsoft.com/office/drawing/2014/main" val="1548995209"/>
                    </a:ext>
                  </a:extLst>
                </a:gridCol>
                <a:gridCol w="658368">
                  <a:extLst>
                    <a:ext uri="{9D8B030D-6E8A-4147-A177-3AD203B41FA5}">
                      <a16:colId xmlns:a16="http://schemas.microsoft.com/office/drawing/2014/main" val="2886567539"/>
                    </a:ext>
                  </a:extLst>
                </a:gridCol>
                <a:gridCol w="658368">
                  <a:extLst>
                    <a:ext uri="{9D8B030D-6E8A-4147-A177-3AD203B41FA5}">
                      <a16:colId xmlns:a16="http://schemas.microsoft.com/office/drawing/2014/main" val="393336482"/>
                    </a:ext>
                  </a:extLst>
                </a:gridCol>
                <a:gridCol w="658368">
                  <a:extLst>
                    <a:ext uri="{9D8B030D-6E8A-4147-A177-3AD203B41FA5}">
                      <a16:colId xmlns:a16="http://schemas.microsoft.com/office/drawing/2014/main" val="2246665341"/>
                    </a:ext>
                  </a:extLst>
                </a:gridCol>
                <a:gridCol w="658368">
                  <a:extLst>
                    <a:ext uri="{9D8B030D-6E8A-4147-A177-3AD203B41FA5}">
                      <a16:colId xmlns:a16="http://schemas.microsoft.com/office/drawing/2014/main" val="2318330508"/>
                    </a:ext>
                  </a:extLst>
                </a:gridCol>
                <a:gridCol w="658368">
                  <a:extLst>
                    <a:ext uri="{9D8B030D-6E8A-4147-A177-3AD203B41FA5}">
                      <a16:colId xmlns:a16="http://schemas.microsoft.com/office/drawing/2014/main" val="3679984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826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- 2017-03-03 17:48:07</a:t>
                      </a:r>
                      <a:r>
                        <a:rPr kumimoji="0" lang="es-ES" sz="1000" b="0" i="0" u="none" strike="noStrike" kern="1200" cap="none" spc="0" normalizeH="0" baseline="0" noProof="0">
                          <a:ln>
                            <a:noFill/>
                          </a:ln>
                          <a:solidFill>
                            <a:prstClr val="black"/>
                          </a:solidFill>
                          <a:effectLst/>
                          <a:uLnTx/>
                          <a:uFillTx/>
                          <a:latin typeface="+mn-lt"/>
                          <a:ea typeface="+mn-ea"/>
                          <a:cs typeface="+mn-cs"/>
                        </a:rPr>
                        <a:t>
Tu obra nos inspira.
Construyamos juntos un homenaje a la mujer dominicana, que con su legado logra mejorar cada día de nuestras vidas.
Hora:  Desde las 8:00 a.m.
Lugar:  Banco BHD León
Av. 27 de Febrero esq. Av. Winston Churchill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221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17:32:11</a:t>
                      </a:r>
                      <a:r>
                        <a:rPr kumimoji="0" lang="es-ES" sz="1000" b="0" i="0" u="none" strike="noStrike" kern="1200" cap="none" spc="0" normalizeH="0" baseline="0" noProof="0">
                          <a:ln>
                            <a:noFill/>
                          </a:ln>
                          <a:solidFill>
                            <a:prstClr val="black"/>
                          </a:solidFill>
                          <a:effectLst/>
                          <a:uLnTx/>
                          <a:uFillTx/>
                          <a:latin typeface="+mn-lt"/>
                          <a:ea typeface="+mn-ea"/>
                          <a:cs typeface="+mn-cs"/>
                        </a:rPr>
                        <a:t>
Entra a http://beisbol.bhdleon.com.do/ viste tus redes sociales y demostremos que somos 10 millones de dominicanos que juntos formamos #ElEquipoMasGrande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181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19:36:04</a:t>
                      </a:r>
                      <a:r>
                        <a:rPr kumimoji="0" lang="es-ES" sz="1000" b="0" i="0" u="none" strike="noStrike" kern="1200" cap="none" spc="0" normalizeH="0" baseline="0" noProof="0">
                          <a:ln>
                            <a:noFill/>
                          </a:ln>
                          <a:solidFill>
                            <a:prstClr val="black"/>
                          </a:solidFill>
                          <a:effectLst/>
                          <a:uLnTx/>
                          <a:uFillTx/>
                          <a:latin typeface="+mn-lt"/>
                          <a:ea typeface="+mn-ea"/>
                          <a:cs typeface="+mn-cs"/>
                        </a:rPr>
                        <a:t>
Demostremos que juntos formamos #ElEquipoMasGrande del mundo, viste tu perfil de redes sociales a través de nuestra aplicación en http://beisbol.bhdleon.com.do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568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11:57:44</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utiliza su liderazgo para enseñar a otros las lecciones más importantes de la vida, ayudándonos a destacarnos en la sociedad como ciudadanos conscientes y responsables.
Ríndele homenaje a esa #MujerMujer cuyo liderazgo haya influenciado tu vida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7344361"/>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1381473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23355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1793808"/>
                    </a:ext>
                  </a:extLst>
                </a:gridCol>
                <a:gridCol w="658368">
                  <a:extLst>
                    <a:ext uri="{9D8B030D-6E8A-4147-A177-3AD203B41FA5}">
                      <a16:colId xmlns:a16="http://schemas.microsoft.com/office/drawing/2014/main" val="2721721375"/>
                    </a:ext>
                  </a:extLst>
                </a:gridCol>
                <a:gridCol w="658368">
                  <a:extLst>
                    <a:ext uri="{9D8B030D-6E8A-4147-A177-3AD203B41FA5}">
                      <a16:colId xmlns:a16="http://schemas.microsoft.com/office/drawing/2014/main" val="3969386993"/>
                    </a:ext>
                  </a:extLst>
                </a:gridCol>
                <a:gridCol w="658368">
                  <a:extLst>
                    <a:ext uri="{9D8B030D-6E8A-4147-A177-3AD203B41FA5}">
                      <a16:colId xmlns:a16="http://schemas.microsoft.com/office/drawing/2014/main" val="174671942"/>
                    </a:ext>
                  </a:extLst>
                </a:gridCol>
                <a:gridCol w="658368">
                  <a:extLst>
                    <a:ext uri="{9D8B030D-6E8A-4147-A177-3AD203B41FA5}">
                      <a16:colId xmlns:a16="http://schemas.microsoft.com/office/drawing/2014/main" val="3138254070"/>
                    </a:ext>
                  </a:extLst>
                </a:gridCol>
                <a:gridCol w="658368">
                  <a:extLst>
                    <a:ext uri="{9D8B030D-6E8A-4147-A177-3AD203B41FA5}">
                      <a16:colId xmlns:a16="http://schemas.microsoft.com/office/drawing/2014/main" val="346658354"/>
                    </a:ext>
                  </a:extLst>
                </a:gridCol>
                <a:gridCol w="658368">
                  <a:extLst>
                    <a:ext uri="{9D8B030D-6E8A-4147-A177-3AD203B41FA5}">
                      <a16:colId xmlns:a16="http://schemas.microsoft.com/office/drawing/2014/main" val="1289106728"/>
                    </a:ext>
                  </a:extLst>
                </a:gridCol>
                <a:gridCol w="658368">
                  <a:extLst>
                    <a:ext uri="{9D8B030D-6E8A-4147-A177-3AD203B41FA5}">
                      <a16:colId xmlns:a16="http://schemas.microsoft.com/office/drawing/2014/main" val="1649188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330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13:17:13</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es proactiva defendiendo los recursos de su comunidad, cuya solidaridad nos beneficia a todos.
Ríndele homenaje a esa #MujerMujer cuya solidaridad haya impactado tu comunidad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5479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14:35:31</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beneficia a los demás con su sed de conocimiento, aportándonos descubrimientos que mejoran la calidad de nuestras vidas.
Ríndele homenaje a esa #MujerMujer cuya empatía te haya motivado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79504475"/>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2319405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91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8656481"/>
                    </a:ext>
                  </a:extLst>
                </a:gridCol>
                <a:gridCol w="658368">
                  <a:extLst>
                    <a:ext uri="{9D8B030D-6E8A-4147-A177-3AD203B41FA5}">
                      <a16:colId xmlns:a16="http://schemas.microsoft.com/office/drawing/2014/main" val="4236232407"/>
                    </a:ext>
                  </a:extLst>
                </a:gridCol>
                <a:gridCol w="658368">
                  <a:extLst>
                    <a:ext uri="{9D8B030D-6E8A-4147-A177-3AD203B41FA5}">
                      <a16:colId xmlns:a16="http://schemas.microsoft.com/office/drawing/2014/main" val="2029711902"/>
                    </a:ext>
                  </a:extLst>
                </a:gridCol>
                <a:gridCol w="658368">
                  <a:extLst>
                    <a:ext uri="{9D8B030D-6E8A-4147-A177-3AD203B41FA5}">
                      <a16:colId xmlns:a16="http://schemas.microsoft.com/office/drawing/2014/main" val="2195248259"/>
                    </a:ext>
                  </a:extLst>
                </a:gridCol>
                <a:gridCol w="658368">
                  <a:extLst>
                    <a:ext uri="{9D8B030D-6E8A-4147-A177-3AD203B41FA5}">
                      <a16:colId xmlns:a16="http://schemas.microsoft.com/office/drawing/2014/main" val="1097054745"/>
                    </a:ext>
                  </a:extLst>
                </a:gridCol>
                <a:gridCol w="658368">
                  <a:extLst>
                    <a:ext uri="{9D8B030D-6E8A-4147-A177-3AD203B41FA5}">
                      <a16:colId xmlns:a16="http://schemas.microsoft.com/office/drawing/2014/main" val="1334681603"/>
                    </a:ext>
                  </a:extLst>
                </a:gridCol>
                <a:gridCol w="658368">
                  <a:extLst>
                    <a:ext uri="{9D8B030D-6E8A-4147-A177-3AD203B41FA5}">
                      <a16:colId xmlns:a16="http://schemas.microsoft.com/office/drawing/2014/main" val="3516889985"/>
                    </a:ext>
                  </a:extLst>
                </a:gridCol>
                <a:gridCol w="658368">
                  <a:extLst>
                    <a:ext uri="{9D8B030D-6E8A-4147-A177-3AD203B41FA5}">
                      <a16:colId xmlns:a16="http://schemas.microsoft.com/office/drawing/2014/main" val="4041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5538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- 2017-01-27 16:04:00</a:t>
                      </a:r>
                      <a:r>
                        <a:rPr kumimoji="0" lang="es-ES" sz="1000" b="0" i="0" u="none" strike="noStrike" kern="1200" cap="none" spc="0" normalizeH="0" baseline="0" noProof="0">
                          <a:ln>
                            <a:noFill/>
                          </a:ln>
                          <a:solidFill>
                            <a:prstClr val="black"/>
                          </a:solidFill>
                          <a:effectLst/>
                          <a:uLnTx/>
                          <a:uFillTx/>
                          <a:latin typeface="+mn-lt"/>
                          <a:ea typeface="+mn-ea"/>
                          <a:cs typeface="+mn-cs"/>
                        </a:rPr>
                        <a:t>
El Superintendente de Bancos, Luis Armando Asunción, informó que al cierre del año 2016 el Sistema Financiero Dominicano mostró un desempeño favorable, registrando una dinámica de crecimiento positiva con indicadores financieros que se mantienen en cumplimiento con los requerimientos regulatorios establecidos, sustentando la estabilidad del sistema además de la fortaleza patrimonial de las entidades para enfrentar choques y vulnerabilidades no previstas.
[Más información en: http://bit.ly/2kaQqvW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3816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- 2017-03-06 12:10:46</a:t>
                      </a:r>
                      <a:r>
                        <a:rPr kumimoji="0" lang="es-ES" sz="1000" b="0" i="0" u="none" strike="noStrike" kern="1200" cap="none" spc="0" normalizeH="0" baseline="0" noProof="0">
                          <a:ln>
                            <a:noFill/>
                          </a:ln>
                          <a:solidFill>
                            <a:prstClr val="black"/>
                          </a:solidFill>
                          <a:effectLst/>
                          <a:uLnTx/>
                          <a:uFillTx/>
                          <a:latin typeface="+mn-lt"/>
                          <a:ea typeface="+mn-ea"/>
                          <a:cs typeface="+mn-cs"/>
                        </a:rPr>
                        <a:t>
La SIB convoca a Curso de Formación en Supervisión Bancaria.
[Infórmate aquí&gt;&gt;&gt; http://bit.ly/2lTjF4z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605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- 2017-01-31 09:31:05</a:t>
                      </a:r>
                      <a:r>
                        <a:rPr kumimoji="0" lang="es-ES" sz="1000" b="0" i="0" u="none" strike="noStrike" kern="1200" cap="none" spc="0" normalizeH="0" baseline="0" noProof="0">
                          <a:ln>
                            <a:noFill/>
                          </a:ln>
                          <a:solidFill>
                            <a:prstClr val="black"/>
                          </a:solidFill>
                          <a:effectLst/>
                          <a:uLnTx/>
                          <a:uFillTx/>
                          <a:latin typeface="+mn-lt"/>
                          <a:ea typeface="+mn-ea"/>
                          <a:cs typeface="+mn-cs"/>
                        </a:rPr>
                        <a:t>
Todos tus consumos con #TarjetasBHDLeon participan para ganar en esta semana una orden de compra de RD$ 500 mil que vale el doble en Agora'mall. Por cada 1,000 pesos o 25 dólares que consumas en cualquier establecimiento utilizando tus Tarjetas de Crédito, Débito, Prepago y avances de Superlímite, Diferido o Plazos generas un boleto electrónico para participar. #100DíasDePremios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5382135"/>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780519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715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05132878"/>
                    </a:ext>
                  </a:extLst>
                </a:gridCol>
                <a:gridCol w="658368">
                  <a:extLst>
                    <a:ext uri="{9D8B030D-6E8A-4147-A177-3AD203B41FA5}">
                      <a16:colId xmlns:a16="http://schemas.microsoft.com/office/drawing/2014/main" val="1070525298"/>
                    </a:ext>
                  </a:extLst>
                </a:gridCol>
                <a:gridCol w="658368">
                  <a:extLst>
                    <a:ext uri="{9D8B030D-6E8A-4147-A177-3AD203B41FA5}">
                      <a16:colId xmlns:a16="http://schemas.microsoft.com/office/drawing/2014/main" val="1616413338"/>
                    </a:ext>
                  </a:extLst>
                </a:gridCol>
                <a:gridCol w="658368">
                  <a:extLst>
                    <a:ext uri="{9D8B030D-6E8A-4147-A177-3AD203B41FA5}">
                      <a16:colId xmlns:a16="http://schemas.microsoft.com/office/drawing/2014/main" val="2244961275"/>
                    </a:ext>
                  </a:extLst>
                </a:gridCol>
                <a:gridCol w="658368">
                  <a:extLst>
                    <a:ext uri="{9D8B030D-6E8A-4147-A177-3AD203B41FA5}">
                      <a16:colId xmlns:a16="http://schemas.microsoft.com/office/drawing/2014/main" val="3879871635"/>
                    </a:ext>
                  </a:extLst>
                </a:gridCol>
                <a:gridCol w="658368">
                  <a:extLst>
                    <a:ext uri="{9D8B030D-6E8A-4147-A177-3AD203B41FA5}">
                      <a16:colId xmlns:a16="http://schemas.microsoft.com/office/drawing/2014/main" val="923968455"/>
                    </a:ext>
                  </a:extLst>
                </a:gridCol>
                <a:gridCol w="658368">
                  <a:extLst>
                    <a:ext uri="{9D8B030D-6E8A-4147-A177-3AD203B41FA5}">
                      <a16:colId xmlns:a16="http://schemas.microsoft.com/office/drawing/2014/main" val="1240337901"/>
                    </a:ext>
                  </a:extLst>
                </a:gridCol>
                <a:gridCol w="658368">
                  <a:extLst>
                    <a:ext uri="{9D8B030D-6E8A-4147-A177-3AD203B41FA5}">
                      <a16:colId xmlns:a16="http://schemas.microsoft.com/office/drawing/2014/main" val="287868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355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- 2017-01-02 16:55:05</a:t>
                      </a:r>
                      <a:r>
                        <a:rPr kumimoji="0" lang="es-ES" sz="1000" b="0" i="0" u="none" strike="noStrike" kern="1200" cap="none" spc="0" normalizeH="0" baseline="0" noProof="0">
                          <a:ln>
                            <a:noFill/>
                          </a:ln>
                          <a:solidFill>
                            <a:prstClr val="black"/>
                          </a:solidFill>
                          <a:effectLst/>
                          <a:uLnTx/>
                          <a:uFillTx/>
                          <a:latin typeface="+mn-lt"/>
                          <a:ea typeface="+mn-ea"/>
                          <a:cs typeface="+mn-cs"/>
                        </a:rPr>
                        <a:t>
Tener un plan financiero es vital para que puedas hacer realidad todas tus metas en este 2017. ¡Haz clic aquí http://bit.ly/2iXOvqI y conoce cómo hacer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998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- 2017-01-23 09:01:09</a:t>
                      </a:r>
                      <a:r>
                        <a:rPr kumimoji="0" lang="es-ES" sz="1000" b="0" i="0" u="none" strike="noStrike" kern="1200" cap="none" spc="0" normalizeH="0" baseline="0" noProof="0">
                          <a:ln>
                            <a:noFill/>
                          </a:ln>
                          <a:solidFill>
                            <a:prstClr val="black"/>
                          </a:solidFill>
                          <a:effectLst/>
                          <a:uLnTx/>
                          <a:uFillTx/>
                          <a:latin typeface="+mn-lt"/>
                          <a:ea typeface="+mn-ea"/>
                          <a:cs typeface="+mn-cs"/>
                        </a:rPr>
                        <a:t>
Todos tus consumos con #TarjetasBHDLeon participan para ganar en esta semana una orden de compra de RD$ 500 mil en viajes y un crucero para 4 personas patrocinado por  Travelwise. Por cada 1,000 pesos o 25 dólares que consumas en cualquier establecimiento utilizando tus Tarjetas de Crédito, Débito, Prepago y avances de Superlímite, Diferido o Plazos generas un boleto electrónico para participar. #100DíasDePremios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311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12:34:30</a:t>
                      </a:r>
                      <a:r>
                        <a:rPr kumimoji="0" lang="es-ES" sz="1000" b="0" i="0" u="none" strike="noStrike" kern="1200" cap="none" spc="0" normalizeH="0" baseline="0" noProof="0">
                          <a:ln>
                            <a:noFill/>
                          </a:ln>
                          <a:solidFill>
                            <a:prstClr val="black"/>
                          </a:solidFill>
                          <a:effectLst/>
                          <a:uLnTx/>
                          <a:uFillTx/>
                          <a:latin typeface="+mn-lt"/>
                          <a:ea typeface="+mn-ea"/>
                          <a:cs typeface="+mn-cs"/>
                        </a:rPr>
                        <a:t>
Disfruta del mural en homenaje a la Mujer Dominicana visitando nuestra sucursal de la Av. 27 de Febrero esq. Av. Winston Churchill.
#DiaDeLaMujer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8493923"/>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3763027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174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0307453"/>
                    </a:ext>
                  </a:extLst>
                </a:gridCol>
                <a:gridCol w="658368">
                  <a:extLst>
                    <a:ext uri="{9D8B030D-6E8A-4147-A177-3AD203B41FA5}">
                      <a16:colId xmlns:a16="http://schemas.microsoft.com/office/drawing/2014/main" val="3590473333"/>
                    </a:ext>
                  </a:extLst>
                </a:gridCol>
                <a:gridCol w="658368">
                  <a:extLst>
                    <a:ext uri="{9D8B030D-6E8A-4147-A177-3AD203B41FA5}">
                      <a16:colId xmlns:a16="http://schemas.microsoft.com/office/drawing/2014/main" val="1305460029"/>
                    </a:ext>
                  </a:extLst>
                </a:gridCol>
                <a:gridCol w="658368">
                  <a:extLst>
                    <a:ext uri="{9D8B030D-6E8A-4147-A177-3AD203B41FA5}">
                      <a16:colId xmlns:a16="http://schemas.microsoft.com/office/drawing/2014/main" val="1839482914"/>
                    </a:ext>
                  </a:extLst>
                </a:gridCol>
                <a:gridCol w="658368">
                  <a:extLst>
                    <a:ext uri="{9D8B030D-6E8A-4147-A177-3AD203B41FA5}">
                      <a16:colId xmlns:a16="http://schemas.microsoft.com/office/drawing/2014/main" val="4047566613"/>
                    </a:ext>
                  </a:extLst>
                </a:gridCol>
                <a:gridCol w="658368">
                  <a:extLst>
                    <a:ext uri="{9D8B030D-6E8A-4147-A177-3AD203B41FA5}">
                      <a16:colId xmlns:a16="http://schemas.microsoft.com/office/drawing/2014/main" val="4103015301"/>
                    </a:ext>
                  </a:extLst>
                </a:gridCol>
                <a:gridCol w="658368">
                  <a:extLst>
                    <a:ext uri="{9D8B030D-6E8A-4147-A177-3AD203B41FA5}">
                      <a16:colId xmlns:a16="http://schemas.microsoft.com/office/drawing/2014/main" val="1975385184"/>
                    </a:ext>
                  </a:extLst>
                </a:gridCol>
                <a:gridCol w="658368">
                  <a:extLst>
                    <a:ext uri="{9D8B030D-6E8A-4147-A177-3AD203B41FA5}">
                      <a16:colId xmlns:a16="http://schemas.microsoft.com/office/drawing/2014/main" val="3824689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172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- 2017-01-02 17:41:31</a:t>
                      </a:r>
                      <a:r>
                        <a:rPr kumimoji="0" lang="es-ES" sz="1000" b="0" i="0" u="none" strike="noStrike" kern="1200" cap="none" spc="0" normalizeH="0" baseline="0" noProof="0">
                          <a:ln>
                            <a:noFill/>
                          </a:ln>
                          <a:solidFill>
                            <a:prstClr val="black"/>
                          </a:solidFill>
                          <a:effectLst/>
                          <a:uLnTx/>
                          <a:uFillTx/>
                          <a:latin typeface="+mn-lt"/>
                          <a:ea typeface="+mn-ea"/>
                          <a:cs typeface="+mn-cs"/>
                        </a:rPr>
                        <a:t>
Cuando menos lo esperas mejoras tu mundo con los 100 Días de Premios de tus Tarjetas BHD León.
Por cada 1,000 pesos o 25 dólares que consumas en cualquier establecimiento con tus tarjetas de crédito, débito o prepago #BHDLeon (también participan Superlímite, Diferido y Plazos) participas para ganar en bonos de compra, premios semanales de RD$500 mil y premios diarios de RD$10 mil que duplicarán en los comercios patrocinadores.
Válido hasta el 28 de febrero 2017.
Conoce más en 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1648426"/>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1075566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3566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7469444"/>
                    </a:ext>
                  </a:extLst>
                </a:gridCol>
                <a:gridCol w="658368">
                  <a:extLst>
                    <a:ext uri="{9D8B030D-6E8A-4147-A177-3AD203B41FA5}">
                      <a16:colId xmlns:a16="http://schemas.microsoft.com/office/drawing/2014/main" val="1180224128"/>
                    </a:ext>
                  </a:extLst>
                </a:gridCol>
                <a:gridCol w="658368">
                  <a:extLst>
                    <a:ext uri="{9D8B030D-6E8A-4147-A177-3AD203B41FA5}">
                      <a16:colId xmlns:a16="http://schemas.microsoft.com/office/drawing/2014/main" val="2884114495"/>
                    </a:ext>
                  </a:extLst>
                </a:gridCol>
                <a:gridCol w="658368">
                  <a:extLst>
                    <a:ext uri="{9D8B030D-6E8A-4147-A177-3AD203B41FA5}">
                      <a16:colId xmlns:a16="http://schemas.microsoft.com/office/drawing/2014/main" val="2421132472"/>
                    </a:ext>
                  </a:extLst>
                </a:gridCol>
                <a:gridCol w="658368">
                  <a:extLst>
                    <a:ext uri="{9D8B030D-6E8A-4147-A177-3AD203B41FA5}">
                      <a16:colId xmlns:a16="http://schemas.microsoft.com/office/drawing/2014/main" val="2217313421"/>
                    </a:ext>
                  </a:extLst>
                </a:gridCol>
                <a:gridCol w="658368">
                  <a:extLst>
                    <a:ext uri="{9D8B030D-6E8A-4147-A177-3AD203B41FA5}">
                      <a16:colId xmlns:a16="http://schemas.microsoft.com/office/drawing/2014/main" val="4169958168"/>
                    </a:ext>
                  </a:extLst>
                </a:gridCol>
                <a:gridCol w="658368">
                  <a:extLst>
                    <a:ext uri="{9D8B030D-6E8A-4147-A177-3AD203B41FA5}">
                      <a16:colId xmlns:a16="http://schemas.microsoft.com/office/drawing/2014/main" val="2498434143"/>
                    </a:ext>
                  </a:extLst>
                </a:gridCol>
                <a:gridCol w="658368">
                  <a:extLst>
                    <a:ext uri="{9D8B030D-6E8A-4147-A177-3AD203B41FA5}">
                      <a16:colId xmlns:a16="http://schemas.microsoft.com/office/drawing/2014/main" val="1390589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935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- 2017-02-03 10:33:49</a:t>
                      </a:r>
                      <a:r>
                        <a:rPr kumimoji="0" lang="es-ES" sz="1000" b="0" i="0" u="none" strike="noStrike" kern="1200" cap="none" spc="0" normalizeH="0" baseline="0" noProof="0">
                          <a:ln>
                            <a:noFill/>
                          </a:ln>
                          <a:solidFill>
                            <a:prstClr val="black"/>
                          </a:solidFill>
                          <a:effectLst/>
                          <a:uLnTx/>
                          <a:uFillTx/>
                          <a:latin typeface="+mn-lt"/>
                          <a:ea typeface="+mn-ea"/>
                          <a:cs typeface="+mn-cs"/>
                        </a:rPr>
                        <a:t>
Misión del Fondo Monetario Internacional (FMI) se reúne con Superintendente de Bancos
El superintendente de Bancos, Luis Armando Asunción y el Gerente de la SIB, Jesús Geraldo Martínez durante la reunión con la misión del Fondo Monetario Internacional (FMI).
SANTO DOMINGO. El superintendente de Bancos, Luis Armando Asunción, se reunió este jueves con la misión del Fondo Monetario Internacional (FMI) para analizar el desempeño del Sistema Financiero Dominicano, en el marco de la evaluación de la economía dominicana basada en el artículo IV del Convenio Constitutivo de ese organismo internacional.
 En la reunión, se presentaron los resultados generales del desempeño del Sistema Financiero, los indicadores microprudenciales del sector bancario, los indicadores financieros de las entidades de riesgo sistémico, el panorama general de riesgos del sistema, así como los avances en materia de Prevención de Lavado de Activos y Financiamiento del Terrorismo y el cronograma del proceso de evalu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3862438"/>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3836048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98626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9922792"/>
                    </a:ext>
                  </a:extLst>
                </a:gridCol>
                <a:gridCol w="658368">
                  <a:extLst>
                    <a:ext uri="{9D8B030D-6E8A-4147-A177-3AD203B41FA5}">
                      <a16:colId xmlns:a16="http://schemas.microsoft.com/office/drawing/2014/main" val="1840662235"/>
                    </a:ext>
                  </a:extLst>
                </a:gridCol>
                <a:gridCol w="658368">
                  <a:extLst>
                    <a:ext uri="{9D8B030D-6E8A-4147-A177-3AD203B41FA5}">
                      <a16:colId xmlns:a16="http://schemas.microsoft.com/office/drawing/2014/main" val="4188708168"/>
                    </a:ext>
                  </a:extLst>
                </a:gridCol>
                <a:gridCol w="658368">
                  <a:extLst>
                    <a:ext uri="{9D8B030D-6E8A-4147-A177-3AD203B41FA5}">
                      <a16:colId xmlns:a16="http://schemas.microsoft.com/office/drawing/2014/main" val="1448274877"/>
                    </a:ext>
                  </a:extLst>
                </a:gridCol>
                <a:gridCol w="658368">
                  <a:extLst>
                    <a:ext uri="{9D8B030D-6E8A-4147-A177-3AD203B41FA5}">
                      <a16:colId xmlns:a16="http://schemas.microsoft.com/office/drawing/2014/main" val="2933825653"/>
                    </a:ext>
                  </a:extLst>
                </a:gridCol>
                <a:gridCol w="658368">
                  <a:extLst>
                    <a:ext uri="{9D8B030D-6E8A-4147-A177-3AD203B41FA5}">
                      <a16:colId xmlns:a16="http://schemas.microsoft.com/office/drawing/2014/main" val="182099079"/>
                    </a:ext>
                  </a:extLst>
                </a:gridCol>
                <a:gridCol w="658368">
                  <a:extLst>
                    <a:ext uri="{9D8B030D-6E8A-4147-A177-3AD203B41FA5}">
                      <a16:colId xmlns:a16="http://schemas.microsoft.com/office/drawing/2014/main" val="1898277875"/>
                    </a:ext>
                  </a:extLst>
                </a:gridCol>
                <a:gridCol w="658368">
                  <a:extLst>
                    <a:ext uri="{9D8B030D-6E8A-4147-A177-3AD203B41FA5}">
                      <a16:colId xmlns:a16="http://schemas.microsoft.com/office/drawing/2014/main" val="3343685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128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- 2017-02-01 15:28:06</a:t>
                      </a:r>
                      <a:r>
                        <a:rPr kumimoji="0" lang="es-ES" sz="1000" b="0" i="0" u="none" strike="noStrike" kern="1200" cap="none" spc="0" normalizeH="0" baseline="0" noProof="0">
                          <a:ln>
                            <a:noFill/>
                          </a:ln>
                          <a:solidFill>
                            <a:prstClr val="black"/>
                          </a:solidFill>
                          <a:effectLst/>
                          <a:uLnTx/>
                          <a:uFillTx/>
                          <a:latin typeface="+mn-lt"/>
                          <a:ea typeface="+mn-ea"/>
                          <a:cs typeface="+mn-cs"/>
                        </a:rPr>
                        <a:t>
Cuando menos lo esperas mejoras tu mundo con los 100 Días de Premios de tus Tarjetas BHD León.
Por cada 1,000 pesos o 25 dólares que consumas en cualquier establecimiento con tus tarjetas de crédito, débito o prepago #BHDLeon (también participan Superlímite, Diferido y Plazos) participas para ganar en bonos de compra, premios semanales de RD$500 mil y premios diarios de RD$10 mil que duplicarán en los comercios patrocinadores.
Válido hasta el 28 de febrero 2017.
Conoce más en 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055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- 2017-03-02 15:51:19</a:t>
                      </a:r>
                      <a:r>
                        <a:rPr kumimoji="0" lang="es-ES" sz="1000" b="0" i="0" u="none" strike="noStrike" kern="1200" cap="none" spc="0" normalizeH="0" baseline="0" noProof="0">
                          <a:ln>
                            <a:noFill/>
                          </a:ln>
                          <a:solidFill>
                            <a:prstClr val="black"/>
                          </a:solidFill>
                          <a:effectLst/>
                          <a:uLnTx/>
                          <a:uFillTx/>
                          <a:latin typeface="+mn-lt"/>
                          <a:ea typeface="+mn-ea"/>
                          <a:cs typeface="+mn-cs"/>
                        </a:rPr>
                        <a:t>
Tu media naranja podría estar gastando mucho más de la mitad de los ingresos comunes. #TransparenciaFinanciera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42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15:51:50</a:t>
                      </a:r>
                      <a:r>
                        <a:rPr kumimoji="0" lang="es-ES" sz="1000" b="0" i="0" u="none" strike="noStrike" kern="1200" cap="none" spc="0" normalizeH="0" baseline="0" noProof="0">
                          <a:ln>
                            <a:noFill/>
                          </a:ln>
                          <a:solidFill>
                            <a:prstClr val="black"/>
                          </a:solidFill>
                          <a:effectLst/>
                          <a:uLnTx/>
                          <a:uFillTx/>
                          <a:latin typeface="+mn-lt"/>
                          <a:ea typeface="+mn-ea"/>
                          <a:cs typeface="+mn-cs"/>
                        </a:rPr>
                        <a:t>
Acompáñanos mientras homenajeamos el legado de la Mujer Dominicana en nuestra sucursal de la Av. 27 de Febrero esq. Av. Winston Churchill.
#DiaDeLaMujer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39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- 2017-02-03 17:11:08</a:t>
                      </a:r>
                      <a:r>
                        <a:rPr kumimoji="0" lang="es-ES" sz="1000" b="0" i="0" u="none" strike="noStrike" kern="1200" cap="none" spc="0" normalizeH="0" baseline="0" noProof="0">
                          <a:ln>
                            <a:noFill/>
                          </a:ln>
                          <a:solidFill>
                            <a:prstClr val="black"/>
                          </a:solidFill>
                          <a:effectLst/>
                          <a:uLnTx/>
                          <a:uFillTx/>
                          <a:latin typeface="+mn-lt"/>
                          <a:ea typeface="+mn-ea"/>
                          <a:cs typeface="+mn-cs"/>
                        </a:rPr>
                        <a:t>
Aviso de venta de obras de arte en pública subasta [Más información: http://bit.ly/2l6p4nX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880368"/>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684583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53240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3614805"/>
                    </a:ext>
                  </a:extLst>
                </a:gridCol>
                <a:gridCol w="658368">
                  <a:extLst>
                    <a:ext uri="{9D8B030D-6E8A-4147-A177-3AD203B41FA5}">
                      <a16:colId xmlns:a16="http://schemas.microsoft.com/office/drawing/2014/main" val="554302429"/>
                    </a:ext>
                  </a:extLst>
                </a:gridCol>
                <a:gridCol w="658368">
                  <a:extLst>
                    <a:ext uri="{9D8B030D-6E8A-4147-A177-3AD203B41FA5}">
                      <a16:colId xmlns:a16="http://schemas.microsoft.com/office/drawing/2014/main" val="3372821473"/>
                    </a:ext>
                  </a:extLst>
                </a:gridCol>
                <a:gridCol w="658368">
                  <a:extLst>
                    <a:ext uri="{9D8B030D-6E8A-4147-A177-3AD203B41FA5}">
                      <a16:colId xmlns:a16="http://schemas.microsoft.com/office/drawing/2014/main" val="1892230189"/>
                    </a:ext>
                  </a:extLst>
                </a:gridCol>
                <a:gridCol w="658368">
                  <a:extLst>
                    <a:ext uri="{9D8B030D-6E8A-4147-A177-3AD203B41FA5}">
                      <a16:colId xmlns:a16="http://schemas.microsoft.com/office/drawing/2014/main" val="1881419094"/>
                    </a:ext>
                  </a:extLst>
                </a:gridCol>
                <a:gridCol w="658368">
                  <a:extLst>
                    <a:ext uri="{9D8B030D-6E8A-4147-A177-3AD203B41FA5}">
                      <a16:colId xmlns:a16="http://schemas.microsoft.com/office/drawing/2014/main" val="1483653105"/>
                    </a:ext>
                  </a:extLst>
                </a:gridCol>
                <a:gridCol w="658368">
                  <a:extLst>
                    <a:ext uri="{9D8B030D-6E8A-4147-A177-3AD203B41FA5}">
                      <a16:colId xmlns:a16="http://schemas.microsoft.com/office/drawing/2014/main" val="800616379"/>
                    </a:ext>
                  </a:extLst>
                </a:gridCol>
                <a:gridCol w="658368">
                  <a:extLst>
                    <a:ext uri="{9D8B030D-6E8A-4147-A177-3AD203B41FA5}">
                      <a16:colId xmlns:a16="http://schemas.microsoft.com/office/drawing/2014/main" val="3254725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031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- 2017-01-13 19:01:29</a:t>
                      </a:r>
                      <a:r>
                        <a:rPr kumimoji="0" lang="es-ES" sz="1000" b="0" i="0" u="none" strike="noStrike" kern="1200" cap="none" spc="0" normalizeH="0" baseline="0" noProof="0">
                          <a:ln>
                            <a:noFill/>
                          </a:ln>
                          <a:solidFill>
                            <a:prstClr val="black"/>
                          </a:solidFill>
                          <a:effectLst/>
                          <a:uLnTx/>
                          <a:uFillTx/>
                          <a:latin typeface="+mn-lt"/>
                          <a:ea typeface="+mn-ea"/>
                          <a:cs typeface="+mn-cs"/>
                        </a:rPr>
                        <a:t>
Mantener un buen historial de crédito refleja el cumplimiento de sus compromisos financieros lo cual le permite obtener mejores créditos en el futuro #SIB #RD #tueducaciónfinancieratufuturo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952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- 2017-01-26 10:27:07</a:t>
                      </a:r>
                      <a:r>
                        <a:rPr kumimoji="0" lang="es-ES" sz="1000" b="0" i="0" u="none" strike="noStrike" kern="1200" cap="none" spc="0" normalizeH="0" baseline="0" noProof="0">
                          <a:ln>
                            <a:noFill/>
                          </a:ln>
                          <a:solidFill>
                            <a:prstClr val="black"/>
                          </a:solidFill>
                          <a:effectLst/>
                          <a:uLnTx/>
                          <a:uFillTx/>
                          <a:latin typeface="+mn-lt"/>
                          <a:ea typeface="+mn-ea"/>
                          <a:cs typeface="+mn-cs"/>
                        </a:rPr>
                        <a:t>
“Como cada 26 de enero, hoy recordamos no solo el nacimiento sino el legado que nos dejó el Padre de la Patria Juan Pablo Duarte, su vida y sacrificio personal es un ejemplo para todos los dominicanos”.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103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Superintendencia de Bancos - 2017-02-24 18:08:14</a:t>
                      </a:r>
                      <a:r>
                        <a:rPr kumimoji="0" lang="en-US" sz="1000" b="0" i="0" u="none" strike="noStrike" kern="1200" cap="none" spc="0" normalizeH="0" baseline="0" noProof="0">
                          <a:ln>
                            <a:noFill/>
                          </a:ln>
                          <a:solidFill>
                            <a:prstClr val="black"/>
                          </a:solidFill>
                          <a:effectLst/>
                          <a:uLnTx/>
                          <a:uFillTx/>
                          <a:latin typeface="+mn-lt"/>
                          <a:ea typeface="+mn-ea"/>
                          <a:cs typeface="+mn-cs"/>
                        </a:rPr>
                        <a:t>
Entérate 👆🏼#SIB #RD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613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- 2017-03-07 16:41:05</a:t>
                      </a:r>
                      <a:r>
                        <a:rPr kumimoji="0" lang="es-ES" sz="1000" b="0" i="0" u="none" strike="noStrike" kern="1200" cap="none" spc="0" normalizeH="0" baseline="0" noProof="0">
                          <a:ln>
                            <a:noFill/>
                          </a:ln>
                          <a:solidFill>
                            <a:prstClr val="black"/>
                          </a:solidFill>
                          <a:effectLst/>
                          <a:uLnTx/>
                          <a:uFillTx/>
                          <a:latin typeface="+mn-lt"/>
                          <a:ea typeface="+mn-ea"/>
                          <a:cs typeface="+mn-cs"/>
                        </a:rPr>
                        <a:t>
Laboramos de lunes a viernes de 8:30 A.M. - 4:30 P.M., Contáctanos vía telefónica o a través de nuestras redes sociales si tienes alguna duda y/o consulta. #SIB #RD #PROUSUARIO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6075262"/>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3571103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0230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8931548"/>
                    </a:ext>
                  </a:extLst>
                </a:gridCol>
                <a:gridCol w="658368">
                  <a:extLst>
                    <a:ext uri="{9D8B030D-6E8A-4147-A177-3AD203B41FA5}">
                      <a16:colId xmlns:a16="http://schemas.microsoft.com/office/drawing/2014/main" val="3265168771"/>
                    </a:ext>
                  </a:extLst>
                </a:gridCol>
                <a:gridCol w="658368">
                  <a:extLst>
                    <a:ext uri="{9D8B030D-6E8A-4147-A177-3AD203B41FA5}">
                      <a16:colId xmlns:a16="http://schemas.microsoft.com/office/drawing/2014/main" val="3746561436"/>
                    </a:ext>
                  </a:extLst>
                </a:gridCol>
                <a:gridCol w="658368">
                  <a:extLst>
                    <a:ext uri="{9D8B030D-6E8A-4147-A177-3AD203B41FA5}">
                      <a16:colId xmlns:a16="http://schemas.microsoft.com/office/drawing/2014/main" val="4088646591"/>
                    </a:ext>
                  </a:extLst>
                </a:gridCol>
                <a:gridCol w="658368">
                  <a:extLst>
                    <a:ext uri="{9D8B030D-6E8A-4147-A177-3AD203B41FA5}">
                      <a16:colId xmlns:a16="http://schemas.microsoft.com/office/drawing/2014/main" val="1007502063"/>
                    </a:ext>
                  </a:extLst>
                </a:gridCol>
                <a:gridCol w="658368">
                  <a:extLst>
                    <a:ext uri="{9D8B030D-6E8A-4147-A177-3AD203B41FA5}">
                      <a16:colId xmlns:a16="http://schemas.microsoft.com/office/drawing/2014/main" val="3579117406"/>
                    </a:ext>
                  </a:extLst>
                </a:gridCol>
                <a:gridCol w="658368">
                  <a:extLst>
                    <a:ext uri="{9D8B030D-6E8A-4147-A177-3AD203B41FA5}">
                      <a16:colId xmlns:a16="http://schemas.microsoft.com/office/drawing/2014/main" val="2113123501"/>
                    </a:ext>
                  </a:extLst>
                </a:gridCol>
                <a:gridCol w="658368">
                  <a:extLst>
                    <a:ext uri="{9D8B030D-6E8A-4147-A177-3AD203B41FA5}">
                      <a16:colId xmlns:a16="http://schemas.microsoft.com/office/drawing/2014/main" val="1827517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2902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- 2017-02-23 10:27:53</a:t>
                      </a:r>
                      <a:r>
                        <a:rPr kumimoji="0" lang="es-ES" sz="1000" b="0" i="0" u="none" strike="noStrike" kern="1200" cap="none" spc="0" normalizeH="0" baseline="0" noProof="0">
                          <a:ln>
                            <a:noFill/>
                          </a:ln>
                          <a:solidFill>
                            <a:prstClr val="black"/>
                          </a:solidFill>
                          <a:effectLst/>
                          <a:uLnTx/>
                          <a:uFillTx/>
                          <a:latin typeface="+mn-lt"/>
                          <a:ea typeface="+mn-ea"/>
                          <a:cs typeface="+mn-cs"/>
                        </a:rPr>
                        <a:t>
Destacamos la labor ejemplar de Santa Teresa Aguilera, fundadora del Centro de Madres San Lorenzo, donde se analizan los problemas de la comunidad y se ponen en marcha soluciones de bienestar para todos. También creó La Casa del Maní con el propósito de facilitar el desarrollo laboral de las mujeres de la comunidad a través de la comercialización de maní, manteniendo a 20 familias de la localidad. Además, ha logrado reparar casas, comprar ganado; realizar operativos de salud, jornadas de vacunación y programas de formación y capacitación; construir un acueducto e incorporar el 8vo grado al Centro Educativo El Rodeo.
Si eres una mujer que cambia el mundo, ¡postúlate! Si conoces a una mujer que cambia el mundo, ¡postúlala! mujeresquecambianelmundo.com.do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784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- 2017-02-01 16:54:34</a:t>
                      </a:r>
                      <a:r>
                        <a:rPr kumimoji="0" lang="es-ES" sz="1000" b="0" i="0" u="none" strike="noStrike" kern="1200" cap="none" spc="0" normalizeH="0" baseline="0" noProof="0">
                          <a:ln>
                            <a:noFill/>
                          </a:ln>
                          <a:solidFill>
                            <a:prstClr val="black"/>
                          </a:solidFill>
                          <a:effectLst/>
                          <a:uLnTx/>
                          <a:uFillTx/>
                          <a:latin typeface="+mn-lt"/>
                          <a:ea typeface="+mn-ea"/>
                          <a:cs typeface="+mn-cs"/>
                        </a:rPr>
                        <a:t>
Superintendencia de Bancos, Celebrando el Mes de la Patria #SIB #RD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058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Superintendencia de Bancos - 2017-02-20 18:06:59</a:t>
                      </a:r>
                      <a:r>
                        <a:rPr kumimoji="0" lang="en-US" sz="1000" b="0" i="0" u="none" strike="noStrike" kern="1200" cap="none" spc="0" normalizeH="0" baseline="0" noProof="0">
                          <a:ln>
                            <a:noFill/>
                          </a:ln>
                          <a:solidFill>
                            <a:prstClr val="black"/>
                          </a:solidFill>
                          <a:effectLst/>
                          <a:uLnTx/>
                          <a:uFillTx/>
                          <a:latin typeface="+mn-lt"/>
                          <a:ea typeface="+mn-ea"/>
                          <a:cs typeface="+mn-cs"/>
                        </a:rPr>
                        <a:t>
Corporaciones de Crédito Supervisadas #SIB #RD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8033982"/>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31197606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564</Words>
  <Application>Microsoft Office PowerPoint</Application>
  <PresentationFormat>On-screen Show (4:3)</PresentationFormat>
  <Paragraphs>290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9</dc:title>
  <dc:creator>Administrator</dc:creator>
  <cp:lastModifiedBy>Administrator</cp:lastModifiedBy>
  <cp:revision>1</cp:revision>
  <dcterms:created xsi:type="dcterms:W3CDTF">2017-03-13T04:27:29Z</dcterms:created>
  <dcterms:modified xsi:type="dcterms:W3CDTF">2017-03-13T04:30:33Z</dcterms:modified>
</cp:coreProperties>
</file>