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Sheet1!$A$2:$A$67</c:f>
              <c:strCache>
                <c:ptCount val="66"/>
                <c:pt idx="0">
                  <c:v>1/1/2017</c:v>
                </c:pt>
                <c:pt idx="1">
                  <c:v>2/1/2017</c:v>
                </c:pt>
                <c:pt idx="2">
                  <c:v>3/1/2017</c:v>
                </c:pt>
                <c:pt idx="3">
                  <c:v>4/1/2017</c:v>
                </c:pt>
                <c:pt idx="4">
                  <c:v>5/1/2017</c:v>
                </c:pt>
                <c:pt idx="5">
                  <c:v>6/1/2017</c:v>
                </c:pt>
                <c:pt idx="6">
                  <c:v>7/1/2017</c:v>
                </c:pt>
                <c:pt idx="7">
                  <c:v>8/1/2017</c:v>
                </c:pt>
                <c:pt idx="8">
                  <c:v>9/1/2017</c:v>
                </c:pt>
                <c:pt idx="9">
                  <c:v>10/1/2017</c:v>
                </c:pt>
                <c:pt idx="10">
                  <c:v>11/1/2017</c:v>
                </c:pt>
                <c:pt idx="11">
                  <c:v>12/1/2017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1/2/2017</c:v>
                </c:pt>
                <c:pt idx="32">
                  <c:v>2/2/2017</c:v>
                </c:pt>
                <c:pt idx="33">
                  <c:v>3/2/2017</c:v>
                </c:pt>
                <c:pt idx="34">
                  <c:v>4/2/2017</c:v>
                </c:pt>
                <c:pt idx="35">
                  <c:v>5/2/2017</c:v>
                </c:pt>
                <c:pt idx="36">
                  <c:v>6/2/2017</c:v>
                </c:pt>
                <c:pt idx="37">
                  <c:v>7/2/2017</c:v>
                </c:pt>
                <c:pt idx="38">
                  <c:v>8/2/2017</c:v>
                </c:pt>
                <c:pt idx="39">
                  <c:v>9/2/2017</c:v>
                </c:pt>
                <c:pt idx="40">
                  <c:v>10/2/2017</c:v>
                </c:pt>
                <c:pt idx="41">
                  <c:v>11/2/2017</c:v>
                </c:pt>
                <c:pt idx="42">
                  <c:v>12/2/2017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1/3/2017</c:v>
                </c:pt>
                <c:pt idx="60">
                  <c:v>2/3/2017</c:v>
                </c:pt>
                <c:pt idx="61">
                  <c:v>3/3/2017</c:v>
                </c:pt>
                <c:pt idx="62">
                  <c:v>4/3/2017</c:v>
                </c:pt>
                <c:pt idx="63">
                  <c:v>5/3/2017</c:v>
                </c:pt>
                <c:pt idx="64">
                  <c:v>6/3/2017</c:v>
                </c:pt>
                <c:pt idx="65">
                  <c:v>7/3/2017</c:v>
                </c:pt>
              </c:strCache>
            </c:strRef>
          </c:cat>
          <c:val>
            <c:numRef>
              <c:f>Sheet1!$B$2:$B$67</c:f>
              <c:numCache>
                <c:formatCode>General</c:formatCode>
                <c:ptCount val="66"/>
                <c:pt idx="0">
                  <c:v>123902</c:v>
                </c:pt>
                <c:pt idx="1">
                  <c:v>123931</c:v>
                </c:pt>
                <c:pt idx="2">
                  <c:v>124029</c:v>
                </c:pt>
                <c:pt idx="3">
                  <c:v>124180</c:v>
                </c:pt>
                <c:pt idx="4">
                  <c:v>124312</c:v>
                </c:pt>
                <c:pt idx="5">
                  <c:v>124423</c:v>
                </c:pt>
                <c:pt idx="6">
                  <c:v>124546</c:v>
                </c:pt>
                <c:pt idx="7">
                  <c:v>124679</c:v>
                </c:pt>
                <c:pt idx="8">
                  <c:v>124728</c:v>
                </c:pt>
                <c:pt idx="9">
                  <c:v>124749</c:v>
                </c:pt>
                <c:pt idx="10">
                  <c:v>124773</c:v>
                </c:pt>
                <c:pt idx="11">
                  <c:v>124783</c:v>
                </c:pt>
                <c:pt idx="12">
                  <c:v>124804</c:v>
                </c:pt>
                <c:pt idx="13">
                  <c:v>124824</c:v>
                </c:pt>
                <c:pt idx="14">
                  <c:v>124832</c:v>
                </c:pt>
                <c:pt idx="15">
                  <c:v>124856</c:v>
                </c:pt>
                <c:pt idx="16">
                  <c:v>124860</c:v>
                </c:pt>
                <c:pt idx="17">
                  <c:v>124897</c:v>
                </c:pt>
                <c:pt idx="18">
                  <c:v>124925</c:v>
                </c:pt>
                <c:pt idx="19">
                  <c:v>124957</c:v>
                </c:pt>
                <c:pt idx="20">
                  <c:v>124988</c:v>
                </c:pt>
                <c:pt idx="21">
                  <c:v>125001</c:v>
                </c:pt>
                <c:pt idx="22">
                  <c:v>125027</c:v>
                </c:pt>
                <c:pt idx="23">
                  <c:v>125041</c:v>
                </c:pt>
                <c:pt idx="24">
                  <c:v>125050</c:v>
                </c:pt>
                <c:pt idx="25">
                  <c:v>125067</c:v>
                </c:pt>
                <c:pt idx="26">
                  <c:v>125094</c:v>
                </c:pt>
                <c:pt idx="27">
                  <c:v>125115</c:v>
                </c:pt>
                <c:pt idx="28">
                  <c:v>125127</c:v>
                </c:pt>
                <c:pt idx="29">
                  <c:v>125153</c:v>
                </c:pt>
                <c:pt idx="30">
                  <c:v>125175</c:v>
                </c:pt>
                <c:pt idx="31">
                  <c:v>125188</c:v>
                </c:pt>
                <c:pt idx="32">
                  <c:v>125199</c:v>
                </c:pt>
                <c:pt idx="33">
                  <c:v>125215</c:v>
                </c:pt>
                <c:pt idx="34">
                  <c:v>125225</c:v>
                </c:pt>
                <c:pt idx="35">
                  <c:v>125229</c:v>
                </c:pt>
                <c:pt idx="36">
                  <c:v>125240</c:v>
                </c:pt>
                <c:pt idx="37">
                  <c:v>125259</c:v>
                </c:pt>
                <c:pt idx="38">
                  <c:v>125270</c:v>
                </c:pt>
                <c:pt idx="39">
                  <c:v>125289</c:v>
                </c:pt>
                <c:pt idx="40">
                  <c:v>125309</c:v>
                </c:pt>
                <c:pt idx="41">
                  <c:v>125331</c:v>
                </c:pt>
                <c:pt idx="42">
                  <c:v>125344</c:v>
                </c:pt>
                <c:pt idx="43">
                  <c:v>125361</c:v>
                </c:pt>
                <c:pt idx="44">
                  <c:v>125376</c:v>
                </c:pt>
                <c:pt idx="45">
                  <c:v>125423</c:v>
                </c:pt>
                <c:pt idx="46">
                  <c:v>125457</c:v>
                </c:pt>
                <c:pt idx="47">
                  <c:v>125504</c:v>
                </c:pt>
                <c:pt idx="48">
                  <c:v>125554</c:v>
                </c:pt>
                <c:pt idx="49">
                  <c:v>125601</c:v>
                </c:pt>
                <c:pt idx="50">
                  <c:v>125642</c:v>
                </c:pt>
                <c:pt idx="51">
                  <c:v>125707</c:v>
                </c:pt>
                <c:pt idx="52">
                  <c:v>125773</c:v>
                </c:pt>
                <c:pt idx="53">
                  <c:v>125858</c:v>
                </c:pt>
                <c:pt idx="54">
                  <c:v>125929</c:v>
                </c:pt>
                <c:pt idx="55">
                  <c:v>125980</c:v>
                </c:pt>
                <c:pt idx="56">
                  <c:v>126018</c:v>
                </c:pt>
                <c:pt idx="57">
                  <c:v>126066</c:v>
                </c:pt>
                <c:pt idx="58">
                  <c:v>126120</c:v>
                </c:pt>
                <c:pt idx="59">
                  <c:v>126141</c:v>
                </c:pt>
                <c:pt idx="60">
                  <c:v>126179</c:v>
                </c:pt>
                <c:pt idx="61">
                  <c:v>126224</c:v>
                </c:pt>
                <c:pt idx="62">
                  <c:v>126711</c:v>
                </c:pt>
                <c:pt idx="63">
                  <c:v>127150</c:v>
                </c:pt>
                <c:pt idx="64">
                  <c:v>127352</c:v>
                </c:pt>
                <c:pt idx="65">
                  <c:v>127964</c:v>
                </c:pt>
              </c:numCache>
            </c:numRef>
          </c:val>
          <c:smooth val="0"/>
          <c:extLst>
            <c:ext xmlns:c16="http://schemas.microsoft.com/office/drawing/2014/chart" uri="{C3380CC4-5D6E-409C-BE32-E72D297353CC}">
              <c16:uniqueId val="{00000000-C67F-4E58-9EF5-D9F1278C093F}"/>
            </c:ext>
          </c:extLst>
        </c:ser>
        <c:ser>
          <c:idx val="1"/>
          <c:order val="1"/>
          <c:tx>
            <c:strRef>
              <c:f>Sheet1!$C$1</c:f>
              <c:strCache>
                <c:ptCount val="1"/>
                <c:pt idx="0">
                  <c:v>Superintendencia de Bancos</c:v>
                </c:pt>
              </c:strCache>
            </c:strRef>
          </c:tx>
          <c:spPr>
            <a:ln w="28575" cap="rnd">
              <a:solidFill>
                <a:schemeClr val="accent2"/>
              </a:solidFill>
              <a:round/>
            </a:ln>
            <a:effectLst/>
          </c:spPr>
          <c:marker>
            <c:symbol val="none"/>
          </c:marker>
          <c:cat>
            <c:strRef>
              <c:f>Sheet1!$A$2:$A$67</c:f>
              <c:strCache>
                <c:ptCount val="66"/>
                <c:pt idx="0">
                  <c:v>1/1/2017</c:v>
                </c:pt>
                <c:pt idx="1">
                  <c:v>2/1/2017</c:v>
                </c:pt>
                <c:pt idx="2">
                  <c:v>3/1/2017</c:v>
                </c:pt>
                <c:pt idx="3">
                  <c:v>4/1/2017</c:v>
                </c:pt>
                <c:pt idx="4">
                  <c:v>5/1/2017</c:v>
                </c:pt>
                <c:pt idx="5">
                  <c:v>6/1/2017</c:v>
                </c:pt>
                <c:pt idx="6">
                  <c:v>7/1/2017</c:v>
                </c:pt>
                <c:pt idx="7">
                  <c:v>8/1/2017</c:v>
                </c:pt>
                <c:pt idx="8">
                  <c:v>9/1/2017</c:v>
                </c:pt>
                <c:pt idx="9">
                  <c:v>10/1/2017</c:v>
                </c:pt>
                <c:pt idx="10">
                  <c:v>11/1/2017</c:v>
                </c:pt>
                <c:pt idx="11">
                  <c:v>12/1/2017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1/2/2017</c:v>
                </c:pt>
                <c:pt idx="32">
                  <c:v>2/2/2017</c:v>
                </c:pt>
                <c:pt idx="33">
                  <c:v>3/2/2017</c:v>
                </c:pt>
                <c:pt idx="34">
                  <c:v>4/2/2017</c:v>
                </c:pt>
                <c:pt idx="35">
                  <c:v>5/2/2017</c:v>
                </c:pt>
                <c:pt idx="36">
                  <c:v>6/2/2017</c:v>
                </c:pt>
                <c:pt idx="37">
                  <c:v>7/2/2017</c:v>
                </c:pt>
                <c:pt idx="38">
                  <c:v>8/2/2017</c:v>
                </c:pt>
                <c:pt idx="39">
                  <c:v>9/2/2017</c:v>
                </c:pt>
                <c:pt idx="40">
                  <c:v>10/2/2017</c:v>
                </c:pt>
                <c:pt idx="41">
                  <c:v>11/2/2017</c:v>
                </c:pt>
                <c:pt idx="42">
                  <c:v>12/2/2017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1/3/2017</c:v>
                </c:pt>
                <c:pt idx="60">
                  <c:v>2/3/2017</c:v>
                </c:pt>
                <c:pt idx="61">
                  <c:v>3/3/2017</c:v>
                </c:pt>
                <c:pt idx="62">
                  <c:v>4/3/2017</c:v>
                </c:pt>
                <c:pt idx="63">
                  <c:v>5/3/2017</c:v>
                </c:pt>
                <c:pt idx="64">
                  <c:v>6/3/2017</c:v>
                </c:pt>
                <c:pt idx="65">
                  <c:v>7/3/2017</c:v>
                </c:pt>
              </c:strCache>
            </c:strRef>
          </c:cat>
          <c:val>
            <c:numRef>
              <c:f>Sheet1!$C$2:$C$67</c:f>
              <c:numCache>
                <c:formatCode>General</c:formatCode>
                <c:ptCount val="66"/>
                <c:pt idx="0">
                  <c:v>4488</c:v>
                </c:pt>
                <c:pt idx="1">
                  <c:v>4489</c:v>
                </c:pt>
                <c:pt idx="2">
                  <c:v>4489</c:v>
                </c:pt>
                <c:pt idx="3">
                  <c:v>4488</c:v>
                </c:pt>
                <c:pt idx="4">
                  <c:v>4489</c:v>
                </c:pt>
                <c:pt idx="5">
                  <c:v>4490</c:v>
                </c:pt>
                <c:pt idx="6">
                  <c:v>4490</c:v>
                </c:pt>
                <c:pt idx="7">
                  <c:v>4490</c:v>
                </c:pt>
                <c:pt idx="8">
                  <c:v>4490</c:v>
                </c:pt>
                <c:pt idx="9">
                  <c:v>4491</c:v>
                </c:pt>
                <c:pt idx="10">
                  <c:v>4496</c:v>
                </c:pt>
                <c:pt idx="11">
                  <c:v>4498</c:v>
                </c:pt>
                <c:pt idx="12">
                  <c:v>4499</c:v>
                </c:pt>
                <c:pt idx="13">
                  <c:v>4499</c:v>
                </c:pt>
                <c:pt idx="14">
                  <c:v>4502</c:v>
                </c:pt>
                <c:pt idx="15">
                  <c:v>4503</c:v>
                </c:pt>
                <c:pt idx="16">
                  <c:v>4503</c:v>
                </c:pt>
                <c:pt idx="17">
                  <c:v>4503</c:v>
                </c:pt>
                <c:pt idx="18">
                  <c:v>4503</c:v>
                </c:pt>
                <c:pt idx="19">
                  <c:v>4503</c:v>
                </c:pt>
                <c:pt idx="20">
                  <c:v>4504</c:v>
                </c:pt>
                <c:pt idx="21">
                  <c:v>4505</c:v>
                </c:pt>
                <c:pt idx="22">
                  <c:v>4504</c:v>
                </c:pt>
                <c:pt idx="23">
                  <c:v>4505</c:v>
                </c:pt>
                <c:pt idx="24">
                  <c:v>4506</c:v>
                </c:pt>
                <c:pt idx="25">
                  <c:v>4506</c:v>
                </c:pt>
                <c:pt idx="26">
                  <c:v>4504</c:v>
                </c:pt>
                <c:pt idx="27">
                  <c:v>4510</c:v>
                </c:pt>
                <c:pt idx="28">
                  <c:v>4516</c:v>
                </c:pt>
                <c:pt idx="29">
                  <c:v>4517</c:v>
                </c:pt>
                <c:pt idx="30">
                  <c:v>4519</c:v>
                </c:pt>
                <c:pt idx="31">
                  <c:v>4519</c:v>
                </c:pt>
                <c:pt idx="32">
                  <c:v>4520</c:v>
                </c:pt>
                <c:pt idx="33">
                  <c:v>4522</c:v>
                </c:pt>
                <c:pt idx="34">
                  <c:v>4522</c:v>
                </c:pt>
                <c:pt idx="35">
                  <c:v>4525</c:v>
                </c:pt>
                <c:pt idx="36">
                  <c:v>4526</c:v>
                </c:pt>
                <c:pt idx="37">
                  <c:v>4527</c:v>
                </c:pt>
                <c:pt idx="38">
                  <c:v>4527</c:v>
                </c:pt>
                <c:pt idx="39">
                  <c:v>4528</c:v>
                </c:pt>
                <c:pt idx="40">
                  <c:v>4529</c:v>
                </c:pt>
                <c:pt idx="41">
                  <c:v>4531</c:v>
                </c:pt>
                <c:pt idx="42">
                  <c:v>4531</c:v>
                </c:pt>
                <c:pt idx="43">
                  <c:v>4530</c:v>
                </c:pt>
                <c:pt idx="44">
                  <c:v>4529</c:v>
                </c:pt>
                <c:pt idx="45">
                  <c:v>4532</c:v>
                </c:pt>
                <c:pt idx="46">
                  <c:v>4531</c:v>
                </c:pt>
                <c:pt idx="47">
                  <c:v>4532</c:v>
                </c:pt>
                <c:pt idx="48">
                  <c:v>4534</c:v>
                </c:pt>
                <c:pt idx="49">
                  <c:v>4534</c:v>
                </c:pt>
                <c:pt idx="50">
                  <c:v>4534</c:v>
                </c:pt>
                <c:pt idx="51">
                  <c:v>4535</c:v>
                </c:pt>
                <c:pt idx="52">
                  <c:v>4537</c:v>
                </c:pt>
                <c:pt idx="53">
                  <c:v>4536</c:v>
                </c:pt>
                <c:pt idx="54">
                  <c:v>4537</c:v>
                </c:pt>
                <c:pt idx="55">
                  <c:v>4540</c:v>
                </c:pt>
                <c:pt idx="56">
                  <c:v>4544</c:v>
                </c:pt>
                <c:pt idx="57">
                  <c:v>4546</c:v>
                </c:pt>
                <c:pt idx="58">
                  <c:v>4546</c:v>
                </c:pt>
                <c:pt idx="59">
                  <c:v>4547</c:v>
                </c:pt>
                <c:pt idx="60">
                  <c:v>4548</c:v>
                </c:pt>
                <c:pt idx="61">
                  <c:v>4548</c:v>
                </c:pt>
                <c:pt idx="62">
                  <c:v>4548</c:v>
                </c:pt>
                <c:pt idx="63">
                  <c:v>4546</c:v>
                </c:pt>
                <c:pt idx="64">
                  <c:v>4550</c:v>
                </c:pt>
                <c:pt idx="65">
                  <c:v>4553</c:v>
                </c:pt>
              </c:numCache>
            </c:numRef>
          </c:val>
          <c:smooth val="0"/>
          <c:extLst>
            <c:ext xmlns:c16="http://schemas.microsoft.com/office/drawing/2014/chart" uri="{C3380CC4-5D6E-409C-BE32-E72D297353CC}">
              <c16:uniqueId val="{00000001-C67F-4E58-9EF5-D9F1278C093F}"/>
            </c:ext>
          </c:extLst>
        </c:ser>
        <c:dLbls>
          <c:showLegendKey val="0"/>
          <c:showVal val="0"/>
          <c:showCatName val="0"/>
          <c:showSerName val="0"/>
          <c:showPercent val="0"/>
          <c:showBubbleSize val="0"/>
        </c:dLbls>
        <c:smooth val="0"/>
        <c:axId val="274819960"/>
        <c:axId val="274819632"/>
      </c:lineChart>
      <c:catAx>
        <c:axId val="274819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819632"/>
        <c:crosses val="autoZero"/>
        <c:auto val="1"/>
        <c:lblAlgn val="ctr"/>
        <c:lblOffset val="100"/>
        <c:noMultiLvlLbl val="0"/>
      </c:catAx>
      <c:valAx>
        <c:axId val="274819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819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59.923999999999999</c:v>
                </c:pt>
                <c:pt idx="5">
                  <c:v>100</c:v>
                </c:pt>
              </c:numCache>
            </c:numRef>
          </c:val>
          <c:extLst>
            <c:ext xmlns:c16="http://schemas.microsoft.com/office/drawing/2014/chart" uri="{C3380CC4-5D6E-409C-BE32-E72D297353CC}">
              <c16:uniqueId val="{00000000-69DB-404B-ADDA-AB0C5ECC9FCD}"/>
            </c:ext>
          </c:extLst>
        </c:ser>
        <c:ser>
          <c:idx val="1"/>
          <c:order val="1"/>
          <c:tx>
            <c:strRef>
              <c:f>Sheet1!$C$1</c:f>
              <c:strCache>
                <c:ptCount val="1"/>
                <c:pt idx="0">
                  <c:v>Superintendencia de Bancos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3.5579999999999998</c:v>
                </c:pt>
                <c:pt idx="1">
                  <c:v>12.741300000000001</c:v>
                </c:pt>
                <c:pt idx="2">
                  <c:v>0.76339999999999997</c:v>
                </c:pt>
                <c:pt idx="3">
                  <c:v>0</c:v>
                </c:pt>
                <c:pt idx="4">
                  <c:v>100</c:v>
                </c:pt>
                <c:pt idx="5">
                  <c:v>43.355600000000003</c:v>
                </c:pt>
              </c:numCache>
            </c:numRef>
          </c:val>
          <c:extLst>
            <c:ext xmlns:c16="http://schemas.microsoft.com/office/drawing/2014/chart" uri="{C3380CC4-5D6E-409C-BE32-E72D297353CC}">
              <c16:uniqueId val="{00000001-69DB-404B-ADDA-AB0C5ECC9FCD}"/>
            </c:ext>
          </c:extLst>
        </c:ser>
        <c:dLbls>
          <c:showLegendKey val="0"/>
          <c:showVal val="0"/>
          <c:showCatName val="0"/>
          <c:showSerName val="0"/>
          <c:showPercent val="0"/>
          <c:showBubbleSize val="0"/>
        </c:dLbls>
        <c:axId val="244198240"/>
        <c:axId val="244198568"/>
      </c:radarChart>
      <c:catAx>
        <c:axId val="244198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198568"/>
        <c:crosses val="autoZero"/>
        <c:auto val="1"/>
        <c:lblAlgn val="ctr"/>
        <c:lblOffset val="100"/>
        <c:noMultiLvlLbl val="0"/>
      </c:catAx>
      <c:valAx>
        <c:axId val="244198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19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Sheet1!$A$2:$A$67</c:f>
              <c:strCache>
                <c:ptCount val="66"/>
                <c:pt idx="0">
                  <c:v>1/1/2017</c:v>
                </c:pt>
                <c:pt idx="1">
                  <c:v>2/1/2017</c:v>
                </c:pt>
                <c:pt idx="2">
                  <c:v>3/1/2017</c:v>
                </c:pt>
                <c:pt idx="3">
                  <c:v>4/1/2017</c:v>
                </c:pt>
                <c:pt idx="4">
                  <c:v>5/1/2017</c:v>
                </c:pt>
                <c:pt idx="5">
                  <c:v>6/1/2017</c:v>
                </c:pt>
                <c:pt idx="6">
                  <c:v>7/1/2017</c:v>
                </c:pt>
                <c:pt idx="7">
                  <c:v>8/1/2017</c:v>
                </c:pt>
                <c:pt idx="8">
                  <c:v>9/1/2017</c:v>
                </c:pt>
                <c:pt idx="9">
                  <c:v>10/1/2017</c:v>
                </c:pt>
                <c:pt idx="10">
                  <c:v>11/1/2017</c:v>
                </c:pt>
                <c:pt idx="11">
                  <c:v>12/1/2017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1/2/2017</c:v>
                </c:pt>
                <c:pt idx="32">
                  <c:v>2/2/2017</c:v>
                </c:pt>
                <c:pt idx="33">
                  <c:v>3/2/2017</c:v>
                </c:pt>
                <c:pt idx="34">
                  <c:v>4/2/2017</c:v>
                </c:pt>
                <c:pt idx="35">
                  <c:v>5/2/2017</c:v>
                </c:pt>
                <c:pt idx="36">
                  <c:v>6/2/2017</c:v>
                </c:pt>
                <c:pt idx="37">
                  <c:v>7/2/2017</c:v>
                </c:pt>
                <c:pt idx="38">
                  <c:v>8/2/2017</c:v>
                </c:pt>
                <c:pt idx="39">
                  <c:v>9/2/2017</c:v>
                </c:pt>
                <c:pt idx="40">
                  <c:v>10/2/2017</c:v>
                </c:pt>
                <c:pt idx="41">
                  <c:v>11/2/2017</c:v>
                </c:pt>
                <c:pt idx="42">
                  <c:v>12/2/2017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1/3/2017</c:v>
                </c:pt>
                <c:pt idx="60">
                  <c:v>2/3/2017</c:v>
                </c:pt>
                <c:pt idx="61">
                  <c:v>3/3/2017</c:v>
                </c:pt>
                <c:pt idx="62">
                  <c:v>4/3/2017</c:v>
                </c:pt>
                <c:pt idx="63">
                  <c:v>5/3/2017</c:v>
                </c:pt>
                <c:pt idx="64">
                  <c:v>6/3/2017</c:v>
                </c:pt>
                <c:pt idx="65">
                  <c:v>7/3/2017</c:v>
                </c:pt>
              </c:strCache>
            </c:strRef>
          </c:cat>
          <c:val>
            <c:numRef>
              <c:f>Sheet1!$B$2:$B$67</c:f>
              <c:numCache>
                <c:formatCode>General</c:formatCode>
                <c:ptCount val="66"/>
                <c:pt idx="0">
                  <c:v>12</c:v>
                </c:pt>
                <c:pt idx="1">
                  <c:v>29</c:v>
                </c:pt>
                <c:pt idx="2">
                  <c:v>98</c:v>
                </c:pt>
                <c:pt idx="3">
                  <c:v>151</c:v>
                </c:pt>
                <c:pt idx="4">
                  <c:v>132</c:v>
                </c:pt>
                <c:pt idx="5">
                  <c:v>111</c:v>
                </c:pt>
                <c:pt idx="6">
                  <c:v>123</c:v>
                </c:pt>
                <c:pt idx="7">
                  <c:v>133</c:v>
                </c:pt>
                <c:pt idx="8">
                  <c:v>49</c:v>
                </c:pt>
                <c:pt idx="9">
                  <c:v>21</c:v>
                </c:pt>
                <c:pt idx="10">
                  <c:v>24</c:v>
                </c:pt>
                <c:pt idx="11">
                  <c:v>10</c:v>
                </c:pt>
                <c:pt idx="12">
                  <c:v>21</c:v>
                </c:pt>
                <c:pt idx="13">
                  <c:v>20</c:v>
                </c:pt>
                <c:pt idx="14">
                  <c:v>8</c:v>
                </c:pt>
                <c:pt idx="15">
                  <c:v>24</c:v>
                </c:pt>
                <c:pt idx="16">
                  <c:v>4</c:v>
                </c:pt>
                <c:pt idx="17">
                  <c:v>37</c:v>
                </c:pt>
                <c:pt idx="18">
                  <c:v>28</c:v>
                </c:pt>
                <c:pt idx="19">
                  <c:v>32</c:v>
                </c:pt>
                <c:pt idx="20">
                  <c:v>31</c:v>
                </c:pt>
                <c:pt idx="21">
                  <c:v>13</c:v>
                </c:pt>
                <c:pt idx="22">
                  <c:v>26</c:v>
                </c:pt>
                <c:pt idx="23">
                  <c:v>14</c:v>
                </c:pt>
                <c:pt idx="24">
                  <c:v>9</c:v>
                </c:pt>
                <c:pt idx="25">
                  <c:v>17</c:v>
                </c:pt>
                <c:pt idx="26">
                  <c:v>27</c:v>
                </c:pt>
                <c:pt idx="27">
                  <c:v>21</c:v>
                </c:pt>
                <c:pt idx="28">
                  <c:v>12</c:v>
                </c:pt>
                <c:pt idx="29">
                  <c:v>26</c:v>
                </c:pt>
                <c:pt idx="30">
                  <c:v>22</c:v>
                </c:pt>
                <c:pt idx="31">
                  <c:v>13</c:v>
                </c:pt>
                <c:pt idx="32">
                  <c:v>11</c:v>
                </c:pt>
                <c:pt idx="33">
                  <c:v>16</c:v>
                </c:pt>
                <c:pt idx="34">
                  <c:v>10</c:v>
                </c:pt>
                <c:pt idx="35">
                  <c:v>4</c:v>
                </c:pt>
                <c:pt idx="36">
                  <c:v>11</c:v>
                </c:pt>
                <c:pt idx="37">
                  <c:v>19</c:v>
                </c:pt>
                <c:pt idx="38">
                  <c:v>11</c:v>
                </c:pt>
                <c:pt idx="39">
                  <c:v>19</c:v>
                </c:pt>
                <c:pt idx="40">
                  <c:v>20</c:v>
                </c:pt>
                <c:pt idx="41">
                  <c:v>22</c:v>
                </c:pt>
                <c:pt idx="42">
                  <c:v>13</c:v>
                </c:pt>
                <c:pt idx="43">
                  <c:v>17</c:v>
                </c:pt>
                <c:pt idx="44">
                  <c:v>15</c:v>
                </c:pt>
                <c:pt idx="45">
                  <c:v>47</c:v>
                </c:pt>
                <c:pt idx="46">
                  <c:v>34</c:v>
                </c:pt>
                <c:pt idx="47">
                  <c:v>47</c:v>
                </c:pt>
                <c:pt idx="48">
                  <c:v>50</c:v>
                </c:pt>
                <c:pt idx="49">
                  <c:v>47</c:v>
                </c:pt>
                <c:pt idx="50">
                  <c:v>41</c:v>
                </c:pt>
                <c:pt idx="51">
                  <c:v>65</c:v>
                </c:pt>
                <c:pt idx="52">
                  <c:v>66</c:v>
                </c:pt>
                <c:pt idx="53">
                  <c:v>85</c:v>
                </c:pt>
                <c:pt idx="54">
                  <c:v>71</c:v>
                </c:pt>
                <c:pt idx="55">
                  <c:v>51</c:v>
                </c:pt>
                <c:pt idx="56">
                  <c:v>38</c:v>
                </c:pt>
                <c:pt idx="57">
                  <c:v>48</c:v>
                </c:pt>
                <c:pt idx="58">
                  <c:v>54</c:v>
                </c:pt>
                <c:pt idx="59">
                  <c:v>21</c:v>
                </c:pt>
                <c:pt idx="60">
                  <c:v>38</c:v>
                </c:pt>
                <c:pt idx="61">
                  <c:v>45</c:v>
                </c:pt>
                <c:pt idx="62">
                  <c:v>487</c:v>
                </c:pt>
                <c:pt idx="63">
                  <c:v>439</c:v>
                </c:pt>
                <c:pt idx="64">
                  <c:v>202</c:v>
                </c:pt>
                <c:pt idx="65">
                  <c:v>612</c:v>
                </c:pt>
              </c:numCache>
            </c:numRef>
          </c:val>
          <c:smooth val="0"/>
          <c:extLst>
            <c:ext xmlns:c16="http://schemas.microsoft.com/office/drawing/2014/chart" uri="{C3380CC4-5D6E-409C-BE32-E72D297353CC}">
              <c16:uniqueId val="{00000000-41F5-4D16-AD5B-1A804E20670A}"/>
            </c:ext>
          </c:extLst>
        </c:ser>
        <c:ser>
          <c:idx val="1"/>
          <c:order val="1"/>
          <c:tx>
            <c:strRef>
              <c:f>Sheet1!$C$1</c:f>
              <c:strCache>
                <c:ptCount val="1"/>
                <c:pt idx="0">
                  <c:v>Superintendencia de Bancos</c:v>
                </c:pt>
              </c:strCache>
            </c:strRef>
          </c:tx>
          <c:spPr>
            <a:ln w="28575" cap="rnd">
              <a:solidFill>
                <a:schemeClr val="accent2"/>
              </a:solidFill>
              <a:round/>
            </a:ln>
            <a:effectLst/>
          </c:spPr>
          <c:marker>
            <c:symbol val="none"/>
          </c:marker>
          <c:cat>
            <c:strRef>
              <c:f>Sheet1!$A$2:$A$67</c:f>
              <c:strCache>
                <c:ptCount val="66"/>
                <c:pt idx="0">
                  <c:v>1/1/2017</c:v>
                </c:pt>
                <c:pt idx="1">
                  <c:v>2/1/2017</c:v>
                </c:pt>
                <c:pt idx="2">
                  <c:v>3/1/2017</c:v>
                </c:pt>
                <c:pt idx="3">
                  <c:v>4/1/2017</c:v>
                </c:pt>
                <c:pt idx="4">
                  <c:v>5/1/2017</c:v>
                </c:pt>
                <c:pt idx="5">
                  <c:v>6/1/2017</c:v>
                </c:pt>
                <c:pt idx="6">
                  <c:v>7/1/2017</c:v>
                </c:pt>
                <c:pt idx="7">
                  <c:v>8/1/2017</c:v>
                </c:pt>
                <c:pt idx="8">
                  <c:v>9/1/2017</c:v>
                </c:pt>
                <c:pt idx="9">
                  <c:v>10/1/2017</c:v>
                </c:pt>
                <c:pt idx="10">
                  <c:v>11/1/2017</c:v>
                </c:pt>
                <c:pt idx="11">
                  <c:v>12/1/2017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1/2/2017</c:v>
                </c:pt>
                <c:pt idx="32">
                  <c:v>2/2/2017</c:v>
                </c:pt>
                <c:pt idx="33">
                  <c:v>3/2/2017</c:v>
                </c:pt>
                <c:pt idx="34">
                  <c:v>4/2/2017</c:v>
                </c:pt>
                <c:pt idx="35">
                  <c:v>5/2/2017</c:v>
                </c:pt>
                <c:pt idx="36">
                  <c:v>6/2/2017</c:v>
                </c:pt>
                <c:pt idx="37">
                  <c:v>7/2/2017</c:v>
                </c:pt>
                <c:pt idx="38">
                  <c:v>8/2/2017</c:v>
                </c:pt>
                <c:pt idx="39">
                  <c:v>9/2/2017</c:v>
                </c:pt>
                <c:pt idx="40">
                  <c:v>10/2/2017</c:v>
                </c:pt>
                <c:pt idx="41">
                  <c:v>11/2/2017</c:v>
                </c:pt>
                <c:pt idx="42">
                  <c:v>12/2/2017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1/3/2017</c:v>
                </c:pt>
                <c:pt idx="60">
                  <c:v>2/3/2017</c:v>
                </c:pt>
                <c:pt idx="61">
                  <c:v>3/3/2017</c:v>
                </c:pt>
                <c:pt idx="62">
                  <c:v>4/3/2017</c:v>
                </c:pt>
                <c:pt idx="63">
                  <c:v>5/3/2017</c:v>
                </c:pt>
                <c:pt idx="64">
                  <c:v>6/3/2017</c:v>
                </c:pt>
                <c:pt idx="65">
                  <c:v>7/3/2017</c:v>
                </c:pt>
              </c:strCache>
            </c:strRef>
          </c:cat>
          <c:val>
            <c:numRef>
              <c:f>Sheet1!$C$2:$C$67</c:f>
              <c:numCache>
                <c:formatCode>General</c:formatCode>
                <c:ptCount val="66"/>
                <c:pt idx="0">
                  <c:v>-1</c:v>
                </c:pt>
                <c:pt idx="1">
                  <c:v>1</c:v>
                </c:pt>
                <c:pt idx="2">
                  <c:v>0</c:v>
                </c:pt>
                <c:pt idx="3">
                  <c:v>-1</c:v>
                </c:pt>
                <c:pt idx="4">
                  <c:v>1</c:v>
                </c:pt>
                <c:pt idx="5">
                  <c:v>1</c:v>
                </c:pt>
                <c:pt idx="6">
                  <c:v>0</c:v>
                </c:pt>
                <c:pt idx="7">
                  <c:v>0</c:v>
                </c:pt>
                <c:pt idx="8">
                  <c:v>0</c:v>
                </c:pt>
                <c:pt idx="9">
                  <c:v>1</c:v>
                </c:pt>
                <c:pt idx="10">
                  <c:v>5</c:v>
                </c:pt>
                <c:pt idx="11">
                  <c:v>2</c:v>
                </c:pt>
                <c:pt idx="12">
                  <c:v>1</c:v>
                </c:pt>
                <c:pt idx="13">
                  <c:v>0</c:v>
                </c:pt>
                <c:pt idx="14">
                  <c:v>3</c:v>
                </c:pt>
                <c:pt idx="15">
                  <c:v>1</c:v>
                </c:pt>
                <c:pt idx="16">
                  <c:v>0</c:v>
                </c:pt>
                <c:pt idx="17">
                  <c:v>0</c:v>
                </c:pt>
                <c:pt idx="18">
                  <c:v>0</c:v>
                </c:pt>
                <c:pt idx="19">
                  <c:v>0</c:v>
                </c:pt>
                <c:pt idx="20">
                  <c:v>1</c:v>
                </c:pt>
                <c:pt idx="21">
                  <c:v>1</c:v>
                </c:pt>
                <c:pt idx="22">
                  <c:v>-1</c:v>
                </c:pt>
                <c:pt idx="23">
                  <c:v>1</c:v>
                </c:pt>
                <c:pt idx="24">
                  <c:v>1</c:v>
                </c:pt>
                <c:pt idx="25">
                  <c:v>0</c:v>
                </c:pt>
                <c:pt idx="26">
                  <c:v>-2</c:v>
                </c:pt>
                <c:pt idx="27">
                  <c:v>6</c:v>
                </c:pt>
                <c:pt idx="28">
                  <c:v>6</c:v>
                </c:pt>
                <c:pt idx="29">
                  <c:v>1</c:v>
                </c:pt>
                <c:pt idx="30">
                  <c:v>2</c:v>
                </c:pt>
                <c:pt idx="31">
                  <c:v>0</c:v>
                </c:pt>
                <c:pt idx="32">
                  <c:v>1</c:v>
                </c:pt>
                <c:pt idx="33">
                  <c:v>2</c:v>
                </c:pt>
                <c:pt idx="34">
                  <c:v>0</c:v>
                </c:pt>
                <c:pt idx="35">
                  <c:v>3</c:v>
                </c:pt>
                <c:pt idx="36">
                  <c:v>1</c:v>
                </c:pt>
                <c:pt idx="37">
                  <c:v>1</c:v>
                </c:pt>
                <c:pt idx="38">
                  <c:v>0</c:v>
                </c:pt>
                <c:pt idx="39">
                  <c:v>1</c:v>
                </c:pt>
                <c:pt idx="40">
                  <c:v>1</c:v>
                </c:pt>
                <c:pt idx="41">
                  <c:v>2</c:v>
                </c:pt>
                <c:pt idx="42">
                  <c:v>0</c:v>
                </c:pt>
                <c:pt idx="43">
                  <c:v>-1</c:v>
                </c:pt>
                <c:pt idx="44">
                  <c:v>-1</c:v>
                </c:pt>
                <c:pt idx="45">
                  <c:v>3</c:v>
                </c:pt>
                <c:pt idx="46">
                  <c:v>-1</c:v>
                </c:pt>
                <c:pt idx="47">
                  <c:v>1</c:v>
                </c:pt>
                <c:pt idx="48">
                  <c:v>2</c:v>
                </c:pt>
                <c:pt idx="49">
                  <c:v>0</c:v>
                </c:pt>
                <c:pt idx="50">
                  <c:v>0</c:v>
                </c:pt>
                <c:pt idx="51">
                  <c:v>1</c:v>
                </c:pt>
                <c:pt idx="52">
                  <c:v>2</c:v>
                </c:pt>
                <c:pt idx="53">
                  <c:v>-1</c:v>
                </c:pt>
                <c:pt idx="54">
                  <c:v>1</c:v>
                </c:pt>
                <c:pt idx="55">
                  <c:v>3</c:v>
                </c:pt>
                <c:pt idx="56">
                  <c:v>4</c:v>
                </c:pt>
                <c:pt idx="57">
                  <c:v>2</c:v>
                </c:pt>
                <c:pt idx="58">
                  <c:v>0</c:v>
                </c:pt>
                <c:pt idx="59">
                  <c:v>1</c:v>
                </c:pt>
                <c:pt idx="60">
                  <c:v>1</c:v>
                </c:pt>
                <c:pt idx="61">
                  <c:v>0</c:v>
                </c:pt>
                <c:pt idx="62">
                  <c:v>0</c:v>
                </c:pt>
                <c:pt idx="63">
                  <c:v>-2</c:v>
                </c:pt>
                <c:pt idx="64">
                  <c:v>4</c:v>
                </c:pt>
                <c:pt idx="65">
                  <c:v>3</c:v>
                </c:pt>
              </c:numCache>
            </c:numRef>
          </c:val>
          <c:smooth val="0"/>
          <c:extLst>
            <c:ext xmlns:c16="http://schemas.microsoft.com/office/drawing/2014/chart" uri="{C3380CC4-5D6E-409C-BE32-E72D297353CC}">
              <c16:uniqueId val="{00000001-41F5-4D16-AD5B-1A804E20670A}"/>
            </c:ext>
          </c:extLst>
        </c:ser>
        <c:dLbls>
          <c:showLegendKey val="0"/>
          <c:showVal val="0"/>
          <c:showCatName val="0"/>
          <c:showSerName val="0"/>
          <c:showPercent val="0"/>
          <c:showBubbleSize val="0"/>
        </c:dLbls>
        <c:smooth val="0"/>
        <c:axId val="244201192"/>
        <c:axId val="244196600"/>
      </c:lineChart>
      <c:catAx>
        <c:axId val="244201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196600"/>
        <c:crosses val="autoZero"/>
        <c:auto val="1"/>
        <c:lblAlgn val="ctr"/>
        <c:lblOffset val="100"/>
        <c:noMultiLvlLbl val="0"/>
      </c:catAx>
      <c:valAx>
        <c:axId val="244196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201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47</c:v>
                </c:pt>
                <c:pt idx="1">
                  <c:v>92</c:v>
                </c:pt>
                <c:pt idx="2">
                  <c:v>42</c:v>
                </c:pt>
                <c:pt idx="3">
                  <c:v>42</c:v>
                </c:pt>
                <c:pt idx="4">
                  <c:v>43</c:v>
                </c:pt>
                <c:pt idx="5">
                  <c:v>91</c:v>
                </c:pt>
                <c:pt idx="6">
                  <c:v>72</c:v>
                </c:pt>
              </c:numCache>
            </c:numRef>
          </c:val>
          <c:extLst>
            <c:ext xmlns:c16="http://schemas.microsoft.com/office/drawing/2014/chart" uri="{C3380CC4-5D6E-409C-BE32-E72D297353CC}">
              <c16:uniqueId val="{00000000-8151-4417-B945-218E67C1B6D6}"/>
            </c:ext>
          </c:extLst>
        </c:ser>
        <c:ser>
          <c:idx val="1"/>
          <c:order val="1"/>
          <c:tx>
            <c:strRef>
              <c:f>Sheet1!$C$1</c:f>
              <c:strCache>
                <c:ptCount val="1"/>
                <c:pt idx="0">
                  <c:v>Superintendencia de Bancos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1</c:v>
                </c:pt>
                <c:pt idx="3">
                  <c:v>0</c:v>
                </c:pt>
                <c:pt idx="4">
                  <c:v>1</c:v>
                </c:pt>
                <c:pt idx="5">
                  <c:v>2</c:v>
                </c:pt>
                <c:pt idx="6">
                  <c:v>1</c:v>
                </c:pt>
              </c:numCache>
            </c:numRef>
          </c:val>
          <c:extLst>
            <c:ext xmlns:c16="http://schemas.microsoft.com/office/drawing/2014/chart" uri="{C3380CC4-5D6E-409C-BE32-E72D297353CC}">
              <c16:uniqueId val="{00000001-8151-4417-B945-218E67C1B6D6}"/>
            </c:ext>
          </c:extLst>
        </c:ser>
        <c:dLbls>
          <c:showLegendKey val="0"/>
          <c:showVal val="0"/>
          <c:showCatName val="0"/>
          <c:showSerName val="0"/>
          <c:showPercent val="0"/>
          <c:showBubbleSize val="0"/>
        </c:dLbls>
        <c:gapWidth val="219"/>
        <c:overlap val="-27"/>
        <c:axId val="241634144"/>
        <c:axId val="241626600"/>
      </c:barChart>
      <c:catAx>
        <c:axId val="24163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626600"/>
        <c:crosses val="autoZero"/>
        <c:auto val="1"/>
        <c:lblAlgn val="ctr"/>
        <c:lblOffset val="100"/>
        <c:noMultiLvlLbl val="0"/>
      </c:catAx>
      <c:valAx>
        <c:axId val="241626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634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52</c:v>
                </c:pt>
                <c:pt idx="1">
                  <c:v>47</c:v>
                </c:pt>
                <c:pt idx="2">
                  <c:v>37</c:v>
                </c:pt>
                <c:pt idx="3">
                  <c:v>31</c:v>
                </c:pt>
                <c:pt idx="4">
                  <c:v>43</c:v>
                </c:pt>
                <c:pt idx="5">
                  <c:v>27</c:v>
                </c:pt>
                <c:pt idx="6">
                  <c:v>22</c:v>
                </c:pt>
              </c:numCache>
            </c:numRef>
          </c:val>
          <c:extLst>
            <c:ext xmlns:c16="http://schemas.microsoft.com/office/drawing/2014/chart" uri="{C3380CC4-5D6E-409C-BE32-E72D297353CC}">
              <c16:uniqueId val="{00000000-4FD3-42F3-9F54-809305A02EC4}"/>
            </c:ext>
          </c:extLst>
        </c:ser>
        <c:ser>
          <c:idx val="1"/>
          <c:order val="1"/>
          <c:tx>
            <c:strRef>
              <c:f>Sheet1!$C$1</c:f>
              <c:strCache>
                <c:ptCount val="1"/>
                <c:pt idx="0">
                  <c:v>Superintendencia de Bancos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4</c:v>
                </c:pt>
                <c:pt idx="2">
                  <c:v>8</c:v>
                </c:pt>
                <c:pt idx="3">
                  <c:v>6</c:v>
                </c:pt>
                <c:pt idx="4">
                  <c:v>9</c:v>
                </c:pt>
                <c:pt idx="5">
                  <c:v>1</c:v>
                </c:pt>
                <c:pt idx="6">
                  <c:v>0</c:v>
                </c:pt>
              </c:numCache>
            </c:numRef>
          </c:val>
          <c:extLst>
            <c:ext xmlns:c16="http://schemas.microsoft.com/office/drawing/2014/chart" uri="{C3380CC4-5D6E-409C-BE32-E72D297353CC}">
              <c16:uniqueId val="{00000001-4FD3-42F3-9F54-809305A02EC4}"/>
            </c:ext>
          </c:extLst>
        </c:ser>
        <c:dLbls>
          <c:showLegendKey val="0"/>
          <c:showVal val="0"/>
          <c:showCatName val="0"/>
          <c:showSerName val="0"/>
          <c:showPercent val="0"/>
          <c:showBubbleSize val="0"/>
        </c:dLbls>
        <c:gapWidth val="219"/>
        <c:overlap val="-27"/>
        <c:axId val="241631192"/>
        <c:axId val="241630208"/>
      </c:barChart>
      <c:catAx>
        <c:axId val="241631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630208"/>
        <c:crosses val="autoZero"/>
        <c:auto val="1"/>
        <c:lblAlgn val="ctr"/>
        <c:lblOffset val="100"/>
        <c:noMultiLvlLbl val="0"/>
      </c:catAx>
      <c:valAx>
        <c:axId val="241630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631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0.26963360859162999</c:v>
                </c:pt>
                <c:pt idx="1">
                  <c:v>0.28748823040146998</c:v>
                </c:pt>
                <c:pt idx="2">
                  <c:v>2.3435885362464999E-2</c:v>
                </c:pt>
                <c:pt idx="3">
                  <c:v>3.4836752671607997E-2</c:v>
                </c:pt>
                <c:pt idx="4">
                  <c:v>0.21421505233772001</c:v>
                </c:pt>
                <c:pt idx="5">
                  <c:v>1.5528539426167999E-2</c:v>
                </c:pt>
                <c:pt idx="6">
                  <c:v>3.3206690715047997E-2</c:v>
                </c:pt>
              </c:numCache>
            </c:numRef>
          </c:val>
          <c:extLst>
            <c:ext xmlns:c16="http://schemas.microsoft.com/office/drawing/2014/chart" uri="{C3380CC4-5D6E-409C-BE32-E72D297353CC}">
              <c16:uniqueId val="{00000000-7F54-4FE5-96B3-55A31420E318}"/>
            </c:ext>
          </c:extLst>
        </c:ser>
        <c:ser>
          <c:idx val="1"/>
          <c:order val="1"/>
          <c:tx>
            <c:strRef>
              <c:f>Sheet1!$C$1</c:f>
              <c:strCache>
                <c:ptCount val="1"/>
                <c:pt idx="0">
                  <c:v>Superintendencia de Bancos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0.49557522123893999</c:v>
                </c:pt>
                <c:pt idx="1">
                  <c:v>0.13274336283186</c:v>
                </c:pt>
                <c:pt idx="2">
                  <c:v>0.10508849557522</c:v>
                </c:pt>
                <c:pt idx="3">
                  <c:v>0.10324483775811</c:v>
                </c:pt>
                <c:pt idx="4">
                  <c:v>0.42772861356932002</c:v>
                </c:pt>
                <c:pt idx="5">
                  <c:v>0.15486725663716999</c:v>
                </c:pt>
              </c:numCache>
            </c:numRef>
          </c:val>
          <c:extLst>
            <c:ext xmlns:c16="http://schemas.microsoft.com/office/drawing/2014/chart" uri="{C3380CC4-5D6E-409C-BE32-E72D297353CC}">
              <c16:uniqueId val="{00000001-7F54-4FE5-96B3-55A31420E318}"/>
            </c:ext>
          </c:extLst>
        </c:ser>
        <c:dLbls>
          <c:showLegendKey val="0"/>
          <c:showVal val="0"/>
          <c:showCatName val="0"/>
          <c:showSerName val="0"/>
          <c:showPercent val="0"/>
          <c:showBubbleSize val="0"/>
        </c:dLbls>
        <c:gapWidth val="219"/>
        <c:overlap val="-27"/>
        <c:axId val="239027104"/>
        <c:axId val="239026776"/>
      </c:barChart>
      <c:catAx>
        <c:axId val="23902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026776"/>
        <c:crosses val="autoZero"/>
        <c:auto val="1"/>
        <c:lblAlgn val="ctr"/>
        <c:lblOffset val="100"/>
        <c:noMultiLvlLbl val="0"/>
      </c:catAx>
      <c:valAx>
        <c:axId val="239026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02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Sheet1!$A$2:$A$67</c:f>
              <c:strCache>
                <c:ptCount val="66"/>
                <c:pt idx="0">
                  <c:v>1/1/2017</c:v>
                </c:pt>
                <c:pt idx="1">
                  <c:v>2/1/2017</c:v>
                </c:pt>
                <c:pt idx="2">
                  <c:v>3/1/2017</c:v>
                </c:pt>
                <c:pt idx="3">
                  <c:v>4/1/2017</c:v>
                </c:pt>
                <c:pt idx="4">
                  <c:v>5/1/2017</c:v>
                </c:pt>
                <c:pt idx="5">
                  <c:v>6/1/2017</c:v>
                </c:pt>
                <c:pt idx="6">
                  <c:v>7/1/2017</c:v>
                </c:pt>
                <c:pt idx="7">
                  <c:v>8/1/2017</c:v>
                </c:pt>
                <c:pt idx="8">
                  <c:v>9/1/2017</c:v>
                </c:pt>
                <c:pt idx="9">
                  <c:v>10/1/2017</c:v>
                </c:pt>
                <c:pt idx="10">
                  <c:v>11/1/2017</c:v>
                </c:pt>
                <c:pt idx="11">
                  <c:v>12/1/2017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1/2/2017</c:v>
                </c:pt>
                <c:pt idx="32">
                  <c:v>2/2/2017</c:v>
                </c:pt>
                <c:pt idx="33">
                  <c:v>3/2/2017</c:v>
                </c:pt>
                <c:pt idx="34">
                  <c:v>4/2/2017</c:v>
                </c:pt>
                <c:pt idx="35">
                  <c:v>5/2/2017</c:v>
                </c:pt>
                <c:pt idx="36">
                  <c:v>6/2/2017</c:v>
                </c:pt>
                <c:pt idx="37">
                  <c:v>7/2/2017</c:v>
                </c:pt>
                <c:pt idx="38">
                  <c:v>8/2/2017</c:v>
                </c:pt>
                <c:pt idx="39">
                  <c:v>9/2/2017</c:v>
                </c:pt>
                <c:pt idx="40">
                  <c:v>10/2/2017</c:v>
                </c:pt>
                <c:pt idx="41">
                  <c:v>11/2/2017</c:v>
                </c:pt>
                <c:pt idx="42">
                  <c:v>12/2/2017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1/3/2017</c:v>
                </c:pt>
                <c:pt idx="60">
                  <c:v>2/3/2017</c:v>
                </c:pt>
                <c:pt idx="61">
                  <c:v>3/3/2017</c:v>
                </c:pt>
                <c:pt idx="62">
                  <c:v>4/3/2017</c:v>
                </c:pt>
                <c:pt idx="63">
                  <c:v>5/3/2017</c:v>
                </c:pt>
                <c:pt idx="64">
                  <c:v>6/3/2017</c:v>
                </c:pt>
                <c:pt idx="65">
                  <c:v>7/3/2017</c:v>
                </c:pt>
              </c:strCache>
            </c:strRef>
          </c:cat>
          <c:val>
            <c:numRef>
              <c:f>Sheet1!$B$2:$B$67</c:f>
              <c:numCache>
                <c:formatCode>General</c:formatCode>
                <c:ptCount val="66"/>
                <c:pt idx="0">
                  <c:v>0</c:v>
                </c:pt>
                <c:pt idx="1">
                  <c:v>6</c:v>
                </c:pt>
                <c:pt idx="2">
                  <c:v>2</c:v>
                </c:pt>
                <c:pt idx="3">
                  <c:v>3</c:v>
                </c:pt>
                <c:pt idx="4">
                  <c:v>3</c:v>
                </c:pt>
                <c:pt idx="5">
                  <c:v>3</c:v>
                </c:pt>
                <c:pt idx="6">
                  <c:v>2</c:v>
                </c:pt>
                <c:pt idx="7">
                  <c:v>2</c:v>
                </c:pt>
                <c:pt idx="8">
                  <c:v>3</c:v>
                </c:pt>
                <c:pt idx="9">
                  <c:v>3</c:v>
                </c:pt>
                <c:pt idx="10">
                  <c:v>3</c:v>
                </c:pt>
                <c:pt idx="11">
                  <c:v>0</c:v>
                </c:pt>
                <c:pt idx="12">
                  <c:v>5</c:v>
                </c:pt>
                <c:pt idx="13">
                  <c:v>1</c:v>
                </c:pt>
                <c:pt idx="14">
                  <c:v>0</c:v>
                </c:pt>
                <c:pt idx="15">
                  <c:v>8</c:v>
                </c:pt>
                <c:pt idx="16">
                  <c:v>6</c:v>
                </c:pt>
                <c:pt idx="17">
                  <c:v>6</c:v>
                </c:pt>
                <c:pt idx="18">
                  <c:v>2</c:v>
                </c:pt>
                <c:pt idx="19">
                  <c:v>4</c:v>
                </c:pt>
                <c:pt idx="20">
                  <c:v>3</c:v>
                </c:pt>
                <c:pt idx="21">
                  <c:v>1</c:v>
                </c:pt>
                <c:pt idx="22">
                  <c:v>5</c:v>
                </c:pt>
                <c:pt idx="23">
                  <c:v>3</c:v>
                </c:pt>
                <c:pt idx="24">
                  <c:v>4</c:v>
                </c:pt>
                <c:pt idx="25">
                  <c:v>2</c:v>
                </c:pt>
                <c:pt idx="26">
                  <c:v>2</c:v>
                </c:pt>
                <c:pt idx="27">
                  <c:v>3</c:v>
                </c:pt>
                <c:pt idx="28">
                  <c:v>5</c:v>
                </c:pt>
                <c:pt idx="29">
                  <c:v>2</c:v>
                </c:pt>
                <c:pt idx="30">
                  <c:v>5</c:v>
                </c:pt>
                <c:pt idx="31">
                  <c:v>7</c:v>
                </c:pt>
                <c:pt idx="32">
                  <c:v>3</c:v>
                </c:pt>
                <c:pt idx="33">
                  <c:v>7</c:v>
                </c:pt>
                <c:pt idx="34">
                  <c:v>5</c:v>
                </c:pt>
                <c:pt idx="35">
                  <c:v>4</c:v>
                </c:pt>
                <c:pt idx="36">
                  <c:v>1</c:v>
                </c:pt>
                <c:pt idx="37">
                  <c:v>1</c:v>
                </c:pt>
                <c:pt idx="38">
                  <c:v>4</c:v>
                </c:pt>
                <c:pt idx="39">
                  <c:v>3</c:v>
                </c:pt>
                <c:pt idx="40">
                  <c:v>3</c:v>
                </c:pt>
                <c:pt idx="41">
                  <c:v>3</c:v>
                </c:pt>
                <c:pt idx="42">
                  <c:v>1</c:v>
                </c:pt>
                <c:pt idx="43">
                  <c:v>4</c:v>
                </c:pt>
                <c:pt idx="44">
                  <c:v>4</c:v>
                </c:pt>
                <c:pt idx="45">
                  <c:v>3</c:v>
                </c:pt>
                <c:pt idx="46">
                  <c:v>6</c:v>
                </c:pt>
                <c:pt idx="47">
                  <c:v>6</c:v>
                </c:pt>
                <c:pt idx="48">
                  <c:v>3</c:v>
                </c:pt>
                <c:pt idx="49">
                  <c:v>2</c:v>
                </c:pt>
                <c:pt idx="50">
                  <c:v>5</c:v>
                </c:pt>
                <c:pt idx="51">
                  <c:v>6</c:v>
                </c:pt>
                <c:pt idx="52">
                  <c:v>5</c:v>
                </c:pt>
                <c:pt idx="53">
                  <c:v>5</c:v>
                </c:pt>
                <c:pt idx="54">
                  <c:v>7</c:v>
                </c:pt>
                <c:pt idx="55">
                  <c:v>4</c:v>
                </c:pt>
                <c:pt idx="56">
                  <c:v>5</c:v>
                </c:pt>
                <c:pt idx="57">
                  <c:v>6</c:v>
                </c:pt>
                <c:pt idx="58">
                  <c:v>5</c:v>
                </c:pt>
                <c:pt idx="59">
                  <c:v>2</c:v>
                </c:pt>
                <c:pt idx="60">
                  <c:v>7</c:v>
                </c:pt>
                <c:pt idx="61">
                  <c:v>6</c:v>
                </c:pt>
                <c:pt idx="62">
                  <c:v>3</c:v>
                </c:pt>
                <c:pt idx="63">
                  <c:v>2</c:v>
                </c:pt>
                <c:pt idx="64">
                  <c:v>12</c:v>
                </c:pt>
                <c:pt idx="65">
                  <c:v>12</c:v>
                </c:pt>
              </c:numCache>
            </c:numRef>
          </c:val>
          <c:smooth val="0"/>
          <c:extLst>
            <c:ext xmlns:c16="http://schemas.microsoft.com/office/drawing/2014/chart" uri="{C3380CC4-5D6E-409C-BE32-E72D297353CC}">
              <c16:uniqueId val="{00000000-CFA0-4729-9440-526DB89D51E0}"/>
            </c:ext>
          </c:extLst>
        </c:ser>
        <c:ser>
          <c:idx val="1"/>
          <c:order val="1"/>
          <c:tx>
            <c:strRef>
              <c:f>Sheet1!$C$1</c:f>
              <c:strCache>
                <c:ptCount val="1"/>
                <c:pt idx="0">
                  <c:v>Superintendencia de Bancos</c:v>
                </c:pt>
              </c:strCache>
            </c:strRef>
          </c:tx>
          <c:spPr>
            <a:ln w="28575" cap="rnd">
              <a:solidFill>
                <a:schemeClr val="accent2"/>
              </a:solidFill>
              <a:round/>
            </a:ln>
            <a:effectLst/>
          </c:spPr>
          <c:marker>
            <c:symbol val="none"/>
          </c:marker>
          <c:cat>
            <c:strRef>
              <c:f>Sheet1!$A$2:$A$67</c:f>
              <c:strCache>
                <c:ptCount val="66"/>
                <c:pt idx="0">
                  <c:v>1/1/2017</c:v>
                </c:pt>
                <c:pt idx="1">
                  <c:v>2/1/2017</c:v>
                </c:pt>
                <c:pt idx="2">
                  <c:v>3/1/2017</c:v>
                </c:pt>
                <c:pt idx="3">
                  <c:v>4/1/2017</c:v>
                </c:pt>
                <c:pt idx="4">
                  <c:v>5/1/2017</c:v>
                </c:pt>
                <c:pt idx="5">
                  <c:v>6/1/2017</c:v>
                </c:pt>
                <c:pt idx="6">
                  <c:v>7/1/2017</c:v>
                </c:pt>
                <c:pt idx="7">
                  <c:v>8/1/2017</c:v>
                </c:pt>
                <c:pt idx="8">
                  <c:v>9/1/2017</c:v>
                </c:pt>
                <c:pt idx="9">
                  <c:v>10/1/2017</c:v>
                </c:pt>
                <c:pt idx="10">
                  <c:v>11/1/2017</c:v>
                </c:pt>
                <c:pt idx="11">
                  <c:v>12/1/2017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1/2/2017</c:v>
                </c:pt>
                <c:pt idx="32">
                  <c:v>2/2/2017</c:v>
                </c:pt>
                <c:pt idx="33">
                  <c:v>3/2/2017</c:v>
                </c:pt>
                <c:pt idx="34">
                  <c:v>4/2/2017</c:v>
                </c:pt>
                <c:pt idx="35">
                  <c:v>5/2/2017</c:v>
                </c:pt>
                <c:pt idx="36">
                  <c:v>6/2/2017</c:v>
                </c:pt>
                <c:pt idx="37">
                  <c:v>7/2/2017</c:v>
                </c:pt>
                <c:pt idx="38">
                  <c:v>8/2/2017</c:v>
                </c:pt>
                <c:pt idx="39">
                  <c:v>9/2/2017</c:v>
                </c:pt>
                <c:pt idx="40">
                  <c:v>10/2/2017</c:v>
                </c:pt>
                <c:pt idx="41">
                  <c:v>11/2/2017</c:v>
                </c:pt>
                <c:pt idx="42">
                  <c:v>12/2/2017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1/3/2017</c:v>
                </c:pt>
                <c:pt idx="60">
                  <c:v>2/3/2017</c:v>
                </c:pt>
                <c:pt idx="61">
                  <c:v>3/3/2017</c:v>
                </c:pt>
                <c:pt idx="62">
                  <c:v>4/3/2017</c:v>
                </c:pt>
                <c:pt idx="63">
                  <c:v>5/3/2017</c:v>
                </c:pt>
                <c:pt idx="64">
                  <c:v>6/3/2017</c:v>
                </c:pt>
                <c:pt idx="65">
                  <c:v>7/3/2017</c:v>
                </c:pt>
              </c:strCache>
            </c:strRef>
          </c:cat>
          <c:val>
            <c:numRef>
              <c:f>Sheet1!$C$2:$C$67</c:f>
              <c:numCache>
                <c:formatCode>General</c:formatCode>
                <c:ptCount val="66"/>
                <c:pt idx="0">
                  <c:v>0</c:v>
                </c:pt>
                <c:pt idx="1">
                  <c:v>0</c:v>
                </c:pt>
                <c:pt idx="2">
                  <c:v>0</c:v>
                </c:pt>
                <c:pt idx="3">
                  <c:v>0</c:v>
                </c:pt>
                <c:pt idx="4">
                  <c:v>0</c:v>
                </c:pt>
                <c:pt idx="5">
                  <c:v>1</c:v>
                </c:pt>
                <c:pt idx="6">
                  <c:v>0</c:v>
                </c:pt>
                <c:pt idx="7">
                  <c:v>0</c:v>
                </c:pt>
                <c:pt idx="8">
                  <c:v>0</c:v>
                </c:pt>
                <c:pt idx="9">
                  <c:v>0</c:v>
                </c:pt>
                <c:pt idx="10">
                  <c:v>2</c:v>
                </c:pt>
                <c:pt idx="11">
                  <c:v>0</c:v>
                </c:pt>
                <c:pt idx="12">
                  <c:v>1</c:v>
                </c:pt>
                <c:pt idx="13">
                  <c:v>0</c:v>
                </c:pt>
                <c:pt idx="14">
                  <c:v>0</c:v>
                </c:pt>
                <c:pt idx="15">
                  <c:v>1</c:v>
                </c:pt>
                <c:pt idx="16">
                  <c:v>0</c:v>
                </c:pt>
                <c:pt idx="17">
                  <c:v>1</c:v>
                </c:pt>
                <c:pt idx="18">
                  <c:v>1</c:v>
                </c:pt>
                <c:pt idx="19">
                  <c:v>1</c:v>
                </c:pt>
                <c:pt idx="20">
                  <c:v>0</c:v>
                </c:pt>
                <c:pt idx="21">
                  <c:v>0</c:v>
                </c:pt>
                <c:pt idx="22">
                  <c:v>0</c:v>
                </c:pt>
                <c:pt idx="23">
                  <c:v>1</c:v>
                </c:pt>
                <c:pt idx="24">
                  <c:v>0</c:v>
                </c:pt>
                <c:pt idx="25">
                  <c:v>1</c:v>
                </c:pt>
                <c:pt idx="26">
                  <c:v>1</c:v>
                </c:pt>
                <c:pt idx="27">
                  <c:v>0</c:v>
                </c:pt>
                <c:pt idx="28">
                  <c:v>0</c:v>
                </c:pt>
                <c:pt idx="29">
                  <c:v>0</c:v>
                </c:pt>
                <c:pt idx="30">
                  <c:v>0</c:v>
                </c:pt>
                <c:pt idx="31">
                  <c:v>1</c:v>
                </c:pt>
                <c:pt idx="32">
                  <c:v>0</c:v>
                </c:pt>
                <c:pt idx="33">
                  <c:v>2</c:v>
                </c:pt>
                <c:pt idx="34">
                  <c:v>0</c:v>
                </c:pt>
                <c:pt idx="35">
                  <c:v>0</c:v>
                </c:pt>
                <c:pt idx="36">
                  <c:v>1</c:v>
                </c:pt>
                <c:pt idx="37">
                  <c:v>1</c:v>
                </c:pt>
                <c:pt idx="38">
                  <c:v>1</c:v>
                </c:pt>
                <c:pt idx="39">
                  <c:v>0</c:v>
                </c:pt>
                <c:pt idx="40">
                  <c:v>1</c:v>
                </c:pt>
                <c:pt idx="41">
                  <c:v>0</c:v>
                </c:pt>
                <c:pt idx="42">
                  <c:v>0</c:v>
                </c:pt>
                <c:pt idx="43">
                  <c:v>0</c:v>
                </c:pt>
                <c:pt idx="44">
                  <c:v>1</c:v>
                </c:pt>
                <c:pt idx="45">
                  <c:v>1</c:v>
                </c:pt>
                <c:pt idx="46">
                  <c:v>2</c:v>
                </c:pt>
                <c:pt idx="47">
                  <c:v>0</c:v>
                </c:pt>
                <c:pt idx="48">
                  <c:v>0</c:v>
                </c:pt>
                <c:pt idx="49">
                  <c:v>0</c:v>
                </c:pt>
                <c:pt idx="50">
                  <c:v>1</c:v>
                </c:pt>
                <c:pt idx="51">
                  <c:v>0</c:v>
                </c:pt>
                <c:pt idx="52">
                  <c:v>1</c:v>
                </c:pt>
                <c:pt idx="53">
                  <c:v>1</c:v>
                </c:pt>
                <c:pt idx="54">
                  <c:v>1</c:v>
                </c:pt>
                <c:pt idx="55">
                  <c:v>1</c:v>
                </c:pt>
                <c:pt idx="56">
                  <c:v>0</c:v>
                </c:pt>
                <c:pt idx="57">
                  <c:v>1</c:v>
                </c:pt>
                <c:pt idx="58">
                  <c:v>0</c:v>
                </c:pt>
                <c:pt idx="59">
                  <c:v>1</c:v>
                </c:pt>
                <c:pt idx="60">
                  <c:v>1</c:v>
                </c:pt>
                <c:pt idx="61">
                  <c:v>1</c:v>
                </c:pt>
                <c:pt idx="62">
                  <c:v>0</c:v>
                </c:pt>
                <c:pt idx="63">
                  <c:v>0</c:v>
                </c:pt>
                <c:pt idx="64">
                  <c:v>1</c:v>
                </c:pt>
                <c:pt idx="65">
                  <c:v>1</c:v>
                </c:pt>
              </c:numCache>
            </c:numRef>
          </c:val>
          <c:smooth val="0"/>
          <c:extLst>
            <c:ext xmlns:c16="http://schemas.microsoft.com/office/drawing/2014/chart" uri="{C3380CC4-5D6E-409C-BE32-E72D297353CC}">
              <c16:uniqueId val="{00000001-CFA0-4729-9440-526DB89D51E0}"/>
            </c:ext>
          </c:extLst>
        </c:ser>
        <c:dLbls>
          <c:showLegendKey val="0"/>
          <c:showVal val="0"/>
          <c:showCatName val="0"/>
          <c:showSerName val="0"/>
          <c:showPercent val="0"/>
          <c:showBubbleSize val="0"/>
        </c:dLbls>
        <c:smooth val="0"/>
        <c:axId val="239028416"/>
        <c:axId val="239022512"/>
      </c:lineChart>
      <c:catAx>
        <c:axId val="239028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022512"/>
        <c:crosses val="autoZero"/>
        <c:auto val="1"/>
        <c:lblAlgn val="ctr"/>
        <c:lblOffset val="100"/>
        <c:noMultiLvlLbl val="0"/>
      </c:catAx>
      <c:valAx>
        <c:axId val="239022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028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3</c:v>
                </c:pt>
                <c:pt idx="1">
                  <c:v>0</c:v>
                </c:pt>
                <c:pt idx="2">
                  <c:v>0</c:v>
                </c:pt>
                <c:pt idx="3">
                  <c:v>0</c:v>
                </c:pt>
                <c:pt idx="4">
                  <c:v>0</c:v>
                </c:pt>
                <c:pt idx="5">
                  <c:v>0</c:v>
                </c:pt>
                <c:pt idx="6">
                  <c:v>0</c:v>
                </c:pt>
                <c:pt idx="7">
                  <c:v>0</c:v>
                </c:pt>
                <c:pt idx="8">
                  <c:v>35</c:v>
                </c:pt>
                <c:pt idx="9">
                  <c:v>28</c:v>
                </c:pt>
                <c:pt idx="10">
                  <c:v>46</c:v>
                </c:pt>
                <c:pt idx="11">
                  <c:v>16</c:v>
                </c:pt>
                <c:pt idx="12">
                  <c:v>70</c:v>
                </c:pt>
                <c:pt idx="13">
                  <c:v>11</c:v>
                </c:pt>
                <c:pt idx="14">
                  <c:v>4</c:v>
                </c:pt>
                <c:pt idx="15">
                  <c:v>16</c:v>
                </c:pt>
                <c:pt idx="16">
                  <c:v>11</c:v>
                </c:pt>
                <c:pt idx="17">
                  <c:v>9</c:v>
                </c:pt>
                <c:pt idx="18">
                  <c:v>4</c:v>
                </c:pt>
                <c:pt idx="19">
                  <c:v>2</c:v>
                </c:pt>
                <c:pt idx="20">
                  <c:v>3</c:v>
                </c:pt>
                <c:pt idx="21">
                  <c:v>1</c:v>
                </c:pt>
                <c:pt idx="22">
                  <c:v>0</c:v>
                </c:pt>
                <c:pt idx="23">
                  <c:v>0</c:v>
                </c:pt>
              </c:numCache>
            </c:numRef>
          </c:val>
          <c:smooth val="0"/>
          <c:extLst>
            <c:ext xmlns:c16="http://schemas.microsoft.com/office/drawing/2014/chart" uri="{C3380CC4-5D6E-409C-BE32-E72D297353CC}">
              <c16:uniqueId val="{00000000-4D83-4756-A77C-E9A266320CA6}"/>
            </c:ext>
          </c:extLst>
        </c:ser>
        <c:ser>
          <c:idx val="1"/>
          <c:order val="1"/>
          <c:tx>
            <c:strRef>
              <c:f>Sheet1!$C$1</c:f>
              <c:strCache>
                <c:ptCount val="1"/>
                <c:pt idx="0">
                  <c:v>Superintendencia de Bancos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4</c:v>
                </c:pt>
                <c:pt idx="11">
                  <c:v>1</c:v>
                </c:pt>
                <c:pt idx="12">
                  <c:v>1</c:v>
                </c:pt>
                <c:pt idx="13">
                  <c:v>1</c:v>
                </c:pt>
                <c:pt idx="14">
                  <c:v>1</c:v>
                </c:pt>
                <c:pt idx="15">
                  <c:v>1</c:v>
                </c:pt>
                <c:pt idx="16">
                  <c:v>4</c:v>
                </c:pt>
                <c:pt idx="17">
                  <c:v>9</c:v>
                </c:pt>
                <c:pt idx="18">
                  <c:v>8</c:v>
                </c:pt>
                <c:pt idx="19">
                  <c:v>3</c:v>
                </c:pt>
                <c:pt idx="20">
                  <c:v>0</c:v>
                </c:pt>
                <c:pt idx="21">
                  <c:v>0</c:v>
                </c:pt>
                <c:pt idx="22">
                  <c:v>0</c:v>
                </c:pt>
                <c:pt idx="23">
                  <c:v>0</c:v>
                </c:pt>
              </c:numCache>
            </c:numRef>
          </c:val>
          <c:smooth val="0"/>
          <c:extLst>
            <c:ext xmlns:c16="http://schemas.microsoft.com/office/drawing/2014/chart" uri="{C3380CC4-5D6E-409C-BE32-E72D297353CC}">
              <c16:uniqueId val="{00000001-4D83-4756-A77C-E9A266320CA6}"/>
            </c:ext>
          </c:extLst>
        </c:ser>
        <c:dLbls>
          <c:showLegendKey val="0"/>
          <c:showVal val="0"/>
          <c:showCatName val="0"/>
          <c:showSerName val="0"/>
          <c:showPercent val="0"/>
          <c:showBubbleSize val="0"/>
        </c:dLbls>
        <c:smooth val="0"/>
        <c:axId val="354864424"/>
        <c:axId val="354855240"/>
      </c:lineChart>
      <c:catAx>
        <c:axId val="354864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55240"/>
        <c:crosses val="autoZero"/>
        <c:auto val="1"/>
        <c:lblAlgn val="ctr"/>
        <c:lblOffset val="100"/>
        <c:noMultiLvlLbl val="0"/>
      </c:catAx>
      <c:valAx>
        <c:axId val="354855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64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0.15405506277347</c:v>
                </c:pt>
                <c:pt idx="1">
                  <c:v>0</c:v>
                </c:pt>
                <c:pt idx="2">
                  <c:v>0</c:v>
                </c:pt>
                <c:pt idx="3">
                  <c:v>0</c:v>
                </c:pt>
                <c:pt idx="4">
                  <c:v>0</c:v>
                </c:pt>
                <c:pt idx="5">
                  <c:v>0</c:v>
                </c:pt>
                <c:pt idx="6">
                  <c:v>0</c:v>
                </c:pt>
                <c:pt idx="7">
                  <c:v>0</c:v>
                </c:pt>
                <c:pt idx="8">
                  <c:v>1.9081046803017001E-2</c:v>
                </c:pt>
                <c:pt idx="9">
                  <c:v>0.10045343010744</c:v>
                </c:pt>
                <c:pt idx="10">
                  <c:v>1.9714352497456001E-2</c:v>
                </c:pt>
                <c:pt idx="11">
                  <c:v>0.30652192902350001</c:v>
                </c:pt>
                <c:pt idx="12">
                  <c:v>2.056714497852E-2</c:v>
                </c:pt>
                <c:pt idx="13">
                  <c:v>0.22227532253023</c:v>
                </c:pt>
                <c:pt idx="14">
                  <c:v>0.55765550429209998</c:v>
                </c:pt>
                <c:pt idx="15">
                  <c:v>7.4595605460219996E-2</c:v>
                </c:pt>
                <c:pt idx="16">
                  <c:v>0.14936266395421999</c:v>
                </c:pt>
                <c:pt idx="17">
                  <c:v>1.6623123611982</c:v>
                </c:pt>
                <c:pt idx="18">
                  <c:v>2.144065306641E-2</c:v>
                </c:pt>
                <c:pt idx="19">
                  <c:v>2.9306196348736</c:v>
                </c:pt>
                <c:pt idx="20">
                  <c:v>7.1204144134127997E-2</c:v>
                </c:pt>
                <c:pt idx="21">
                  <c:v>1.5087866972659E-2</c:v>
                </c:pt>
                <c:pt idx="22">
                  <c:v>0</c:v>
                </c:pt>
                <c:pt idx="23">
                  <c:v>0</c:v>
                </c:pt>
              </c:numCache>
            </c:numRef>
          </c:val>
          <c:smooth val="0"/>
          <c:extLst>
            <c:ext xmlns:c16="http://schemas.microsoft.com/office/drawing/2014/chart" uri="{C3380CC4-5D6E-409C-BE32-E72D297353CC}">
              <c16:uniqueId val="{00000000-4F8D-4D31-A748-89B0FEF409C9}"/>
            </c:ext>
          </c:extLst>
        </c:ser>
        <c:ser>
          <c:idx val="1"/>
          <c:order val="1"/>
          <c:tx>
            <c:strRef>
              <c:f>Sheet1!$C$1</c:f>
              <c:strCache>
                <c:ptCount val="1"/>
                <c:pt idx="0">
                  <c:v>Superintendencia de Bancos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0.19911504424779</c:v>
                </c:pt>
                <c:pt idx="11">
                  <c:v>0.15486725663716999</c:v>
                </c:pt>
                <c:pt idx="12">
                  <c:v>1.7920353982301001</c:v>
                </c:pt>
                <c:pt idx="13">
                  <c:v>0.15486725663716999</c:v>
                </c:pt>
                <c:pt idx="14">
                  <c:v>0.11061946902655</c:v>
                </c:pt>
                <c:pt idx="15">
                  <c:v>2.2123893805310001E-2</c:v>
                </c:pt>
                <c:pt idx="16">
                  <c:v>0.67477876106195001</c:v>
                </c:pt>
                <c:pt idx="17">
                  <c:v>0.13028515240905</c:v>
                </c:pt>
                <c:pt idx="18">
                  <c:v>0.12444690265487</c:v>
                </c:pt>
                <c:pt idx="19">
                  <c:v>0.19174041297934999</c:v>
                </c:pt>
                <c:pt idx="20">
                  <c:v>0</c:v>
                </c:pt>
                <c:pt idx="21">
                  <c:v>0</c:v>
                </c:pt>
                <c:pt idx="22">
                  <c:v>0</c:v>
                </c:pt>
                <c:pt idx="23">
                  <c:v>0</c:v>
                </c:pt>
              </c:numCache>
            </c:numRef>
          </c:val>
          <c:smooth val="0"/>
          <c:extLst>
            <c:ext xmlns:c16="http://schemas.microsoft.com/office/drawing/2014/chart" uri="{C3380CC4-5D6E-409C-BE32-E72D297353CC}">
              <c16:uniqueId val="{00000001-4F8D-4D31-A748-89B0FEF409C9}"/>
            </c:ext>
          </c:extLst>
        </c:ser>
        <c:dLbls>
          <c:showLegendKey val="0"/>
          <c:showVal val="0"/>
          <c:showCatName val="0"/>
          <c:showSerName val="0"/>
          <c:showPercent val="0"/>
          <c:showBubbleSize val="0"/>
        </c:dLbls>
        <c:smooth val="0"/>
        <c:axId val="354857536"/>
        <c:axId val="354858192"/>
      </c:lineChart>
      <c:catAx>
        <c:axId val="354857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58192"/>
        <c:crosses val="autoZero"/>
        <c:auto val="1"/>
        <c:lblAlgn val="ctr"/>
        <c:lblOffset val="100"/>
        <c:noMultiLvlLbl val="0"/>
      </c:catAx>
      <c:valAx>
        <c:axId val="354858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57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Banco BHD León</c:v>
                </c:pt>
                <c:pt idx="1">
                  <c:v>Superintendencia de Bancos</c:v>
                </c:pt>
              </c:strCache>
            </c:strRef>
          </c:cat>
          <c:val>
            <c:numRef>
              <c:f>Sheet1!$B$2:$B$3</c:f>
              <c:numCache>
                <c:formatCode>General</c:formatCode>
                <c:ptCount val="2"/>
                <c:pt idx="0">
                  <c:v>3</c:v>
                </c:pt>
                <c:pt idx="1">
                  <c:v>1</c:v>
                </c:pt>
              </c:numCache>
            </c:numRef>
          </c:val>
          <c:extLst>
            <c:ext xmlns:c16="http://schemas.microsoft.com/office/drawing/2014/chart" uri="{C3380CC4-5D6E-409C-BE32-E72D297353CC}">
              <c16:uniqueId val="{00000000-45A8-4B28-BC04-0DB88C5E2010}"/>
            </c:ext>
          </c:extLst>
        </c:ser>
        <c:ser>
          <c:idx val="1"/>
          <c:order val="1"/>
          <c:tx>
            <c:strRef>
              <c:f>Sheet1!$C$1</c:f>
              <c:strCache>
                <c:ptCount val="1"/>
                <c:pt idx="0">
                  <c:v>Photo</c:v>
                </c:pt>
              </c:strCache>
            </c:strRef>
          </c:tx>
          <c:spPr>
            <a:solidFill>
              <a:schemeClr val="accent2"/>
            </a:solidFill>
            <a:ln>
              <a:noFill/>
            </a:ln>
            <a:effectLst/>
          </c:spPr>
          <c:invertIfNegative val="0"/>
          <c:cat>
            <c:strRef>
              <c:f>Sheet1!$A$2:$A$3</c:f>
              <c:strCache>
                <c:ptCount val="2"/>
                <c:pt idx="0">
                  <c:v>Banco BHD León</c:v>
                </c:pt>
                <c:pt idx="1">
                  <c:v>Superintendencia de Bancos</c:v>
                </c:pt>
              </c:strCache>
            </c:strRef>
          </c:cat>
          <c:val>
            <c:numRef>
              <c:f>Sheet1!$C$2:$C$3</c:f>
              <c:numCache>
                <c:formatCode>General</c:formatCode>
                <c:ptCount val="2"/>
                <c:pt idx="0">
                  <c:v>223</c:v>
                </c:pt>
                <c:pt idx="1">
                  <c:v>28</c:v>
                </c:pt>
              </c:numCache>
            </c:numRef>
          </c:val>
          <c:extLst>
            <c:ext xmlns:c16="http://schemas.microsoft.com/office/drawing/2014/chart" uri="{C3380CC4-5D6E-409C-BE32-E72D297353CC}">
              <c16:uniqueId val="{00000001-45A8-4B28-BC04-0DB88C5E2010}"/>
            </c:ext>
          </c:extLst>
        </c:ser>
        <c:ser>
          <c:idx val="2"/>
          <c:order val="2"/>
          <c:tx>
            <c:strRef>
              <c:f>Sheet1!$D$1</c:f>
              <c:strCache>
                <c:ptCount val="1"/>
                <c:pt idx="0">
                  <c:v>Status</c:v>
                </c:pt>
              </c:strCache>
            </c:strRef>
          </c:tx>
          <c:spPr>
            <a:solidFill>
              <a:schemeClr val="accent3"/>
            </a:solidFill>
            <a:ln>
              <a:noFill/>
            </a:ln>
            <a:effectLst/>
          </c:spPr>
          <c:invertIfNegative val="0"/>
          <c:cat>
            <c:strRef>
              <c:f>Sheet1!$A$2:$A$3</c:f>
              <c:strCache>
                <c:ptCount val="2"/>
                <c:pt idx="0">
                  <c:v>Banco BHD León</c:v>
                </c:pt>
                <c:pt idx="1">
                  <c:v>Superintendencia de Bancos</c:v>
                </c:pt>
              </c:strCache>
            </c:strRef>
          </c:cat>
          <c:val>
            <c:numRef>
              <c:f>Sheet1!$D$2:$D$3</c:f>
              <c:numCache>
                <c:formatCode>General</c:formatCode>
                <c:ptCount val="2"/>
                <c:pt idx="0">
                  <c:v>7</c:v>
                </c:pt>
                <c:pt idx="1">
                  <c:v>0</c:v>
                </c:pt>
              </c:numCache>
            </c:numRef>
          </c:val>
          <c:extLst>
            <c:ext xmlns:c16="http://schemas.microsoft.com/office/drawing/2014/chart" uri="{C3380CC4-5D6E-409C-BE32-E72D297353CC}">
              <c16:uniqueId val="{00000002-45A8-4B28-BC04-0DB88C5E2010}"/>
            </c:ext>
          </c:extLst>
        </c:ser>
        <c:ser>
          <c:idx val="3"/>
          <c:order val="3"/>
          <c:tx>
            <c:strRef>
              <c:f>Sheet1!$E$1</c:f>
              <c:strCache>
                <c:ptCount val="1"/>
                <c:pt idx="0">
                  <c:v>Video</c:v>
                </c:pt>
              </c:strCache>
            </c:strRef>
          </c:tx>
          <c:spPr>
            <a:solidFill>
              <a:schemeClr val="accent4"/>
            </a:solidFill>
            <a:ln>
              <a:noFill/>
            </a:ln>
            <a:effectLst/>
          </c:spPr>
          <c:invertIfNegative val="0"/>
          <c:cat>
            <c:strRef>
              <c:f>Sheet1!$A$2:$A$3</c:f>
              <c:strCache>
                <c:ptCount val="2"/>
                <c:pt idx="0">
                  <c:v>Banco BHD León</c:v>
                </c:pt>
                <c:pt idx="1">
                  <c:v>Superintendencia de Bancos</c:v>
                </c:pt>
              </c:strCache>
            </c:strRef>
          </c:cat>
          <c:val>
            <c:numRef>
              <c:f>Sheet1!$E$2:$E$3</c:f>
              <c:numCache>
                <c:formatCode>General</c:formatCode>
                <c:ptCount val="2"/>
                <c:pt idx="0">
                  <c:v>26</c:v>
                </c:pt>
                <c:pt idx="1">
                  <c:v>4</c:v>
                </c:pt>
              </c:numCache>
            </c:numRef>
          </c:val>
          <c:extLst>
            <c:ext xmlns:c16="http://schemas.microsoft.com/office/drawing/2014/chart" uri="{C3380CC4-5D6E-409C-BE32-E72D297353CC}">
              <c16:uniqueId val="{00000003-45A8-4B28-BC04-0DB88C5E2010}"/>
            </c:ext>
          </c:extLst>
        </c:ser>
        <c:dLbls>
          <c:showLegendKey val="0"/>
          <c:showVal val="0"/>
          <c:showCatName val="0"/>
          <c:showSerName val="0"/>
          <c:showPercent val="0"/>
          <c:showBubbleSize val="0"/>
        </c:dLbls>
        <c:gapWidth val="150"/>
        <c:overlap val="100"/>
        <c:axId val="354871312"/>
        <c:axId val="354866064"/>
      </c:barChart>
      <c:catAx>
        <c:axId val="354871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66064"/>
        <c:crosses val="autoZero"/>
        <c:auto val="1"/>
        <c:lblAlgn val="ctr"/>
        <c:lblOffset val="100"/>
        <c:noMultiLvlLbl val="0"/>
      </c:catAx>
      <c:valAx>
        <c:axId val="354866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71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1.4374890196669999E-2</c:v>
                </c:pt>
                <c:pt idx="1">
                  <c:v>0.63863897749332998</c:v>
                </c:pt>
                <c:pt idx="2">
                  <c:v>0.13181712545224</c:v>
                </c:pt>
                <c:pt idx="3">
                  <c:v>0</c:v>
                </c:pt>
                <c:pt idx="4">
                  <c:v>0.31453030665588</c:v>
                </c:pt>
                <c:pt idx="5">
                  <c:v>0</c:v>
                </c:pt>
                <c:pt idx="6">
                  <c:v>0</c:v>
                </c:pt>
              </c:numCache>
            </c:numRef>
          </c:val>
          <c:extLst>
            <c:ext xmlns:c16="http://schemas.microsoft.com/office/drawing/2014/chart" uri="{C3380CC4-5D6E-409C-BE32-E72D297353CC}">
              <c16:uniqueId val="{00000000-FD6B-4564-9A9C-7E434BC85CAF}"/>
            </c:ext>
          </c:extLst>
        </c:ser>
        <c:ser>
          <c:idx val="1"/>
          <c:order val="1"/>
          <c:tx>
            <c:strRef>
              <c:f>Sheet1!$C$1</c:f>
              <c:strCache>
                <c:ptCount val="1"/>
                <c:pt idx="0">
                  <c:v>Superintendencia de Bancos</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1.7802197802198001</c:v>
                </c:pt>
                <c:pt idx="2">
                  <c:v>0.22769268838109</c:v>
                </c:pt>
                <c:pt idx="3">
                  <c:v>0</c:v>
                </c:pt>
                <c:pt idx="4">
                  <c:v>7.7387877044662004E-2</c:v>
                </c:pt>
                <c:pt idx="5">
                  <c:v>0</c:v>
                </c:pt>
                <c:pt idx="6">
                  <c:v>0</c:v>
                </c:pt>
              </c:numCache>
            </c:numRef>
          </c:val>
          <c:extLst>
            <c:ext xmlns:c16="http://schemas.microsoft.com/office/drawing/2014/chart" uri="{C3380CC4-5D6E-409C-BE32-E72D297353CC}">
              <c16:uniqueId val="{00000001-FD6B-4564-9A9C-7E434BC85CAF}"/>
            </c:ext>
          </c:extLst>
        </c:ser>
        <c:dLbls>
          <c:showLegendKey val="0"/>
          <c:showVal val="0"/>
          <c:showCatName val="0"/>
          <c:showSerName val="0"/>
          <c:showPercent val="0"/>
          <c:showBubbleSize val="0"/>
        </c:dLbls>
        <c:gapWidth val="219"/>
        <c:overlap val="-27"/>
        <c:axId val="354867376"/>
        <c:axId val="354867704"/>
      </c:barChart>
      <c:catAx>
        <c:axId val="354867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67704"/>
        <c:crosses val="autoZero"/>
        <c:auto val="1"/>
        <c:lblAlgn val="ctr"/>
        <c:lblOffset val="100"/>
        <c:noMultiLvlLbl val="0"/>
      </c:catAx>
      <c:valAx>
        <c:axId val="354867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86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Banco BHD León</c:v>
                </c:pt>
                <c:pt idx="1">
                  <c:v>Superintendencia de Bancos</c:v>
                </c:pt>
              </c:strCache>
            </c:strRef>
          </c:cat>
          <c:val>
            <c:numRef>
              <c:f>Sheet1!$B$2:$B$3</c:f>
              <c:numCache>
                <c:formatCode>General</c:formatCode>
                <c:ptCount val="2"/>
                <c:pt idx="0">
                  <c:v>43044</c:v>
                </c:pt>
                <c:pt idx="1">
                  <c:v>218</c:v>
                </c:pt>
              </c:numCache>
            </c:numRef>
          </c:val>
          <c:extLst>
            <c:ext xmlns:c16="http://schemas.microsoft.com/office/drawing/2014/chart" uri="{C3380CC4-5D6E-409C-BE32-E72D297353CC}">
              <c16:uniqueId val="{00000000-E899-431B-9C44-241F1CC5E652}"/>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Banco BHD León</c:v>
                </c:pt>
                <c:pt idx="1">
                  <c:v>Superintendencia de Bancos</c:v>
                </c:pt>
              </c:strCache>
            </c:strRef>
          </c:cat>
          <c:val>
            <c:numRef>
              <c:f>Sheet1!$C$2:$C$3</c:f>
              <c:numCache>
                <c:formatCode>General</c:formatCode>
                <c:ptCount val="2"/>
                <c:pt idx="0">
                  <c:v>1166</c:v>
                </c:pt>
                <c:pt idx="1">
                  <c:v>5</c:v>
                </c:pt>
              </c:numCache>
            </c:numRef>
          </c:val>
          <c:extLst>
            <c:ext xmlns:c16="http://schemas.microsoft.com/office/drawing/2014/chart" uri="{C3380CC4-5D6E-409C-BE32-E72D297353CC}">
              <c16:uniqueId val="{00000001-E899-431B-9C44-241F1CC5E652}"/>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Banco BHD León</c:v>
                </c:pt>
                <c:pt idx="1">
                  <c:v>Superintendencia de Bancos</c:v>
                </c:pt>
              </c:strCache>
            </c:strRef>
          </c:cat>
          <c:val>
            <c:numRef>
              <c:f>Sheet1!$D$2:$D$3</c:f>
              <c:numCache>
                <c:formatCode>General</c:formatCode>
                <c:ptCount val="2"/>
                <c:pt idx="0">
                  <c:v>82</c:v>
                </c:pt>
                <c:pt idx="1">
                  <c:v>0</c:v>
                </c:pt>
              </c:numCache>
            </c:numRef>
          </c:val>
          <c:extLst>
            <c:ext xmlns:c16="http://schemas.microsoft.com/office/drawing/2014/chart" uri="{C3380CC4-5D6E-409C-BE32-E72D297353CC}">
              <c16:uniqueId val="{00000002-E899-431B-9C44-241F1CC5E652}"/>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Banco BHD León</c:v>
                </c:pt>
                <c:pt idx="1">
                  <c:v>Superintendencia de Bancos</c:v>
                </c:pt>
              </c:strCache>
            </c:strRef>
          </c:cat>
          <c:val>
            <c:numRef>
              <c:f>Sheet1!$E$2:$E$3</c:f>
              <c:numCache>
                <c:formatCode>General</c:formatCode>
                <c:ptCount val="2"/>
                <c:pt idx="0">
                  <c:v>63</c:v>
                </c:pt>
                <c:pt idx="1">
                  <c:v>0</c:v>
                </c:pt>
              </c:numCache>
            </c:numRef>
          </c:val>
          <c:extLst>
            <c:ext xmlns:c16="http://schemas.microsoft.com/office/drawing/2014/chart" uri="{C3380CC4-5D6E-409C-BE32-E72D297353CC}">
              <c16:uniqueId val="{00000003-E899-431B-9C44-241F1CC5E652}"/>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Banco BHD León</c:v>
                </c:pt>
                <c:pt idx="1">
                  <c:v>Superintendencia de Bancos</c:v>
                </c:pt>
              </c:strCache>
            </c:strRef>
          </c:cat>
          <c:val>
            <c:numRef>
              <c:f>Sheet1!$F$2:$F$3</c:f>
              <c:numCache>
                <c:formatCode>General</c:formatCode>
                <c:ptCount val="2"/>
                <c:pt idx="0">
                  <c:v>5</c:v>
                </c:pt>
                <c:pt idx="1">
                  <c:v>0</c:v>
                </c:pt>
              </c:numCache>
            </c:numRef>
          </c:val>
          <c:extLst>
            <c:ext xmlns:c16="http://schemas.microsoft.com/office/drawing/2014/chart" uri="{C3380CC4-5D6E-409C-BE32-E72D297353CC}">
              <c16:uniqueId val="{00000004-E899-431B-9C44-241F1CC5E652}"/>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Banco BHD León</c:v>
                </c:pt>
                <c:pt idx="1">
                  <c:v>Superintendencia de Bancos</c:v>
                </c:pt>
              </c:strCache>
            </c:strRef>
          </c:cat>
          <c:val>
            <c:numRef>
              <c:f>Sheet1!$G$2:$G$3</c:f>
              <c:numCache>
                <c:formatCode>General</c:formatCode>
                <c:ptCount val="2"/>
                <c:pt idx="0">
                  <c:v>15</c:v>
                </c:pt>
                <c:pt idx="1">
                  <c:v>0</c:v>
                </c:pt>
              </c:numCache>
            </c:numRef>
          </c:val>
          <c:extLst>
            <c:ext xmlns:c16="http://schemas.microsoft.com/office/drawing/2014/chart" uri="{C3380CC4-5D6E-409C-BE32-E72D297353CC}">
              <c16:uniqueId val="{00000005-E899-431B-9C44-241F1CC5E65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Banco BHD León</c:v>
                </c:pt>
                <c:pt idx="1">
                  <c:v>Superintendencia de Bancos</c:v>
                </c:pt>
              </c:strCache>
            </c:strRef>
          </c:cat>
          <c:val>
            <c:numRef>
              <c:f>Sheet1!$H$2:$H$3</c:f>
              <c:numCache>
                <c:formatCode>General</c:formatCode>
                <c:ptCount val="2"/>
                <c:pt idx="0">
                  <c:v>1485</c:v>
                </c:pt>
                <c:pt idx="1">
                  <c:v>17</c:v>
                </c:pt>
              </c:numCache>
            </c:numRef>
          </c:val>
          <c:extLst>
            <c:ext xmlns:c16="http://schemas.microsoft.com/office/drawing/2014/chart" uri="{C3380CC4-5D6E-409C-BE32-E72D297353CC}">
              <c16:uniqueId val="{00000006-E899-431B-9C44-241F1CC5E65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Banco BHD León</c:v>
                </c:pt>
                <c:pt idx="1">
                  <c:v>Superintendencia de Bancos</c:v>
                </c:pt>
              </c:strCache>
            </c:strRef>
          </c:cat>
          <c:val>
            <c:numRef>
              <c:f>Sheet1!$I$2:$I$3</c:f>
              <c:numCache>
                <c:formatCode>General</c:formatCode>
                <c:ptCount val="2"/>
                <c:pt idx="0">
                  <c:v>4313</c:v>
                </c:pt>
                <c:pt idx="1">
                  <c:v>143</c:v>
                </c:pt>
              </c:numCache>
            </c:numRef>
          </c:val>
          <c:extLst>
            <c:ext xmlns:c16="http://schemas.microsoft.com/office/drawing/2014/chart" uri="{C3380CC4-5D6E-409C-BE32-E72D297353CC}">
              <c16:uniqueId val="{00000007-E899-431B-9C44-241F1CC5E652}"/>
            </c:ext>
          </c:extLst>
        </c:ser>
        <c:dLbls>
          <c:showLegendKey val="0"/>
          <c:showVal val="0"/>
          <c:showCatName val="0"/>
          <c:showSerName val="0"/>
          <c:showPercent val="0"/>
          <c:showBubbleSize val="0"/>
        </c:dLbls>
        <c:gapWidth val="150"/>
        <c:overlap val="100"/>
        <c:axId val="360594560"/>
        <c:axId val="360594232"/>
      </c:barChart>
      <c:catAx>
        <c:axId val="360594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94232"/>
        <c:crosses val="autoZero"/>
        <c:auto val="1"/>
        <c:lblAlgn val="ctr"/>
        <c:lblOffset val="100"/>
        <c:noMultiLvlLbl val="0"/>
      </c:catAx>
      <c:valAx>
        <c:axId val="360594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94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A83-4BF3-A76B-4444FC5CC02C}"/>
            </c:ext>
          </c:extLst>
        </c:ser>
        <c:ser>
          <c:idx val="1"/>
          <c:order val="1"/>
          <c:tx>
            <c:strRef>
              <c:f>Sheet1!$C$1</c:f>
              <c:strCache>
                <c:ptCount val="1"/>
                <c:pt idx="0">
                  <c:v>Superintendencia de Bancos</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9A83-4BF3-A76B-4444FC5CC02C}"/>
            </c:ext>
          </c:extLst>
        </c:ser>
        <c:dLbls>
          <c:showLegendKey val="0"/>
          <c:showVal val="0"/>
          <c:showCatName val="0"/>
          <c:showSerName val="0"/>
          <c:showPercent val="0"/>
          <c:showBubbleSize val="0"/>
        </c:dLbls>
        <c:gapWidth val="219"/>
        <c:overlap val="-27"/>
        <c:axId val="356316368"/>
        <c:axId val="356318664"/>
      </c:barChart>
      <c:catAx>
        <c:axId val="356316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318664"/>
        <c:crosses val="autoZero"/>
        <c:auto val="1"/>
        <c:lblAlgn val="ctr"/>
        <c:lblOffset val="100"/>
        <c:noMultiLvlLbl val="0"/>
      </c:catAx>
      <c:valAx>
        <c:axId val="356318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316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3381053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58461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46192061"/>
                    </a:ext>
                  </a:extLst>
                </a:gridCol>
                <a:gridCol w="740664">
                  <a:extLst>
                    <a:ext uri="{9D8B030D-6E8A-4147-A177-3AD203B41FA5}">
                      <a16:colId xmlns:a16="http://schemas.microsoft.com/office/drawing/2014/main" val="1942069090"/>
                    </a:ext>
                  </a:extLst>
                </a:gridCol>
                <a:gridCol w="740664">
                  <a:extLst>
                    <a:ext uri="{9D8B030D-6E8A-4147-A177-3AD203B41FA5}">
                      <a16:colId xmlns:a16="http://schemas.microsoft.com/office/drawing/2014/main" val="4211719982"/>
                    </a:ext>
                  </a:extLst>
                </a:gridCol>
                <a:gridCol w="740664">
                  <a:extLst>
                    <a:ext uri="{9D8B030D-6E8A-4147-A177-3AD203B41FA5}">
                      <a16:colId xmlns:a16="http://schemas.microsoft.com/office/drawing/2014/main" val="1504106744"/>
                    </a:ext>
                  </a:extLst>
                </a:gridCol>
                <a:gridCol w="740664">
                  <a:extLst>
                    <a:ext uri="{9D8B030D-6E8A-4147-A177-3AD203B41FA5}">
                      <a16:colId xmlns:a16="http://schemas.microsoft.com/office/drawing/2014/main" val="2746068425"/>
                    </a:ext>
                  </a:extLst>
                </a:gridCol>
                <a:gridCol w="740664">
                  <a:extLst>
                    <a:ext uri="{9D8B030D-6E8A-4147-A177-3AD203B41FA5}">
                      <a16:colId xmlns:a16="http://schemas.microsoft.com/office/drawing/2014/main" val="2793611811"/>
                    </a:ext>
                  </a:extLst>
                </a:gridCol>
                <a:gridCol w="740664">
                  <a:extLst>
                    <a:ext uri="{9D8B030D-6E8A-4147-A177-3AD203B41FA5}">
                      <a16:colId xmlns:a16="http://schemas.microsoft.com/office/drawing/2014/main" val="693865115"/>
                    </a:ext>
                  </a:extLst>
                </a:gridCol>
                <a:gridCol w="740664">
                  <a:extLst>
                    <a:ext uri="{9D8B030D-6E8A-4147-A177-3AD203B41FA5}">
                      <a16:colId xmlns:a16="http://schemas.microsoft.com/office/drawing/2014/main" val="419771155"/>
                    </a:ext>
                  </a:extLst>
                </a:gridCol>
                <a:gridCol w="740664">
                  <a:extLst>
                    <a:ext uri="{9D8B030D-6E8A-4147-A177-3AD203B41FA5}">
                      <a16:colId xmlns:a16="http://schemas.microsoft.com/office/drawing/2014/main" val="2726139750"/>
                    </a:ext>
                  </a:extLst>
                </a:gridCol>
                <a:gridCol w="740664">
                  <a:extLst>
                    <a:ext uri="{9D8B030D-6E8A-4147-A177-3AD203B41FA5}">
                      <a16:colId xmlns:a16="http://schemas.microsoft.com/office/drawing/2014/main" val="3825770374"/>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1393238870"/>
                  </a:ext>
                </a:extLst>
              </a:tr>
              <a:tr h="370840">
                <a:tc>
                  <a:txBody>
                    <a:bodyPr/>
                    <a:lstStyle/>
                    <a:p>
                      <a:r>
                        <a:rPr lang="en-US" sz="1000"/>
                        <a:t>Banco BHD León</a:t>
                      </a:r>
                      <a:endParaRPr lang="en-US" sz="1000"/>
                    </a:p>
                  </a:txBody>
                  <a:tcPr/>
                </a:tc>
                <a:tc>
                  <a:txBody>
                    <a:bodyPr/>
                    <a:lstStyle/>
                    <a:p>
                      <a:r>
                        <a:rPr lang="en-US" sz="1000"/>
                        <a:t>127964</a:t>
                      </a:r>
                      <a:endParaRPr lang="en-US" sz="1000"/>
                    </a:p>
                  </a:txBody>
                  <a:tcPr/>
                </a:tc>
                <a:tc>
                  <a:txBody>
                    <a:bodyPr/>
                    <a:lstStyle/>
                    <a:p>
                      <a:r>
                        <a:rPr lang="en-US" sz="1000"/>
                        <a:t>4074</a:t>
                      </a:r>
                      <a:endParaRPr lang="en-US" sz="1000"/>
                    </a:p>
                  </a:txBody>
                  <a:tcPr/>
                </a:tc>
                <a:tc>
                  <a:txBody>
                    <a:bodyPr/>
                    <a:lstStyle/>
                    <a:p>
                      <a:r>
                        <a:rPr lang="en-US" sz="1000"/>
                        <a:t>259</a:t>
                      </a:r>
                      <a:endParaRPr lang="en-US" sz="1000"/>
                    </a:p>
                  </a:txBody>
                  <a:tcPr/>
                </a:tc>
                <a:tc>
                  <a:txBody>
                    <a:bodyPr/>
                    <a:lstStyle/>
                    <a:p>
                      <a:r>
                        <a:rPr lang="en-US" sz="1000"/>
                        <a:t>44375</a:t>
                      </a:r>
                      <a:endParaRPr lang="en-US" sz="1000"/>
                    </a:p>
                  </a:txBody>
                  <a:tcPr/>
                </a:tc>
                <a:tc>
                  <a:txBody>
                    <a:bodyPr/>
                    <a:lstStyle/>
                    <a:p>
                      <a:r>
                        <a:rPr lang="en-US" sz="1000"/>
                        <a:t>1485</a:t>
                      </a:r>
                      <a:endParaRPr lang="en-US" sz="1000"/>
                    </a:p>
                  </a:txBody>
                  <a:tcPr/>
                </a:tc>
                <a:tc>
                  <a:txBody>
                    <a:bodyPr/>
                    <a:lstStyle/>
                    <a:p>
                      <a:r>
                        <a:rPr lang="en-US" sz="1000"/>
                        <a:t>4313</a:t>
                      </a:r>
                      <a:endParaRPr lang="en-US" sz="1000"/>
                    </a:p>
                  </a:txBody>
                  <a:tcPr/>
                </a:tc>
                <a:tc>
                  <a:txBody>
                    <a:bodyPr/>
                    <a:lstStyle/>
                    <a:p>
                      <a:r>
                        <a:rPr lang="en-US" sz="1000"/>
                        <a:t>0</a:t>
                      </a:r>
                      <a:endParaRPr lang="en-US" sz="1000"/>
                    </a:p>
                  </a:txBody>
                  <a:tcPr/>
                </a:tc>
                <a:tc>
                  <a:txBody>
                    <a:bodyPr/>
                    <a:lstStyle/>
                    <a:p>
                      <a:r>
                        <a:rPr lang="en-US" sz="1000"/>
                        <a:t>0.1538%</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447135531"/>
                  </a:ext>
                </a:extLst>
              </a:tr>
              <a:tr h="370840">
                <a:tc>
                  <a:txBody>
                    <a:bodyPr/>
                    <a:lstStyle/>
                    <a:p>
                      <a:r>
                        <a:rPr lang="en-US" sz="1000"/>
                        <a:t>Superintendencia de Bancos</a:t>
                      </a:r>
                      <a:endParaRPr lang="en-US" sz="1000"/>
                    </a:p>
                  </a:txBody>
                  <a:tcPr/>
                </a:tc>
                <a:tc>
                  <a:txBody>
                    <a:bodyPr/>
                    <a:lstStyle/>
                    <a:p>
                      <a:r>
                        <a:rPr lang="en-US" sz="1000"/>
                        <a:t>4553</a:t>
                      </a:r>
                      <a:endParaRPr lang="en-US" sz="1000"/>
                    </a:p>
                  </a:txBody>
                  <a:tcPr/>
                </a:tc>
                <a:tc>
                  <a:txBody>
                    <a:bodyPr/>
                    <a:lstStyle/>
                    <a:p>
                      <a:r>
                        <a:rPr lang="en-US" sz="1000"/>
                        <a:t>64</a:t>
                      </a:r>
                      <a:endParaRPr lang="en-US" sz="1000"/>
                    </a:p>
                  </a:txBody>
                  <a:tcPr/>
                </a:tc>
                <a:tc>
                  <a:txBody>
                    <a:bodyPr/>
                    <a:lstStyle/>
                    <a:p>
                      <a:r>
                        <a:rPr lang="en-US" sz="1000"/>
                        <a:t>33</a:t>
                      </a:r>
                      <a:endParaRPr lang="en-US" sz="1000"/>
                    </a:p>
                  </a:txBody>
                  <a:tcPr/>
                </a:tc>
                <a:tc>
                  <a:txBody>
                    <a:bodyPr/>
                    <a:lstStyle/>
                    <a:p>
                      <a:r>
                        <a:rPr lang="en-US" sz="1000"/>
                        <a:t>223</a:t>
                      </a:r>
                      <a:endParaRPr lang="en-US" sz="1000"/>
                    </a:p>
                  </a:txBody>
                  <a:tcPr/>
                </a:tc>
                <a:tc>
                  <a:txBody>
                    <a:bodyPr/>
                    <a:lstStyle/>
                    <a:p>
                      <a:r>
                        <a:rPr lang="en-US" sz="1000"/>
                        <a:t>17</a:t>
                      </a:r>
                      <a:endParaRPr lang="en-US" sz="1000"/>
                    </a:p>
                  </a:txBody>
                  <a:tcPr/>
                </a:tc>
                <a:tc>
                  <a:txBody>
                    <a:bodyPr/>
                    <a:lstStyle/>
                    <a:p>
                      <a:r>
                        <a:rPr lang="en-US" sz="1000"/>
                        <a:t>143</a:t>
                      </a:r>
                      <a:endParaRPr lang="en-US" sz="1000"/>
                    </a:p>
                  </a:txBody>
                  <a:tcPr/>
                </a:tc>
                <a:tc>
                  <a:txBody>
                    <a:bodyPr/>
                    <a:lstStyle/>
                    <a:p>
                      <a:r>
                        <a:rPr lang="en-US" sz="1000"/>
                        <a:t>5</a:t>
                      </a:r>
                      <a:endParaRPr lang="en-US" sz="1000"/>
                    </a:p>
                  </a:txBody>
                  <a:tcPr/>
                </a:tc>
                <a:tc>
                  <a:txBody>
                    <a:bodyPr/>
                    <a:lstStyle/>
                    <a:p>
                      <a:r>
                        <a:rPr lang="en-US" sz="1000"/>
                        <a:t>0.2567%</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065157629"/>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3125074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30524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1751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83319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1616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90590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1600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661926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5839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66809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3768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88659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4313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67566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4686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93542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96343322"/>
                    </a:ext>
                  </a:extLst>
                </a:gridCol>
                <a:gridCol w="658368">
                  <a:extLst>
                    <a:ext uri="{9D8B030D-6E8A-4147-A177-3AD203B41FA5}">
                      <a16:colId xmlns:a16="http://schemas.microsoft.com/office/drawing/2014/main" val="4135932427"/>
                    </a:ext>
                  </a:extLst>
                </a:gridCol>
                <a:gridCol w="658368">
                  <a:extLst>
                    <a:ext uri="{9D8B030D-6E8A-4147-A177-3AD203B41FA5}">
                      <a16:colId xmlns:a16="http://schemas.microsoft.com/office/drawing/2014/main" val="3561402813"/>
                    </a:ext>
                  </a:extLst>
                </a:gridCol>
                <a:gridCol w="658368">
                  <a:extLst>
                    <a:ext uri="{9D8B030D-6E8A-4147-A177-3AD203B41FA5}">
                      <a16:colId xmlns:a16="http://schemas.microsoft.com/office/drawing/2014/main" val="771336051"/>
                    </a:ext>
                  </a:extLst>
                </a:gridCol>
                <a:gridCol w="658368">
                  <a:extLst>
                    <a:ext uri="{9D8B030D-6E8A-4147-A177-3AD203B41FA5}">
                      <a16:colId xmlns:a16="http://schemas.microsoft.com/office/drawing/2014/main" val="703925062"/>
                    </a:ext>
                  </a:extLst>
                </a:gridCol>
                <a:gridCol w="658368">
                  <a:extLst>
                    <a:ext uri="{9D8B030D-6E8A-4147-A177-3AD203B41FA5}">
                      <a16:colId xmlns:a16="http://schemas.microsoft.com/office/drawing/2014/main" val="1789197376"/>
                    </a:ext>
                  </a:extLst>
                </a:gridCol>
                <a:gridCol w="658368">
                  <a:extLst>
                    <a:ext uri="{9D8B030D-6E8A-4147-A177-3AD203B41FA5}">
                      <a16:colId xmlns:a16="http://schemas.microsoft.com/office/drawing/2014/main" val="3349348320"/>
                    </a:ext>
                  </a:extLst>
                </a:gridCol>
                <a:gridCol w="658368">
                  <a:extLst>
                    <a:ext uri="{9D8B030D-6E8A-4147-A177-3AD203B41FA5}">
                      <a16:colId xmlns:a16="http://schemas.microsoft.com/office/drawing/2014/main" val="820333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929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- 2017-03-03 17:48:07</a:t>
                      </a:r>
                      <a:r>
                        <a:rPr kumimoji="0" lang="es-ES" sz="1000" b="0" i="0" u="none" strike="noStrike" kern="1200" cap="none" spc="0" normalizeH="0" baseline="0" noProof="0">
                          <a:ln>
                            <a:noFill/>
                          </a:ln>
                          <a:solidFill>
                            <a:prstClr val="black"/>
                          </a:solidFill>
                          <a:effectLst/>
                          <a:uLnTx/>
                          <a:uFillTx/>
                          <a:latin typeface="+mn-lt"/>
                          <a:ea typeface="+mn-ea"/>
                          <a:cs typeface="+mn-cs"/>
                        </a:rPr>
                        <a:t>
Tu obra nos inspira.
Construyamos juntos un homenaje a la mujer dominicana, que con su legado logra mejorar cada día de nuestras vidas.
Hora:  Desde las 8:00 a.m.
Lugar:  Banco BHD León
Av. 27 de Febrero esq. Av. Winston Churchill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1071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- 2017-03-06 17:32:11</a:t>
                      </a:r>
                      <a:r>
                        <a:rPr kumimoji="0" lang="es-ES" sz="1000" b="0" i="0" u="none" strike="noStrike" kern="1200" cap="none" spc="0" normalizeH="0" baseline="0" noProof="0">
                          <a:ln>
                            <a:noFill/>
                          </a:ln>
                          <a:solidFill>
                            <a:prstClr val="black"/>
                          </a:solidFill>
                          <a:effectLst/>
                          <a:uLnTx/>
                          <a:uFillTx/>
                          <a:latin typeface="+mn-lt"/>
                          <a:ea typeface="+mn-ea"/>
                          <a:cs typeface="+mn-cs"/>
                        </a:rPr>
                        <a:t>
Entra a http://beisbol.bhdleon.com.do/ viste tus redes sociales y demostremos que somos 10 millones de dominicanos que juntos formamos #ElEquipoMasGrande del 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55864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- 2017-03-07 19:36:04</a:t>
                      </a:r>
                      <a:r>
                        <a:rPr kumimoji="0" lang="es-ES" sz="1000" b="0" i="0" u="none" strike="noStrike" kern="1200" cap="none" spc="0" normalizeH="0" baseline="0" noProof="0">
                          <a:ln>
                            <a:noFill/>
                          </a:ln>
                          <a:solidFill>
                            <a:prstClr val="black"/>
                          </a:solidFill>
                          <a:effectLst/>
                          <a:uLnTx/>
                          <a:uFillTx/>
                          <a:latin typeface="+mn-lt"/>
                          <a:ea typeface="+mn-ea"/>
                          <a:cs typeface="+mn-cs"/>
                        </a:rPr>
                        <a:t>
Demostremos que juntos formamos #ElEquipoMasGrande del mundo, viste tu perfil de redes sociales a través de nuestra aplicación en http://beisbol.bhdleon.com.do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85795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- 2017-03-07 11:57:44</a:t>
                      </a:r>
                      <a:r>
                        <a:rPr kumimoji="0" lang="es-ES" sz="1000" b="0" i="0" u="none" strike="noStrike" kern="1200" cap="none" spc="0" normalizeH="0" baseline="0" noProof="0">
                          <a:ln>
                            <a:noFill/>
                          </a:ln>
                          <a:solidFill>
                            <a:prstClr val="black"/>
                          </a:solidFill>
                          <a:effectLst/>
                          <a:uLnTx/>
                          <a:uFillTx/>
                          <a:latin typeface="+mn-lt"/>
                          <a:ea typeface="+mn-ea"/>
                          <a:cs typeface="+mn-cs"/>
                        </a:rPr>
                        <a:t>
Una #MujerMujer utiliza su liderazgo para enseñar a otros las lecciones más importantes de la vida, ayudándonos a destacarnos en la sociedad como ciudadanos conscientes y responsables.
Ríndele homenaje a esa #MujerMujer cuyo liderazgo haya influenciado tu vida de forma positiva, mencionándola en los comentarios.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10729104"/>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1106229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88065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4236352"/>
                    </a:ext>
                  </a:extLst>
                </a:gridCol>
                <a:gridCol w="658368">
                  <a:extLst>
                    <a:ext uri="{9D8B030D-6E8A-4147-A177-3AD203B41FA5}">
                      <a16:colId xmlns:a16="http://schemas.microsoft.com/office/drawing/2014/main" val="1972508421"/>
                    </a:ext>
                  </a:extLst>
                </a:gridCol>
                <a:gridCol w="658368">
                  <a:extLst>
                    <a:ext uri="{9D8B030D-6E8A-4147-A177-3AD203B41FA5}">
                      <a16:colId xmlns:a16="http://schemas.microsoft.com/office/drawing/2014/main" val="4144670255"/>
                    </a:ext>
                  </a:extLst>
                </a:gridCol>
                <a:gridCol w="658368">
                  <a:extLst>
                    <a:ext uri="{9D8B030D-6E8A-4147-A177-3AD203B41FA5}">
                      <a16:colId xmlns:a16="http://schemas.microsoft.com/office/drawing/2014/main" val="1151709825"/>
                    </a:ext>
                  </a:extLst>
                </a:gridCol>
                <a:gridCol w="658368">
                  <a:extLst>
                    <a:ext uri="{9D8B030D-6E8A-4147-A177-3AD203B41FA5}">
                      <a16:colId xmlns:a16="http://schemas.microsoft.com/office/drawing/2014/main" val="1667129107"/>
                    </a:ext>
                  </a:extLst>
                </a:gridCol>
                <a:gridCol w="658368">
                  <a:extLst>
                    <a:ext uri="{9D8B030D-6E8A-4147-A177-3AD203B41FA5}">
                      <a16:colId xmlns:a16="http://schemas.microsoft.com/office/drawing/2014/main" val="4042950708"/>
                    </a:ext>
                  </a:extLst>
                </a:gridCol>
                <a:gridCol w="658368">
                  <a:extLst>
                    <a:ext uri="{9D8B030D-6E8A-4147-A177-3AD203B41FA5}">
                      <a16:colId xmlns:a16="http://schemas.microsoft.com/office/drawing/2014/main" val="547968706"/>
                    </a:ext>
                  </a:extLst>
                </a:gridCol>
                <a:gridCol w="658368">
                  <a:extLst>
                    <a:ext uri="{9D8B030D-6E8A-4147-A177-3AD203B41FA5}">
                      <a16:colId xmlns:a16="http://schemas.microsoft.com/office/drawing/2014/main" val="1561176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7352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- 2017-03-06 13:17:13</a:t>
                      </a:r>
                      <a:r>
                        <a:rPr kumimoji="0" lang="es-ES" sz="1000" b="0" i="0" u="none" strike="noStrike" kern="1200" cap="none" spc="0" normalizeH="0" baseline="0" noProof="0">
                          <a:ln>
                            <a:noFill/>
                          </a:ln>
                          <a:solidFill>
                            <a:prstClr val="black"/>
                          </a:solidFill>
                          <a:effectLst/>
                          <a:uLnTx/>
                          <a:uFillTx/>
                          <a:latin typeface="+mn-lt"/>
                          <a:ea typeface="+mn-ea"/>
                          <a:cs typeface="+mn-cs"/>
                        </a:rPr>
                        <a:t>
Una #MujerMujer es proactiva defendiendo los recursos de su comunidad, cuya solidaridad nos beneficia a todos.
Ríndele homenaje a esa #MujerMujer cuya solidaridad haya impactado tu comunidad de forma positiva mencionándola en los comentarios.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55369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- 2017-03-06 14:35:31</a:t>
                      </a:r>
                      <a:r>
                        <a:rPr kumimoji="0" lang="es-ES" sz="1000" b="0" i="0" u="none" strike="noStrike" kern="1200" cap="none" spc="0" normalizeH="0" baseline="0" noProof="0">
                          <a:ln>
                            <a:noFill/>
                          </a:ln>
                          <a:solidFill>
                            <a:prstClr val="black"/>
                          </a:solidFill>
                          <a:effectLst/>
                          <a:uLnTx/>
                          <a:uFillTx/>
                          <a:latin typeface="+mn-lt"/>
                          <a:ea typeface="+mn-ea"/>
                          <a:cs typeface="+mn-cs"/>
                        </a:rPr>
                        <a:t>
Una #MujerMujer beneficia a los demás con su sed de conocimiento, aportándonos descubrimientos que mejoran la calidad de nuestras vidas.
Ríndele homenaje a esa #MujerMujer cuya empatía te haya motivado de forma positiva, mencionándola en los comentarios.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75537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- 2017-01-31 09:31:05</a:t>
                      </a:r>
                      <a:r>
                        <a:rPr kumimoji="0" lang="es-ES" sz="1000" b="0" i="0" u="none" strike="noStrike" kern="1200" cap="none" spc="0" normalizeH="0" baseline="0" noProof="0">
                          <a:ln>
                            <a:noFill/>
                          </a:ln>
                          <a:solidFill>
                            <a:prstClr val="black"/>
                          </a:solidFill>
                          <a:effectLst/>
                          <a:uLnTx/>
                          <a:uFillTx/>
                          <a:latin typeface="+mn-lt"/>
                          <a:ea typeface="+mn-ea"/>
                          <a:cs typeface="+mn-cs"/>
                        </a:rPr>
                        <a:t>
Todos tus consumos con #TarjetasBHDLeon participan para ganar en esta semana una orden de compra de RD$ 500 mil que vale el doble en Agora'mall. Por cada 1,000 pesos o 25 dólares que consumas en cualquier establecimiento utilizando tus Tarjetas de Crédito, Débito, Prepago y avances de Superlímite, Diferido o Plazos generas un boleto electrónico para participar. #100DíasDePremios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5239030"/>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3149092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72129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29514131"/>
                    </a:ext>
                  </a:extLst>
                </a:gridCol>
                <a:gridCol w="658368">
                  <a:extLst>
                    <a:ext uri="{9D8B030D-6E8A-4147-A177-3AD203B41FA5}">
                      <a16:colId xmlns:a16="http://schemas.microsoft.com/office/drawing/2014/main" val="1507170774"/>
                    </a:ext>
                  </a:extLst>
                </a:gridCol>
                <a:gridCol w="658368">
                  <a:extLst>
                    <a:ext uri="{9D8B030D-6E8A-4147-A177-3AD203B41FA5}">
                      <a16:colId xmlns:a16="http://schemas.microsoft.com/office/drawing/2014/main" val="1630246122"/>
                    </a:ext>
                  </a:extLst>
                </a:gridCol>
                <a:gridCol w="658368">
                  <a:extLst>
                    <a:ext uri="{9D8B030D-6E8A-4147-A177-3AD203B41FA5}">
                      <a16:colId xmlns:a16="http://schemas.microsoft.com/office/drawing/2014/main" val="1243635158"/>
                    </a:ext>
                  </a:extLst>
                </a:gridCol>
                <a:gridCol w="658368">
                  <a:extLst>
                    <a:ext uri="{9D8B030D-6E8A-4147-A177-3AD203B41FA5}">
                      <a16:colId xmlns:a16="http://schemas.microsoft.com/office/drawing/2014/main" val="3389065112"/>
                    </a:ext>
                  </a:extLst>
                </a:gridCol>
                <a:gridCol w="658368">
                  <a:extLst>
                    <a:ext uri="{9D8B030D-6E8A-4147-A177-3AD203B41FA5}">
                      <a16:colId xmlns:a16="http://schemas.microsoft.com/office/drawing/2014/main" val="2623560344"/>
                    </a:ext>
                  </a:extLst>
                </a:gridCol>
                <a:gridCol w="658368">
                  <a:extLst>
                    <a:ext uri="{9D8B030D-6E8A-4147-A177-3AD203B41FA5}">
                      <a16:colId xmlns:a16="http://schemas.microsoft.com/office/drawing/2014/main" val="3680263787"/>
                    </a:ext>
                  </a:extLst>
                </a:gridCol>
                <a:gridCol w="658368">
                  <a:extLst>
                    <a:ext uri="{9D8B030D-6E8A-4147-A177-3AD203B41FA5}">
                      <a16:colId xmlns:a16="http://schemas.microsoft.com/office/drawing/2014/main" val="2636857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37243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- 2017-01-02 16:55:05</a:t>
                      </a:r>
                      <a:r>
                        <a:rPr kumimoji="0" lang="es-ES" sz="1000" b="0" i="0" u="none" strike="noStrike" kern="1200" cap="none" spc="0" normalizeH="0" baseline="0" noProof="0">
                          <a:ln>
                            <a:noFill/>
                          </a:ln>
                          <a:solidFill>
                            <a:prstClr val="black"/>
                          </a:solidFill>
                          <a:effectLst/>
                          <a:uLnTx/>
                          <a:uFillTx/>
                          <a:latin typeface="+mn-lt"/>
                          <a:ea typeface="+mn-ea"/>
                          <a:cs typeface="+mn-cs"/>
                        </a:rPr>
                        <a:t>
Tener un plan financiero es vital para que puedas hacer realidad todas tus metas en este 2017. ¡Haz clic aquí http://bit.ly/2iXOvqI y conoce cómo hacer el tuyo!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86966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- 2017-01-23 09:01:09</a:t>
                      </a:r>
                      <a:r>
                        <a:rPr kumimoji="0" lang="es-ES" sz="1000" b="0" i="0" u="none" strike="noStrike" kern="1200" cap="none" spc="0" normalizeH="0" baseline="0" noProof="0">
                          <a:ln>
                            <a:noFill/>
                          </a:ln>
                          <a:solidFill>
                            <a:prstClr val="black"/>
                          </a:solidFill>
                          <a:effectLst/>
                          <a:uLnTx/>
                          <a:uFillTx/>
                          <a:latin typeface="+mn-lt"/>
                          <a:ea typeface="+mn-ea"/>
                          <a:cs typeface="+mn-cs"/>
                        </a:rPr>
                        <a:t>
Todos tus consumos con #TarjetasBHDLeon participan para ganar en esta semana una orden de compra de RD$ 500 mil en viajes y un crucero para 4 personas patrocinado por  Travelwise. Por cada 1,000 pesos o 25 dólares que consumas en cualquier establecimiento utilizando tus Tarjetas de Crédito, Débito, Prepago y avances de Superlímite, Diferido o Plazos generas un boleto electrónico para participar. #100DíasDePremios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36776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- 2017-03-07 12:34:30</a:t>
                      </a:r>
                      <a:r>
                        <a:rPr kumimoji="0" lang="es-ES" sz="1000" b="0" i="0" u="none" strike="noStrike" kern="1200" cap="none" spc="0" normalizeH="0" baseline="0" noProof="0">
                          <a:ln>
                            <a:noFill/>
                          </a:ln>
                          <a:solidFill>
                            <a:prstClr val="black"/>
                          </a:solidFill>
                          <a:effectLst/>
                          <a:uLnTx/>
                          <a:uFillTx/>
                          <a:latin typeface="+mn-lt"/>
                          <a:ea typeface="+mn-ea"/>
                          <a:cs typeface="+mn-cs"/>
                        </a:rPr>
                        <a:t>
Disfruta del mural en homenaje a la Mujer Dominicana visitando nuestra sucursal de la Av. 27 de Febrero esq. Av. Winston Churchill.
#DiaDeLaMujer #MujerMujer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18882480"/>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1757325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01819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21329642"/>
                    </a:ext>
                  </a:extLst>
                </a:gridCol>
                <a:gridCol w="658368">
                  <a:extLst>
                    <a:ext uri="{9D8B030D-6E8A-4147-A177-3AD203B41FA5}">
                      <a16:colId xmlns:a16="http://schemas.microsoft.com/office/drawing/2014/main" val="1555304102"/>
                    </a:ext>
                  </a:extLst>
                </a:gridCol>
                <a:gridCol w="658368">
                  <a:extLst>
                    <a:ext uri="{9D8B030D-6E8A-4147-A177-3AD203B41FA5}">
                      <a16:colId xmlns:a16="http://schemas.microsoft.com/office/drawing/2014/main" val="2873291782"/>
                    </a:ext>
                  </a:extLst>
                </a:gridCol>
                <a:gridCol w="658368">
                  <a:extLst>
                    <a:ext uri="{9D8B030D-6E8A-4147-A177-3AD203B41FA5}">
                      <a16:colId xmlns:a16="http://schemas.microsoft.com/office/drawing/2014/main" val="1056985541"/>
                    </a:ext>
                  </a:extLst>
                </a:gridCol>
                <a:gridCol w="658368">
                  <a:extLst>
                    <a:ext uri="{9D8B030D-6E8A-4147-A177-3AD203B41FA5}">
                      <a16:colId xmlns:a16="http://schemas.microsoft.com/office/drawing/2014/main" val="605403157"/>
                    </a:ext>
                  </a:extLst>
                </a:gridCol>
                <a:gridCol w="658368">
                  <a:extLst>
                    <a:ext uri="{9D8B030D-6E8A-4147-A177-3AD203B41FA5}">
                      <a16:colId xmlns:a16="http://schemas.microsoft.com/office/drawing/2014/main" val="3096369379"/>
                    </a:ext>
                  </a:extLst>
                </a:gridCol>
                <a:gridCol w="658368">
                  <a:extLst>
                    <a:ext uri="{9D8B030D-6E8A-4147-A177-3AD203B41FA5}">
                      <a16:colId xmlns:a16="http://schemas.microsoft.com/office/drawing/2014/main" val="3636673175"/>
                    </a:ext>
                  </a:extLst>
                </a:gridCol>
                <a:gridCol w="658368">
                  <a:extLst>
                    <a:ext uri="{9D8B030D-6E8A-4147-A177-3AD203B41FA5}">
                      <a16:colId xmlns:a16="http://schemas.microsoft.com/office/drawing/2014/main" val="2740054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21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- 2017-01-02 17:41:31</a:t>
                      </a:r>
                      <a:r>
                        <a:rPr kumimoji="0" lang="es-ES" sz="1000" b="0" i="0" u="none" strike="noStrike" kern="1200" cap="none" spc="0" normalizeH="0" baseline="0" noProof="0">
                          <a:ln>
                            <a:noFill/>
                          </a:ln>
                          <a:solidFill>
                            <a:prstClr val="black"/>
                          </a:solidFill>
                          <a:effectLst/>
                          <a:uLnTx/>
                          <a:uFillTx/>
                          <a:latin typeface="+mn-lt"/>
                          <a:ea typeface="+mn-ea"/>
                          <a:cs typeface="+mn-cs"/>
                        </a:rPr>
                        <a:t>
Cuando menos lo esperas mejoras tu mundo con los 100 Días de Premios de tus Tarjetas BHD León.
Por cada 1,000 pesos o 25 dólares que consumas en cualquier establecimiento con tus tarjetas de crédito, débito o prepago #BHDLeon (también participan Superlímite, Diferido y Plazos) participas para ganar en bonos de compra, premios semanales de RD$500 mil y premios diarios de RD$10 mil que duplicarán en los comercios patrocinadores.
Válido hasta el 28 de febrero 2017.
Conoce más en bhdleon.com.do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18154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- 2017-02-01 15:28:06</a:t>
                      </a:r>
                      <a:r>
                        <a:rPr kumimoji="0" lang="es-ES" sz="1000" b="0" i="0" u="none" strike="noStrike" kern="1200" cap="none" spc="0" normalizeH="0" baseline="0" noProof="0">
                          <a:ln>
                            <a:noFill/>
                          </a:ln>
                          <a:solidFill>
                            <a:prstClr val="black"/>
                          </a:solidFill>
                          <a:effectLst/>
                          <a:uLnTx/>
                          <a:uFillTx/>
                          <a:latin typeface="+mn-lt"/>
                          <a:ea typeface="+mn-ea"/>
                          <a:cs typeface="+mn-cs"/>
                        </a:rPr>
                        <a:t>
Cuando menos lo esperas mejoras tu mundo con los 100 Días de Premios de tus Tarjetas BHD León.
Por cada 1,000 pesos o 25 dólares que consumas en cualquier establecimiento con tus tarjetas de crédito, débito o prepago #BHDLeon (también participan Superlímite, Diferido y Plazos) participas para ganar en bonos de compra, premios semanales de RD$500 mil y premios diarios de RD$10 mil que duplicarán en los comercios patrocinadores.
Válido hasta el 28 de febrero 2017.
Conoce más en bhdleon.com.do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38821474"/>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964932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68908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0114858"/>
                    </a:ext>
                  </a:extLst>
                </a:gridCol>
                <a:gridCol w="658368">
                  <a:extLst>
                    <a:ext uri="{9D8B030D-6E8A-4147-A177-3AD203B41FA5}">
                      <a16:colId xmlns:a16="http://schemas.microsoft.com/office/drawing/2014/main" val="2518308862"/>
                    </a:ext>
                  </a:extLst>
                </a:gridCol>
                <a:gridCol w="658368">
                  <a:extLst>
                    <a:ext uri="{9D8B030D-6E8A-4147-A177-3AD203B41FA5}">
                      <a16:colId xmlns:a16="http://schemas.microsoft.com/office/drawing/2014/main" val="932774795"/>
                    </a:ext>
                  </a:extLst>
                </a:gridCol>
                <a:gridCol w="658368">
                  <a:extLst>
                    <a:ext uri="{9D8B030D-6E8A-4147-A177-3AD203B41FA5}">
                      <a16:colId xmlns:a16="http://schemas.microsoft.com/office/drawing/2014/main" val="3288189325"/>
                    </a:ext>
                  </a:extLst>
                </a:gridCol>
                <a:gridCol w="658368">
                  <a:extLst>
                    <a:ext uri="{9D8B030D-6E8A-4147-A177-3AD203B41FA5}">
                      <a16:colId xmlns:a16="http://schemas.microsoft.com/office/drawing/2014/main" val="3892070630"/>
                    </a:ext>
                  </a:extLst>
                </a:gridCol>
                <a:gridCol w="658368">
                  <a:extLst>
                    <a:ext uri="{9D8B030D-6E8A-4147-A177-3AD203B41FA5}">
                      <a16:colId xmlns:a16="http://schemas.microsoft.com/office/drawing/2014/main" val="584773059"/>
                    </a:ext>
                  </a:extLst>
                </a:gridCol>
                <a:gridCol w="658368">
                  <a:extLst>
                    <a:ext uri="{9D8B030D-6E8A-4147-A177-3AD203B41FA5}">
                      <a16:colId xmlns:a16="http://schemas.microsoft.com/office/drawing/2014/main" val="3357195574"/>
                    </a:ext>
                  </a:extLst>
                </a:gridCol>
                <a:gridCol w="658368">
                  <a:extLst>
                    <a:ext uri="{9D8B030D-6E8A-4147-A177-3AD203B41FA5}">
                      <a16:colId xmlns:a16="http://schemas.microsoft.com/office/drawing/2014/main" val="2473687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24456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- 2017-03-06 15:51:50</a:t>
                      </a:r>
                      <a:r>
                        <a:rPr kumimoji="0" lang="es-ES" sz="1000" b="0" i="0" u="none" strike="noStrike" kern="1200" cap="none" spc="0" normalizeH="0" baseline="0" noProof="0">
                          <a:ln>
                            <a:noFill/>
                          </a:ln>
                          <a:solidFill>
                            <a:prstClr val="black"/>
                          </a:solidFill>
                          <a:effectLst/>
                          <a:uLnTx/>
                          <a:uFillTx/>
                          <a:latin typeface="+mn-lt"/>
                          <a:ea typeface="+mn-ea"/>
                          <a:cs typeface="+mn-cs"/>
                        </a:rPr>
                        <a:t>
Acompáñanos mientras homenajeamos el legado de la Mujer Dominicana en nuestra sucursal de la Av. 27 de Febrero esq. Av. Winston Churchill.
#DiaDeLaMujer #MujerMujer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44497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- 2017-03-02 15:51:19</a:t>
                      </a:r>
                      <a:r>
                        <a:rPr kumimoji="0" lang="es-ES" sz="1000" b="0" i="0" u="none" strike="noStrike" kern="1200" cap="none" spc="0" normalizeH="0" baseline="0" noProof="0">
                          <a:ln>
                            <a:noFill/>
                          </a:ln>
                          <a:solidFill>
                            <a:prstClr val="black"/>
                          </a:solidFill>
                          <a:effectLst/>
                          <a:uLnTx/>
                          <a:uFillTx/>
                          <a:latin typeface="+mn-lt"/>
                          <a:ea typeface="+mn-ea"/>
                          <a:cs typeface="+mn-cs"/>
                        </a:rPr>
                        <a:t>
Tu media naranja podría estar gastando mucho más de la mitad de los ingresos comunes. #TransparenciaFinanciera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75334105"/>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2932373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32619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67463915"/>
                    </a:ext>
                  </a:extLst>
                </a:gridCol>
                <a:gridCol w="658368">
                  <a:extLst>
                    <a:ext uri="{9D8B030D-6E8A-4147-A177-3AD203B41FA5}">
                      <a16:colId xmlns:a16="http://schemas.microsoft.com/office/drawing/2014/main" val="837572706"/>
                    </a:ext>
                  </a:extLst>
                </a:gridCol>
                <a:gridCol w="658368">
                  <a:extLst>
                    <a:ext uri="{9D8B030D-6E8A-4147-A177-3AD203B41FA5}">
                      <a16:colId xmlns:a16="http://schemas.microsoft.com/office/drawing/2014/main" val="2301225620"/>
                    </a:ext>
                  </a:extLst>
                </a:gridCol>
                <a:gridCol w="658368">
                  <a:extLst>
                    <a:ext uri="{9D8B030D-6E8A-4147-A177-3AD203B41FA5}">
                      <a16:colId xmlns:a16="http://schemas.microsoft.com/office/drawing/2014/main" val="2638171914"/>
                    </a:ext>
                  </a:extLst>
                </a:gridCol>
                <a:gridCol w="658368">
                  <a:extLst>
                    <a:ext uri="{9D8B030D-6E8A-4147-A177-3AD203B41FA5}">
                      <a16:colId xmlns:a16="http://schemas.microsoft.com/office/drawing/2014/main" val="3280752378"/>
                    </a:ext>
                  </a:extLst>
                </a:gridCol>
                <a:gridCol w="658368">
                  <a:extLst>
                    <a:ext uri="{9D8B030D-6E8A-4147-A177-3AD203B41FA5}">
                      <a16:colId xmlns:a16="http://schemas.microsoft.com/office/drawing/2014/main" val="3964806120"/>
                    </a:ext>
                  </a:extLst>
                </a:gridCol>
                <a:gridCol w="658368">
                  <a:extLst>
                    <a:ext uri="{9D8B030D-6E8A-4147-A177-3AD203B41FA5}">
                      <a16:colId xmlns:a16="http://schemas.microsoft.com/office/drawing/2014/main" val="3762413896"/>
                    </a:ext>
                  </a:extLst>
                </a:gridCol>
                <a:gridCol w="658368">
                  <a:extLst>
                    <a:ext uri="{9D8B030D-6E8A-4147-A177-3AD203B41FA5}">
                      <a16:colId xmlns:a16="http://schemas.microsoft.com/office/drawing/2014/main" val="3736839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8187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- 2017-02-23 10:27:53</a:t>
                      </a:r>
                      <a:r>
                        <a:rPr kumimoji="0" lang="es-ES" sz="1000" b="0" i="0" u="none" strike="noStrike" kern="1200" cap="none" spc="0" normalizeH="0" baseline="0" noProof="0">
                          <a:ln>
                            <a:noFill/>
                          </a:ln>
                          <a:solidFill>
                            <a:prstClr val="black"/>
                          </a:solidFill>
                          <a:effectLst/>
                          <a:uLnTx/>
                          <a:uFillTx/>
                          <a:latin typeface="+mn-lt"/>
                          <a:ea typeface="+mn-ea"/>
                          <a:cs typeface="+mn-cs"/>
                        </a:rPr>
                        <a:t>
Destacamos la labor ejemplar de Santa Teresa Aguilera, fundadora del Centro de Madres San Lorenzo, donde se analizan los problemas de la comunidad y se ponen en marcha soluciones de bienestar para todos. También creó La Casa del Maní con el propósito de facilitar el desarrollo laboral de las mujeres de la comunidad a través de la comercialización de maní, manteniendo a 20 familias de la localidad. Además, ha logrado reparar casas, comprar ganado; realizar operativos de salud, jornadas de vacunación y programas de formación y capacitación; construir un acueducto e incorporar el 8vo grado al Centro Educativo El Rodeo.
Si eres una mujer que cambia el mundo, ¡postúlate! Si conoces a una mujer que cambia el mundo, ¡postúlala! mujeresquecambianelmundo.com.do #MujeresQueCambianElMundo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5627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- 2017-02-27 08:34:29</a:t>
                      </a:r>
                      <a:r>
                        <a:rPr kumimoji="0" lang="es-ES" sz="1000" b="0" i="0" u="none" strike="noStrike" kern="1200" cap="none" spc="0" normalizeH="0" baseline="0" noProof="0">
                          <a:ln>
                            <a:noFill/>
                          </a:ln>
                          <a:solidFill>
                            <a:prstClr val="black"/>
                          </a:solidFill>
                          <a:effectLst/>
                          <a:uLnTx/>
                          <a:uFillTx/>
                          <a:latin typeface="+mn-lt"/>
                          <a:ea typeface="+mn-ea"/>
                          <a:cs typeface="+mn-cs"/>
                        </a:rPr>
                        <a:t>
Hace 173 años una idea nos enseñó a ser libres. #DiaDeLaIndependencia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73477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- 2017-01-29 00:08:10</a:t>
                      </a:r>
                      <a:r>
                        <a:rPr kumimoji="0" lang="es-ES" sz="1000" b="0" i="0" u="none" strike="noStrike" kern="1200" cap="none" spc="0" normalizeH="0" baseline="0" noProof="0">
                          <a:ln>
                            <a:noFill/>
                          </a:ln>
                          <a:solidFill>
                            <a:prstClr val="black"/>
                          </a:solidFill>
                          <a:effectLst/>
                          <a:uLnTx/>
                          <a:uFillTx/>
                          <a:latin typeface="+mn-lt"/>
                          <a:ea typeface="+mn-ea"/>
                          <a:cs typeface="+mn-cs"/>
                        </a:rPr>
                        <a:t>
Así se vive la emoción desde el Clubhouse de los campeones Tigres del Licey #CopaBHDLeon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8398631"/>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10828607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- 7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70129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49296009"/>
                    </a:ext>
                  </a:extLst>
                </a:gridCol>
                <a:gridCol w="658368">
                  <a:extLst>
                    <a:ext uri="{9D8B030D-6E8A-4147-A177-3AD203B41FA5}">
                      <a16:colId xmlns:a16="http://schemas.microsoft.com/office/drawing/2014/main" val="1447172699"/>
                    </a:ext>
                  </a:extLst>
                </a:gridCol>
                <a:gridCol w="658368">
                  <a:extLst>
                    <a:ext uri="{9D8B030D-6E8A-4147-A177-3AD203B41FA5}">
                      <a16:colId xmlns:a16="http://schemas.microsoft.com/office/drawing/2014/main" val="98284296"/>
                    </a:ext>
                  </a:extLst>
                </a:gridCol>
                <a:gridCol w="658368">
                  <a:extLst>
                    <a:ext uri="{9D8B030D-6E8A-4147-A177-3AD203B41FA5}">
                      <a16:colId xmlns:a16="http://schemas.microsoft.com/office/drawing/2014/main" val="2204784237"/>
                    </a:ext>
                  </a:extLst>
                </a:gridCol>
                <a:gridCol w="658368">
                  <a:extLst>
                    <a:ext uri="{9D8B030D-6E8A-4147-A177-3AD203B41FA5}">
                      <a16:colId xmlns:a16="http://schemas.microsoft.com/office/drawing/2014/main" val="257793856"/>
                    </a:ext>
                  </a:extLst>
                </a:gridCol>
                <a:gridCol w="658368">
                  <a:extLst>
                    <a:ext uri="{9D8B030D-6E8A-4147-A177-3AD203B41FA5}">
                      <a16:colId xmlns:a16="http://schemas.microsoft.com/office/drawing/2014/main" val="3170423036"/>
                    </a:ext>
                  </a:extLst>
                </a:gridCol>
                <a:gridCol w="658368">
                  <a:extLst>
                    <a:ext uri="{9D8B030D-6E8A-4147-A177-3AD203B41FA5}">
                      <a16:colId xmlns:a16="http://schemas.microsoft.com/office/drawing/2014/main" val="3349312339"/>
                    </a:ext>
                  </a:extLst>
                </a:gridCol>
                <a:gridCol w="658368">
                  <a:extLst>
                    <a:ext uri="{9D8B030D-6E8A-4147-A177-3AD203B41FA5}">
                      <a16:colId xmlns:a16="http://schemas.microsoft.com/office/drawing/2014/main" val="2027138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11737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- 2017-01-29 00:50:32</a:t>
                      </a:r>
                      <a:r>
                        <a:rPr kumimoji="0" lang="es-ES" sz="1000" b="0" i="0" u="none" strike="noStrike" kern="1200" cap="none" spc="0" normalizeH="0" baseline="0" noProof="0">
                          <a:ln>
                            <a:noFill/>
                          </a:ln>
                          <a:solidFill>
                            <a:prstClr val="black"/>
                          </a:solidFill>
                          <a:effectLst/>
                          <a:uLnTx/>
                          <a:uFillTx/>
                          <a:latin typeface="+mn-lt"/>
                          <a:ea typeface="+mn-ea"/>
                          <a:cs typeface="+mn-cs"/>
                        </a:rPr>
                        <a:t>
Momento de la entrega de la #CopaBHDLeon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5717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- 2017-03-02 15:43:38</a:t>
                      </a:r>
                      <a:r>
                        <a:rPr kumimoji="0" lang="es-ES" sz="1000" b="0" i="0" u="none" strike="noStrike" kern="1200" cap="none" spc="0" normalizeH="0" baseline="0" noProof="0">
                          <a:ln>
                            <a:noFill/>
                          </a:ln>
                          <a:solidFill>
                            <a:prstClr val="black"/>
                          </a:solidFill>
                          <a:effectLst/>
                          <a:uLnTx/>
                          <a:uFillTx/>
                          <a:latin typeface="+mn-lt"/>
                          <a:ea typeface="+mn-ea"/>
                          <a:cs typeface="+mn-cs"/>
                        </a:rPr>
                        <a:t>
Los niños que aprenden a ahorrar pueden tener finanzas más sanas en su adultez #Ahorro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82791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- 2017-01-29 00:22:40</a:t>
                      </a:r>
                      <a:r>
                        <a:rPr kumimoji="0" lang="es-ES" sz="1000" b="0" i="0" u="none" strike="noStrike" kern="1200" cap="none" spc="0" normalizeH="0" baseline="0" noProof="0">
                          <a:ln>
                            <a:noFill/>
                          </a:ln>
                          <a:solidFill>
                            <a:prstClr val="black"/>
                          </a:solidFill>
                          <a:effectLst/>
                          <a:uLnTx/>
                          <a:uFillTx/>
                          <a:latin typeface="+mn-lt"/>
                          <a:ea typeface="+mn-ea"/>
                          <a:cs typeface="+mn-cs"/>
                        </a:rPr>
                        <a:t>
¡Felicitamos a los Tigres del Licey! Equipo Campeón #CopaBHDLeon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7398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- 2017-03-07 20:45:01</a:t>
                      </a:r>
                      <a:r>
                        <a:rPr kumimoji="0" lang="es-ES" sz="1000" b="0" i="0" u="none" strike="noStrike" kern="1200" cap="none" spc="0" normalizeH="0" baseline="0" noProof="0">
                          <a:ln>
                            <a:noFill/>
                          </a:ln>
                          <a:solidFill>
                            <a:prstClr val="black"/>
                          </a:solidFill>
                          <a:effectLst/>
                          <a:uLnTx/>
                          <a:uFillTx/>
                          <a:latin typeface="+mn-lt"/>
                          <a:ea typeface="+mn-ea"/>
                          <a:cs typeface="+mn-cs"/>
                        </a:rPr>
                        <a:t>
Disfruta de los toques finales a este maravilloso homenaje visitando nuestra sucursal de la Av. 27 de Febrero esq. Av. Winston Churchill. ¡Este mural es para ti #MujerMujer! #DiaDeLaMujer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31615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- 2017-03-06 19:21:40</a:t>
                      </a:r>
                      <a:r>
                        <a:rPr kumimoji="0" lang="es-ES" sz="1000" b="0" i="0" u="none" strike="noStrike" kern="1200" cap="none" spc="0" normalizeH="0" baseline="0" noProof="0">
                          <a:ln>
                            <a:noFill/>
                          </a:ln>
                          <a:solidFill>
                            <a:prstClr val="black"/>
                          </a:solidFill>
                          <a:effectLst/>
                          <a:uLnTx/>
                          <a:uFillTx/>
                          <a:latin typeface="+mn-lt"/>
                          <a:ea typeface="+mn-ea"/>
                          <a:cs typeface="+mn-cs"/>
                        </a:rPr>
                        <a:t>
Visita nuestro mural conmemorando el #DiaDeLaMujer y forma parte de la obra que celebra a cada #MujerMujer Dominicana en nuestra sucursal de la Av. 27 de Febrero esq. Av. Winston Churchill.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52431626"/>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2841487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- 8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79773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89317650"/>
                    </a:ext>
                  </a:extLst>
                </a:gridCol>
                <a:gridCol w="658368">
                  <a:extLst>
                    <a:ext uri="{9D8B030D-6E8A-4147-A177-3AD203B41FA5}">
                      <a16:colId xmlns:a16="http://schemas.microsoft.com/office/drawing/2014/main" val="1178167520"/>
                    </a:ext>
                  </a:extLst>
                </a:gridCol>
                <a:gridCol w="658368">
                  <a:extLst>
                    <a:ext uri="{9D8B030D-6E8A-4147-A177-3AD203B41FA5}">
                      <a16:colId xmlns:a16="http://schemas.microsoft.com/office/drawing/2014/main" val="2291341177"/>
                    </a:ext>
                  </a:extLst>
                </a:gridCol>
                <a:gridCol w="658368">
                  <a:extLst>
                    <a:ext uri="{9D8B030D-6E8A-4147-A177-3AD203B41FA5}">
                      <a16:colId xmlns:a16="http://schemas.microsoft.com/office/drawing/2014/main" val="3838771736"/>
                    </a:ext>
                  </a:extLst>
                </a:gridCol>
                <a:gridCol w="658368">
                  <a:extLst>
                    <a:ext uri="{9D8B030D-6E8A-4147-A177-3AD203B41FA5}">
                      <a16:colId xmlns:a16="http://schemas.microsoft.com/office/drawing/2014/main" val="4247670916"/>
                    </a:ext>
                  </a:extLst>
                </a:gridCol>
                <a:gridCol w="658368">
                  <a:extLst>
                    <a:ext uri="{9D8B030D-6E8A-4147-A177-3AD203B41FA5}">
                      <a16:colId xmlns:a16="http://schemas.microsoft.com/office/drawing/2014/main" val="2768178163"/>
                    </a:ext>
                  </a:extLst>
                </a:gridCol>
                <a:gridCol w="658368">
                  <a:extLst>
                    <a:ext uri="{9D8B030D-6E8A-4147-A177-3AD203B41FA5}">
                      <a16:colId xmlns:a16="http://schemas.microsoft.com/office/drawing/2014/main" val="2108016929"/>
                    </a:ext>
                  </a:extLst>
                </a:gridCol>
                <a:gridCol w="658368">
                  <a:extLst>
                    <a:ext uri="{9D8B030D-6E8A-4147-A177-3AD203B41FA5}">
                      <a16:colId xmlns:a16="http://schemas.microsoft.com/office/drawing/2014/main" val="3689428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09228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Superintendencia de Bancos - 2017-01-27 16:04:00</a:t>
                      </a:r>
                      <a:r>
                        <a:rPr kumimoji="0" lang="es-ES" sz="1000" b="0" i="0" u="none" strike="noStrike" kern="1200" cap="none" spc="0" normalizeH="0" baseline="0" noProof="0">
                          <a:ln>
                            <a:noFill/>
                          </a:ln>
                          <a:solidFill>
                            <a:prstClr val="black"/>
                          </a:solidFill>
                          <a:effectLst/>
                          <a:uLnTx/>
                          <a:uFillTx/>
                          <a:latin typeface="+mn-lt"/>
                          <a:ea typeface="+mn-ea"/>
                          <a:cs typeface="+mn-cs"/>
                        </a:rPr>
                        <a:t>
El Superintendente de Bancos, Luis Armando Asunción, informó que al cierre del año 2016 el Sistema Financiero Dominicano mostró un desempeño favorable, registrando una dinámica de crecimiento positiva con indicadores financieros que se mantienen en cumplimiento con los requerimientos regulatorios establecidos, sustentando la estabilidad del sistema además de la fortaleza patrimonial de las entidades para enfrentar choques y vulnerabilidades no previstas.
[Más información en: http://bit.ly/2kaQqvW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4364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- 2017-01-26 09:00:03</a:t>
                      </a:r>
                      <a:r>
                        <a:rPr kumimoji="0" lang="es-ES" sz="1000" b="0" i="0" u="none" strike="noStrike" kern="1200" cap="none" spc="0" normalizeH="0" baseline="0" noProof="0">
                          <a:ln>
                            <a:noFill/>
                          </a:ln>
                          <a:solidFill>
                            <a:prstClr val="black"/>
                          </a:solidFill>
                          <a:effectLst/>
                          <a:uLnTx/>
                          <a:uFillTx/>
                          <a:latin typeface="+mn-lt"/>
                          <a:ea typeface="+mn-ea"/>
                          <a:cs typeface="+mn-cs"/>
                        </a:rPr>
                        <a:t>
Hoy conmemoramos el natalicio de #JuanPabloDuarte, generador de una gran idea:  la República Dominicana.
#DiaDeDuarte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0928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Superintendencia de Bancos - 2017-03-06 12:10:46</a:t>
                      </a:r>
                      <a:r>
                        <a:rPr kumimoji="0" lang="es-ES" sz="1000" b="0" i="0" u="none" strike="noStrike" kern="1200" cap="none" spc="0" normalizeH="0" baseline="0" noProof="0">
                          <a:ln>
                            <a:noFill/>
                          </a:ln>
                          <a:solidFill>
                            <a:prstClr val="black"/>
                          </a:solidFill>
                          <a:effectLst/>
                          <a:uLnTx/>
                          <a:uFillTx/>
                          <a:latin typeface="+mn-lt"/>
                          <a:ea typeface="+mn-ea"/>
                          <a:cs typeface="+mn-cs"/>
                        </a:rPr>
                        <a:t>
La SIB convoca a Curso de Formación en Supervisión Bancaria.
[Infórmate aquí&gt;&gt;&gt; http://bit.ly/2lTjF4z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30409560"/>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5494227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666668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9224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17422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45771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8844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79603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36029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44573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328339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06628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23664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02666484"/>
                    </a:ext>
                  </a:extLst>
                </a:gridCol>
                <a:gridCol w="2468880">
                  <a:extLst>
                    <a:ext uri="{9D8B030D-6E8A-4147-A177-3AD203B41FA5}">
                      <a16:colId xmlns:a16="http://schemas.microsoft.com/office/drawing/2014/main" val="17725546"/>
                    </a:ext>
                  </a:extLst>
                </a:gridCol>
                <a:gridCol w="822960">
                  <a:extLst>
                    <a:ext uri="{9D8B030D-6E8A-4147-A177-3AD203B41FA5}">
                      <a16:colId xmlns:a16="http://schemas.microsoft.com/office/drawing/2014/main" val="515519707"/>
                    </a:ext>
                  </a:extLst>
                </a:gridCol>
                <a:gridCol w="822960">
                  <a:extLst>
                    <a:ext uri="{9D8B030D-6E8A-4147-A177-3AD203B41FA5}">
                      <a16:colId xmlns:a16="http://schemas.microsoft.com/office/drawing/2014/main" val="1334026106"/>
                    </a:ext>
                  </a:extLst>
                </a:gridCol>
                <a:gridCol w="822960">
                  <a:extLst>
                    <a:ext uri="{9D8B030D-6E8A-4147-A177-3AD203B41FA5}">
                      <a16:colId xmlns:a16="http://schemas.microsoft.com/office/drawing/2014/main" val="925730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656131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Martinez Rosario Psicologo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909994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Rosario Concepcion Yan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641201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Selmo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098656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Clásica Morena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675265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Yulissa Ventura de la Cruz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787426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La FZ Abuela Del Dembow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39946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Bros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411090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Johanna Guzman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149029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Juana Naturaleza Ureña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452100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Alejandrina Trinidad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813427162"/>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4681235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43986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20849489"/>
                    </a:ext>
                  </a:extLst>
                </a:gridCol>
                <a:gridCol w="2468880">
                  <a:extLst>
                    <a:ext uri="{9D8B030D-6E8A-4147-A177-3AD203B41FA5}">
                      <a16:colId xmlns:a16="http://schemas.microsoft.com/office/drawing/2014/main" val="275529549"/>
                    </a:ext>
                  </a:extLst>
                </a:gridCol>
                <a:gridCol w="822960">
                  <a:extLst>
                    <a:ext uri="{9D8B030D-6E8A-4147-A177-3AD203B41FA5}">
                      <a16:colId xmlns:a16="http://schemas.microsoft.com/office/drawing/2014/main" val="2605443205"/>
                    </a:ext>
                  </a:extLst>
                </a:gridCol>
                <a:gridCol w="822960">
                  <a:extLst>
                    <a:ext uri="{9D8B030D-6E8A-4147-A177-3AD203B41FA5}">
                      <a16:colId xmlns:a16="http://schemas.microsoft.com/office/drawing/2014/main" val="3072089566"/>
                    </a:ext>
                  </a:extLst>
                </a:gridCol>
                <a:gridCol w="822960">
                  <a:extLst>
                    <a:ext uri="{9D8B030D-6E8A-4147-A177-3AD203B41FA5}">
                      <a16:colId xmlns:a16="http://schemas.microsoft.com/office/drawing/2014/main" val="1035751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055326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Fatima Leon Mejia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82962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Luz Franco Casado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276082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Moises Mora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422808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Carlos Rivas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4246238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Rafael Acosta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717261733"/>
                  </a:ext>
                </a:extLst>
              </a:tr>
            </a:tbl>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Tree>
    <p:extLst>
      <p:ext uri="{BB962C8B-B14F-4D97-AF65-F5344CB8AC3E}">
        <p14:creationId xmlns:p14="http://schemas.microsoft.com/office/powerpoint/2010/main" val="21700555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81082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01/01/2017 - 07/03/2017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9536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934</Words>
  <Application>Microsoft Office PowerPoint</Application>
  <PresentationFormat>On-screen Show (4:3)</PresentationFormat>
  <Paragraphs>442</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Reporte Facebook</vt:lpstr>
      <vt:lpstr>Facebook Key Metrics Table</vt:lpstr>
      <vt:lpstr>Facebook Fans Total</vt:lpstr>
      <vt:lpstr>Facebook Key Metrics Radar</vt:lpstr>
      <vt:lpstr>Facebook Fans Change</vt:lpstr>
      <vt:lpstr>Facebook Fans Change Per Weekday</vt:lpstr>
      <vt:lpstr>Facebook Own Posts By Weekday</vt:lpstr>
      <vt:lpstr>Facebook Interaction Rate By Weekday</vt:lpstr>
      <vt:lpstr>Facebook Own Posts</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Own Posts By Hour</vt:lpstr>
      <vt:lpstr>Facebook Interaction Rate By Hour</vt:lpstr>
      <vt:lpstr>Facebook Post Type Distribution</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2017-03-13T03:28:22Z</dcterms:created>
  <dcterms:modified xsi:type="dcterms:W3CDTF">2017-03-13T03:29:09Z</dcterms:modified>
</cp:coreProperties>
</file>