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55691</c:v>
                </c:pt>
                <c:pt idx="1">
                  <c:v>55711</c:v>
                </c:pt>
                <c:pt idx="2">
                  <c:v>55722</c:v>
                </c:pt>
                <c:pt idx="3">
                  <c:v>55730</c:v>
                </c:pt>
                <c:pt idx="4">
                  <c:v>55738</c:v>
                </c:pt>
                <c:pt idx="5">
                  <c:v>55745</c:v>
                </c:pt>
                <c:pt idx="6">
                  <c:v>55760</c:v>
                </c:pt>
                <c:pt idx="7">
                  <c:v>55769</c:v>
                </c:pt>
                <c:pt idx="8">
                  <c:v>55778</c:v>
                </c:pt>
                <c:pt idx="9">
                  <c:v>55792</c:v>
                </c:pt>
                <c:pt idx="10">
                  <c:v>55800</c:v>
                </c:pt>
                <c:pt idx="11">
                  <c:v>55806</c:v>
                </c:pt>
                <c:pt idx="12">
                  <c:v>55812</c:v>
                </c:pt>
                <c:pt idx="13">
                  <c:v>55819</c:v>
                </c:pt>
                <c:pt idx="14">
                  <c:v>55830</c:v>
                </c:pt>
                <c:pt idx="15">
                  <c:v>55841</c:v>
                </c:pt>
                <c:pt idx="16">
                  <c:v>55848</c:v>
                </c:pt>
                <c:pt idx="17">
                  <c:v>55856</c:v>
                </c:pt>
                <c:pt idx="18">
                  <c:v>55862</c:v>
                </c:pt>
                <c:pt idx="19">
                  <c:v>55874</c:v>
                </c:pt>
                <c:pt idx="20">
                  <c:v>55891</c:v>
                </c:pt>
                <c:pt idx="21">
                  <c:v>55894</c:v>
                </c:pt>
                <c:pt idx="22">
                  <c:v>55909</c:v>
                </c:pt>
                <c:pt idx="23">
                  <c:v>55917</c:v>
                </c:pt>
                <c:pt idx="24">
                  <c:v>55931</c:v>
                </c:pt>
                <c:pt idx="25">
                  <c:v>55933</c:v>
                </c:pt>
                <c:pt idx="26">
                  <c:v>55938</c:v>
                </c:pt>
                <c:pt idx="27">
                  <c:v>55955</c:v>
                </c:pt>
                <c:pt idx="28">
                  <c:v>55966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D9-4870-AEFF-3AD460D32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632616"/>
        <c:axId val="274631960"/>
      </c:lineChart>
      <c:catAx>
        <c:axId val="27463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31960"/>
        <c:crosses val="autoZero"/>
        <c:auto val="1"/>
        <c:lblAlgn val="ctr"/>
        <c:lblOffset val="100"/>
        <c:noMultiLvlLbl val="0"/>
      </c:catAx>
      <c:valAx>
        <c:axId val="27463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3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A-41C7-A19F-1B5D4CBF1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292040"/>
        <c:axId val="274292368"/>
      </c:radarChart>
      <c:catAx>
        <c:axId val="27429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92368"/>
        <c:crosses val="autoZero"/>
        <c:auto val="1"/>
        <c:lblAlgn val="ctr"/>
        <c:lblOffset val="100"/>
        <c:noMultiLvlLbl val="0"/>
      </c:catAx>
      <c:valAx>
        <c:axId val="27429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9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17</c:v>
                </c:pt>
                <c:pt idx="1">
                  <c:v>20</c:v>
                </c:pt>
                <c:pt idx="2">
                  <c:v>11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  <c:pt idx="6">
                  <c:v>15</c:v>
                </c:pt>
                <c:pt idx="7">
                  <c:v>9</c:v>
                </c:pt>
                <c:pt idx="8">
                  <c:v>9</c:v>
                </c:pt>
                <c:pt idx="9">
                  <c:v>14</c:v>
                </c:pt>
                <c:pt idx="10">
                  <c:v>8</c:v>
                </c:pt>
                <c:pt idx="11">
                  <c:v>6</c:v>
                </c:pt>
                <c:pt idx="12">
                  <c:v>6</c:v>
                </c:pt>
                <c:pt idx="13">
                  <c:v>7</c:v>
                </c:pt>
                <c:pt idx="14">
                  <c:v>11</c:v>
                </c:pt>
                <c:pt idx="15">
                  <c:v>11</c:v>
                </c:pt>
                <c:pt idx="16">
                  <c:v>7</c:v>
                </c:pt>
                <c:pt idx="17">
                  <c:v>8</c:v>
                </c:pt>
                <c:pt idx="18">
                  <c:v>6</c:v>
                </c:pt>
                <c:pt idx="19">
                  <c:v>12</c:v>
                </c:pt>
                <c:pt idx="20">
                  <c:v>17</c:v>
                </c:pt>
                <c:pt idx="21">
                  <c:v>3</c:v>
                </c:pt>
                <c:pt idx="22">
                  <c:v>15</c:v>
                </c:pt>
                <c:pt idx="23">
                  <c:v>8</c:v>
                </c:pt>
                <c:pt idx="24">
                  <c:v>14</c:v>
                </c:pt>
                <c:pt idx="25">
                  <c:v>2</c:v>
                </c:pt>
                <c:pt idx="26">
                  <c:v>5</c:v>
                </c:pt>
                <c:pt idx="27">
                  <c:v>17</c:v>
                </c:pt>
                <c:pt idx="28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B2-4631-BC38-554904335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590000"/>
        <c:axId val="278585736"/>
      </c:lineChart>
      <c:catAx>
        <c:axId val="27859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85736"/>
        <c:crosses val="autoZero"/>
        <c:auto val="1"/>
        <c:lblAlgn val="ctr"/>
        <c:lblOffset val="100"/>
        <c:noMultiLvlLbl val="0"/>
      </c:catAx>
      <c:valAx>
        <c:axId val="27858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9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10</c:v>
                </c:pt>
                <c:pt idx="2">
                  <c:v>14</c:v>
                </c:pt>
                <c:pt idx="3">
                  <c:v>10</c:v>
                </c:pt>
                <c:pt idx="4">
                  <c:v>10</c:v>
                </c:pt>
                <c:pt idx="5">
                  <c:v>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5C-4ADD-8825-B2E81D8DC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586720"/>
        <c:axId val="278588688"/>
      </c:barChart>
      <c:catAx>
        <c:axId val="27858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88688"/>
        <c:crosses val="autoZero"/>
        <c:auto val="1"/>
        <c:lblAlgn val="ctr"/>
        <c:lblOffset val="100"/>
        <c:noMultiLvlLbl val="0"/>
      </c:catAx>
      <c:valAx>
        <c:axId val="27858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8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4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01-403B-8702-3A8B53D66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11808"/>
        <c:axId val="279210824"/>
      </c:lineChart>
      <c:catAx>
        <c:axId val="27921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0824"/>
        <c:crosses val="autoZero"/>
        <c:auto val="1"/>
        <c:lblAlgn val="ctr"/>
        <c:lblOffset val="100"/>
        <c:noMultiLvlLbl val="0"/>
      </c:catAx>
      <c:valAx>
        <c:axId val="27921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F-4118-A20B-28D63A961A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FF-4118-A20B-28D63A961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207872"/>
        <c:axId val="279208200"/>
      </c:barChart>
      <c:catAx>
        <c:axId val="27920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08200"/>
        <c:crosses val="autoZero"/>
        <c:auto val="1"/>
        <c:lblAlgn val="ctr"/>
        <c:lblOffset val="100"/>
        <c:noMultiLvlLbl val="0"/>
      </c:catAx>
      <c:valAx>
        <c:axId val="27920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0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20-4C0C-85FF-4AD952F3C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452776"/>
        <c:axId val="244456712"/>
      </c:barChart>
      <c:catAx>
        <c:axId val="24445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56712"/>
        <c:crosses val="autoZero"/>
        <c:auto val="1"/>
        <c:lblAlgn val="ctr"/>
        <c:lblOffset val="100"/>
        <c:noMultiLvlLbl val="0"/>
      </c:catAx>
      <c:valAx>
        <c:axId val="24445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5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1.4841502983654E-2</c:v>
                </c:pt>
                <c:pt idx="1">
                  <c:v>1.0299491294691E-2</c:v>
                </c:pt>
                <c:pt idx="2">
                  <c:v>1.3434119080032E-2</c:v>
                </c:pt>
                <c:pt idx="3">
                  <c:v>2.9555061976069E-2</c:v>
                </c:pt>
                <c:pt idx="4">
                  <c:v>7.4633994889063996E-3</c:v>
                </c:pt>
                <c:pt idx="5">
                  <c:v>7.3887654940173004E-3</c:v>
                </c:pt>
                <c:pt idx="6">
                  <c:v>5.0154044565450997E-3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9-4838-BE68-AE11405C3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454416"/>
        <c:axId val="244459336"/>
      </c:barChart>
      <c:catAx>
        <c:axId val="24445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59336"/>
        <c:crosses val="autoZero"/>
        <c:auto val="1"/>
        <c:lblAlgn val="ctr"/>
        <c:lblOffset val="100"/>
        <c:noMultiLvlLbl val="0"/>
      </c:catAx>
      <c:valAx>
        <c:axId val="24445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5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13</c:v>
                </c:pt>
                <c:pt idx="9">
                  <c:v>4</c:v>
                </c:pt>
                <c:pt idx="10">
                  <c:v>12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26-4991-831B-1E6496517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633272"/>
        <c:axId val="280621256"/>
      </c:lineChart>
      <c:catAx>
        <c:axId val="27463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1256"/>
        <c:crosses val="autoZero"/>
        <c:auto val="1"/>
        <c:lblAlgn val="ctr"/>
        <c:lblOffset val="100"/>
        <c:noMultiLvlLbl val="0"/>
      </c:catAx>
      <c:valAx>
        <c:axId val="28062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3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7.1653768988249001E-3</c:v>
                </c:pt>
                <c:pt idx="9">
                  <c:v>1.7017770134708999E-2</c:v>
                </c:pt>
                <c:pt idx="10">
                  <c:v>1.3733639056081E-2</c:v>
                </c:pt>
                <c:pt idx="11">
                  <c:v>1.7913442247062001E-2</c:v>
                </c:pt>
                <c:pt idx="12">
                  <c:v>1.2539409572943999E-2</c:v>
                </c:pt>
                <c:pt idx="13">
                  <c:v>1.2539409572943999E-2</c:v>
                </c:pt>
                <c:pt idx="14">
                  <c:v>0</c:v>
                </c:pt>
                <c:pt idx="15">
                  <c:v>9.8523932358842003E-3</c:v>
                </c:pt>
                <c:pt idx="16">
                  <c:v>0</c:v>
                </c:pt>
                <c:pt idx="17">
                  <c:v>1.7913442247062001E-2</c:v>
                </c:pt>
                <c:pt idx="18">
                  <c:v>7.1653768988249001E-3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08-4144-81C1-A837DCB90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27160"/>
        <c:axId val="280630440"/>
      </c:lineChart>
      <c:catAx>
        <c:axId val="280627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30440"/>
        <c:crosses val="autoZero"/>
        <c:auto val="1"/>
        <c:lblAlgn val="ctr"/>
        <c:lblOffset val="100"/>
        <c:noMultiLvlLbl val="0"/>
      </c:catAx>
      <c:valAx>
        <c:axId val="28063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</c:v>
                </c:pt>
                <c:pt idx="1">
                  <c:v>11</c:v>
                </c:pt>
                <c:pt idx="2">
                  <c:v>9</c:v>
                </c:pt>
                <c:pt idx="3">
                  <c:v>9</c:v>
                </c:pt>
                <c:pt idx="4">
                  <c:v>5</c:v>
                </c:pt>
                <c:pt idx="5">
                  <c:v>5</c:v>
                </c:pt>
                <c:pt idx="6">
                  <c:v>11</c:v>
                </c:pt>
                <c:pt idx="7">
                  <c:v>5</c:v>
                </c:pt>
                <c:pt idx="8">
                  <c:v>10</c:v>
                </c:pt>
                <c:pt idx="9">
                  <c:v>20</c:v>
                </c:pt>
                <c:pt idx="10">
                  <c:v>18</c:v>
                </c:pt>
                <c:pt idx="11">
                  <c:v>5</c:v>
                </c:pt>
                <c:pt idx="12">
                  <c:v>8</c:v>
                </c:pt>
                <c:pt idx="13">
                  <c:v>10</c:v>
                </c:pt>
                <c:pt idx="14">
                  <c:v>8</c:v>
                </c:pt>
                <c:pt idx="15">
                  <c:v>15</c:v>
                </c:pt>
                <c:pt idx="16">
                  <c:v>4</c:v>
                </c:pt>
                <c:pt idx="17">
                  <c:v>12</c:v>
                </c:pt>
                <c:pt idx="18">
                  <c:v>2</c:v>
                </c:pt>
                <c:pt idx="19">
                  <c:v>0</c:v>
                </c:pt>
                <c:pt idx="20">
                  <c:v>3</c:v>
                </c:pt>
                <c:pt idx="21">
                  <c:v>19</c:v>
                </c:pt>
                <c:pt idx="22">
                  <c:v>23</c:v>
                </c:pt>
                <c:pt idx="23">
                  <c:v>11</c:v>
                </c:pt>
                <c:pt idx="24">
                  <c:v>10</c:v>
                </c:pt>
                <c:pt idx="25">
                  <c:v>5</c:v>
                </c:pt>
                <c:pt idx="26">
                  <c:v>2</c:v>
                </c:pt>
                <c:pt idx="27">
                  <c:v>16</c:v>
                </c:pt>
                <c:pt idx="28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98-484F-8384-E27C145C4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952624"/>
        <c:axId val="361946720"/>
      </c:lineChart>
      <c:catAx>
        <c:axId val="36195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46720"/>
        <c:crosses val="autoZero"/>
        <c:auto val="1"/>
        <c:lblAlgn val="ctr"/>
        <c:lblOffset val="100"/>
        <c:noMultiLvlLbl val="0"/>
      </c:catAx>
      <c:valAx>
        <c:axId val="36194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5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6-4F03-8A97-79F303961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350360"/>
        <c:axId val="393359544"/>
      </c:barChart>
      <c:catAx>
        <c:axId val="39335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59544"/>
        <c:crosses val="autoZero"/>
        <c:auto val="1"/>
        <c:lblAlgn val="ctr"/>
        <c:lblOffset val="100"/>
        <c:noMultiLvlLbl val="0"/>
      </c:catAx>
      <c:valAx>
        <c:axId val="39335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35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18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023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052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203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78750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673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007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131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39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877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388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2523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521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315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666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256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928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73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28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142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9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1303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08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4766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513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75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7899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88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5166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648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9001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2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7471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402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2602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806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357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829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904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66784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54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730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678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297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570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89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- 2017-02-23 10:45:00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respondas a ningún correo electrónico que te solicite información de códigos de acceso o de la Tarjeta de Claves. 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13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- 2017-03-02 09:00:03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trabaja de la mano con otros miembros de su comunidad para lograr cambios positivos. https://t.co/NnUlK2P4fS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46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- 2017-02-13 11:03:58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Anímate a postularte o postular una #MujerMujer para la 3ra edición del Premio #MujeresQueCambianElMundo en 2017. 
https://t.co/GqIZWr9LWD https://t.co/PDiTDOolQB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53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- 2017-02-27 08:33:20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173 años una idea nos enseñó a ser libres. #DiaDeLaIndependencia https://t.co/pvy2DseDWL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3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- 2017-02-14 10:15:00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accedas a enlaces o links recibidos por correo electrónico ni descargues archivos desconocidos.  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80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- 2017-02-20 10:15:00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Valida que la página web en la que estás tenga un candado de página segura en la barra superior del explorador. 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21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- 2017-02-27 10:15:00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facilites tu código de acceso por correo electrónico ni lo ofrezcas a ninguna persona. 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9602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41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111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48948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1861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603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5186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174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9238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2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- 2017-03-03 17:54:48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Construyamos juntos un homenaje a la mujer dominicana.
Hora: Desde las 8:00AM
Lugar: Banco BHD León
Av. 27 de Febrero esq. Winston Churchill https://t.co/u6tMRe4Q3b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37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- 2017-02-18 10:15:03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#DiaDelEstudiante #ValoraSer #EducacionParaLaVida https://t.co/NGSwGAWnkP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30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- 2017-02-22 09:30:05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utiliza sus fortalezas y recursos al desarrollar iniciativas que impactan y generaran cambios positivos en la sociedad. https://t.co/QNYKI9LyAi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55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- 2017-02-28 10:17:08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Destacamos la iniciativa de Marilí Gallardo, una #MujerMujer que regala su talento educando a través de la danza. https://t.co/Ee7Y7Z2c62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223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- 2017-02-09 12:06:49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Conviértete en una #MujerMujer cuyo liderazgo influye positivamente en los demás para motivarlos a ser mejores personas. https://t.co/1f5WtG9vZk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99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- 2017-02-28 10:15:01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Reporta cualquier situación sospechosa a prevencionde_fraude@bhdleon.com.do. ¡Trabajemos juntos contra el phishing! 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5013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374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707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13405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022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798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998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530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250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09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- 2017-02-27 08:30:04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lunes 27 tenemos un horario especial por el Día de la Independencia. https://t.co/W1iC78yYPv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16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- 2017-02-17 08:51:52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Busca tus boletas antes que nadie con Mastercard® Black y Platinum #MujerMujer #BHDLeon y disfruta 15% en boletería y estadía @CasaDeCampo https://t.co/0PQoIFh1Yh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45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- 2017-02-08 12:49:39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conoces a una mujer que cambia el mundo, ¡postúlala! https://t.co/Eal14jO4RV #MujeresQueCambianElMundo https://t.co/9jNIPxW0rf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83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- 2017-02-12 08:00:09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https://t.co/0MGzHohvl2 https://t.co/XcenrudTYq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34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- 2017-02-17 18:00:17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tu Préstamo Ágil #BHDLeon y aprovecha la oferta de tasa fija para resolver el año escolar. #MejoraTuMundo https://t.co/QR9PYgjx9l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3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- 2017-02-19 08:00:08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https://t.co/0MGzHohvl2 https://t.co/nzbKYjlQmu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9574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79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20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12311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869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868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210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961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309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69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- 2017-03-06 15:20:27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@RexiFinanzas: A nuestros amigos de @BHDLeon ¡muchísimas gracias por ser parte de https://t.co/extSD5uVxh! 🔎 https://t.co/ivBJBFPDXU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92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- 2017-03-06 15:43:17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Entra a https://t.co/nmesYGspzB y demostremos que somos 10 millones de dominicanos que juntos formamos #elequipomasgrande del mundo https://t.co/lvwa7AU2eA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66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- 2017-02-11 13:49:59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Destacamos la labor de Petra Suárez, por ser una #MujerMujer que no es indiferente ante la necesidad social. https://t.co/uHwwqeDzvx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03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- 2017-03-06 09:30:03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*Pagando en Internet Banking o Centro de Contacto BHD León. Tope de devolución por mes de RD$1,000.
**Para equipos comprados con la tarjeta. https://t.co/wyGXv7VicN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5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- 2017-03-04 08:00:04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https://t.co/Cq1YGb5wp9 https://t.co/hS4SBEVGX8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75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- 2017-02-26 10:00:14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Anímate a postularte o postular una #MujerMujer para la 3ra edición del Premio #MujeresQueCambianElMundo en 2017. https://t.co/GqIZWr9LWD https://t.co/OFcOzydL9i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3098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15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4262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01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332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13994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7446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337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0519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4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- 2017-02-24 11:04:01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estamos listos! Copa @bhdleon @afpsiembra está en marcha y solo faltas tú para ser parte de este día histórico p… https://t.co/1NM75FUVGK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13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- 2017-02-24 11:28:50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música en la Copa @bhdleon @afpsiembra nos acompañará en el medio tiempo con la participación de Tommy Alva… https://t.co/0bjK7Oni44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62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- 2017-02-15 17:09:12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Vicepresidenta @margaritacdf junto a @StevenPuig y @josefinanav del @BHDLeon, identifican áreas comunes de trabajo. https://t.co/fW1Wsuj21U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1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- 2017-02-15 17:02:08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#AHORAenVP: @margaritacdf recibe ejecutivos del @BHDLeon; conversan sobre las iniciativas de género que desarrollan… https://t.co/ltFqTQy0S6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21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- 2017-02-09 13:52:50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@BHDLeon  e @IFC_org financiarán pymes con tasa fija de 4 a 7 años: https://t.co/BWuSKT6wC0 https://t.co/qhFFZZwITr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89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@miriamdlrr - 2017-03-06 08:36:07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 quiero que el @BhdLeon me explique POR QUÉ si mi comprobante de compra dice 95 dollares ellos cargan 103?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06/03/2017 17:15:33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97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@ReidelOrbe - 2017-03-07 20:17:11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@BHDLeon pero soy hombre. ¿Tambien puedo cambiar el mundo o debo operarme? :) https://t.co/75CnVLZJRy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349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88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874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48752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4045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2252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1335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78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@Jh0n_Jhon - 2017-03-02 11:17:43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Según @BanreservasRD la cuenta que le deposite existe.... Según el Internet Banking de @BHDLeon  esa cuenta no existe..!! Qué hago?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02/03/2017 15:27:23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0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@Benjamin_Matos - 2017-02-23 18:55:36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Felicísimo con el #Cashback de mi Visa BHDLeon promoción de Reyes. Recibí RD$1,500 de reembolso en  Febrero 😁😁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17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@aba_rd - 2017-02-09 22:43:01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#NoticiasABA | @BHDLeon y el @IFC_org se unen para financiar a las pymes en #RD. https://t.co/Bxh1QNZapt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32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@juannmj25 - 2017-02-09 17:21:38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@BHDFondos @BHDLeon es increible que yo haya solicitado algo el viernes pasado y Teresita Armenteros no ha dado ninguna respuesta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79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@Fralu29 - 2017-02-24 12:19:20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@CONCACAFDOMINI @BHDLeon @atleticopantoja A todo le quieren hacer copa. Parece que no les basta con llamarlo amistoso.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00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@tusambildo - 2017-03-06 18:16:56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todo el sabor de @KFCRepDom pagando con tus tarjetas del Banco @BHDLeon y recibe 25% de descuento todos lo… https://t.co/xLMwHBfeCh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36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@JorgePerez07 - 2017-03-07 13:13:19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que en el @BHDLeon se pasaron de contento con el parche en el uniforme de Dominicana en el clasico...#TanAbusando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9842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60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110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9761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698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4185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8159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22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@vitalymk - 2017-03-07 12:46:31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Ganador de linea Vitaly entregado por Doña Awilda representando al @BHDLeon https://t.co/vKaLT2QOgY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20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@ikeminator - 2017-02-28 17:05:45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Plataforma @BHDLeon no funciona pagos múltiples. Solo procesa primer pago de lista al usar TC para pagar @ClienteRD @listindiario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28/02/2017 21:35:14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0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@jos2808 - 2017-02-28 17:11:52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hace 2 años retiré una T.C y más de 24 meses después ustedes se inventan una renovación,creo que es un Orate quien maneja eso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01/03/2017 14:42:12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21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@eferreyra1706 - 2017-02-28 10:17:31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buenos dias Estimados, tengo una situacion con un pago realizado a un prestamo de mi madre, entiendo que no lo aplicaron, tuit 1/2.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28/02/2017 16:13:06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22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@eferreyra1706 - 2017-02-28 10:20:51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Por correo electronico no me dan 1 respuesta que satisfaga mi duda con 1 respuesta competente, con quien puedo hablar?. Tuit 2/2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28/02/2017 16:13:06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28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@eferreyra1706 - 2017-02-28 10:22:18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ojala y alguien tenga la delicadeza de detenerse un momento a leer lo que les expongos en los corregos ya remitidos.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28/02/2017 16:13:06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0951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62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272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635363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40623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3993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22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8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3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@FannyCastillo00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64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@stalynmontero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04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@JuanCar28910939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50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@mateo_vivian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1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@ElDia_RD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@jrxtepan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09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@MICHAELMM09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75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@AnibalS29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1445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74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988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923987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69011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3217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59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@raqueltorres777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68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@adrian_aguzman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25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@iStevenHidalgo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59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@josefinanav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3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@TheCuttiex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3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4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@weundercontrol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8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@eferreyra1706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49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@juanpuello007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1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@victor_anthonio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181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8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701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692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243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16305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2664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04461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006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69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@ReidelOrbe - 2017-03-07 20:17:11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@BHDLeon pero soy hombre. ¿Tambien puedo cambiar el mundo o debo operarme? :) https://t.co/75CnVLZJRy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9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@anamariavh - 2017-03-07 10:13:41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Estimados @BHDLeon, he escrito más de 100 veces para eliminar mi suscripción a sus correos. Qué debo hacer para ser finalmente eliminada?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07/03/2017 10:27:41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81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 - 2017-03-07 10:05:16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#AllStarsAcademy host and GBA member @BHDLeon is getting ready for #IWD tomorrow! How are you celebrating? https://t.co/wUvsKSubMR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71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@miriamdlrr - 2017-03-06 08:36:07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 quiero que el @BhdLeon me explique POR QUÉ si mi comprobante de compra dice 95 dollares ellos cargan 103?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06/03/2017 13:15:33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25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@TbanV - 2017-03-05 10:43:10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a que hora cierran las sucursales de Megacentro?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06/03/2017 11:57:12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9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@MaryLorenz10 - 2017-03-05 08:10:14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hola, me pueden facilitar un correo para hacer llegar mi hoja de vida? Estoy interesada en pertenecer a su familia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06/03/2017 11:58:14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14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@MrJRoa - 2017-03-04 11:17:27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Sí, quiero accesar a internet banking. Señor su tarjeta de cod esta vencida. Debe de pagar por Ella. Y Es mi culpa? No, Ni mia tamp.@BHDLeon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04/03/2017 18:29:13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562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53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2167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123485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4194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6959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563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1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@EmilBeltre - 2017-03-01 20:40:27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saludos,tengo una targeta prepago y mi plastico vencio. Puedo cancelarla?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02/03/2017 12:30:06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12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@JuanCar28910939 - 2017-03-01 16:29:31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Señores @BHDLeon hasta cuando ustedes me van a tener esperando sin ninguna repuesta? Desde el 5/12/2016 tienen mi caso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02/03/2017 12:25:12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1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@EbeBatista - 2017-03-01 15:12:56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Y los ganadores de las tablets de Adiestra tu dinero? Cuando lo diran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02/03/2017 12:18:02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48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166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1249</Words>
  <Application>Microsoft Office PowerPoint</Application>
  <PresentationFormat>On-screen Show (4:3)</PresentationFormat>
  <Paragraphs>470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2017-03-09T05:00:45Z</dcterms:created>
  <dcterms:modified xsi:type="dcterms:W3CDTF">2017-03-09T05:01:35Z</dcterms:modified>
</cp:coreProperties>
</file>