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50-4C5E-B481-3126EB90C4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2518656"/>
        <c:axId val="272519312"/>
      </c:radarChart>
      <c:catAx>
        <c:axId val="27251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519312"/>
        <c:crosses val="autoZero"/>
        <c:auto val="1"/>
        <c:lblAlgn val="ctr"/>
        <c:lblOffset val="100"/>
        <c:noMultiLvlLbl val="0"/>
      </c:catAx>
      <c:valAx>
        <c:axId val="27251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51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Sheet1!$A$2:$A$29</c:f>
              <c:strCache>
                <c:ptCount val="28"/>
                <c:pt idx="0">
                  <c:v>1/2/2017</c:v>
                </c:pt>
                <c:pt idx="1">
                  <c:v>2/2/2017</c:v>
                </c:pt>
                <c:pt idx="2">
                  <c:v>3/2/2017</c:v>
                </c:pt>
                <c:pt idx="3">
                  <c:v>4/2/2017</c:v>
                </c:pt>
                <c:pt idx="4">
                  <c:v>5/2/2017</c:v>
                </c:pt>
                <c:pt idx="5">
                  <c:v>6/2/2017</c:v>
                </c:pt>
                <c:pt idx="6">
                  <c:v>7/2/2017</c:v>
                </c:pt>
                <c:pt idx="7">
                  <c:v>8/2/2017</c:v>
                </c:pt>
                <c:pt idx="8">
                  <c:v>9/2/2017</c:v>
                </c:pt>
                <c:pt idx="9">
                  <c:v>10/2/2017</c:v>
                </c:pt>
                <c:pt idx="10">
                  <c:v>11/2/2017</c:v>
                </c:pt>
                <c:pt idx="11">
                  <c:v>12/2/2017</c:v>
                </c:pt>
                <c:pt idx="12">
                  <c:v>13/02/2017</c:v>
                </c:pt>
                <c:pt idx="13">
                  <c:v>14/02/2017</c:v>
                </c:pt>
                <c:pt idx="14">
                  <c:v>15/02/2017</c:v>
                </c:pt>
                <c:pt idx="15">
                  <c:v>16/02/2017</c:v>
                </c:pt>
                <c:pt idx="16">
                  <c:v>17/02/2017</c:v>
                </c:pt>
                <c:pt idx="17">
                  <c:v>18/02/2017</c:v>
                </c:pt>
                <c:pt idx="18">
                  <c:v>19/02/2017</c:v>
                </c:pt>
                <c:pt idx="19">
                  <c:v>20/02/2017</c:v>
                </c:pt>
                <c:pt idx="20">
                  <c:v>21/02/2017</c:v>
                </c:pt>
                <c:pt idx="21">
                  <c:v>22/02/2017</c:v>
                </c:pt>
                <c:pt idx="22">
                  <c:v>23/02/2017</c:v>
                </c:pt>
                <c:pt idx="23">
                  <c:v>24/02/2017</c:v>
                </c:pt>
                <c:pt idx="24">
                  <c:v>25/02/2017</c:v>
                </c:pt>
                <c:pt idx="25">
                  <c:v>26/02/2017</c:v>
                </c:pt>
                <c:pt idx="26">
                  <c:v>27/02/2017</c:v>
                </c:pt>
                <c:pt idx="27">
                  <c:v>28/02/2017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1187</c:v>
                </c:pt>
                <c:pt idx="1">
                  <c:v>1190</c:v>
                </c:pt>
                <c:pt idx="2">
                  <c:v>1191</c:v>
                </c:pt>
                <c:pt idx="3">
                  <c:v>1191</c:v>
                </c:pt>
                <c:pt idx="4">
                  <c:v>1191</c:v>
                </c:pt>
                <c:pt idx="5">
                  <c:v>1192</c:v>
                </c:pt>
                <c:pt idx="6">
                  <c:v>1215</c:v>
                </c:pt>
                <c:pt idx="7">
                  <c:v>1222</c:v>
                </c:pt>
                <c:pt idx="8">
                  <c:v>1225</c:v>
                </c:pt>
                <c:pt idx="9">
                  <c:v>1228</c:v>
                </c:pt>
                <c:pt idx="10">
                  <c:v>1233</c:v>
                </c:pt>
                <c:pt idx="11">
                  <c:v>1236</c:v>
                </c:pt>
                <c:pt idx="12">
                  <c:v>1239</c:v>
                </c:pt>
                <c:pt idx="13">
                  <c:v>1244</c:v>
                </c:pt>
                <c:pt idx="14">
                  <c:v>1246</c:v>
                </c:pt>
                <c:pt idx="15">
                  <c:v>1247</c:v>
                </c:pt>
                <c:pt idx="16">
                  <c:v>1250</c:v>
                </c:pt>
                <c:pt idx="17">
                  <c:v>1252</c:v>
                </c:pt>
                <c:pt idx="18">
                  <c:v>1253</c:v>
                </c:pt>
                <c:pt idx="19">
                  <c:v>1254</c:v>
                </c:pt>
                <c:pt idx="20">
                  <c:v>1255</c:v>
                </c:pt>
                <c:pt idx="21">
                  <c:v>1257</c:v>
                </c:pt>
                <c:pt idx="22">
                  <c:v>1261</c:v>
                </c:pt>
                <c:pt idx="23">
                  <c:v>1264</c:v>
                </c:pt>
                <c:pt idx="24">
                  <c:v>1265</c:v>
                </c:pt>
                <c:pt idx="25">
                  <c:v>1266</c:v>
                </c:pt>
                <c:pt idx="26">
                  <c:v>1267</c:v>
                </c:pt>
                <c:pt idx="27">
                  <c:v>1270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C1-473A-B17E-A0AC9B4E46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798840"/>
        <c:axId val="273794904"/>
      </c:lineChart>
      <c:catAx>
        <c:axId val="27379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94904"/>
        <c:crosses val="autoZero"/>
        <c:auto val="1"/>
        <c:lblAlgn val="ctr"/>
        <c:lblOffset val="100"/>
        <c:noMultiLvlLbl val="0"/>
      </c:catAx>
      <c:valAx>
        <c:axId val="27379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9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8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A9-445C-854C-4D6788586F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762960"/>
        <c:axId val="273758368"/>
      </c:barChart>
      <c:catAx>
        <c:axId val="27376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58368"/>
        <c:crosses val="autoZero"/>
        <c:auto val="1"/>
        <c:lblAlgn val="ctr"/>
        <c:lblOffset val="100"/>
        <c:noMultiLvlLbl val="0"/>
      </c:catAx>
      <c:valAx>
        <c:axId val="27375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62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4C-440F-830A-E5BC44D3DA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473096"/>
        <c:axId val="239472112"/>
      </c:lineChart>
      <c:catAx>
        <c:axId val="239473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72112"/>
        <c:crosses val="autoZero"/>
        <c:auto val="1"/>
        <c:lblAlgn val="ctr"/>
        <c:lblOffset val="100"/>
        <c:noMultiLvlLbl val="0"/>
      </c:catAx>
      <c:valAx>
        <c:axId val="23947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73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3.5044824775876</c:v>
                </c:pt>
                <c:pt idx="10">
                  <c:v>1.9559902200489001</c:v>
                </c:pt>
                <c:pt idx="11">
                  <c:v>0</c:v>
                </c:pt>
                <c:pt idx="12">
                  <c:v>1.7929910350448</c:v>
                </c:pt>
                <c:pt idx="13">
                  <c:v>0</c:v>
                </c:pt>
                <c:pt idx="14">
                  <c:v>5.2159739201304003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6.0309698451507998</c:v>
                </c:pt>
                <c:pt idx="19">
                  <c:v>3.9934800325998001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6C-4324-916B-2A19184C9D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470472"/>
        <c:axId val="239466536"/>
      </c:lineChart>
      <c:catAx>
        <c:axId val="239470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66536"/>
        <c:crosses val="autoZero"/>
        <c:auto val="1"/>
        <c:lblAlgn val="ctr"/>
        <c:lblOffset val="100"/>
        <c:noMultiLvlLbl val="0"/>
      </c:catAx>
      <c:valAx>
        <c:axId val="239466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7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AB-4353-A0DB-D5E407A457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468176"/>
        <c:axId val="239468504"/>
      </c:barChart>
      <c:catAx>
        <c:axId val="23946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68504"/>
        <c:crosses val="autoZero"/>
        <c:auto val="1"/>
        <c:lblAlgn val="ctr"/>
        <c:lblOffset val="100"/>
        <c:noMultiLvlLbl val="0"/>
      </c:catAx>
      <c:valAx>
        <c:axId val="23946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6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3.7983909247671002</c:v>
                </c:pt>
                <c:pt idx="1">
                  <c:v>2.8938906752412001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FB-4631-ADBB-192583A0B4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386456"/>
        <c:axId val="277389080"/>
      </c:barChart>
      <c:catAx>
        <c:axId val="277386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89080"/>
        <c:crosses val="autoZero"/>
        <c:auto val="1"/>
        <c:lblAlgn val="ctr"/>
        <c:lblOffset val="100"/>
        <c:noMultiLvlLbl val="0"/>
      </c:catAx>
      <c:valAx>
        <c:axId val="27738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86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49-4590-BB97-E2168BAB63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49-4590-BB97-E2168BAB63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385800"/>
        <c:axId val="277381536"/>
      </c:barChart>
      <c:catAx>
        <c:axId val="27738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81536"/>
        <c:crosses val="autoZero"/>
        <c:auto val="1"/>
        <c:lblAlgn val="ctr"/>
        <c:lblOffset val="100"/>
        <c:noMultiLvlLbl val="0"/>
      </c:catAx>
      <c:valAx>
        <c:axId val="27738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8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4.7231270358305997</c:v>
                </c:pt>
                <c:pt idx="1">
                  <c:v>2.4429967426710002</c:v>
                </c:pt>
                <c:pt idx="2">
                  <c:v>2.8908794788273999</c:v>
                </c:pt>
                <c:pt idx="3">
                  <c:v>5.6188925081432997</c:v>
                </c:pt>
                <c:pt idx="4">
                  <c:v>2.8501628664494998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2B-4341-B326-4EAFCDF4E0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387440"/>
        <c:axId val="277383832"/>
      </c:barChart>
      <c:catAx>
        <c:axId val="277387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83832"/>
        <c:crosses val="autoZero"/>
        <c:auto val="1"/>
        <c:lblAlgn val="ctr"/>
        <c:lblOffset val="100"/>
        <c:noMultiLvlLbl val="0"/>
      </c:catAx>
      <c:valAx>
        <c:axId val="27738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8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BC-4C64-A286-E327B146E2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BC-4C64-A286-E327B146E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389408"/>
        <c:axId val="277389736"/>
      </c:barChart>
      <c:catAx>
        <c:axId val="27738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89736"/>
        <c:crosses val="autoZero"/>
        <c:auto val="1"/>
        <c:lblAlgn val="ctr"/>
        <c:lblOffset val="100"/>
        <c:noMultiLvlLbl val="0"/>
      </c:catAx>
      <c:valAx>
        <c:axId val="277389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89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948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5867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197968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13161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45442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7079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78534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18728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28986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70347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0660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435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gruporamosrd (Grupo Ramos)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3.6879%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3098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327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447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429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4613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108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65839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161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93583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74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4246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605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89608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984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7238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149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7379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610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1385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600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6574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303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2812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13142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10497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35110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374956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86397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146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- 2017-02-02 18:26:04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una gran satisfacción llegar con nuestras tiendas a nuevas comunidades y ayudar a solucionar algunas de sus necesidades prioritarias. Muy pronto abriremos nuestra tienda Aprezio Bayona, motivo por el cual aportamos e instalamos impermeabilizantes en la Escuela Esteban Martínez, para corregir los problemas de filtración que afectaban a estudiantes y docentes. #GrupoRamos #Aprezio #Bayona #RSE #bienestar #comunidad #educación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6.2185%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251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- 2017-02-09 14:39:15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Desde hoy también operamos en Bayona, Santo Domingo Oeste, donde dejamos inaugurada la tienda número 21 del formato #Aprezio. Autoridades del municipio y una entusiasta representación de la comunidad nos acompañaron esta mañana en el corte de cinta, donde les dimos la bienvenida al nuevo local y reafirmamos nuestro compromiso con el servicio de calidad al mejor precio. #AprezioBayona #GrupoRamos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5.2245%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083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- 2017-02-27 09:36:16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de la Independencia! 🇩🇴 #DominicanoSoy #DiosPatriaLibertad #173AniversarioIndependenciaNacional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4.5777%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00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- 2017-02-01 19:12:45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damos inicio a nuestra más exitosa promoción: Colección de Lujo "Scala", que viene con más premios millonarios para los clientes del Club Siremás. Conoce más detalles en www.GrupoRamos.com. @superpolard @tiendalasirena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4.1281%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6474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053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9436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267115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78230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18265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66971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7265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649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- 2017-02-14 09:03:53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del Amor y la Amistad!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2.8939%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353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- 2017-02-17 09:03:27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 conmemorarse este mes la Lucha Contra el Cáncer Infantil, te invitamos a aportar para el tratamiento de los niños con cáncer de la @facci_rd. Al comprar stickers de RD$50, RD$100 y RD$300, disponibles en las cajas de nuestras tiendas La Sirena Churchill, La Sirena Galería 360 y La Sirena El Embrujo (Santiago), aportas para salvar vidas y ayudas a formar el Lazo Dorado ubicado en el Centro de Promociones como símbolo de esta causa. ¡Ayudemos a encender el lazo de la esperanza! #SomosSolidarios #CancerInfantil #Apoyo #CasaFacci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206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- 2017-02-28 10:10:59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prensa artística y de espectáculos de nuestro país celebra hoy su propia fiesta. #DiadelCronistadeArte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78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- 2017-02-22 12:01:01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Agradecemos a la Asociación de Cronistas de Arte el honor de hacernos parte de su Premio Acroarte al Mérito Periodístico 2017, entregado anoche en el Palacio de Bellas Artes a importantes figuras de la comunicación y el arte dominicano. En la imagen, los cronistas Joseph Cáceres y Santiago Acevedo, y nuestra gerente de Comunicación Interna, Vanessa Reynoso, entregan un reconocimiento al locutor Arturo Sosa, por su destacada trayectoria en la radio local e internacional #Acroarte #PremioAlMéritoPeriodístico2017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4073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7274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257</Words>
  <Application>Microsoft Office PowerPoint</Application>
  <PresentationFormat>On-screen Show (4:3)</PresentationFormat>
  <Paragraphs>106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Instagram</vt:lpstr>
      <vt:lpstr>Key Metrics Table</vt:lpstr>
      <vt:lpstr>Key Metrics Radar</vt:lpstr>
      <vt:lpstr>Followers Total</vt:lpstr>
      <vt:lpstr>Followers Change Per Weekday</vt:lpstr>
      <vt:lpstr>Posts By Hour</vt:lpstr>
      <vt:lpstr>Interaction Rate By Hour</vt:lpstr>
      <vt:lpstr>Posts By Weekday</vt:lpstr>
      <vt:lpstr>Interaction Rate By Post Type</vt:lpstr>
      <vt:lpstr>Posts Type Distribution</vt:lpstr>
      <vt:lpstr>Interaction Rate By Weekday</vt:lpstr>
      <vt:lpstr>Interactions Distribution</vt:lpstr>
      <vt:lpstr>Posts Table - 1 of 2</vt:lpstr>
      <vt:lpstr>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2017-03-03T09:33:52Z</dcterms:created>
  <dcterms:modified xsi:type="dcterms:W3CDTF">2017-03-03T09:34:15Z</dcterms:modified>
</cp:coreProperties>
</file>