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339616</c:v>
                </c:pt>
                <c:pt idx="1">
                  <c:v>340153</c:v>
                </c:pt>
                <c:pt idx="2">
                  <c:v>340455</c:v>
                </c:pt>
                <c:pt idx="3">
                  <c:v>340731</c:v>
                </c:pt>
                <c:pt idx="4">
                  <c:v>341051</c:v>
                </c:pt>
                <c:pt idx="5">
                  <c:v>341370</c:v>
                </c:pt>
                <c:pt idx="6">
                  <c:v>341727</c:v>
                </c:pt>
                <c:pt idx="7">
                  <c:v>342093</c:v>
                </c:pt>
                <c:pt idx="8">
                  <c:v>342339</c:v>
                </c:pt>
                <c:pt idx="9">
                  <c:v>342613</c:v>
                </c:pt>
                <c:pt idx="10">
                  <c:v>342857</c:v>
                </c:pt>
                <c:pt idx="11">
                  <c:v>343143</c:v>
                </c:pt>
                <c:pt idx="12">
                  <c:v>343385</c:v>
                </c:pt>
                <c:pt idx="13">
                  <c:v>345573</c:v>
                </c:pt>
                <c:pt idx="14">
                  <c:v>347193</c:v>
                </c:pt>
                <c:pt idx="15">
                  <c:v>348979</c:v>
                </c:pt>
                <c:pt idx="16">
                  <c:v>350007</c:v>
                </c:pt>
                <c:pt idx="17">
                  <c:v>350979</c:v>
                </c:pt>
                <c:pt idx="18">
                  <c:v>351677</c:v>
                </c:pt>
                <c:pt idx="19">
                  <c:v>351903</c:v>
                </c:pt>
                <c:pt idx="20">
                  <c:v>352122</c:v>
                </c:pt>
                <c:pt idx="21">
                  <c:v>352325</c:v>
                </c:pt>
                <c:pt idx="22">
                  <c:v>352546</c:v>
                </c:pt>
                <c:pt idx="23">
                  <c:v>352741</c:v>
                </c:pt>
                <c:pt idx="24">
                  <c:v>352928</c:v>
                </c:pt>
                <c:pt idx="25">
                  <c:v>353154</c:v>
                </c:pt>
                <c:pt idx="26">
                  <c:v>354234</c:v>
                </c:pt>
                <c:pt idx="27">
                  <c:v>356765</c:v>
                </c:pt>
              </c:numCache>
            </c:numRef>
          </c:val>
          <c:smooth val="0"/>
          <c:extLst>
            <c:ext xmlns:c16="http://schemas.microsoft.com/office/drawing/2014/chart" uri="{C3380CC4-5D6E-409C-BE32-E72D297353CC}">
              <c16:uniqueId val="{00000000-0196-466A-845A-C6AC6E86702A}"/>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Sheet1!$C$2:$C$29</c:f>
              <c:numCache>
                <c:formatCode>General</c:formatCode>
                <c:ptCount val="28"/>
                <c:pt idx="0">
                  <c:v>10270</c:v>
                </c:pt>
                <c:pt idx="1">
                  <c:v>10285</c:v>
                </c:pt>
                <c:pt idx="2">
                  <c:v>10291</c:v>
                </c:pt>
                <c:pt idx="3">
                  <c:v>10297</c:v>
                </c:pt>
                <c:pt idx="4">
                  <c:v>10305</c:v>
                </c:pt>
                <c:pt idx="5">
                  <c:v>10318</c:v>
                </c:pt>
                <c:pt idx="6">
                  <c:v>10327</c:v>
                </c:pt>
                <c:pt idx="7">
                  <c:v>10342</c:v>
                </c:pt>
                <c:pt idx="8">
                  <c:v>10353</c:v>
                </c:pt>
                <c:pt idx="9">
                  <c:v>10367</c:v>
                </c:pt>
                <c:pt idx="10">
                  <c:v>10376</c:v>
                </c:pt>
                <c:pt idx="11">
                  <c:v>10379</c:v>
                </c:pt>
                <c:pt idx="12">
                  <c:v>10402</c:v>
                </c:pt>
                <c:pt idx="13">
                  <c:v>10412</c:v>
                </c:pt>
                <c:pt idx="14">
                  <c:v>10418</c:v>
                </c:pt>
                <c:pt idx="15">
                  <c:v>10441</c:v>
                </c:pt>
                <c:pt idx="16">
                  <c:v>10455</c:v>
                </c:pt>
                <c:pt idx="17">
                  <c:v>10476</c:v>
                </c:pt>
                <c:pt idx="18">
                  <c:v>10487</c:v>
                </c:pt>
                <c:pt idx="19">
                  <c:v>10490</c:v>
                </c:pt>
                <c:pt idx="20">
                  <c:v>10496</c:v>
                </c:pt>
                <c:pt idx="21">
                  <c:v>10505</c:v>
                </c:pt>
                <c:pt idx="22">
                  <c:v>10509</c:v>
                </c:pt>
                <c:pt idx="23">
                  <c:v>10516</c:v>
                </c:pt>
                <c:pt idx="24">
                  <c:v>10517</c:v>
                </c:pt>
                <c:pt idx="25">
                  <c:v>10520</c:v>
                </c:pt>
                <c:pt idx="26">
                  <c:v>10525</c:v>
                </c:pt>
                <c:pt idx="27">
                  <c:v>10529</c:v>
                </c:pt>
              </c:numCache>
            </c:numRef>
          </c:val>
          <c:smooth val="0"/>
          <c:extLst>
            <c:ext xmlns:c16="http://schemas.microsoft.com/office/drawing/2014/chart" uri="{C3380CC4-5D6E-409C-BE32-E72D297353CC}">
              <c16:uniqueId val="{00000001-0196-466A-845A-C6AC6E86702A}"/>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Sheet1!$D$2:$D$29</c:f>
              <c:numCache>
                <c:formatCode>General</c:formatCode>
                <c:ptCount val="28"/>
                <c:pt idx="0">
                  <c:v>988</c:v>
                </c:pt>
                <c:pt idx="1">
                  <c:v>988</c:v>
                </c:pt>
                <c:pt idx="2">
                  <c:v>989</c:v>
                </c:pt>
                <c:pt idx="3">
                  <c:v>990</c:v>
                </c:pt>
                <c:pt idx="4">
                  <c:v>990</c:v>
                </c:pt>
                <c:pt idx="5">
                  <c:v>991</c:v>
                </c:pt>
                <c:pt idx="6">
                  <c:v>991</c:v>
                </c:pt>
                <c:pt idx="7">
                  <c:v>991</c:v>
                </c:pt>
                <c:pt idx="8">
                  <c:v>991</c:v>
                </c:pt>
                <c:pt idx="9">
                  <c:v>992</c:v>
                </c:pt>
                <c:pt idx="10">
                  <c:v>992</c:v>
                </c:pt>
                <c:pt idx="11">
                  <c:v>992</c:v>
                </c:pt>
                <c:pt idx="12">
                  <c:v>992</c:v>
                </c:pt>
                <c:pt idx="13">
                  <c:v>992</c:v>
                </c:pt>
                <c:pt idx="14">
                  <c:v>992</c:v>
                </c:pt>
                <c:pt idx="15">
                  <c:v>994</c:v>
                </c:pt>
                <c:pt idx="16">
                  <c:v>995</c:v>
                </c:pt>
                <c:pt idx="17">
                  <c:v>995</c:v>
                </c:pt>
                <c:pt idx="18">
                  <c:v>995</c:v>
                </c:pt>
                <c:pt idx="19">
                  <c:v>996</c:v>
                </c:pt>
                <c:pt idx="20">
                  <c:v>998</c:v>
                </c:pt>
                <c:pt idx="21">
                  <c:v>997</c:v>
                </c:pt>
                <c:pt idx="22">
                  <c:v>998</c:v>
                </c:pt>
                <c:pt idx="23">
                  <c:v>998</c:v>
                </c:pt>
                <c:pt idx="24">
                  <c:v>998</c:v>
                </c:pt>
                <c:pt idx="25">
                  <c:v>998</c:v>
                </c:pt>
                <c:pt idx="26">
                  <c:v>1024</c:v>
                </c:pt>
                <c:pt idx="27">
                  <c:v>1030</c:v>
                </c:pt>
              </c:numCache>
            </c:numRef>
          </c:val>
          <c:smooth val="0"/>
          <c:extLst>
            <c:ext xmlns:c16="http://schemas.microsoft.com/office/drawing/2014/chart" uri="{C3380CC4-5D6E-409C-BE32-E72D297353CC}">
              <c16:uniqueId val="{00000002-0196-466A-845A-C6AC6E86702A}"/>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Sheet1!$E$2:$E$29</c:f>
              <c:numCache>
                <c:formatCode>General</c:formatCode>
                <c:ptCount val="28"/>
                <c:pt idx="0">
                  <c:v>10040</c:v>
                </c:pt>
                <c:pt idx="1">
                  <c:v>10049</c:v>
                </c:pt>
                <c:pt idx="2">
                  <c:v>10057</c:v>
                </c:pt>
                <c:pt idx="3">
                  <c:v>10064</c:v>
                </c:pt>
                <c:pt idx="4">
                  <c:v>10081</c:v>
                </c:pt>
                <c:pt idx="5">
                  <c:v>10094</c:v>
                </c:pt>
                <c:pt idx="6">
                  <c:v>10106</c:v>
                </c:pt>
                <c:pt idx="7">
                  <c:v>10114</c:v>
                </c:pt>
                <c:pt idx="8">
                  <c:v>10123</c:v>
                </c:pt>
                <c:pt idx="9">
                  <c:v>10126</c:v>
                </c:pt>
                <c:pt idx="10">
                  <c:v>10132</c:v>
                </c:pt>
                <c:pt idx="11">
                  <c:v>10137</c:v>
                </c:pt>
                <c:pt idx="12">
                  <c:v>10148</c:v>
                </c:pt>
                <c:pt idx="13">
                  <c:v>10160</c:v>
                </c:pt>
                <c:pt idx="14">
                  <c:v>10167</c:v>
                </c:pt>
                <c:pt idx="15">
                  <c:v>10180</c:v>
                </c:pt>
                <c:pt idx="16">
                  <c:v>10184</c:v>
                </c:pt>
                <c:pt idx="17">
                  <c:v>10191</c:v>
                </c:pt>
                <c:pt idx="18">
                  <c:v>10199</c:v>
                </c:pt>
                <c:pt idx="19">
                  <c:v>10211</c:v>
                </c:pt>
                <c:pt idx="20">
                  <c:v>10216</c:v>
                </c:pt>
                <c:pt idx="21">
                  <c:v>10225</c:v>
                </c:pt>
                <c:pt idx="22">
                  <c:v>10234</c:v>
                </c:pt>
                <c:pt idx="23">
                  <c:v>10236</c:v>
                </c:pt>
                <c:pt idx="24">
                  <c:v>10251</c:v>
                </c:pt>
                <c:pt idx="25">
                  <c:v>10257</c:v>
                </c:pt>
                <c:pt idx="26">
                  <c:v>10267</c:v>
                </c:pt>
                <c:pt idx="27">
                  <c:v>10280</c:v>
                </c:pt>
              </c:numCache>
            </c:numRef>
          </c:val>
          <c:smooth val="0"/>
          <c:extLst>
            <c:ext xmlns:c16="http://schemas.microsoft.com/office/drawing/2014/chart" uri="{C3380CC4-5D6E-409C-BE32-E72D297353CC}">
              <c16:uniqueId val="{00000003-0196-466A-845A-C6AC6E86702A}"/>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Sheet1!$F$2:$F$29</c:f>
              <c:numCache>
                <c:formatCode>General</c:formatCode>
                <c:ptCount val="28"/>
                <c:pt idx="0">
                  <c:v>34098</c:v>
                </c:pt>
                <c:pt idx="1">
                  <c:v>34099</c:v>
                </c:pt>
                <c:pt idx="2">
                  <c:v>34099</c:v>
                </c:pt>
                <c:pt idx="3">
                  <c:v>34099</c:v>
                </c:pt>
                <c:pt idx="4">
                  <c:v>34105</c:v>
                </c:pt>
                <c:pt idx="5">
                  <c:v>34110</c:v>
                </c:pt>
                <c:pt idx="6">
                  <c:v>34118</c:v>
                </c:pt>
                <c:pt idx="7">
                  <c:v>34120</c:v>
                </c:pt>
                <c:pt idx="8">
                  <c:v>34121</c:v>
                </c:pt>
                <c:pt idx="9">
                  <c:v>34125</c:v>
                </c:pt>
                <c:pt idx="10">
                  <c:v>34130</c:v>
                </c:pt>
                <c:pt idx="11">
                  <c:v>34133</c:v>
                </c:pt>
                <c:pt idx="12">
                  <c:v>34131</c:v>
                </c:pt>
                <c:pt idx="13">
                  <c:v>34134</c:v>
                </c:pt>
                <c:pt idx="14">
                  <c:v>34139</c:v>
                </c:pt>
                <c:pt idx="15">
                  <c:v>34143</c:v>
                </c:pt>
                <c:pt idx="16">
                  <c:v>34144</c:v>
                </c:pt>
                <c:pt idx="17">
                  <c:v>34143</c:v>
                </c:pt>
                <c:pt idx="18">
                  <c:v>34147</c:v>
                </c:pt>
                <c:pt idx="19">
                  <c:v>34154</c:v>
                </c:pt>
                <c:pt idx="20">
                  <c:v>34153</c:v>
                </c:pt>
                <c:pt idx="21">
                  <c:v>34155</c:v>
                </c:pt>
                <c:pt idx="22">
                  <c:v>34157</c:v>
                </c:pt>
                <c:pt idx="23">
                  <c:v>34159</c:v>
                </c:pt>
                <c:pt idx="24">
                  <c:v>34161</c:v>
                </c:pt>
                <c:pt idx="25">
                  <c:v>34166</c:v>
                </c:pt>
                <c:pt idx="26">
                  <c:v>34169</c:v>
                </c:pt>
                <c:pt idx="27">
                  <c:v>34174</c:v>
                </c:pt>
              </c:numCache>
            </c:numRef>
          </c:val>
          <c:smooth val="0"/>
          <c:extLst>
            <c:ext xmlns:c16="http://schemas.microsoft.com/office/drawing/2014/chart" uri="{C3380CC4-5D6E-409C-BE32-E72D297353CC}">
              <c16:uniqueId val="{00000004-0196-466A-845A-C6AC6E86702A}"/>
            </c:ext>
          </c:extLst>
        </c:ser>
        <c:dLbls>
          <c:showLegendKey val="0"/>
          <c:showVal val="0"/>
          <c:showCatName val="0"/>
          <c:showSerName val="0"/>
          <c:showPercent val="0"/>
          <c:showBubbleSize val="0"/>
        </c:dLbls>
        <c:smooth val="0"/>
        <c:axId val="173167480"/>
        <c:axId val="269877104"/>
      </c:lineChart>
      <c:dateAx>
        <c:axId val="17316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7104"/>
        <c:crosses val="autoZero"/>
        <c:auto val="1"/>
        <c:lblOffset val="100"/>
        <c:baseTimeUnit val="days"/>
      </c:dateAx>
      <c:valAx>
        <c:axId val="26987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16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13.136100000000001</c:v>
                </c:pt>
                <c:pt idx="5">
                  <c:v>100</c:v>
                </c:pt>
              </c:numCache>
            </c:numRef>
          </c:val>
          <c:extLst>
            <c:ext xmlns:c16="http://schemas.microsoft.com/office/drawing/2014/chart" uri="{C3380CC4-5D6E-409C-BE32-E72D297353CC}">
              <c16:uniqueId val="{00000000-9953-43DF-8FFF-88066A4B3749}"/>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2.9512</c:v>
                </c:pt>
                <c:pt idx="1">
                  <c:v>24.137899999999998</c:v>
                </c:pt>
                <c:pt idx="2">
                  <c:v>0.47599999999999998</c:v>
                </c:pt>
                <c:pt idx="3">
                  <c:v>0</c:v>
                </c:pt>
                <c:pt idx="4">
                  <c:v>8.6738999999999997</c:v>
                </c:pt>
                <c:pt idx="5">
                  <c:v>51.0929</c:v>
                </c:pt>
              </c:numCache>
            </c:numRef>
          </c:val>
          <c:extLst>
            <c:ext xmlns:c16="http://schemas.microsoft.com/office/drawing/2014/chart" uri="{C3380CC4-5D6E-409C-BE32-E72D297353CC}">
              <c16:uniqueId val="{00000001-9953-43DF-8FFF-88066A4B3749}"/>
            </c:ext>
          </c:extLst>
        </c:ser>
        <c:ser>
          <c:idx val="2"/>
          <c:order val="2"/>
          <c:tx>
            <c:strRef>
              <c:f>Sheet1!$D$1</c:f>
              <c:strCache>
                <c:ptCount val="1"/>
                <c:pt idx="0">
                  <c:v>CGERA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0.28870000000000001</c:v>
                </c:pt>
                <c:pt idx="1">
                  <c:v>5.1723999999999997</c:v>
                </c:pt>
                <c:pt idx="2">
                  <c:v>0.114</c:v>
                </c:pt>
                <c:pt idx="3">
                  <c:v>0</c:v>
                </c:pt>
                <c:pt idx="4">
                  <c:v>100</c:v>
                </c:pt>
                <c:pt idx="5">
                  <c:v>84.577100000000002</c:v>
                </c:pt>
              </c:numCache>
            </c:numRef>
          </c:val>
          <c:extLst>
            <c:ext xmlns:c16="http://schemas.microsoft.com/office/drawing/2014/chart" uri="{C3380CC4-5D6E-409C-BE32-E72D297353CC}">
              <c16:uniqueId val="{00000002-9953-43DF-8FFF-88066A4B3749}"/>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2.8814000000000002</c:v>
                </c:pt>
                <c:pt idx="1">
                  <c:v>20.689699999999998</c:v>
                </c:pt>
                <c:pt idx="2">
                  <c:v>0.82809999999999995</c:v>
                </c:pt>
                <c:pt idx="3">
                  <c:v>0</c:v>
                </c:pt>
                <c:pt idx="4">
                  <c:v>18.016300000000001</c:v>
                </c:pt>
                <c:pt idx="5">
                  <c:v>47.793399999999998</c:v>
                </c:pt>
              </c:numCache>
            </c:numRef>
          </c:val>
          <c:extLst>
            <c:ext xmlns:c16="http://schemas.microsoft.com/office/drawing/2014/chart" uri="{C3380CC4-5D6E-409C-BE32-E72D297353CC}">
              <c16:uniqueId val="{00000003-9953-43DF-8FFF-88066A4B3749}"/>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9.5789000000000009</c:v>
                </c:pt>
                <c:pt idx="1">
                  <c:v>22.413799999999998</c:v>
                </c:pt>
                <c:pt idx="2">
                  <c:v>0.58760000000000001</c:v>
                </c:pt>
                <c:pt idx="3">
                  <c:v>0</c:v>
                </c:pt>
                <c:pt idx="4">
                  <c:v>3.5108999999999999</c:v>
                </c:pt>
                <c:pt idx="5">
                  <c:v>4.327</c:v>
                </c:pt>
              </c:numCache>
            </c:numRef>
          </c:val>
          <c:extLst>
            <c:ext xmlns:c16="http://schemas.microsoft.com/office/drawing/2014/chart" uri="{C3380CC4-5D6E-409C-BE32-E72D297353CC}">
              <c16:uniqueId val="{00000004-9953-43DF-8FFF-88066A4B3749}"/>
            </c:ext>
          </c:extLst>
        </c:ser>
        <c:dLbls>
          <c:showLegendKey val="0"/>
          <c:showVal val="0"/>
          <c:showCatName val="0"/>
          <c:showSerName val="0"/>
          <c:showPercent val="0"/>
          <c:showBubbleSize val="0"/>
        </c:dLbls>
        <c:axId val="269876776"/>
        <c:axId val="269871856"/>
      </c:radarChart>
      <c:catAx>
        <c:axId val="26987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1856"/>
        <c:crosses val="autoZero"/>
        <c:auto val="1"/>
        <c:lblAlgn val="ctr"/>
        <c:lblOffset val="100"/>
        <c:noMultiLvlLbl val="0"/>
      </c:catAx>
      <c:valAx>
        <c:axId val="26987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328</c:v>
                </c:pt>
                <c:pt idx="1">
                  <c:v>537</c:v>
                </c:pt>
                <c:pt idx="2">
                  <c:v>302</c:v>
                </c:pt>
                <c:pt idx="3">
                  <c:v>276</c:v>
                </c:pt>
                <c:pt idx="4">
                  <c:v>320</c:v>
                </c:pt>
                <c:pt idx="5">
                  <c:v>319</c:v>
                </c:pt>
                <c:pt idx="6">
                  <c:v>357</c:v>
                </c:pt>
                <c:pt idx="7">
                  <c:v>366</c:v>
                </c:pt>
                <c:pt idx="8">
                  <c:v>246</c:v>
                </c:pt>
                <c:pt idx="9">
                  <c:v>274</c:v>
                </c:pt>
                <c:pt idx="10">
                  <c:v>244</c:v>
                </c:pt>
                <c:pt idx="11">
                  <c:v>286</c:v>
                </c:pt>
                <c:pt idx="12">
                  <c:v>242</c:v>
                </c:pt>
                <c:pt idx="13">
                  <c:v>2188</c:v>
                </c:pt>
                <c:pt idx="14">
                  <c:v>1620</c:v>
                </c:pt>
                <c:pt idx="15">
                  <c:v>1786</c:v>
                </c:pt>
                <c:pt idx="16">
                  <c:v>1028</c:v>
                </c:pt>
                <c:pt idx="17">
                  <c:v>972</c:v>
                </c:pt>
                <c:pt idx="18">
                  <c:v>698</c:v>
                </c:pt>
                <c:pt idx="19">
                  <c:v>226</c:v>
                </c:pt>
                <c:pt idx="20">
                  <c:v>219</c:v>
                </c:pt>
                <c:pt idx="21">
                  <c:v>203</c:v>
                </c:pt>
                <c:pt idx="22">
                  <c:v>221</c:v>
                </c:pt>
                <c:pt idx="23">
                  <c:v>195</c:v>
                </c:pt>
                <c:pt idx="24">
                  <c:v>187</c:v>
                </c:pt>
                <c:pt idx="25">
                  <c:v>226</c:v>
                </c:pt>
                <c:pt idx="26">
                  <c:v>1080</c:v>
                </c:pt>
                <c:pt idx="27">
                  <c:v>2531</c:v>
                </c:pt>
              </c:numCache>
            </c:numRef>
          </c:val>
          <c:smooth val="0"/>
          <c:extLst>
            <c:ext xmlns:c16="http://schemas.microsoft.com/office/drawing/2014/chart" uri="{C3380CC4-5D6E-409C-BE32-E72D297353CC}">
              <c16:uniqueId val="{00000000-AD8F-49AE-98AF-EBE228760BF8}"/>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Sheet1!$C$2:$C$29</c:f>
              <c:numCache>
                <c:formatCode>General</c:formatCode>
                <c:ptCount val="28"/>
                <c:pt idx="0">
                  <c:v>11</c:v>
                </c:pt>
                <c:pt idx="1">
                  <c:v>15</c:v>
                </c:pt>
                <c:pt idx="2">
                  <c:v>6</c:v>
                </c:pt>
                <c:pt idx="3">
                  <c:v>6</c:v>
                </c:pt>
                <c:pt idx="4">
                  <c:v>8</c:v>
                </c:pt>
                <c:pt idx="5">
                  <c:v>13</c:v>
                </c:pt>
                <c:pt idx="6">
                  <c:v>9</c:v>
                </c:pt>
                <c:pt idx="7">
                  <c:v>15</c:v>
                </c:pt>
                <c:pt idx="8">
                  <c:v>11</c:v>
                </c:pt>
                <c:pt idx="9">
                  <c:v>14</c:v>
                </c:pt>
                <c:pt idx="10">
                  <c:v>9</c:v>
                </c:pt>
                <c:pt idx="11">
                  <c:v>3</c:v>
                </c:pt>
                <c:pt idx="12">
                  <c:v>23</c:v>
                </c:pt>
                <c:pt idx="13">
                  <c:v>10</c:v>
                </c:pt>
                <c:pt idx="14">
                  <c:v>6</c:v>
                </c:pt>
                <c:pt idx="15">
                  <c:v>23</c:v>
                </c:pt>
                <c:pt idx="16">
                  <c:v>14</c:v>
                </c:pt>
                <c:pt idx="17">
                  <c:v>21</c:v>
                </c:pt>
                <c:pt idx="18">
                  <c:v>11</c:v>
                </c:pt>
                <c:pt idx="19">
                  <c:v>3</c:v>
                </c:pt>
                <c:pt idx="20">
                  <c:v>6</c:v>
                </c:pt>
                <c:pt idx="21">
                  <c:v>9</c:v>
                </c:pt>
                <c:pt idx="22">
                  <c:v>4</c:v>
                </c:pt>
                <c:pt idx="23">
                  <c:v>7</c:v>
                </c:pt>
                <c:pt idx="24">
                  <c:v>1</c:v>
                </c:pt>
                <c:pt idx="25">
                  <c:v>3</c:v>
                </c:pt>
                <c:pt idx="26">
                  <c:v>5</c:v>
                </c:pt>
                <c:pt idx="27">
                  <c:v>4</c:v>
                </c:pt>
              </c:numCache>
            </c:numRef>
          </c:val>
          <c:smooth val="0"/>
          <c:extLst>
            <c:ext xmlns:c16="http://schemas.microsoft.com/office/drawing/2014/chart" uri="{C3380CC4-5D6E-409C-BE32-E72D297353CC}">
              <c16:uniqueId val="{00000001-AD8F-49AE-98AF-EBE228760BF8}"/>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Sheet1!$D$2:$D$29</c:f>
              <c:numCache>
                <c:formatCode>General</c:formatCode>
                <c:ptCount val="28"/>
                <c:pt idx="0">
                  <c:v>1</c:v>
                </c:pt>
                <c:pt idx="1">
                  <c:v>0</c:v>
                </c:pt>
                <c:pt idx="2">
                  <c:v>1</c:v>
                </c:pt>
                <c:pt idx="3">
                  <c:v>1</c:v>
                </c:pt>
                <c:pt idx="4">
                  <c:v>0</c:v>
                </c:pt>
                <c:pt idx="5">
                  <c:v>1</c:v>
                </c:pt>
                <c:pt idx="6">
                  <c:v>0</c:v>
                </c:pt>
                <c:pt idx="7">
                  <c:v>0</c:v>
                </c:pt>
                <c:pt idx="8">
                  <c:v>0</c:v>
                </c:pt>
                <c:pt idx="9">
                  <c:v>1</c:v>
                </c:pt>
                <c:pt idx="10">
                  <c:v>0</c:v>
                </c:pt>
                <c:pt idx="11">
                  <c:v>0</c:v>
                </c:pt>
                <c:pt idx="12">
                  <c:v>0</c:v>
                </c:pt>
                <c:pt idx="13">
                  <c:v>0</c:v>
                </c:pt>
                <c:pt idx="14">
                  <c:v>0</c:v>
                </c:pt>
                <c:pt idx="15">
                  <c:v>2</c:v>
                </c:pt>
                <c:pt idx="16">
                  <c:v>1</c:v>
                </c:pt>
                <c:pt idx="17">
                  <c:v>0</c:v>
                </c:pt>
                <c:pt idx="18">
                  <c:v>0</c:v>
                </c:pt>
                <c:pt idx="19">
                  <c:v>1</c:v>
                </c:pt>
                <c:pt idx="20">
                  <c:v>2</c:v>
                </c:pt>
                <c:pt idx="21">
                  <c:v>-1</c:v>
                </c:pt>
                <c:pt idx="22">
                  <c:v>1</c:v>
                </c:pt>
                <c:pt idx="23">
                  <c:v>0</c:v>
                </c:pt>
                <c:pt idx="24">
                  <c:v>0</c:v>
                </c:pt>
                <c:pt idx="25">
                  <c:v>0</c:v>
                </c:pt>
                <c:pt idx="26">
                  <c:v>26</c:v>
                </c:pt>
                <c:pt idx="27">
                  <c:v>6</c:v>
                </c:pt>
              </c:numCache>
            </c:numRef>
          </c:val>
          <c:smooth val="0"/>
          <c:extLst>
            <c:ext xmlns:c16="http://schemas.microsoft.com/office/drawing/2014/chart" uri="{C3380CC4-5D6E-409C-BE32-E72D297353CC}">
              <c16:uniqueId val="{00000002-AD8F-49AE-98AF-EBE228760BF8}"/>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Sheet1!$E$2:$E$29</c:f>
              <c:numCache>
                <c:formatCode>General</c:formatCode>
                <c:ptCount val="28"/>
                <c:pt idx="0">
                  <c:v>7</c:v>
                </c:pt>
                <c:pt idx="1">
                  <c:v>9</c:v>
                </c:pt>
                <c:pt idx="2">
                  <c:v>8</c:v>
                </c:pt>
                <c:pt idx="3">
                  <c:v>7</c:v>
                </c:pt>
                <c:pt idx="4">
                  <c:v>17</c:v>
                </c:pt>
                <c:pt idx="5">
                  <c:v>13</c:v>
                </c:pt>
                <c:pt idx="6">
                  <c:v>12</c:v>
                </c:pt>
                <c:pt idx="7">
                  <c:v>8</c:v>
                </c:pt>
                <c:pt idx="8">
                  <c:v>9</c:v>
                </c:pt>
                <c:pt idx="9">
                  <c:v>3</c:v>
                </c:pt>
                <c:pt idx="10">
                  <c:v>6</c:v>
                </c:pt>
                <c:pt idx="11">
                  <c:v>5</c:v>
                </c:pt>
                <c:pt idx="12">
                  <c:v>11</c:v>
                </c:pt>
                <c:pt idx="13">
                  <c:v>12</c:v>
                </c:pt>
                <c:pt idx="14">
                  <c:v>7</c:v>
                </c:pt>
                <c:pt idx="15">
                  <c:v>13</c:v>
                </c:pt>
                <c:pt idx="16">
                  <c:v>4</c:v>
                </c:pt>
                <c:pt idx="17">
                  <c:v>7</c:v>
                </c:pt>
                <c:pt idx="18">
                  <c:v>8</c:v>
                </c:pt>
                <c:pt idx="19">
                  <c:v>12</c:v>
                </c:pt>
                <c:pt idx="20">
                  <c:v>5</c:v>
                </c:pt>
                <c:pt idx="21">
                  <c:v>9</c:v>
                </c:pt>
                <c:pt idx="22">
                  <c:v>9</c:v>
                </c:pt>
                <c:pt idx="23">
                  <c:v>2</c:v>
                </c:pt>
                <c:pt idx="24">
                  <c:v>15</c:v>
                </c:pt>
                <c:pt idx="25">
                  <c:v>6</c:v>
                </c:pt>
                <c:pt idx="26">
                  <c:v>10</c:v>
                </c:pt>
                <c:pt idx="27">
                  <c:v>13</c:v>
                </c:pt>
              </c:numCache>
            </c:numRef>
          </c:val>
          <c:smooth val="0"/>
          <c:extLst>
            <c:ext xmlns:c16="http://schemas.microsoft.com/office/drawing/2014/chart" uri="{C3380CC4-5D6E-409C-BE32-E72D297353CC}">
              <c16:uniqueId val="{00000003-AD8F-49AE-98AF-EBE228760BF8}"/>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Sheet1!$F$2:$F$29</c:f>
              <c:numCache>
                <c:formatCode>General</c:formatCode>
                <c:ptCount val="28"/>
                <c:pt idx="0">
                  <c:v>0</c:v>
                </c:pt>
                <c:pt idx="1">
                  <c:v>1</c:v>
                </c:pt>
                <c:pt idx="2">
                  <c:v>0</c:v>
                </c:pt>
                <c:pt idx="3">
                  <c:v>0</c:v>
                </c:pt>
                <c:pt idx="4">
                  <c:v>6</c:v>
                </c:pt>
                <c:pt idx="5">
                  <c:v>5</c:v>
                </c:pt>
                <c:pt idx="6">
                  <c:v>8</c:v>
                </c:pt>
                <c:pt idx="7">
                  <c:v>2</c:v>
                </c:pt>
                <c:pt idx="8">
                  <c:v>1</c:v>
                </c:pt>
                <c:pt idx="9">
                  <c:v>4</c:v>
                </c:pt>
                <c:pt idx="10">
                  <c:v>5</c:v>
                </c:pt>
                <c:pt idx="11">
                  <c:v>3</c:v>
                </c:pt>
                <c:pt idx="12">
                  <c:v>-2</c:v>
                </c:pt>
                <c:pt idx="13">
                  <c:v>3</c:v>
                </c:pt>
                <c:pt idx="14">
                  <c:v>5</c:v>
                </c:pt>
                <c:pt idx="15">
                  <c:v>4</c:v>
                </c:pt>
                <c:pt idx="16">
                  <c:v>1</c:v>
                </c:pt>
                <c:pt idx="17">
                  <c:v>-1</c:v>
                </c:pt>
                <c:pt idx="18">
                  <c:v>4</c:v>
                </c:pt>
                <c:pt idx="19">
                  <c:v>7</c:v>
                </c:pt>
                <c:pt idx="20">
                  <c:v>-1</c:v>
                </c:pt>
                <c:pt idx="21">
                  <c:v>2</c:v>
                </c:pt>
                <c:pt idx="22">
                  <c:v>2</c:v>
                </c:pt>
                <c:pt idx="23">
                  <c:v>2</c:v>
                </c:pt>
                <c:pt idx="24">
                  <c:v>2</c:v>
                </c:pt>
                <c:pt idx="25">
                  <c:v>5</c:v>
                </c:pt>
                <c:pt idx="26">
                  <c:v>3</c:v>
                </c:pt>
                <c:pt idx="27">
                  <c:v>5</c:v>
                </c:pt>
              </c:numCache>
            </c:numRef>
          </c:val>
          <c:smooth val="0"/>
          <c:extLst>
            <c:ext xmlns:c16="http://schemas.microsoft.com/office/drawing/2014/chart" uri="{C3380CC4-5D6E-409C-BE32-E72D297353CC}">
              <c16:uniqueId val="{00000004-AD8F-49AE-98AF-EBE228760BF8}"/>
            </c:ext>
          </c:extLst>
        </c:ser>
        <c:dLbls>
          <c:showLegendKey val="0"/>
          <c:showVal val="0"/>
          <c:showCatName val="0"/>
          <c:showSerName val="0"/>
          <c:showPercent val="0"/>
          <c:showBubbleSize val="0"/>
        </c:dLbls>
        <c:smooth val="0"/>
        <c:axId val="277458424"/>
        <c:axId val="277461376"/>
      </c:lineChart>
      <c:dateAx>
        <c:axId val="27745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1376"/>
        <c:crosses val="autoZero"/>
        <c:auto val="1"/>
        <c:lblOffset val="100"/>
        <c:baseTimeUnit val="days"/>
      </c:dateAx>
      <c:valAx>
        <c:axId val="27746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5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467</c:v>
                </c:pt>
                <c:pt idx="1">
                  <c:v>1324</c:v>
                </c:pt>
                <c:pt idx="2">
                  <c:v>629</c:v>
                </c:pt>
                <c:pt idx="3">
                  <c:v>698</c:v>
                </c:pt>
                <c:pt idx="4">
                  <c:v>450</c:v>
                </c:pt>
                <c:pt idx="5">
                  <c:v>420</c:v>
                </c:pt>
                <c:pt idx="6">
                  <c:v>383</c:v>
                </c:pt>
              </c:numCache>
            </c:numRef>
          </c:val>
          <c:extLst>
            <c:ext xmlns:c16="http://schemas.microsoft.com/office/drawing/2014/chart" uri="{C3380CC4-5D6E-409C-BE32-E72D297353CC}">
              <c16:uniqueId val="{00000000-E76C-4CF2-A305-153B02948AE8}"/>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7</c:v>
                </c:pt>
                <c:pt idx="2">
                  <c:v>10</c:v>
                </c:pt>
                <c:pt idx="3">
                  <c:v>13</c:v>
                </c:pt>
                <c:pt idx="4">
                  <c:v>10</c:v>
                </c:pt>
                <c:pt idx="5">
                  <c:v>9</c:v>
                </c:pt>
                <c:pt idx="6">
                  <c:v>6</c:v>
                </c:pt>
              </c:numCache>
            </c:numRef>
          </c:val>
          <c:extLst>
            <c:ext xmlns:c16="http://schemas.microsoft.com/office/drawing/2014/chart" uri="{C3380CC4-5D6E-409C-BE32-E72D297353CC}">
              <c16:uniqueId val="{00000001-E76C-4CF2-A305-153B02948AE8}"/>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2</c:v>
                </c:pt>
                <c:pt idx="2">
                  <c:v>0</c:v>
                </c:pt>
                <c:pt idx="3">
                  <c:v>1</c:v>
                </c:pt>
                <c:pt idx="4">
                  <c:v>1</c:v>
                </c:pt>
                <c:pt idx="5">
                  <c:v>0</c:v>
                </c:pt>
                <c:pt idx="6">
                  <c:v>0</c:v>
                </c:pt>
              </c:numCache>
            </c:numRef>
          </c:val>
          <c:extLst>
            <c:ext xmlns:c16="http://schemas.microsoft.com/office/drawing/2014/chart" uri="{C3380CC4-5D6E-409C-BE32-E72D297353CC}">
              <c16:uniqueId val="{00000002-E76C-4CF2-A305-153B02948AE8}"/>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c:v>
                </c:pt>
                <c:pt idx="1">
                  <c:v>11</c:v>
                </c:pt>
                <c:pt idx="2">
                  <c:v>8</c:v>
                </c:pt>
                <c:pt idx="3">
                  <c:v>10</c:v>
                </c:pt>
                <c:pt idx="4">
                  <c:v>4</c:v>
                </c:pt>
                <c:pt idx="5">
                  <c:v>9</c:v>
                </c:pt>
                <c:pt idx="6">
                  <c:v>9</c:v>
                </c:pt>
              </c:numCache>
            </c:numRef>
          </c:val>
          <c:extLst>
            <c:ext xmlns:c16="http://schemas.microsoft.com/office/drawing/2014/chart" uri="{C3380CC4-5D6E-409C-BE32-E72D297353CC}">
              <c16:uniqueId val="{00000003-E76C-4CF2-A305-153B02948AE8}"/>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4</c:v>
                </c:pt>
                <c:pt idx="2">
                  <c:v>2</c:v>
                </c:pt>
                <c:pt idx="3">
                  <c:v>2</c:v>
                </c:pt>
                <c:pt idx="4">
                  <c:v>2</c:v>
                </c:pt>
                <c:pt idx="5">
                  <c:v>2</c:v>
                </c:pt>
                <c:pt idx="6">
                  <c:v>5</c:v>
                </c:pt>
              </c:numCache>
            </c:numRef>
          </c:val>
          <c:extLst>
            <c:ext xmlns:c16="http://schemas.microsoft.com/office/drawing/2014/chart" uri="{C3380CC4-5D6E-409C-BE32-E72D297353CC}">
              <c16:uniqueId val="{00000004-E76C-4CF2-A305-153B02948AE8}"/>
            </c:ext>
          </c:extLst>
        </c:ser>
        <c:dLbls>
          <c:showLegendKey val="0"/>
          <c:showVal val="0"/>
          <c:showCatName val="0"/>
          <c:showSerName val="0"/>
          <c:showPercent val="0"/>
          <c:showBubbleSize val="0"/>
        </c:dLbls>
        <c:gapWidth val="219"/>
        <c:overlap val="-27"/>
        <c:axId val="277457768"/>
        <c:axId val="277461704"/>
      </c:barChart>
      <c:catAx>
        <c:axId val="27745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1704"/>
        <c:crosses val="autoZero"/>
        <c:auto val="1"/>
        <c:lblAlgn val="ctr"/>
        <c:lblOffset val="100"/>
        <c:noMultiLvlLbl val="0"/>
      </c:catAx>
      <c:valAx>
        <c:axId val="27746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5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7</c:v>
                </c:pt>
                <c:pt idx="2">
                  <c:v>8</c:v>
                </c:pt>
                <c:pt idx="3">
                  <c:v>8</c:v>
                </c:pt>
                <c:pt idx="4">
                  <c:v>10</c:v>
                </c:pt>
                <c:pt idx="5">
                  <c:v>8</c:v>
                </c:pt>
                <c:pt idx="6">
                  <c:v>9</c:v>
                </c:pt>
              </c:numCache>
            </c:numRef>
          </c:val>
          <c:extLst>
            <c:ext xmlns:c16="http://schemas.microsoft.com/office/drawing/2014/chart" uri="{C3380CC4-5D6E-409C-BE32-E72D297353CC}">
              <c16:uniqueId val="{00000000-85B9-4FF1-8B4C-AC6AD52BCE9E}"/>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1</c:v>
                </c:pt>
                <c:pt idx="3">
                  <c:v>4</c:v>
                </c:pt>
                <c:pt idx="4">
                  <c:v>4</c:v>
                </c:pt>
                <c:pt idx="5">
                  <c:v>1</c:v>
                </c:pt>
                <c:pt idx="6">
                  <c:v>0</c:v>
                </c:pt>
              </c:numCache>
            </c:numRef>
          </c:val>
          <c:extLst>
            <c:ext xmlns:c16="http://schemas.microsoft.com/office/drawing/2014/chart" uri="{C3380CC4-5D6E-409C-BE32-E72D297353CC}">
              <c16:uniqueId val="{00000001-85B9-4FF1-8B4C-AC6AD52BCE9E}"/>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0</c:v>
                </c:pt>
                <c:pt idx="4">
                  <c:v>1</c:v>
                </c:pt>
                <c:pt idx="5">
                  <c:v>0</c:v>
                </c:pt>
                <c:pt idx="6">
                  <c:v>0</c:v>
                </c:pt>
              </c:numCache>
            </c:numRef>
          </c:val>
          <c:extLst>
            <c:ext xmlns:c16="http://schemas.microsoft.com/office/drawing/2014/chart" uri="{C3380CC4-5D6E-409C-BE32-E72D297353CC}">
              <c16:uniqueId val="{00000002-85B9-4FF1-8B4C-AC6AD52BCE9E}"/>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0</c:v>
                </c:pt>
                <c:pt idx="3">
                  <c:v>1</c:v>
                </c:pt>
                <c:pt idx="4">
                  <c:v>0</c:v>
                </c:pt>
                <c:pt idx="5">
                  <c:v>6</c:v>
                </c:pt>
                <c:pt idx="6">
                  <c:v>2</c:v>
                </c:pt>
              </c:numCache>
            </c:numRef>
          </c:val>
          <c:extLst>
            <c:ext xmlns:c16="http://schemas.microsoft.com/office/drawing/2014/chart" uri="{C3380CC4-5D6E-409C-BE32-E72D297353CC}">
              <c16:uniqueId val="{00000003-85B9-4FF1-8B4C-AC6AD52BCE9E}"/>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2</c:v>
                </c:pt>
                <c:pt idx="3">
                  <c:v>0</c:v>
                </c:pt>
                <c:pt idx="4">
                  <c:v>1</c:v>
                </c:pt>
                <c:pt idx="5">
                  <c:v>3</c:v>
                </c:pt>
                <c:pt idx="6">
                  <c:v>3</c:v>
                </c:pt>
              </c:numCache>
            </c:numRef>
          </c:val>
          <c:extLst>
            <c:ext xmlns:c16="http://schemas.microsoft.com/office/drawing/2014/chart" uri="{C3380CC4-5D6E-409C-BE32-E72D297353CC}">
              <c16:uniqueId val="{00000004-85B9-4FF1-8B4C-AC6AD52BCE9E}"/>
            </c:ext>
          </c:extLst>
        </c:ser>
        <c:dLbls>
          <c:showLegendKey val="0"/>
          <c:showVal val="0"/>
          <c:showCatName val="0"/>
          <c:showSerName val="0"/>
          <c:showPercent val="0"/>
          <c:showBubbleSize val="0"/>
        </c:dLbls>
        <c:gapWidth val="219"/>
        <c:overlap val="-27"/>
        <c:axId val="277462032"/>
        <c:axId val="277462360"/>
      </c:barChart>
      <c:catAx>
        <c:axId val="27746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2360"/>
        <c:crosses val="autoZero"/>
        <c:auto val="1"/>
        <c:lblAlgn val="ctr"/>
        <c:lblOffset val="100"/>
        <c:noMultiLvlLbl val="0"/>
      </c:catAx>
      <c:valAx>
        <c:axId val="27746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0.11057181423935</c:v>
                </c:pt>
                <c:pt idx="1">
                  <c:v>3.6761538240616003E-2</c:v>
                </c:pt>
                <c:pt idx="2">
                  <c:v>0.21001464717539001</c:v>
                </c:pt>
                <c:pt idx="3">
                  <c:v>0.22663631925097999</c:v>
                </c:pt>
                <c:pt idx="4">
                  <c:v>0.17792010109423001</c:v>
                </c:pt>
                <c:pt idx="5">
                  <c:v>0.48906487837099999</c:v>
                </c:pt>
                <c:pt idx="6">
                  <c:v>0.13970660973734</c:v>
                </c:pt>
              </c:numCache>
            </c:numRef>
          </c:val>
          <c:extLst>
            <c:ext xmlns:c16="http://schemas.microsoft.com/office/drawing/2014/chart" uri="{C3380CC4-5D6E-409C-BE32-E72D297353CC}">
              <c16:uniqueId val="{00000000-9236-4649-8F8A-2794FDCD1B73}"/>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0.19232618521011999</c:v>
                </c:pt>
                <c:pt idx="1">
                  <c:v>0.29810558707568002</c:v>
                </c:pt>
                <c:pt idx="2">
                  <c:v>6.7314164823540995E-2</c:v>
                </c:pt>
                <c:pt idx="3">
                  <c:v>7.2122319453794007E-2</c:v>
                </c:pt>
                <c:pt idx="4">
                  <c:v>6.9718242138666994E-2</c:v>
                </c:pt>
                <c:pt idx="5">
                  <c:v>0.23079142225214</c:v>
                </c:pt>
              </c:numCache>
            </c:numRef>
          </c:val>
          <c:extLst>
            <c:ext xmlns:c16="http://schemas.microsoft.com/office/drawing/2014/chart" uri="{C3380CC4-5D6E-409C-BE32-E72D297353CC}">
              <c16:uniqueId val="{00000001-9236-4649-8F8A-2794FDCD1B73}"/>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2.5768087215064002</c:v>
                </c:pt>
                <c:pt idx="2">
                  <c:v>1.4866204162537</c:v>
                </c:pt>
                <c:pt idx="4">
                  <c:v>0.49554013875123998</c:v>
                </c:pt>
              </c:numCache>
            </c:numRef>
          </c:val>
          <c:extLst>
            <c:ext xmlns:c16="http://schemas.microsoft.com/office/drawing/2014/chart" uri="{C3380CC4-5D6E-409C-BE32-E72D297353CC}">
              <c16:uniqueId val="{00000002-9236-4649-8F8A-2794FDCD1B73}"/>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0.72834645669290998</c:v>
                </c:pt>
                <c:pt idx="1">
                  <c:v>0.44291338582676998</c:v>
                </c:pt>
                <c:pt idx="3">
                  <c:v>0.21653543307087</c:v>
                </c:pt>
                <c:pt idx="5">
                  <c:v>0.12139107611548999</c:v>
                </c:pt>
                <c:pt idx="6">
                  <c:v>0.22145669291339001</c:v>
                </c:pt>
              </c:numCache>
            </c:numRef>
          </c:val>
          <c:extLst>
            <c:ext xmlns:c16="http://schemas.microsoft.com/office/drawing/2014/chart" uri="{C3380CC4-5D6E-409C-BE32-E72D297353CC}">
              <c16:uniqueId val="{00000003-9236-4649-8F8A-2794FDCD1B73}"/>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9.6672134989453998E-2</c:v>
                </c:pt>
                <c:pt idx="1">
                  <c:v>2.2459182876338E-2</c:v>
                </c:pt>
                <c:pt idx="2">
                  <c:v>3.2224044996484999E-2</c:v>
                </c:pt>
                <c:pt idx="4">
                  <c:v>6.1518631356925001E-2</c:v>
                </c:pt>
                <c:pt idx="5">
                  <c:v>3.6129989844542999E-2</c:v>
                </c:pt>
                <c:pt idx="6">
                  <c:v>9.8625107413483001E-2</c:v>
                </c:pt>
              </c:numCache>
            </c:numRef>
          </c:val>
          <c:extLst>
            <c:ext xmlns:c16="http://schemas.microsoft.com/office/drawing/2014/chart" uri="{C3380CC4-5D6E-409C-BE32-E72D297353CC}">
              <c16:uniqueId val="{00000004-9236-4649-8F8A-2794FDCD1B73}"/>
            </c:ext>
          </c:extLst>
        </c:ser>
        <c:dLbls>
          <c:showLegendKey val="0"/>
          <c:showVal val="0"/>
          <c:showCatName val="0"/>
          <c:showSerName val="0"/>
          <c:showPercent val="0"/>
          <c:showBubbleSize val="0"/>
        </c:dLbls>
        <c:gapWidth val="219"/>
        <c:overlap val="-27"/>
        <c:axId val="243862120"/>
        <c:axId val="243862448"/>
      </c:barChart>
      <c:catAx>
        <c:axId val="24386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2448"/>
        <c:crosses val="autoZero"/>
        <c:auto val="1"/>
        <c:lblAlgn val="ctr"/>
        <c:lblOffset val="100"/>
        <c:noMultiLvlLbl val="0"/>
      </c:catAx>
      <c:valAx>
        <c:axId val="24386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2</c:v>
                </c:pt>
                <c:pt idx="1">
                  <c:v>1</c:v>
                </c:pt>
                <c:pt idx="2">
                  <c:v>3</c:v>
                </c:pt>
                <c:pt idx="3">
                  <c:v>2</c:v>
                </c:pt>
                <c:pt idx="4">
                  <c:v>2</c:v>
                </c:pt>
                <c:pt idx="5">
                  <c:v>2</c:v>
                </c:pt>
                <c:pt idx="6">
                  <c:v>1</c:v>
                </c:pt>
                <c:pt idx="7">
                  <c:v>2</c:v>
                </c:pt>
                <c:pt idx="8">
                  <c:v>3</c:v>
                </c:pt>
                <c:pt idx="9">
                  <c:v>2</c:v>
                </c:pt>
                <c:pt idx="10">
                  <c:v>2</c:v>
                </c:pt>
                <c:pt idx="11">
                  <c:v>3</c:v>
                </c:pt>
                <c:pt idx="12">
                  <c:v>2</c:v>
                </c:pt>
                <c:pt idx="13">
                  <c:v>2</c:v>
                </c:pt>
                <c:pt idx="14">
                  <c:v>2</c:v>
                </c:pt>
                <c:pt idx="15">
                  <c:v>2</c:v>
                </c:pt>
                <c:pt idx="16">
                  <c:v>2</c:v>
                </c:pt>
                <c:pt idx="17">
                  <c:v>2</c:v>
                </c:pt>
                <c:pt idx="18">
                  <c:v>2</c:v>
                </c:pt>
                <c:pt idx="19">
                  <c:v>2</c:v>
                </c:pt>
                <c:pt idx="20">
                  <c:v>2</c:v>
                </c:pt>
                <c:pt idx="21">
                  <c:v>2</c:v>
                </c:pt>
                <c:pt idx="22">
                  <c:v>2</c:v>
                </c:pt>
                <c:pt idx="23">
                  <c:v>3</c:v>
                </c:pt>
                <c:pt idx="24">
                  <c:v>2</c:v>
                </c:pt>
                <c:pt idx="25">
                  <c:v>2</c:v>
                </c:pt>
                <c:pt idx="26">
                  <c:v>2</c:v>
                </c:pt>
                <c:pt idx="27">
                  <c:v>2</c:v>
                </c:pt>
              </c:numCache>
            </c:numRef>
          </c:val>
          <c:smooth val="0"/>
          <c:extLst>
            <c:ext xmlns:c16="http://schemas.microsoft.com/office/drawing/2014/chart" uri="{C3380CC4-5D6E-409C-BE32-E72D297353CC}">
              <c16:uniqueId val="{00000000-8CCC-4C3C-97D3-6DB0DF482303}"/>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Sheet1!$C$2:$C$29</c:f>
              <c:numCache>
                <c:formatCode>General</c:formatCode>
                <c:ptCount val="28"/>
                <c:pt idx="0">
                  <c:v>1</c:v>
                </c:pt>
                <c:pt idx="1">
                  <c:v>1</c:v>
                </c:pt>
                <c:pt idx="2">
                  <c:v>1</c:v>
                </c:pt>
                <c:pt idx="3">
                  <c:v>0</c:v>
                </c:pt>
                <c:pt idx="4">
                  <c:v>0</c:v>
                </c:pt>
                <c:pt idx="5">
                  <c:v>0</c:v>
                </c:pt>
                <c:pt idx="6">
                  <c:v>1</c:v>
                </c:pt>
                <c:pt idx="7">
                  <c:v>0</c:v>
                </c:pt>
                <c:pt idx="8">
                  <c:v>1</c:v>
                </c:pt>
                <c:pt idx="9">
                  <c:v>2</c:v>
                </c:pt>
                <c:pt idx="10">
                  <c:v>0</c:v>
                </c:pt>
                <c:pt idx="11">
                  <c:v>0</c:v>
                </c:pt>
                <c:pt idx="12">
                  <c:v>2</c:v>
                </c:pt>
                <c:pt idx="13">
                  <c:v>0</c:v>
                </c:pt>
                <c:pt idx="14">
                  <c:v>0</c:v>
                </c:pt>
                <c:pt idx="15">
                  <c:v>1</c:v>
                </c:pt>
                <c:pt idx="16">
                  <c:v>1</c:v>
                </c:pt>
                <c:pt idx="17">
                  <c:v>1</c:v>
                </c:pt>
                <c:pt idx="18">
                  <c:v>0</c:v>
                </c:pt>
                <c:pt idx="19">
                  <c:v>0</c:v>
                </c:pt>
                <c:pt idx="20">
                  <c:v>1</c:v>
                </c:pt>
                <c:pt idx="21">
                  <c:v>0</c:v>
                </c:pt>
                <c:pt idx="22">
                  <c:v>1</c:v>
                </c:pt>
                <c:pt idx="23">
                  <c:v>0</c:v>
                </c:pt>
                <c:pt idx="24">
                  <c:v>0</c:v>
                </c:pt>
                <c:pt idx="25">
                  <c:v>0</c:v>
                </c:pt>
                <c:pt idx="26">
                  <c:v>0</c:v>
                </c:pt>
                <c:pt idx="27">
                  <c:v>0</c:v>
                </c:pt>
              </c:numCache>
            </c:numRef>
          </c:val>
          <c:smooth val="0"/>
          <c:extLst>
            <c:ext xmlns:c16="http://schemas.microsoft.com/office/drawing/2014/chart" uri="{C3380CC4-5D6E-409C-BE32-E72D297353CC}">
              <c16:uniqueId val="{00000001-8CCC-4C3C-97D3-6DB0DF482303}"/>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Sheet1!$D$2:$D$29</c:f>
              <c:numCache>
                <c:formatCode>General</c:formatCode>
                <c:ptCount val="28"/>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1</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8CCC-4C3C-97D3-6DB0DF482303}"/>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0</c:v>
                </c:pt>
                <c:pt idx="17">
                  <c:v>0</c:v>
                </c:pt>
                <c:pt idx="18">
                  <c:v>0</c:v>
                </c:pt>
                <c:pt idx="19">
                  <c:v>0</c:v>
                </c:pt>
                <c:pt idx="20">
                  <c:v>0</c:v>
                </c:pt>
                <c:pt idx="21">
                  <c:v>0</c:v>
                </c:pt>
                <c:pt idx="22">
                  <c:v>0</c:v>
                </c:pt>
                <c:pt idx="23">
                  <c:v>0</c:v>
                </c:pt>
                <c:pt idx="24">
                  <c:v>6</c:v>
                </c:pt>
                <c:pt idx="25">
                  <c:v>2</c:v>
                </c:pt>
                <c:pt idx="26">
                  <c:v>2</c:v>
                </c:pt>
                <c:pt idx="27">
                  <c:v>0</c:v>
                </c:pt>
              </c:numCache>
            </c:numRef>
          </c:val>
          <c:smooth val="0"/>
          <c:extLst>
            <c:ext xmlns:c16="http://schemas.microsoft.com/office/drawing/2014/chart" uri="{C3380CC4-5D6E-409C-BE32-E72D297353CC}">
              <c16:uniqueId val="{00000003-8CCC-4C3C-97D3-6DB0DF482303}"/>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Sheet1!$F$2:$F$29</c:f>
              <c:numCache>
                <c:formatCode>General</c:formatCode>
                <c:ptCount val="28"/>
                <c:pt idx="0">
                  <c:v>1</c:v>
                </c:pt>
                <c:pt idx="1">
                  <c:v>0</c:v>
                </c:pt>
                <c:pt idx="2">
                  <c:v>0</c:v>
                </c:pt>
                <c:pt idx="3">
                  <c:v>0</c:v>
                </c:pt>
                <c:pt idx="4">
                  <c:v>1</c:v>
                </c:pt>
                <c:pt idx="5">
                  <c:v>1</c:v>
                </c:pt>
                <c:pt idx="6">
                  <c:v>1</c:v>
                </c:pt>
                <c:pt idx="7">
                  <c:v>1</c:v>
                </c:pt>
                <c:pt idx="8">
                  <c:v>0</c:v>
                </c:pt>
                <c:pt idx="9">
                  <c:v>1</c:v>
                </c:pt>
                <c:pt idx="10">
                  <c:v>1</c:v>
                </c:pt>
                <c:pt idx="11">
                  <c:v>1</c:v>
                </c:pt>
                <c:pt idx="12">
                  <c:v>0</c:v>
                </c:pt>
                <c:pt idx="13">
                  <c:v>1</c:v>
                </c:pt>
                <c:pt idx="14">
                  <c:v>0</c:v>
                </c:pt>
                <c:pt idx="15">
                  <c:v>0</c:v>
                </c:pt>
                <c:pt idx="16">
                  <c:v>0</c:v>
                </c:pt>
                <c:pt idx="17">
                  <c:v>1</c:v>
                </c:pt>
                <c:pt idx="18">
                  <c:v>0</c:v>
                </c:pt>
                <c:pt idx="19">
                  <c:v>0</c:v>
                </c:pt>
                <c:pt idx="20">
                  <c:v>1</c:v>
                </c:pt>
                <c:pt idx="21">
                  <c:v>0</c:v>
                </c:pt>
                <c:pt idx="22">
                  <c:v>0</c:v>
                </c:pt>
                <c:pt idx="23">
                  <c:v>0</c:v>
                </c:pt>
                <c:pt idx="24">
                  <c:v>1</c:v>
                </c:pt>
                <c:pt idx="25">
                  <c:v>1</c:v>
                </c:pt>
                <c:pt idx="26">
                  <c:v>0</c:v>
                </c:pt>
                <c:pt idx="27">
                  <c:v>0</c:v>
                </c:pt>
              </c:numCache>
            </c:numRef>
          </c:val>
          <c:smooth val="0"/>
          <c:extLst>
            <c:ext xmlns:c16="http://schemas.microsoft.com/office/drawing/2014/chart" uri="{C3380CC4-5D6E-409C-BE32-E72D297353CC}">
              <c16:uniqueId val="{00000004-8CCC-4C3C-97D3-6DB0DF482303}"/>
            </c:ext>
          </c:extLst>
        </c:ser>
        <c:dLbls>
          <c:showLegendKey val="0"/>
          <c:showVal val="0"/>
          <c:showCatName val="0"/>
          <c:showSerName val="0"/>
          <c:showPercent val="0"/>
          <c:showBubbleSize val="0"/>
        </c:dLbls>
        <c:smooth val="0"/>
        <c:axId val="243864744"/>
        <c:axId val="243865072"/>
      </c:lineChart>
      <c:dateAx>
        <c:axId val="24386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5072"/>
        <c:crosses val="autoZero"/>
        <c:auto val="1"/>
        <c:lblOffset val="100"/>
        <c:baseTimeUnit val="days"/>
      </c:dateAx>
      <c:valAx>
        <c:axId val="24386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7</c:v>
                </c:pt>
                <c:pt idx="12">
                  <c:v>18</c:v>
                </c:pt>
                <c:pt idx="13">
                  <c:v>2</c:v>
                </c:pt>
                <c:pt idx="14">
                  <c:v>1</c:v>
                </c:pt>
                <c:pt idx="15">
                  <c:v>0</c:v>
                </c:pt>
                <c:pt idx="16">
                  <c:v>0</c:v>
                </c:pt>
                <c:pt idx="17">
                  <c:v>3</c:v>
                </c:pt>
                <c:pt idx="18">
                  <c:v>21</c:v>
                </c:pt>
                <c:pt idx="19">
                  <c:v>0</c:v>
                </c:pt>
                <c:pt idx="20">
                  <c:v>4</c:v>
                </c:pt>
                <c:pt idx="21">
                  <c:v>1</c:v>
                </c:pt>
                <c:pt idx="22">
                  <c:v>0</c:v>
                </c:pt>
                <c:pt idx="23">
                  <c:v>0</c:v>
                </c:pt>
              </c:numCache>
            </c:numRef>
          </c:val>
          <c:smooth val="0"/>
          <c:extLst>
            <c:ext xmlns:c16="http://schemas.microsoft.com/office/drawing/2014/chart" uri="{C3380CC4-5D6E-409C-BE32-E72D297353CC}">
              <c16:uniqueId val="{00000000-F6FF-4EA8-A7C2-5D40CB56B7C2}"/>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2</c:v>
                </c:pt>
                <c:pt idx="14">
                  <c:v>2</c:v>
                </c:pt>
                <c:pt idx="15">
                  <c:v>1</c:v>
                </c:pt>
                <c:pt idx="16">
                  <c:v>1</c:v>
                </c:pt>
                <c:pt idx="17">
                  <c:v>3</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1-F6FF-4EA8-A7C2-5D40CB56B7C2}"/>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0</c:v>
                </c:pt>
                <c:pt idx="12">
                  <c:v>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6FF-4EA8-A7C2-5D40CB56B7C2}"/>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2</c:v>
                </c:pt>
                <c:pt idx="14">
                  <c:v>1</c:v>
                </c:pt>
                <c:pt idx="15">
                  <c:v>0</c:v>
                </c:pt>
                <c:pt idx="16">
                  <c:v>0</c:v>
                </c:pt>
                <c:pt idx="17">
                  <c:v>0</c:v>
                </c:pt>
                <c:pt idx="18">
                  <c:v>0</c:v>
                </c:pt>
                <c:pt idx="19">
                  <c:v>0</c:v>
                </c:pt>
                <c:pt idx="20">
                  <c:v>0</c:v>
                </c:pt>
                <c:pt idx="21">
                  <c:v>6</c:v>
                </c:pt>
                <c:pt idx="22">
                  <c:v>0</c:v>
                </c:pt>
                <c:pt idx="23">
                  <c:v>0</c:v>
                </c:pt>
              </c:numCache>
            </c:numRef>
          </c:val>
          <c:smooth val="0"/>
          <c:extLst>
            <c:ext xmlns:c16="http://schemas.microsoft.com/office/drawing/2014/chart" uri="{C3380CC4-5D6E-409C-BE32-E72D297353CC}">
              <c16:uniqueId val="{00000003-F6FF-4EA8-A7C2-5D40CB56B7C2}"/>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4</c:v>
                </c:pt>
                <c:pt idx="10">
                  <c:v>7</c:v>
                </c:pt>
                <c:pt idx="11">
                  <c:v>1</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6FF-4EA8-A7C2-5D40CB56B7C2}"/>
            </c:ext>
          </c:extLst>
        </c:ser>
        <c:dLbls>
          <c:showLegendKey val="0"/>
          <c:showVal val="0"/>
          <c:showCatName val="0"/>
          <c:showSerName val="0"/>
          <c:showPercent val="0"/>
          <c:showBubbleSize val="0"/>
        </c:dLbls>
        <c:smooth val="0"/>
        <c:axId val="367745832"/>
        <c:axId val="367742552"/>
      </c:lineChart>
      <c:catAx>
        <c:axId val="36774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42552"/>
        <c:crosses val="autoZero"/>
        <c:auto val="1"/>
        <c:lblAlgn val="ctr"/>
        <c:lblOffset val="100"/>
        <c:noMultiLvlLbl val="0"/>
      </c:catAx>
      <c:valAx>
        <c:axId val="36774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4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1.1909345316424</c:v>
                </c:pt>
                <c:pt idx="11">
                  <c:v>5.6478577133893003E-2</c:v>
                </c:pt>
                <c:pt idx="12">
                  <c:v>0.29890684947774998</c:v>
                </c:pt>
                <c:pt idx="13">
                  <c:v>7.8006930118433002E-2</c:v>
                </c:pt>
                <c:pt idx="14">
                  <c:v>2.8731834297765001E-2</c:v>
                </c:pt>
                <c:pt idx="15">
                  <c:v>0</c:v>
                </c:pt>
                <c:pt idx="16">
                  <c:v>0</c:v>
                </c:pt>
                <c:pt idx="17">
                  <c:v>2.8636061516773E-2</c:v>
                </c:pt>
                <c:pt idx="18">
                  <c:v>0.20194374963572001</c:v>
                </c:pt>
                <c:pt idx="19">
                  <c:v>0</c:v>
                </c:pt>
                <c:pt idx="20">
                  <c:v>1.7598248507380999E-2</c:v>
                </c:pt>
                <c:pt idx="21">
                  <c:v>4.0511886359849002E-2</c:v>
                </c:pt>
                <c:pt idx="22">
                  <c:v>0</c:v>
                </c:pt>
                <c:pt idx="23">
                  <c:v>0</c:v>
                </c:pt>
              </c:numCache>
            </c:numRef>
          </c:val>
          <c:smooth val="0"/>
          <c:extLst>
            <c:ext xmlns:c16="http://schemas.microsoft.com/office/drawing/2014/chart" uri="{C3380CC4-5D6E-409C-BE32-E72D297353CC}">
              <c16:uniqueId val="{00000000-3FBC-43FE-A095-08A995432402}"/>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0.25014431402732001</c:v>
                </c:pt>
                <c:pt idx="10">
                  <c:v>0</c:v>
                </c:pt>
                <c:pt idx="11">
                  <c:v>0.13469309216856001</c:v>
                </c:pt>
                <c:pt idx="12">
                  <c:v>0.23090244371752999</c:v>
                </c:pt>
                <c:pt idx="13">
                  <c:v>7.6967481239176003E-2</c:v>
                </c:pt>
                <c:pt idx="14">
                  <c:v>0.28862805464690999</c:v>
                </c:pt>
                <c:pt idx="15">
                  <c:v>0.14431402732345999</c:v>
                </c:pt>
                <c:pt idx="16">
                  <c:v>8.6588416394072998E-2</c:v>
                </c:pt>
                <c:pt idx="17">
                  <c:v>4.8104675774485003E-2</c:v>
                </c:pt>
                <c:pt idx="18">
                  <c:v>5.7725610929381999E-2</c:v>
                </c:pt>
                <c:pt idx="19">
                  <c:v>0</c:v>
                </c:pt>
                <c:pt idx="20">
                  <c:v>6.7346546084278994E-2</c:v>
                </c:pt>
                <c:pt idx="21">
                  <c:v>0</c:v>
                </c:pt>
                <c:pt idx="22">
                  <c:v>0</c:v>
                </c:pt>
                <c:pt idx="23">
                  <c:v>0</c:v>
                </c:pt>
              </c:numCache>
            </c:numRef>
          </c:val>
          <c:smooth val="0"/>
          <c:extLst>
            <c:ext xmlns:c16="http://schemas.microsoft.com/office/drawing/2014/chart" uri="{C3380CC4-5D6E-409C-BE32-E72D297353CC}">
              <c16:uniqueId val="{00000001-3FBC-43FE-A095-08A995432402}"/>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2.5768087215064002</c:v>
                </c:pt>
                <c:pt idx="2">
                  <c:v>0</c:v>
                </c:pt>
                <c:pt idx="3">
                  <c:v>0</c:v>
                </c:pt>
                <c:pt idx="4">
                  <c:v>0</c:v>
                </c:pt>
                <c:pt idx="5">
                  <c:v>0</c:v>
                </c:pt>
                <c:pt idx="6">
                  <c:v>0</c:v>
                </c:pt>
                <c:pt idx="7">
                  <c:v>0</c:v>
                </c:pt>
                <c:pt idx="8">
                  <c:v>0</c:v>
                </c:pt>
                <c:pt idx="9">
                  <c:v>0</c:v>
                </c:pt>
                <c:pt idx="10">
                  <c:v>0</c:v>
                </c:pt>
                <c:pt idx="11">
                  <c:v>0</c:v>
                </c:pt>
                <c:pt idx="12">
                  <c:v>0.99108027750247996</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FBC-43FE-A095-08A995432402}"/>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0.20673360897814999</c:v>
                </c:pt>
                <c:pt idx="11">
                  <c:v>0.37408938767473998</c:v>
                </c:pt>
                <c:pt idx="12">
                  <c:v>0.44300059066745001</c:v>
                </c:pt>
                <c:pt idx="13">
                  <c:v>0.23134475290411</c:v>
                </c:pt>
                <c:pt idx="14">
                  <c:v>0.44300059066745001</c:v>
                </c:pt>
                <c:pt idx="15">
                  <c:v>0</c:v>
                </c:pt>
                <c:pt idx="16">
                  <c:v>0</c:v>
                </c:pt>
                <c:pt idx="17">
                  <c:v>0</c:v>
                </c:pt>
                <c:pt idx="18">
                  <c:v>0</c:v>
                </c:pt>
                <c:pt idx="19">
                  <c:v>0</c:v>
                </c:pt>
                <c:pt idx="20">
                  <c:v>0</c:v>
                </c:pt>
                <c:pt idx="21">
                  <c:v>0.22642252411892</c:v>
                </c:pt>
                <c:pt idx="22">
                  <c:v>0</c:v>
                </c:pt>
                <c:pt idx="23">
                  <c:v>0</c:v>
                </c:pt>
              </c:numCache>
            </c:numRef>
          </c:val>
          <c:smooth val="0"/>
          <c:extLst>
            <c:ext xmlns:c16="http://schemas.microsoft.com/office/drawing/2014/chart" uri="{C3380CC4-5D6E-409C-BE32-E72D297353CC}">
              <c16:uniqueId val="{00000003-3FBC-43FE-A095-08A995432402}"/>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7.5431350147932993E-2</c:v>
                </c:pt>
                <c:pt idx="10">
                  <c:v>4.8962374298520003E-2</c:v>
                </c:pt>
                <c:pt idx="11">
                  <c:v>3.2223101034069002E-2</c:v>
                </c:pt>
                <c:pt idx="12">
                  <c:v>1.7576236927673999E-2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FBC-43FE-A095-08A995432402}"/>
            </c:ext>
          </c:extLst>
        </c:ser>
        <c:dLbls>
          <c:showLegendKey val="0"/>
          <c:showVal val="0"/>
          <c:showCatName val="0"/>
          <c:showSerName val="0"/>
          <c:showPercent val="0"/>
          <c:showBubbleSize val="0"/>
        </c:dLbls>
        <c:smooth val="0"/>
        <c:axId val="370213424"/>
        <c:axId val="370208504"/>
      </c:lineChart>
      <c:catAx>
        <c:axId val="37021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08504"/>
        <c:crosses val="autoZero"/>
        <c:auto val="1"/>
        <c:lblAlgn val="ctr"/>
        <c:lblOffset val="100"/>
        <c:noMultiLvlLbl val="0"/>
      </c:catAx>
      <c:valAx>
        <c:axId val="37020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0</c:v>
                </c:pt>
                <c:pt idx="1">
                  <c:v>2</c:v>
                </c:pt>
                <c:pt idx="2">
                  <c:v>0</c:v>
                </c:pt>
                <c:pt idx="3">
                  <c:v>3</c:v>
                </c:pt>
                <c:pt idx="4">
                  <c:v>1</c:v>
                </c:pt>
              </c:numCache>
            </c:numRef>
          </c:val>
          <c:extLst>
            <c:ext xmlns:c16="http://schemas.microsoft.com/office/drawing/2014/chart" uri="{C3380CC4-5D6E-409C-BE32-E72D297353CC}">
              <c16:uniqueId val="{00000000-2404-4BD6-9A57-D260D90C8D60}"/>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54</c:v>
                </c:pt>
                <c:pt idx="1">
                  <c:v>4</c:v>
                </c:pt>
                <c:pt idx="2">
                  <c:v>2</c:v>
                </c:pt>
                <c:pt idx="3">
                  <c:v>8</c:v>
                </c:pt>
                <c:pt idx="4">
                  <c:v>12</c:v>
                </c:pt>
              </c:numCache>
            </c:numRef>
          </c:val>
          <c:extLst>
            <c:ext xmlns:c16="http://schemas.microsoft.com/office/drawing/2014/chart" uri="{C3380CC4-5D6E-409C-BE32-E72D297353CC}">
              <c16:uniqueId val="{00000001-2404-4BD6-9A57-D260D90C8D60}"/>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4</c:v>
                </c:pt>
                <c:pt idx="1">
                  <c:v>8</c:v>
                </c:pt>
                <c:pt idx="2">
                  <c:v>1</c:v>
                </c:pt>
                <c:pt idx="3">
                  <c:v>1</c:v>
                </c:pt>
                <c:pt idx="4">
                  <c:v>0</c:v>
                </c:pt>
              </c:numCache>
            </c:numRef>
          </c:val>
          <c:extLst>
            <c:ext xmlns:c16="http://schemas.microsoft.com/office/drawing/2014/chart" uri="{C3380CC4-5D6E-409C-BE32-E72D297353CC}">
              <c16:uniqueId val="{00000002-2404-4BD6-9A57-D260D90C8D60}"/>
            </c:ext>
          </c:extLst>
        </c:ser>
        <c:dLbls>
          <c:showLegendKey val="0"/>
          <c:showVal val="0"/>
          <c:showCatName val="0"/>
          <c:showSerName val="0"/>
          <c:showPercent val="0"/>
          <c:showBubbleSize val="0"/>
        </c:dLbls>
        <c:gapWidth val="150"/>
        <c:overlap val="100"/>
        <c:axId val="370209816"/>
        <c:axId val="370212440"/>
      </c:barChart>
      <c:catAx>
        <c:axId val="37020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2440"/>
        <c:crosses val="autoZero"/>
        <c:auto val="1"/>
        <c:lblAlgn val="ctr"/>
        <c:lblOffset val="100"/>
        <c:noMultiLvlLbl val="0"/>
      </c:catAx>
      <c:valAx>
        <c:axId val="370212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0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0.21557108174083001</c:v>
                </c:pt>
                <c:pt idx="3">
                  <c:v>0</c:v>
                </c:pt>
                <c:pt idx="4">
                  <c:v>1.8438224232444001E-2</c:v>
                </c:pt>
                <c:pt idx="5">
                  <c:v>0</c:v>
                </c:pt>
                <c:pt idx="6">
                  <c:v>0</c:v>
                </c:pt>
              </c:numCache>
            </c:numRef>
          </c:val>
          <c:extLst>
            <c:ext xmlns:c16="http://schemas.microsoft.com/office/drawing/2014/chart" uri="{C3380CC4-5D6E-409C-BE32-E72D297353CC}">
              <c16:uniqueId val="{00000000-C843-4A21-8B65-E0893C208F1F}"/>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6.7012399941527995E-2</c:v>
                </c:pt>
                <c:pt idx="2">
                  <c:v>0.20134182001133</c:v>
                </c:pt>
                <c:pt idx="3">
                  <c:v>0</c:v>
                </c:pt>
                <c:pt idx="4">
                  <c:v>0.11303462399298</c:v>
                </c:pt>
                <c:pt idx="5">
                  <c:v>0</c:v>
                </c:pt>
                <c:pt idx="6">
                  <c:v>0</c:v>
                </c:pt>
              </c:numCache>
            </c:numRef>
          </c:val>
          <c:extLst>
            <c:ext xmlns:c16="http://schemas.microsoft.com/office/drawing/2014/chart" uri="{C3380CC4-5D6E-409C-BE32-E72D297353CC}">
              <c16:uniqueId val="{00000001-C843-4A21-8B65-E0893C208F1F}"/>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2.0586535975175999</c:v>
                </c:pt>
                <c:pt idx="3">
                  <c:v>0</c:v>
                </c:pt>
                <c:pt idx="4">
                  <c:v>0.50556117290192004</c:v>
                </c:pt>
                <c:pt idx="5">
                  <c:v>0</c:v>
                </c:pt>
                <c:pt idx="6">
                  <c:v>0</c:v>
                </c:pt>
              </c:numCache>
            </c:numRef>
          </c:val>
          <c:extLst>
            <c:ext xmlns:c16="http://schemas.microsoft.com/office/drawing/2014/chart" uri="{C3380CC4-5D6E-409C-BE32-E72D297353CC}">
              <c16:uniqueId val="{00000002-C843-4A21-8B65-E0893C208F1F}"/>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0.26381559324977</c:v>
                </c:pt>
                <c:pt idx="2">
                  <c:v>0.27822689805174</c:v>
                </c:pt>
                <c:pt idx="3">
                  <c:v>0</c:v>
                </c:pt>
                <c:pt idx="4">
                  <c:v>0.24387864598576001</c:v>
                </c:pt>
                <c:pt idx="5">
                  <c:v>0</c:v>
                </c:pt>
                <c:pt idx="6">
                  <c:v>0</c:v>
                </c:pt>
              </c:numCache>
            </c:numRef>
          </c:val>
          <c:extLst>
            <c:ext xmlns:c16="http://schemas.microsoft.com/office/drawing/2014/chart" uri="{C3380CC4-5D6E-409C-BE32-E72D297353CC}">
              <c16:uniqueId val="{00000003-C843-4A21-8B65-E0893C208F1F}"/>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1.7577781683951001E-2</c:v>
                </c:pt>
                <c:pt idx="2">
                  <c:v>5.6406714827918002E-2</c:v>
                </c:pt>
                <c:pt idx="3">
                  <c:v>0</c:v>
                </c:pt>
                <c:pt idx="4">
                  <c:v>0</c:v>
                </c:pt>
                <c:pt idx="5">
                  <c:v>0</c:v>
                </c:pt>
                <c:pt idx="6">
                  <c:v>0</c:v>
                </c:pt>
              </c:numCache>
            </c:numRef>
          </c:val>
          <c:extLst>
            <c:ext xmlns:c16="http://schemas.microsoft.com/office/drawing/2014/chart" uri="{C3380CC4-5D6E-409C-BE32-E72D297353CC}">
              <c16:uniqueId val="{00000004-C843-4A21-8B65-E0893C208F1F}"/>
            </c:ext>
          </c:extLst>
        </c:ser>
        <c:dLbls>
          <c:showLegendKey val="0"/>
          <c:showVal val="0"/>
          <c:showCatName val="0"/>
          <c:showSerName val="0"/>
          <c:showPercent val="0"/>
          <c:showBubbleSize val="0"/>
        </c:dLbls>
        <c:gapWidth val="219"/>
        <c:overlap val="-27"/>
        <c:axId val="370218672"/>
        <c:axId val="370211128"/>
      </c:barChart>
      <c:catAx>
        <c:axId val="37021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1128"/>
        <c:crosses val="autoZero"/>
        <c:auto val="1"/>
        <c:lblAlgn val="ctr"/>
        <c:lblOffset val="100"/>
        <c:noMultiLvlLbl val="0"/>
      </c:catAx>
      <c:valAx>
        <c:axId val="37021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23785</c:v>
                </c:pt>
                <c:pt idx="1">
                  <c:v>125</c:v>
                </c:pt>
                <c:pt idx="2">
                  <c:v>27</c:v>
                </c:pt>
                <c:pt idx="3">
                  <c:v>215</c:v>
                </c:pt>
                <c:pt idx="4">
                  <c:v>173</c:v>
                </c:pt>
              </c:numCache>
            </c:numRef>
          </c:val>
          <c:extLst>
            <c:ext xmlns:c16="http://schemas.microsoft.com/office/drawing/2014/chart" uri="{C3380CC4-5D6E-409C-BE32-E72D297353CC}">
              <c16:uniqueId val="{00000000-9774-4503-8DCF-99F9C7728148}"/>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1172</c:v>
                </c:pt>
                <c:pt idx="1">
                  <c:v>6</c:v>
                </c:pt>
                <c:pt idx="2">
                  <c:v>1</c:v>
                </c:pt>
                <c:pt idx="3">
                  <c:v>26</c:v>
                </c:pt>
                <c:pt idx="4">
                  <c:v>7</c:v>
                </c:pt>
              </c:numCache>
            </c:numRef>
          </c:val>
          <c:extLst>
            <c:ext xmlns:c16="http://schemas.microsoft.com/office/drawing/2014/chart" uri="{C3380CC4-5D6E-409C-BE32-E72D297353CC}">
              <c16:uniqueId val="{00000001-9774-4503-8DCF-99F9C7728148}"/>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280</c:v>
                </c:pt>
                <c:pt idx="1">
                  <c:v>0</c:v>
                </c:pt>
                <c:pt idx="2">
                  <c:v>1</c:v>
                </c:pt>
                <c:pt idx="3">
                  <c:v>2</c:v>
                </c:pt>
                <c:pt idx="4">
                  <c:v>0</c:v>
                </c:pt>
              </c:numCache>
            </c:numRef>
          </c:val>
          <c:extLst>
            <c:ext xmlns:c16="http://schemas.microsoft.com/office/drawing/2014/chart" uri="{C3380CC4-5D6E-409C-BE32-E72D297353CC}">
              <c16:uniqueId val="{00000002-9774-4503-8DCF-99F9C7728148}"/>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288</c:v>
                </c:pt>
                <c:pt idx="1">
                  <c:v>1</c:v>
                </c:pt>
                <c:pt idx="2">
                  <c:v>0</c:v>
                </c:pt>
                <c:pt idx="3">
                  <c:v>1</c:v>
                </c:pt>
                <c:pt idx="4">
                  <c:v>0</c:v>
                </c:pt>
              </c:numCache>
            </c:numRef>
          </c:val>
          <c:extLst>
            <c:ext xmlns:c16="http://schemas.microsoft.com/office/drawing/2014/chart" uri="{C3380CC4-5D6E-409C-BE32-E72D297353CC}">
              <c16:uniqueId val="{00000003-9774-4503-8DCF-99F9C7728148}"/>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Sheet1!$F$2:$F$6</c:f>
              <c:numCache>
                <c:formatCode>General</c:formatCode>
                <c:ptCount val="5"/>
                <c:pt idx="0">
                  <c:v>445</c:v>
                </c:pt>
                <c:pt idx="1">
                  <c:v>0</c:v>
                </c:pt>
                <c:pt idx="2">
                  <c:v>0</c:v>
                </c:pt>
                <c:pt idx="3">
                  <c:v>0</c:v>
                </c:pt>
                <c:pt idx="4">
                  <c:v>0</c:v>
                </c:pt>
              </c:numCache>
            </c:numRef>
          </c:val>
          <c:extLst>
            <c:ext xmlns:c16="http://schemas.microsoft.com/office/drawing/2014/chart" uri="{C3380CC4-5D6E-409C-BE32-E72D297353CC}">
              <c16:uniqueId val="{00000004-9774-4503-8DCF-99F9C7728148}"/>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Sheet1!$G$2:$G$6</c:f>
              <c:numCache>
                <c:formatCode>General</c:formatCode>
                <c:ptCount val="5"/>
                <c:pt idx="0">
                  <c:v>426</c:v>
                </c:pt>
                <c:pt idx="1">
                  <c:v>0</c:v>
                </c:pt>
                <c:pt idx="2">
                  <c:v>0</c:v>
                </c:pt>
                <c:pt idx="3">
                  <c:v>0</c:v>
                </c:pt>
                <c:pt idx="4">
                  <c:v>0</c:v>
                </c:pt>
              </c:numCache>
            </c:numRef>
          </c:val>
          <c:extLst>
            <c:ext xmlns:c16="http://schemas.microsoft.com/office/drawing/2014/chart" uri="{C3380CC4-5D6E-409C-BE32-E72D297353CC}">
              <c16:uniqueId val="{00000005-9774-4503-8DCF-99F9C772814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Sheet1!$H$2:$H$6</c:f>
              <c:numCache>
                <c:formatCode>General</c:formatCode>
                <c:ptCount val="5"/>
                <c:pt idx="0">
                  <c:v>3035</c:v>
                </c:pt>
                <c:pt idx="1">
                  <c:v>6</c:v>
                </c:pt>
                <c:pt idx="2">
                  <c:v>2</c:v>
                </c:pt>
                <c:pt idx="3">
                  <c:v>14</c:v>
                </c:pt>
                <c:pt idx="4">
                  <c:v>11</c:v>
                </c:pt>
              </c:numCache>
            </c:numRef>
          </c:val>
          <c:extLst>
            <c:ext xmlns:c16="http://schemas.microsoft.com/office/drawing/2014/chart" uri="{C3380CC4-5D6E-409C-BE32-E72D297353CC}">
              <c16:uniqueId val="{00000006-9774-4503-8DCF-99F9C772814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Sheet1!$I$2:$I$6</c:f>
              <c:numCache>
                <c:formatCode>General</c:formatCode>
                <c:ptCount val="5"/>
                <c:pt idx="0">
                  <c:v>10904</c:v>
                </c:pt>
                <c:pt idx="1">
                  <c:v>54</c:v>
                </c:pt>
                <c:pt idx="2">
                  <c:v>15</c:v>
                </c:pt>
                <c:pt idx="3">
                  <c:v>76</c:v>
                </c:pt>
                <c:pt idx="4">
                  <c:v>46</c:v>
                </c:pt>
              </c:numCache>
            </c:numRef>
          </c:val>
          <c:extLst>
            <c:ext xmlns:c16="http://schemas.microsoft.com/office/drawing/2014/chart" uri="{C3380CC4-5D6E-409C-BE32-E72D297353CC}">
              <c16:uniqueId val="{00000007-9774-4503-8DCF-99F9C7728148}"/>
            </c:ext>
          </c:extLst>
        </c:ser>
        <c:dLbls>
          <c:showLegendKey val="0"/>
          <c:showVal val="0"/>
          <c:showCatName val="0"/>
          <c:showSerName val="0"/>
          <c:showPercent val="0"/>
          <c:showBubbleSize val="0"/>
        </c:dLbls>
        <c:gapWidth val="150"/>
        <c:overlap val="100"/>
        <c:axId val="370214408"/>
        <c:axId val="370219656"/>
      </c:barChart>
      <c:catAx>
        <c:axId val="37021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9656"/>
        <c:crosses val="autoZero"/>
        <c:auto val="1"/>
        <c:lblAlgn val="ctr"/>
        <c:lblOffset val="100"/>
        <c:noMultiLvlLbl val="0"/>
      </c:catAx>
      <c:valAx>
        <c:axId val="370219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23A-4812-B484-8240D5768935}"/>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23A-4812-B484-8240D5768935}"/>
            </c:ext>
          </c:extLst>
        </c:ser>
        <c:ser>
          <c:idx val="2"/>
          <c:order val="2"/>
          <c:tx>
            <c:strRef>
              <c:f>Sheet1!$D$1</c:f>
              <c:strCache>
                <c:ptCount val="1"/>
                <c:pt idx="0">
                  <c:v>CGERA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923A-4812-B484-8240D5768935}"/>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2</c:v>
                </c:pt>
              </c:numCache>
            </c:numRef>
          </c:val>
          <c:extLst>
            <c:ext xmlns:c16="http://schemas.microsoft.com/office/drawing/2014/chart" uri="{C3380CC4-5D6E-409C-BE32-E72D297353CC}">
              <c16:uniqueId val="{00000003-923A-4812-B484-8240D5768935}"/>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923A-4812-B484-8240D5768935}"/>
            </c:ext>
          </c:extLst>
        </c:ser>
        <c:dLbls>
          <c:showLegendKey val="0"/>
          <c:showVal val="0"/>
          <c:showCatName val="0"/>
          <c:showSerName val="0"/>
          <c:showPercent val="0"/>
          <c:showBubbleSize val="0"/>
        </c:dLbls>
        <c:gapWidth val="219"/>
        <c:overlap val="-27"/>
        <c:axId val="371868424"/>
        <c:axId val="371869080"/>
      </c:barChart>
      <c:catAx>
        <c:axId val="37186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69080"/>
        <c:crosses val="autoZero"/>
        <c:auto val="1"/>
        <c:lblAlgn val="ctr"/>
        <c:lblOffset val="100"/>
        <c:noMultiLvlLbl val="0"/>
      </c:catAx>
      <c:valAx>
        <c:axId val="37186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6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130704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304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7281268"/>
                    </a:ext>
                  </a:extLst>
                </a:gridCol>
                <a:gridCol w="740664">
                  <a:extLst>
                    <a:ext uri="{9D8B030D-6E8A-4147-A177-3AD203B41FA5}">
                      <a16:colId xmlns:a16="http://schemas.microsoft.com/office/drawing/2014/main" val="356103020"/>
                    </a:ext>
                  </a:extLst>
                </a:gridCol>
                <a:gridCol w="740664">
                  <a:extLst>
                    <a:ext uri="{9D8B030D-6E8A-4147-A177-3AD203B41FA5}">
                      <a16:colId xmlns:a16="http://schemas.microsoft.com/office/drawing/2014/main" val="1232154502"/>
                    </a:ext>
                  </a:extLst>
                </a:gridCol>
                <a:gridCol w="740664">
                  <a:extLst>
                    <a:ext uri="{9D8B030D-6E8A-4147-A177-3AD203B41FA5}">
                      <a16:colId xmlns:a16="http://schemas.microsoft.com/office/drawing/2014/main" val="3603480073"/>
                    </a:ext>
                  </a:extLst>
                </a:gridCol>
                <a:gridCol w="740664">
                  <a:extLst>
                    <a:ext uri="{9D8B030D-6E8A-4147-A177-3AD203B41FA5}">
                      <a16:colId xmlns:a16="http://schemas.microsoft.com/office/drawing/2014/main" val="2446383111"/>
                    </a:ext>
                  </a:extLst>
                </a:gridCol>
                <a:gridCol w="740664">
                  <a:extLst>
                    <a:ext uri="{9D8B030D-6E8A-4147-A177-3AD203B41FA5}">
                      <a16:colId xmlns:a16="http://schemas.microsoft.com/office/drawing/2014/main" val="3566687914"/>
                    </a:ext>
                  </a:extLst>
                </a:gridCol>
                <a:gridCol w="740664">
                  <a:extLst>
                    <a:ext uri="{9D8B030D-6E8A-4147-A177-3AD203B41FA5}">
                      <a16:colId xmlns:a16="http://schemas.microsoft.com/office/drawing/2014/main" val="451797252"/>
                    </a:ext>
                  </a:extLst>
                </a:gridCol>
                <a:gridCol w="740664">
                  <a:extLst>
                    <a:ext uri="{9D8B030D-6E8A-4147-A177-3AD203B41FA5}">
                      <a16:colId xmlns:a16="http://schemas.microsoft.com/office/drawing/2014/main" val="3862605633"/>
                    </a:ext>
                  </a:extLst>
                </a:gridCol>
                <a:gridCol w="740664">
                  <a:extLst>
                    <a:ext uri="{9D8B030D-6E8A-4147-A177-3AD203B41FA5}">
                      <a16:colId xmlns:a16="http://schemas.microsoft.com/office/drawing/2014/main" val="3934311680"/>
                    </a:ext>
                  </a:extLst>
                </a:gridCol>
                <a:gridCol w="740664">
                  <a:extLst>
                    <a:ext uri="{9D8B030D-6E8A-4147-A177-3AD203B41FA5}">
                      <a16:colId xmlns:a16="http://schemas.microsoft.com/office/drawing/2014/main" val="2432276115"/>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383132867"/>
                  </a:ext>
                </a:extLst>
              </a:tr>
              <a:tr h="370840">
                <a:tc>
                  <a:txBody>
                    <a:bodyPr/>
                    <a:lstStyle/>
                    <a:p>
                      <a:r>
                        <a:rPr lang="es-ES" sz="1000"/>
                        <a:t>CAME - Confederación Argentina de la Mediana Empresa</a:t>
                      </a:r>
                      <a:endParaRPr lang="en-US" sz="1000"/>
                    </a:p>
                  </a:txBody>
                  <a:tcPr/>
                </a:tc>
                <a:tc>
                  <a:txBody>
                    <a:bodyPr/>
                    <a:lstStyle/>
                    <a:p>
                      <a:r>
                        <a:rPr lang="en-US" sz="1000"/>
                        <a:t>356765</a:t>
                      </a:r>
                      <a:endParaRPr lang="en-US" sz="1000"/>
                    </a:p>
                  </a:txBody>
                  <a:tcPr/>
                </a:tc>
                <a:tc>
                  <a:txBody>
                    <a:bodyPr/>
                    <a:lstStyle/>
                    <a:p>
                      <a:r>
                        <a:rPr lang="en-US" sz="1000"/>
                        <a:t>17477</a:t>
                      </a:r>
                      <a:endParaRPr lang="en-US" sz="1000"/>
                    </a:p>
                  </a:txBody>
                  <a:tcPr/>
                </a:tc>
                <a:tc>
                  <a:txBody>
                    <a:bodyPr/>
                    <a:lstStyle/>
                    <a:p>
                      <a:r>
                        <a:rPr lang="en-US" sz="1000"/>
                        <a:t>58</a:t>
                      </a:r>
                      <a:endParaRPr lang="en-US" sz="1000"/>
                    </a:p>
                  </a:txBody>
                  <a:tcPr/>
                </a:tc>
                <a:tc>
                  <a:txBody>
                    <a:bodyPr/>
                    <a:lstStyle/>
                    <a:p>
                      <a:r>
                        <a:rPr lang="en-US" sz="1000"/>
                        <a:t>26396</a:t>
                      </a:r>
                      <a:endParaRPr lang="en-US" sz="1000"/>
                    </a:p>
                  </a:txBody>
                  <a:tcPr/>
                </a:tc>
                <a:tc>
                  <a:txBody>
                    <a:bodyPr/>
                    <a:lstStyle/>
                    <a:p>
                      <a:r>
                        <a:rPr lang="en-US" sz="1000"/>
                        <a:t>3035</a:t>
                      </a:r>
                      <a:endParaRPr lang="en-US" sz="1000"/>
                    </a:p>
                  </a:txBody>
                  <a:tcPr/>
                </a:tc>
                <a:tc>
                  <a:txBody>
                    <a:bodyPr/>
                    <a:lstStyle/>
                    <a:p>
                      <a:r>
                        <a:rPr lang="en-US" sz="1000"/>
                        <a:t>10904</a:t>
                      </a:r>
                      <a:endParaRPr lang="en-US" sz="1000"/>
                    </a:p>
                  </a:txBody>
                  <a:tcPr/>
                </a:tc>
                <a:tc>
                  <a:txBody>
                    <a:bodyPr/>
                    <a:lstStyle/>
                    <a:p>
                      <a:r>
                        <a:rPr lang="en-US" sz="1000"/>
                        <a:t>0</a:t>
                      </a:r>
                      <a:endParaRPr lang="en-US" sz="1000"/>
                    </a:p>
                  </a:txBody>
                  <a:tcPr/>
                </a:tc>
                <a:tc>
                  <a:txBody>
                    <a:bodyPr/>
                    <a:lstStyle/>
                    <a:p>
                      <a:r>
                        <a:rPr lang="en-US" sz="1000"/>
                        <a:t>0.1998%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37726694"/>
                  </a:ext>
                </a:extLst>
              </a:tr>
              <a:tr h="370840">
                <a:tc>
                  <a:txBody>
                    <a:bodyPr/>
                    <a:lstStyle/>
                    <a:p>
                      <a:r>
                        <a:rPr lang="es-ES" sz="1000"/>
                        <a:t>Ministerio de Modernización, Innovación y Tecnología de Buenos Aires</a:t>
                      </a:r>
                      <a:endParaRPr lang="en-US" sz="1000"/>
                    </a:p>
                  </a:txBody>
                  <a:tcPr/>
                </a:tc>
                <a:tc>
                  <a:txBody>
                    <a:bodyPr/>
                    <a:lstStyle/>
                    <a:p>
                      <a:r>
                        <a:rPr lang="en-US" sz="1000"/>
                        <a:t>10529</a:t>
                      </a:r>
                      <a:endParaRPr lang="en-US" sz="1000"/>
                    </a:p>
                  </a:txBody>
                  <a:tcPr/>
                </a:tc>
                <a:tc>
                  <a:txBody>
                    <a:bodyPr/>
                    <a:lstStyle/>
                    <a:p>
                      <a:r>
                        <a:rPr lang="en-US" sz="1000"/>
                        <a:t>270</a:t>
                      </a:r>
                      <a:endParaRPr lang="en-US" sz="1000"/>
                    </a:p>
                  </a:txBody>
                  <a:tcPr/>
                </a:tc>
                <a:tc>
                  <a:txBody>
                    <a:bodyPr/>
                    <a:lstStyle/>
                    <a:p>
                      <a:r>
                        <a:rPr lang="en-US" sz="1000"/>
                        <a:t>14</a:t>
                      </a:r>
                      <a:endParaRPr lang="en-US" sz="1000"/>
                    </a:p>
                  </a:txBody>
                  <a:tcPr/>
                </a:tc>
                <a:tc>
                  <a:txBody>
                    <a:bodyPr/>
                    <a:lstStyle/>
                    <a:p>
                      <a:r>
                        <a:rPr lang="en-US" sz="1000"/>
                        <a:t>132</a:t>
                      </a:r>
                      <a:endParaRPr lang="en-US" sz="1000"/>
                    </a:p>
                  </a:txBody>
                  <a:tcPr/>
                </a:tc>
                <a:tc>
                  <a:txBody>
                    <a:bodyPr/>
                    <a:lstStyle/>
                    <a:p>
                      <a:r>
                        <a:rPr lang="en-US" sz="1000"/>
                        <a:t>6</a:t>
                      </a:r>
                      <a:endParaRPr lang="en-US" sz="1000"/>
                    </a:p>
                  </a:txBody>
                  <a:tcPr/>
                </a:tc>
                <a:tc>
                  <a:txBody>
                    <a:bodyPr/>
                    <a:lstStyle/>
                    <a:p>
                      <a:r>
                        <a:rPr lang="en-US" sz="1000"/>
                        <a:t>54</a:t>
                      </a:r>
                      <a:endParaRPr lang="en-US" sz="1000"/>
                    </a:p>
                  </a:txBody>
                  <a:tcPr/>
                </a:tc>
                <a:tc>
                  <a:txBody>
                    <a:bodyPr/>
                    <a:lstStyle/>
                    <a:p>
                      <a:r>
                        <a:rPr lang="en-US" sz="1000"/>
                        <a:t>0</a:t>
                      </a:r>
                      <a:endParaRPr lang="en-US" sz="1000"/>
                    </a:p>
                  </a:txBody>
                  <a:tcPr/>
                </a:tc>
                <a:tc>
                  <a:txBody>
                    <a:bodyPr/>
                    <a:lstStyle/>
                    <a:p>
                      <a:r>
                        <a:rPr lang="en-US" sz="1000"/>
                        <a:t>0.1319%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22597537"/>
                  </a:ext>
                </a:extLst>
              </a:tr>
              <a:tr h="370840">
                <a:tc>
                  <a:txBody>
                    <a:bodyPr/>
                    <a:lstStyle/>
                    <a:p>
                      <a:r>
                        <a:rPr lang="en-US" sz="1000"/>
                        <a:t>CGERA</a:t>
                      </a:r>
                      <a:endParaRPr lang="en-US" sz="1000"/>
                    </a:p>
                  </a:txBody>
                  <a:tcPr/>
                </a:tc>
                <a:tc>
                  <a:txBody>
                    <a:bodyPr/>
                    <a:lstStyle/>
                    <a:p>
                      <a:r>
                        <a:rPr lang="en-US" sz="1000"/>
                        <a:t>1030</a:t>
                      </a:r>
                      <a:endParaRPr lang="en-US" sz="1000"/>
                    </a:p>
                  </a:txBody>
                  <a:tcPr/>
                </a:tc>
                <a:tc>
                  <a:txBody>
                    <a:bodyPr/>
                    <a:lstStyle/>
                    <a:p>
                      <a:r>
                        <a:rPr lang="en-US" sz="1000"/>
                        <a:t>43</a:t>
                      </a:r>
                      <a:endParaRPr lang="en-US" sz="1000"/>
                    </a:p>
                  </a:txBody>
                  <a:tcPr/>
                </a:tc>
                <a:tc>
                  <a:txBody>
                    <a:bodyPr/>
                    <a:lstStyle/>
                    <a:p>
                      <a:r>
                        <a:rPr lang="en-US" sz="1000"/>
                        <a:t>3</a:t>
                      </a:r>
                      <a:endParaRPr lang="en-US" sz="1000"/>
                    </a:p>
                  </a:txBody>
                  <a:tcPr/>
                </a:tc>
                <a:tc>
                  <a:txBody>
                    <a:bodyPr/>
                    <a:lstStyle/>
                    <a:p>
                      <a:r>
                        <a:rPr lang="en-US" sz="1000"/>
                        <a:t>29</a:t>
                      </a:r>
                      <a:endParaRPr lang="en-US" sz="1000"/>
                    </a:p>
                  </a:txBody>
                  <a:tcPr/>
                </a:tc>
                <a:tc>
                  <a:txBody>
                    <a:bodyPr/>
                    <a:lstStyle/>
                    <a:p>
                      <a:r>
                        <a:rPr lang="en-US" sz="1000"/>
                        <a:t>2</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1.5212%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82207499"/>
                  </a:ext>
                </a:extLst>
              </a:tr>
              <a:tr h="370840">
                <a:tc>
                  <a:txBody>
                    <a:bodyPr/>
                    <a:lstStyle/>
                    <a:p>
                      <a:r>
                        <a:rPr lang="es-ES" sz="1000"/>
                        <a:t>ASEA - Asociación de Emprendedores de Argentina</a:t>
                      </a:r>
                      <a:endParaRPr lang="en-US" sz="1000"/>
                    </a:p>
                  </a:txBody>
                  <a:tcPr/>
                </a:tc>
                <a:tc>
                  <a:txBody>
                    <a:bodyPr/>
                    <a:lstStyle/>
                    <a:p>
                      <a:r>
                        <a:rPr lang="en-US" sz="1000"/>
                        <a:t>10280</a:t>
                      </a:r>
                      <a:endParaRPr lang="en-US" sz="1000"/>
                    </a:p>
                  </a:txBody>
                  <a:tcPr/>
                </a:tc>
                <a:tc>
                  <a:txBody>
                    <a:bodyPr/>
                    <a:lstStyle/>
                    <a:p>
                      <a:r>
                        <a:rPr lang="en-US" sz="1000"/>
                        <a:t>247</a:t>
                      </a:r>
                      <a:endParaRPr lang="en-US" sz="1000"/>
                    </a:p>
                  </a:txBody>
                  <a:tcPr/>
                </a:tc>
                <a:tc>
                  <a:txBody>
                    <a:bodyPr/>
                    <a:lstStyle/>
                    <a:p>
                      <a:r>
                        <a:rPr lang="en-US" sz="1000"/>
                        <a:t>12</a:t>
                      </a:r>
                      <a:endParaRPr lang="en-US" sz="1000"/>
                    </a:p>
                  </a:txBody>
                  <a:tcPr/>
                </a:tc>
                <a:tc>
                  <a:txBody>
                    <a:bodyPr/>
                    <a:lstStyle/>
                    <a:p>
                      <a:r>
                        <a:rPr lang="en-US" sz="1000"/>
                        <a:t>244</a:t>
                      </a:r>
                      <a:endParaRPr lang="en-US" sz="1000"/>
                    </a:p>
                  </a:txBody>
                  <a:tcPr/>
                </a:tc>
                <a:tc>
                  <a:txBody>
                    <a:bodyPr/>
                    <a:lstStyle/>
                    <a:p>
                      <a:r>
                        <a:rPr lang="en-US" sz="1000"/>
                        <a:t>14</a:t>
                      </a:r>
                      <a:endParaRPr lang="en-US" sz="1000"/>
                    </a:p>
                  </a:txBody>
                  <a:tcPr/>
                </a:tc>
                <a:tc>
                  <a:txBody>
                    <a:bodyPr/>
                    <a:lstStyle/>
                    <a:p>
                      <a:r>
                        <a:rPr lang="en-US" sz="1000"/>
                        <a:t>76</a:t>
                      </a:r>
                      <a:endParaRPr lang="en-US" sz="1000"/>
                    </a:p>
                  </a:txBody>
                  <a:tcPr/>
                </a:tc>
                <a:tc>
                  <a:txBody>
                    <a:bodyPr/>
                    <a:lstStyle/>
                    <a:p>
                      <a:r>
                        <a:rPr lang="en-US" sz="1000"/>
                        <a:t>8</a:t>
                      </a:r>
                      <a:endParaRPr lang="en-US" sz="1000"/>
                    </a:p>
                  </a:txBody>
                  <a:tcPr/>
                </a:tc>
                <a:tc>
                  <a:txBody>
                    <a:bodyPr/>
                    <a:lstStyle/>
                    <a:p>
                      <a:r>
                        <a:rPr lang="en-US" sz="1000"/>
                        <a:t>0.2741%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14403967"/>
                  </a:ext>
                </a:extLst>
              </a:tr>
              <a:tr h="370840">
                <a:tc>
                  <a:txBody>
                    <a:bodyPr/>
                    <a:lstStyle/>
                    <a:p>
                      <a:r>
                        <a:rPr lang="en-US" sz="1000"/>
                        <a:t>Revista PYMES</a:t>
                      </a:r>
                      <a:endParaRPr lang="en-US" sz="1000"/>
                    </a:p>
                  </a:txBody>
                  <a:tcPr/>
                </a:tc>
                <a:tc>
                  <a:txBody>
                    <a:bodyPr/>
                    <a:lstStyle/>
                    <a:p>
                      <a:r>
                        <a:rPr lang="en-US" sz="1000"/>
                        <a:t>34174</a:t>
                      </a:r>
                      <a:endParaRPr lang="en-US" sz="1000"/>
                    </a:p>
                  </a:txBody>
                  <a:tcPr/>
                </a:tc>
                <a:tc>
                  <a:txBody>
                    <a:bodyPr/>
                    <a:lstStyle/>
                    <a:p>
                      <a:r>
                        <a:rPr lang="en-US" sz="1000"/>
                        <a:t>76</a:t>
                      </a:r>
                      <a:endParaRPr lang="en-US" sz="1000"/>
                    </a:p>
                  </a:txBody>
                  <a:tcPr/>
                </a:tc>
                <a:tc>
                  <a:txBody>
                    <a:bodyPr/>
                    <a:lstStyle/>
                    <a:p>
                      <a:r>
                        <a:rPr lang="en-US" sz="1000"/>
                        <a:t>13</a:t>
                      </a:r>
                      <a:endParaRPr lang="en-US" sz="1000"/>
                    </a:p>
                  </a:txBody>
                  <a:tcPr/>
                </a:tc>
                <a:tc>
                  <a:txBody>
                    <a:bodyPr/>
                    <a:lstStyle/>
                    <a:p>
                      <a:r>
                        <a:rPr lang="en-US" sz="1000"/>
                        <a:t>180</a:t>
                      </a:r>
                      <a:endParaRPr lang="en-US" sz="1000"/>
                    </a:p>
                  </a:txBody>
                  <a:tcPr/>
                </a:tc>
                <a:tc>
                  <a:txBody>
                    <a:bodyPr/>
                    <a:lstStyle/>
                    <a:p>
                      <a:r>
                        <a:rPr lang="en-US" sz="1000"/>
                        <a:t>11</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0.0534%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8443401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13929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45056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271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1234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694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35336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085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4006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063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75045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912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16018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930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5814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0916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700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8890407"/>
                    </a:ext>
                  </a:extLst>
                </a:gridCol>
                <a:gridCol w="658368">
                  <a:extLst>
                    <a:ext uri="{9D8B030D-6E8A-4147-A177-3AD203B41FA5}">
                      <a16:colId xmlns:a16="http://schemas.microsoft.com/office/drawing/2014/main" val="2984568093"/>
                    </a:ext>
                  </a:extLst>
                </a:gridCol>
                <a:gridCol w="658368">
                  <a:extLst>
                    <a:ext uri="{9D8B030D-6E8A-4147-A177-3AD203B41FA5}">
                      <a16:colId xmlns:a16="http://schemas.microsoft.com/office/drawing/2014/main" val="4276892178"/>
                    </a:ext>
                  </a:extLst>
                </a:gridCol>
                <a:gridCol w="658368">
                  <a:extLst>
                    <a:ext uri="{9D8B030D-6E8A-4147-A177-3AD203B41FA5}">
                      <a16:colId xmlns:a16="http://schemas.microsoft.com/office/drawing/2014/main" val="1677671361"/>
                    </a:ext>
                  </a:extLst>
                </a:gridCol>
                <a:gridCol w="658368">
                  <a:extLst>
                    <a:ext uri="{9D8B030D-6E8A-4147-A177-3AD203B41FA5}">
                      <a16:colId xmlns:a16="http://schemas.microsoft.com/office/drawing/2014/main" val="3421676012"/>
                    </a:ext>
                  </a:extLst>
                </a:gridCol>
                <a:gridCol w="658368">
                  <a:extLst>
                    <a:ext uri="{9D8B030D-6E8A-4147-A177-3AD203B41FA5}">
                      <a16:colId xmlns:a16="http://schemas.microsoft.com/office/drawing/2014/main" val="3538448062"/>
                    </a:ext>
                  </a:extLst>
                </a:gridCol>
                <a:gridCol w="658368">
                  <a:extLst>
                    <a:ext uri="{9D8B030D-6E8A-4147-A177-3AD203B41FA5}">
                      <a16:colId xmlns:a16="http://schemas.microsoft.com/office/drawing/2014/main" val="3632067428"/>
                    </a:ext>
                  </a:extLst>
                </a:gridCol>
                <a:gridCol w="658368">
                  <a:extLst>
                    <a:ext uri="{9D8B030D-6E8A-4147-A177-3AD203B41FA5}">
                      <a16:colId xmlns:a16="http://schemas.microsoft.com/office/drawing/2014/main" val="300765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835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- 2017-02-04 12:07:50</a:t>
                      </a:r>
                      <a:r>
                        <a:rPr kumimoji="0" lang="es-ES" sz="1000" b="0" i="0" u="none" strike="noStrike" kern="1200" cap="none" spc="0" normalizeH="0" baseline="0" noProof="0">
                          <a:ln>
                            <a:noFill/>
                          </a:ln>
                          <a:solidFill>
                            <a:prstClr val="black"/>
                          </a:solidFill>
                          <a:effectLst/>
                          <a:uLnTx/>
                          <a:uFillTx/>
                          <a:latin typeface="+mn-lt"/>
                          <a:ea typeface="+mn-ea"/>
                          <a:cs typeface="+mn-cs"/>
                        </a:rPr>
                        <a:t>
Con el fin de afianzar la producción nacional de mandioca y promover su comercialización, el INTI llevó a cabo un ciclo de capacitaciones para la implementación de buenas prácticas de manufactura con diez cooperativas y Pymes dedicadas a la producción de fécula de mandioca. Dale COMPARTIR y alentamos su producción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524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- 2017-02-02 12:57:15</a:t>
                      </a:r>
                      <a:r>
                        <a:rPr kumimoji="0" lang="es-ES" sz="1000" b="0" i="0" u="none" strike="noStrike" kern="1200" cap="none" spc="0" normalizeH="0" baseline="0" noProof="0">
                          <a:ln>
                            <a:noFill/>
                          </a:ln>
                          <a:solidFill>
                            <a:prstClr val="black"/>
                          </a:solidFill>
                          <a:effectLst/>
                          <a:uLnTx/>
                          <a:uFillTx/>
                          <a:latin typeface="+mn-lt"/>
                          <a:ea typeface="+mn-ea"/>
                          <a:cs typeface="+mn-cs"/>
                        </a:rPr>
                        <a:t>
Gracias a que se duplicó la proporción de empresas industriales en alza -en noviembre solo un 14,8% de las industrias declararon aumentos y en diciembre ese porcentaje fue de un 28%- se espera que en abril de este año haya una recuperación: 9 de cada 10 industriales cree que este será el año del repunte económico para este sector que cayó un 5% en el 2016. Dale COMPARTIR y contanos tus expectativas para este año. https://goo.gl/lnAZC2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507821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699573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2086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1271275"/>
                    </a:ext>
                  </a:extLst>
                </a:gridCol>
                <a:gridCol w="658368">
                  <a:extLst>
                    <a:ext uri="{9D8B030D-6E8A-4147-A177-3AD203B41FA5}">
                      <a16:colId xmlns:a16="http://schemas.microsoft.com/office/drawing/2014/main" val="975200706"/>
                    </a:ext>
                  </a:extLst>
                </a:gridCol>
                <a:gridCol w="658368">
                  <a:extLst>
                    <a:ext uri="{9D8B030D-6E8A-4147-A177-3AD203B41FA5}">
                      <a16:colId xmlns:a16="http://schemas.microsoft.com/office/drawing/2014/main" val="1578392716"/>
                    </a:ext>
                  </a:extLst>
                </a:gridCol>
                <a:gridCol w="658368">
                  <a:extLst>
                    <a:ext uri="{9D8B030D-6E8A-4147-A177-3AD203B41FA5}">
                      <a16:colId xmlns:a16="http://schemas.microsoft.com/office/drawing/2014/main" val="731937621"/>
                    </a:ext>
                  </a:extLst>
                </a:gridCol>
                <a:gridCol w="658368">
                  <a:extLst>
                    <a:ext uri="{9D8B030D-6E8A-4147-A177-3AD203B41FA5}">
                      <a16:colId xmlns:a16="http://schemas.microsoft.com/office/drawing/2014/main" val="9222754"/>
                    </a:ext>
                  </a:extLst>
                </a:gridCol>
                <a:gridCol w="658368">
                  <a:extLst>
                    <a:ext uri="{9D8B030D-6E8A-4147-A177-3AD203B41FA5}">
                      <a16:colId xmlns:a16="http://schemas.microsoft.com/office/drawing/2014/main" val="4285152029"/>
                    </a:ext>
                  </a:extLst>
                </a:gridCol>
                <a:gridCol w="658368">
                  <a:extLst>
                    <a:ext uri="{9D8B030D-6E8A-4147-A177-3AD203B41FA5}">
                      <a16:colId xmlns:a16="http://schemas.microsoft.com/office/drawing/2014/main" val="551484125"/>
                    </a:ext>
                  </a:extLst>
                </a:gridCol>
                <a:gridCol w="658368">
                  <a:extLst>
                    <a:ext uri="{9D8B030D-6E8A-4147-A177-3AD203B41FA5}">
                      <a16:colId xmlns:a16="http://schemas.microsoft.com/office/drawing/2014/main" val="1423011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267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- 2017-02-01 12:19:28</a:t>
                      </a:r>
                      <a:r>
                        <a:rPr kumimoji="0" lang="es-ES" sz="1000" b="0" i="0" u="none" strike="noStrike" kern="1200" cap="none" spc="0" normalizeH="0" baseline="0" noProof="0">
                          <a:ln>
                            <a:noFill/>
                          </a:ln>
                          <a:solidFill>
                            <a:prstClr val="black"/>
                          </a:solidFill>
                          <a:effectLst/>
                          <a:uLnTx/>
                          <a:uFillTx/>
                          <a:latin typeface="+mn-lt"/>
                          <a:ea typeface="+mn-ea"/>
                          <a:cs typeface="+mn-cs"/>
                        </a:rPr>
                        <a:t>
Con el objetivo de generar acciones que den soluciones y respuestas a los productores afectados por las recientes inundaciones en Santa Fe, nos reunimos con autoridades provinciales y nacionales para elaborar proyectos que mitiguen las pérdidas económicas y sociales que se producen temporal tras temporal. https://goo.gl/9rKNzF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693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- 2017-02-25 18:18:28</a:t>
                      </a:r>
                      <a:r>
                        <a:rPr kumimoji="0" lang="es-ES" sz="1000" b="0" i="0" u="none" strike="noStrike" kern="1200" cap="none" spc="0" normalizeH="0" baseline="0" noProof="0">
                          <a:ln>
                            <a:noFill/>
                          </a:ln>
                          <a:solidFill>
                            <a:prstClr val="black"/>
                          </a:solidFill>
                          <a:effectLst/>
                          <a:uLnTx/>
                          <a:uFillTx/>
                          <a:latin typeface="+mn-lt"/>
                          <a:ea typeface="+mn-ea"/>
                          <a:cs typeface="+mn-cs"/>
                        </a:rPr>
                        <a:t>
APOYO A LAS ECONOMÍAS REGIONALES
¿Sabías que mientras el kilo de Pera se vende en góndola a $31 los productores regionales reciben por ese mismo kilo $3? Ayudanos a denunciar esta brecha de precios. Dale COMPARTIR y contanos cuánto lo pagás en tu barrio.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880149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651526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030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8888768"/>
                    </a:ext>
                  </a:extLst>
                </a:gridCol>
                <a:gridCol w="658368">
                  <a:extLst>
                    <a:ext uri="{9D8B030D-6E8A-4147-A177-3AD203B41FA5}">
                      <a16:colId xmlns:a16="http://schemas.microsoft.com/office/drawing/2014/main" val="869139691"/>
                    </a:ext>
                  </a:extLst>
                </a:gridCol>
                <a:gridCol w="658368">
                  <a:extLst>
                    <a:ext uri="{9D8B030D-6E8A-4147-A177-3AD203B41FA5}">
                      <a16:colId xmlns:a16="http://schemas.microsoft.com/office/drawing/2014/main" val="582664000"/>
                    </a:ext>
                  </a:extLst>
                </a:gridCol>
                <a:gridCol w="658368">
                  <a:extLst>
                    <a:ext uri="{9D8B030D-6E8A-4147-A177-3AD203B41FA5}">
                      <a16:colId xmlns:a16="http://schemas.microsoft.com/office/drawing/2014/main" val="687699717"/>
                    </a:ext>
                  </a:extLst>
                </a:gridCol>
                <a:gridCol w="658368">
                  <a:extLst>
                    <a:ext uri="{9D8B030D-6E8A-4147-A177-3AD203B41FA5}">
                      <a16:colId xmlns:a16="http://schemas.microsoft.com/office/drawing/2014/main" val="4139711620"/>
                    </a:ext>
                  </a:extLst>
                </a:gridCol>
                <a:gridCol w="658368">
                  <a:extLst>
                    <a:ext uri="{9D8B030D-6E8A-4147-A177-3AD203B41FA5}">
                      <a16:colId xmlns:a16="http://schemas.microsoft.com/office/drawing/2014/main" val="210773370"/>
                    </a:ext>
                  </a:extLst>
                </a:gridCol>
                <a:gridCol w="658368">
                  <a:extLst>
                    <a:ext uri="{9D8B030D-6E8A-4147-A177-3AD203B41FA5}">
                      <a16:colId xmlns:a16="http://schemas.microsoft.com/office/drawing/2014/main" val="1905577523"/>
                    </a:ext>
                  </a:extLst>
                </a:gridCol>
                <a:gridCol w="658368">
                  <a:extLst>
                    <a:ext uri="{9D8B030D-6E8A-4147-A177-3AD203B41FA5}">
                      <a16:colId xmlns:a16="http://schemas.microsoft.com/office/drawing/2014/main" val="147032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668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- 2017-02-03 10:41:14</a:t>
                      </a:r>
                      <a:r>
                        <a:rPr kumimoji="0" lang="es-ES" sz="1000" b="0" i="0" u="none" strike="noStrike" kern="1200" cap="none" spc="0" normalizeH="0" baseline="0" noProof="0">
                          <a:ln>
                            <a:noFill/>
                          </a:ln>
                          <a:solidFill>
                            <a:prstClr val="black"/>
                          </a:solidFill>
                          <a:effectLst/>
                          <a:uLnTx/>
                          <a:uFillTx/>
                          <a:latin typeface="+mn-lt"/>
                          <a:ea typeface="+mn-ea"/>
                          <a:cs typeface="+mn-cs"/>
                        </a:rPr>
                        <a:t>
El ministro de Trabajo, Jorge Triaca y más de 200 dirigentes empresarios de todo el país participaron de la celebración de cumpleaños del presidente de CAME, Osvaldo Cornide, quien, en un gesto solidario para quienes más lo necesitan, decidió que sus regalos se transformen en donaciones y por ello entregó al director del Hospital General de Niños Pedro de Elizalde ex Casa Cuna un cheque por $200 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816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- 2017-02-04 18:25:00</a:t>
                      </a:r>
                      <a:r>
                        <a:rPr kumimoji="0" lang="es-ES" sz="1000" b="0" i="0" u="none" strike="noStrike" kern="1200" cap="none" spc="0" normalizeH="0" baseline="0" noProof="0">
                          <a:ln>
                            <a:noFill/>
                          </a:ln>
                          <a:solidFill>
                            <a:prstClr val="black"/>
                          </a:solidFill>
                          <a:effectLst/>
                          <a:uLnTx/>
                          <a:uFillTx/>
                          <a:latin typeface="+mn-lt"/>
                          <a:ea typeface="+mn-ea"/>
                          <a:cs typeface="+mn-cs"/>
                        </a:rPr>
                        <a:t>
Dos hermanos argentinos crearon OTTAA Project, una plataforma de comunicación destinada a personas con autismo, afasia, parálisis cerebral y síndrome de Down que se basa en "los pictogramas", el código de comunicación universal, pero dándole inteligencia al uso de estas imágenes a través de una aplicación que es capaz de entender el entorno. Dale COMPARTIR y apoyá este emprendimiento que busca ayudar a millones de personas en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222989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147053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486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1098676"/>
                    </a:ext>
                  </a:extLst>
                </a:gridCol>
                <a:gridCol w="658368">
                  <a:extLst>
                    <a:ext uri="{9D8B030D-6E8A-4147-A177-3AD203B41FA5}">
                      <a16:colId xmlns:a16="http://schemas.microsoft.com/office/drawing/2014/main" val="3914677717"/>
                    </a:ext>
                  </a:extLst>
                </a:gridCol>
                <a:gridCol w="658368">
                  <a:extLst>
                    <a:ext uri="{9D8B030D-6E8A-4147-A177-3AD203B41FA5}">
                      <a16:colId xmlns:a16="http://schemas.microsoft.com/office/drawing/2014/main" val="2560525314"/>
                    </a:ext>
                  </a:extLst>
                </a:gridCol>
                <a:gridCol w="658368">
                  <a:extLst>
                    <a:ext uri="{9D8B030D-6E8A-4147-A177-3AD203B41FA5}">
                      <a16:colId xmlns:a16="http://schemas.microsoft.com/office/drawing/2014/main" val="3112144597"/>
                    </a:ext>
                  </a:extLst>
                </a:gridCol>
                <a:gridCol w="658368">
                  <a:extLst>
                    <a:ext uri="{9D8B030D-6E8A-4147-A177-3AD203B41FA5}">
                      <a16:colId xmlns:a16="http://schemas.microsoft.com/office/drawing/2014/main" val="4105927233"/>
                    </a:ext>
                  </a:extLst>
                </a:gridCol>
                <a:gridCol w="658368">
                  <a:extLst>
                    <a:ext uri="{9D8B030D-6E8A-4147-A177-3AD203B41FA5}">
                      <a16:colId xmlns:a16="http://schemas.microsoft.com/office/drawing/2014/main" val="782926698"/>
                    </a:ext>
                  </a:extLst>
                </a:gridCol>
                <a:gridCol w="658368">
                  <a:extLst>
                    <a:ext uri="{9D8B030D-6E8A-4147-A177-3AD203B41FA5}">
                      <a16:colId xmlns:a16="http://schemas.microsoft.com/office/drawing/2014/main" val="337028893"/>
                    </a:ext>
                  </a:extLst>
                </a:gridCol>
                <a:gridCol w="658368">
                  <a:extLst>
                    <a:ext uri="{9D8B030D-6E8A-4147-A177-3AD203B41FA5}">
                      <a16:colId xmlns:a16="http://schemas.microsoft.com/office/drawing/2014/main" val="267037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688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- 2017-02-05 18:25:00</a:t>
                      </a:r>
                      <a:r>
                        <a:rPr kumimoji="0" lang="es-ES" sz="1000" b="0" i="0" u="none" strike="noStrike" kern="1200" cap="none" spc="0" normalizeH="0" baseline="0" noProof="0">
                          <a:ln>
                            <a:noFill/>
                          </a:ln>
                          <a:solidFill>
                            <a:prstClr val="black"/>
                          </a:solidFill>
                          <a:effectLst/>
                          <a:uLnTx/>
                          <a:uFillTx/>
                          <a:latin typeface="+mn-lt"/>
                          <a:ea typeface="+mn-ea"/>
                          <a:cs typeface="+mn-cs"/>
                        </a:rPr>
                        <a:t>
LICUADOS A BASE DE YERBA MATE
Para quienes buscan refrescarse y mejorar la nutrición diaria, los licuados a base de yerba mate y frutas son ideales para esta época del año. Una buena idea para variar los desayunos y meriendas de una manera más fresca, rica y, además, nutritiva. Dale COMPARTIR y contanos, ¿te animás a probarlos?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09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- 2017-02-18 18:35:56</a:t>
                      </a:r>
                      <a:r>
                        <a:rPr kumimoji="0" lang="es-ES" sz="1000" b="0" i="0" u="none" strike="noStrike" kern="1200" cap="none" spc="0" normalizeH="0" baseline="0" noProof="0">
                          <a:ln>
                            <a:noFill/>
                          </a:ln>
                          <a:solidFill>
                            <a:prstClr val="black"/>
                          </a:solidFill>
                          <a:effectLst/>
                          <a:uLnTx/>
                          <a:uFillTx/>
                          <a:latin typeface="+mn-lt"/>
                          <a:ea typeface="+mn-ea"/>
                          <a:cs typeface="+mn-cs"/>
                        </a:rPr>
                        <a:t>
La marca de calzado mendocina Xinca produce zapatillas y alpargatas con neumáticos y textiles reciclados, empleando jóvenes reclusos que son capacitados en el oficio. La firma fue creada en 2012 y hoy produce 1000 pares mensuales de zapatillas y alpargatas, comenzando a exportar a varios países de América Latina. Dale COMPARTIR y alentemos los emprendimientos con impacto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10011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849532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986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4222274"/>
                    </a:ext>
                  </a:extLst>
                </a:gridCol>
                <a:gridCol w="658368">
                  <a:extLst>
                    <a:ext uri="{9D8B030D-6E8A-4147-A177-3AD203B41FA5}">
                      <a16:colId xmlns:a16="http://schemas.microsoft.com/office/drawing/2014/main" val="822825929"/>
                    </a:ext>
                  </a:extLst>
                </a:gridCol>
                <a:gridCol w="658368">
                  <a:extLst>
                    <a:ext uri="{9D8B030D-6E8A-4147-A177-3AD203B41FA5}">
                      <a16:colId xmlns:a16="http://schemas.microsoft.com/office/drawing/2014/main" val="1825927834"/>
                    </a:ext>
                  </a:extLst>
                </a:gridCol>
                <a:gridCol w="658368">
                  <a:extLst>
                    <a:ext uri="{9D8B030D-6E8A-4147-A177-3AD203B41FA5}">
                      <a16:colId xmlns:a16="http://schemas.microsoft.com/office/drawing/2014/main" val="2146627694"/>
                    </a:ext>
                  </a:extLst>
                </a:gridCol>
                <a:gridCol w="658368">
                  <a:extLst>
                    <a:ext uri="{9D8B030D-6E8A-4147-A177-3AD203B41FA5}">
                      <a16:colId xmlns:a16="http://schemas.microsoft.com/office/drawing/2014/main" val="2740445817"/>
                    </a:ext>
                  </a:extLst>
                </a:gridCol>
                <a:gridCol w="658368">
                  <a:extLst>
                    <a:ext uri="{9D8B030D-6E8A-4147-A177-3AD203B41FA5}">
                      <a16:colId xmlns:a16="http://schemas.microsoft.com/office/drawing/2014/main" val="3186978785"/>
                    </a:ext>
                  </a:extLst>
                </a:gridCol>
                <a:gridCol w="658368">
                  <a:extLst>
                    <a:ext uri="{9D8B030D-6E8A-4147-A177-3AD203B41FA5}">
                      <a16:colId xmlns:a16="http://schemas.microsoft.com/office/drawing/2014/main" val="4133327746"/>
                    </a:ext>
                  </a:extLst>
                </a:gridCol>
                <a:gridCol w="658368">
                  <a:extLst>
                    <a:ext uri="{9D8B030D-6E8A-4147-A177-3AD203B41FA5}">
                      <a16:colId xmlns:a16="http://schemas.microsoft.com/office/drawing/2014/main" val="290970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841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- 2017-02-20 12:16:25</a:t>
                      </a:r>
                      <a:r>
                        <a:rPr kumimoji="0" lang="es-ES" sz="1000" b="0" i="0" u="none" strike="noStrike" kern="1200" cap="none" spc="0" normalizeH="0" baseline="0" noProof="0">
                          <a:ln>
                            <a:noFill/>
                          </a:ln>
                          <a:solidFill>
                            <a:prstClr val="black"/>
                          </a:solidFill>
                          <a:effectLst/>
                          <a:uLnTx/>
                          <a:uFillTx/>
                          <a:latin typeface="+mn-lt"/>
                          <a:ea typeface="+mn-ea"/>
                          <a:cs typeface="+mn-cs"/>
                        </a:rPr>
                        <a:t>
Desde que salen del campo y hasta que llegan al consumidor, los precios de los productos agrícola-ganaderos se multiplicaron por 4,96 veces promedio en enero. En la mandarina, la brecha de precios fue de 19 veces, es decir que mientras que un productor recibió $1,2 por Kilo, los consumidores lo pagaron $24 pesos. Dale COMPARTIR y ayudanos a denunciar la brecha de precios. https://goo.gl/fciXpG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296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- 2017-02-13 18:29:00</a:t>
                      </a:r>
                      <a:r>
                        <a:rPr kumimoji="0" lang="es-ES" sz="1000" b="0" i="0" u="none" strike="noStrike" kern="1200" cap="none" spc="0" normalizeH="0" baseline="0" noProof="0">
                          <a:ln>
                            <a:noFill/>
                          </a:ln>
                          <a:solidFill>
                            <a:prstClr val="black"/>
                          </a:solidFill>
                          <a:effectLst/>
                          <a:uLnTx/>
                          <a:uFillTx/>
                          <a:latin typeface="+mn-lt"/>
                          <a:ea typeface="+mn-ea"/>
                          <a:cs typeface="+mn-cs"/>
                        </a:rPr>
                        <a:t>
ORGULLO NACIONAL
¿Sabías que Argentina tiene la siembra de maní más austral del mundo? Reconocido internacionalmente por su calidad, las óptimas condiciones de nuestro suelo hacen de este producto un verdadero emblema, ubicando al país entre los primeros lugares en el podio de exportadores. Dale COMPARTIR y fomentemos la producción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817655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662244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615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4344297"/>
                    </a:ext>
                  </a:extLst>
                </a:gridCol>
                <a:gridCol w="658368">
                  <a:extLst>
                    <a:ext uri="{9D8B030D-6E8A-4147-A177-3AD203B41FA5}">
                      <a16:colId xmlns:a16="http://schemas.microsoft.com/office/drawing/2014/main" val="3927964459"/>
                    </a:ext>
                  </a:extLst>
                </a:gridCol>
                <a:gridCol w="658368">
                  <a:extLst>
                    <a:ext uri="{9D8B030D-6E8A-4147-A177-3AD203B41FA5}">
                      <a16:colId xmlns:a16="http://schemas.microsoft.com/office/drawing/2014/main" val="4151586811"/>
                    </a:ext>
                  </a:extLst>
                </a:gridCol>
                <a:gridCol w="658368">
                  <a:extLst>
                    <a:ext uri="{9D8B030D-6E8A-4147-A177-3AD203B41FA5}">
                      <a16:colId xmlns:a16="http://schemas.microsoft.com/office/drawing/2014/main" val="2261180816"/>
                    </a:ext>
                  </a:extLst>
                </a:gridCol>
                <a:gridCol w="658368">
                  <a:extLst>
                    <a:ext uri="{9D8B030D-6E8A-4147-A177-3AD203B41FA5}">
                      <a16:colId xmlns:a16="http://schemas.microsoft.com/office/drawing/2014/main" val="2659369390"/>
                    </a:ext>
                  </a:extLst>
                </a:gridCol>
                <a:gridCol w="658368">
                  <a:extLst>
                    <a:ext uri="{9D8B030D-6E8A-4147-A177-3AD203B41FA5}">
                      <a16:colId xmlns:a16="http://schemas.microsoft.com/office/drawing/2014/main" val="3403526631"/>
                    </a:ext>
                  </a:extLst>
                </a:gridCol>
                <a:gridCol w="658368">
                  <a:extLst>
                    <a:ext uri="{9D8B030D-6E8A-4147-A177-3AD203B41FA5}">
                      <a16:colId xmlns:a16="http://schemas.microsoft.com/office/drawing/2014/main" val="335207767"/>
                    </a:ext>
                  </a:extLst>
                </a:gridCol>
                <a:gridCol w="658368">
                  <a:extLst>
                    <a:ext uri="{9D8B030D-6E8A-4147-A177-3AD203B41FA5}">
                      <a16:colId xmlns:a16="http://schemas.microsoft.com/office/drawing/2014/main" val="230252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407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- 2017-02-23 18:32:49</a:t>
                      </a:r>
                      <a:r>
                        <a:rPr kumimoji="0" lang="es-ES" sz="1000" b="0" i="0" u="none" strike="noStrike" kern="1200" cap="none" spc="0" normalizeH="0" baseline="0" noProof="0">
                          <a:ln>
                            <a:noFill/>
                          </a:ln>
                          <a:solidFill>
                            <a:prstClr val="black"/>
                          </a:solidFill>
                          <a:effectLst/>
                          <a:uLnTx/>
                          <a:uFillTx/>
                          <a:latin typeface="+mn-lt"/>
                          <a:ea typeface="+mn-ea"/>
                          <a:cs typeface="+mn-cs"/>
                        </a:rPr>
                        <a:t>
Saludamos en su día a todos los tamberos Pyme que día a día contribuyen con su labor al desarrollo agroindustrial de nuestro país. Dale COMPARTIR y apoyemos la producción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284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- 2017-02-26 12:41:42</a:t>
                      </a:r>
                      <a:r>
                        <a:rPr kumimoji="0" lang="es-ES" sz="1000" b="0" i="0" u="none" strike="noStrike" kern="1200" cap="none" spc="0" normalizeH="0" baseline="0" noProof="0">
                          <a:ln>
                            <a:noFill/>
                          </a:ln>
                          <a:solidFill>
                            <a:prstClr val="black"/>
                          </a:solidFill>
                          <a:effectLst/>
                          <a:uLnTx/>
                          <a:uFillTx/>
                          <a:latin typeface="+mn-lt"/>
                          <a:ea typeface="+mn-ea"/>
                          <a:cs typeface="+mn-cs"/>
                        </a:rPr>
                        <a:t>
Hoy en la Patagonia se podrá ver uno de los mayores fenómenos astronómicos: se hará de noche durante el día. Este eclipse anular de Sol ocurre cuando la Luna se interpone entre el Sol y la Tierra y pasará por Argentina pero su plena visibilidad será únicamente en el sur de Chile, provincia de Chubut, sur de Angola y norte de Zambia.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01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- 2017-02-17 12:30:05</a:t>
                      </a:r>
                      <a:r>
                        <a:rPr kumimoji="0" lang="es-ES" sz="1000" b="0" i="0" u="none" strike="noStrike" kern="1200" cap="none" spc="0" normalizeH="0" baseline="0" noProof="0">
                          <a:ln>
                            <a:noFill/>
                          </a:ln>
                          <a:solidFill>
                            <a:prstClr val="black"/>
                          </a:solidFill>
                          <a:effectLst/>
                          <a:uLnTx/>
                          <a:uFillTx/>
                          <a:latin typeface="+mn-lt"/>
                          <a:ea typeface="+mn-ea"/>
                          <a:cs typeface="+mn-cs"/>
                        </a:rPr>
                        <a:t>
El consumo de productos orgánicos es una tendencia que aumenta en nuestro país y con esta medida se busca incentivar el crecimiento en su producción ¿Consumís este tipo de productos? ¿Cuáles?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287757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984949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4090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7455874"/>
                    </a:ext>
                  </a:extLst>
                </a:gridCol>
                <a:gridCol w="658368">
                  <a:extLst>
                    <a:ext uri="{9D8B030D-6E8A-4147-A177-3AD203B41FA5}">
                      <a16:colId xmlns:a16="http://schemas.microsoft.com/office/drawing/2014/main" val="2573687512"/>
                    </a:ext>
                  </a:extLst>
                </a:gridCol>
                <a:gridCol w="658368">
                  <a:extLst>
                    <a:ext uri="{9D8B030D-6E8A-4147-A177-3AD203B41FA5}">
                      <a16:colId xmlns:a16="http://schemas.microsoft.com/office/drawing/2014/main" val="669815990"/>
                    </a:ext>
                  </a:extLst>
                </a:gridCol>
                <a:gridCol w="658368">
                  <a:extLst>
                    <a:ext uri="{9D8B030D-6E8A-4147-A177-3AD203B41FA5}">
                      <a16:colId xmlns:a16="http://schemas.microsoft.com/office/drawing/2014/main" val="4248235883"/>
                    </a:ext>
                  </a:extLst>
                </a:gridCol>
                <a:gridCol w="658368">
                  <a:extLst>
                    <a:ext uri="{9D8B030D-6E8A-4147-A177-3AD203B41FA5}">
                      <a16:colId xmlns:a16="http://schemas.microsoft.com/office/drawing/2014/main" val="2732330776"/>
                    </a:ext>
                  </a:extLst>
                </a:gridCol>
                <a:gridCol w="658368">
                  <a:extLst>
                    <a:ext uri="{9D8B030D-6E8A-4147-A177-3AD203B41FA5}">
                      <a16:colId xmlns:a16="http://schemas.microsoft.com/office/drawing/2014/main" val="4219259909"/>
                    </a:ext>
                  </a:extLst>
                </a:gridCol>
                <a:gridCol w="658368">
                  <a:extLst>
                    <a:ext uri="{9D8B030D-6E8A-4147-A177-3AD203B41FA5}">
                      <a16:colId xmlns:a16="http://schemas.microsoft.com/office/drawing/2014/main" val="1104844525"/>
                    </a:ext>
                  </a:extLst>
                </a:gridCol>
                <a:gridCol w="658368">
                  <a:extLst>
                    <a:ext uri="{9D8B030D-6E8A-4147-A177-3AD203B41FA5}">
                      <a16:colId xmlns:a16="http://schemas.microsoft.com/office/drawing/2014/main" val="265173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409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- 2017-02-27 11:50:06</a:t>
                      </a:r>
                      <a:r>
                        <a:rPr kumimoji="0" lang="es-ES" sz="1000" b="0" i="0" u="none" strike="noStrike" kern="1200" cap="none" spc="0" normalizeH="0" baseline="0" noProof="0">
                          <a:ln>
                            <a:noFill/>
                          </a:ln>
                          <a:solidFill>
                            <a:prstClr val="black"/>
                          </a:solidFill>
                          <a:effectLst/>
                          <a:uLnTx/>
                          <a:uFillTx/>
                          <a:latin typeface="+mn-lt"/>
                          <a:ea typeface="+mn-ea"/>
                          <a:cs typeface="+mn-cs"/>
                        </a:rPr>
                        <a:t>
“Superhéroes” fue el tema elegido para el cuarto Manotón, el evento de distribución gratuita de manos prostéticas fabricadas con impresoras 3D por el laboratorio solidario del joven inventor de 21 años Gino Tubaro. Hasta el momento ya dieron 500 y tienen pedidas otras 3.500. Apoyá este proyecto solidario, Dale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60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- 2017-02-08 18:27:59</a:t>
                      </a:r>
                      <a:r>
                        <a:rPr kumimoji="0" lang="es-ES" sz="1000" b="0" i="0" u="none" strike="noStrike" kern="1200" cap="none" spc="0" normalizeH="0" baseline="0" noProof="0">
                          <a:ln>
                            <a:noFill/>
                          </a:ln>
                          <a:solidFill>
                            <a:prstClr val="black"/>
                          </a:solidFill>
                          <a:effectLst/>
                          <a:uLnTx/>
                          <a:uFillTx/>
                          <a:latin typeface="+mn-lt"/>
                          <a:ea typeface="+mn-ea"/>
                          <a:cs typeface="+mn-cs"/>
                        </a:rPr>
                        <a:t>
INVENTO ARGENTINO
Siempre se creyó que los quesos “Port Salud” aseguraban una alimentación saludable, pero como la ciencia se encargó de derribar ese mito unas Pymes cordobesas junto al INTA Argentina elaboraron un queso Port Salut Light funcional, con adición de fitoesteroles y vitaminas antioxidantes naturales que ayuda a disminuir el colesterol LDL en sangre ¡Dale COMPARTIR y fomentemos el espíritu emprendedor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529455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672767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759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5664108"/>
                    </a:ext>
                  </a:extLst>
                </a:gridCol>
                <a:gridCol w="658368">
                  <a:extLst>
                    <a:ext uri="{9D8B030D-6E8A-4147-A177-3AD203B41FA5}">
                      <a16:colId xmlns:a16="http://schemas.microsoft.com/office/drawing/2014/main" val="122303501"/>
                    </a:ext>
                  </a:extLst>
                </a:gridCol>
                <a:gridCol w="658368">
                  <a:extLst>
                    <a:ext uri="{9D8B030D-6E8A-4147-A177-3AD203B41FA5}">
                      <a16:colId xmlns:a16="http://schemas.microsoft.com/office/drawing/2014/main" val="2009921545"/>
                    </a:ext>
                  </a:extLst>
                </a:gridCol>
                <a:gridCol w="658368">
                  <a:extLst>
                    <a:ext uri="{9D8B030D-6E8A-4147-A177-3AD203B41FA5}">
                      <a16:colId xmlns:a16="http://schemas.microsoft.com/office/drawing/2014/main" val="1193222387"/>
                    </a:ext>
                  </a:extLst>
                </a:gridCol>
                <a:gridCol w="658368">
                  <a:extLst>
                    <a:ext uri="{9D8B030D-6E8A-4147-A177-3AD203B41FA5}">
                      <a16:colId xmlns:a16="http://schemas.microsoft.com/office/drawing/2014/main" val="3992383451"/>
                    </a:ext>
                  </a:extLst>
                </a:gridCol>
                <a:gridCol w="658368">
                  <a:extLst>
                    <a:ext uri="{9D8B030D-6E8A-4147-A177-3AD203B41FA5}">
                      <a16:colId xmlns:a16="http://schemas.microsoft.com/office/drawing/2014/main" val="1476903425"/>
                    </a:ext>
                  </a:extLst>
                </a:gridCol>
                <a:gridCol w="658368">
                  <a:extLst>
                    <a:ext uri="{9D8B030D-6E8A-4147-A177-3AD203B41FA5}">
                      <a16:colId xmlns:a16="http://schemas.microsoft.com/office/drawing/2014/main" val="2851211350"/>
                    </a:ext>
                  </a:extLst>
                </a:gridCol>
                <a:gridCol w="658368">
                  <a:extLst>
                    <a:ext uri="{9D8B030D-6E8A-4147-A177-3AD203B41FA5}">
                      <a16:colId xmlns:a16="http://schemas.microsoft.com/office/drawing/2014/main" val="295209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8651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- 2017-02-05 12:39:14</a:t>
                      </a:r>
                      <a:r>
                        <a:rPr kumimoji="0" lang="es-ES" sz="1000" b="0" i="0" u="none" strike="noStrike" kern="1200" cap="none" spc="0" normalizeH="0" baseline="0" noProof="0">
                          <a:ln>
                            <a:noFill/>
                          </a:ln>
                          <a:solidFill>
                            <a:prstClr val="black"/>
                          </a:solidFill>
                          <a:effectLst/>
                          <a:uLnTx/>
                          <a:uFillTx/>
                          <a:latin typeface="+mn-lt"/>
                          <a:ea typeface="+mn-ea"/>
                          <a:cs typeface="+mn-cs"/>
                        </a:rPr>
                        <a:t>
CIERRE DOMINICAL 
Los domingos deben ser jornadas de reflexión y encuentro familiar que nos permitan recuperar el diálogo y fortalecer nuestros vínculos afectivos. A lo largo de nuestra lucha, conseguimos que ya sean más de 90 las ciudades que cuentan con esta legislación. Dale COMPARTIR y sumate al cierre dominical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534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- 2017-02-18 12:45:01</a:t>
                      </a:r>
                      <a:r>
                        <a:rPr kumimoji="0" lang="es-ES" sz="1000" b="0" i="0" u="none" strike="noStrike" kern="1200" cap="none" spc="0" normalizeH="0" baseline="0" noProof="0">
                          <a:ln>
                            <a:noFill/>
                          </a:ln>
                          <a:solidFill>
                            <a:prstClr val="black"/>
                          </a:solidFill>
                          <a:effectLst/>
                          <a:uLnTx/>
                          <a:uFillTx/>
                          <a:latin typeface="+mn-lt"/>
                          <a:ea typeface="+mn-ea"/>
                          <a:cs typeface="+mn-cs"/>
                        </a:rPr>
                        <a:t>
DÍA DE LA MUJER DE LAS AMÉRICAS
Hoy se conmemora el Día de la Mujer de las Américas, fecha que tiene como fin involucrar a las mujeres de manera plena en todos los ámbitos y reconocer el papel vital que ellas desempeñaron como agentes de cambio social. Celebremos este día etiquetando a esa mujer que se merece ser saludada en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72377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632172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216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7653486"/>
                    </a:ext>
                  </a:extLst>
                </a:gridCol>
                <a:gridCol w="658368">
                  <a:extLst>
                    <a:ext uri="{9D8B030D-6E8A-4147-A177-3AD203B41FA5}">
                      <a16:colId xmlns:a16="http://schemas.microsoft.com/office/drawing/2014/main" val="4269277957"/>
                    </a:ext>
                  </a:extLst>
                </a:gridCol>
                <a:gridCol w="658368">
                  <a:extLst>
                    <a:ext uri="{9D8B030D-6E8A-4147-A177-3AD203B41FA5}">
                      <a16:colId xmlns:a16="http://schemas.microsoft.com/office/drawing/2014/main" val="691653795"/>
                    </a:ext>
                  </a:extLst>
                </a:gridCol>
                <a:gridCol w="658368">
                  <a:extLst>
                    <a:ext uri="{9D8B030D-6E8A-4147-A177-3AD203B41FA5}">
                      <a16:colId xmlns:a16="http://schemas.microsoft.com/office/drawing/2014/main" val="3780374248"/>
                    </a:ext>
                  </a:extLst>
                </a:gridCol>
                <a:gridCol w="658368">
                  <a:extLst>
                    <a:ext uri="{9D8B030D-6E8A-4147-A177-3AD203B41FA5}">
                      <a16:colId xmlns:a16="http://schemas.microsoft.com/office/drawing/2014/main" val="732884897"/>
                    </a:ext>
                  </a:extLst>
                </a:gridCol>
                <a:gridCol w="658368">
                  <a:extLst>
                    <a:ext uri="{9D8B030D-6E8A-4147-A177-3AD203B41FA5}">
                      <a16:colId xmlns:a16="http://schemas.microsoft.com/office/drawing/2014/main" val="3298212040"/>
                    </a:ext>
                  </a:extLst>
                </a:gridCol>
                <a:gridCol w="658368">
                  <a:extLst>
                    <a:ext uri="{9D8B030D-6E8A-4147-A177-3AD203B41FA5}">
                      <a16:colId xmlns:a16="http://schemas.microsoft.com/office/drawing/2014/main" val="1624249561"/>
                    </a:ext>
                  </a:extLst>
                </a:gridCol>
                <a:gridCol w="658368">
                  <a:extLst>
                    <a:ext uri="{9D8B030D-6E8A-4147-A177-3AD203B41FA5}">
                      <a16:colId xmlns:a16="http://schemas.microsoft.com/office/drawing/2014/main" val="223108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800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- 2017-02-03 18:44:40</a:t>
                      </a:r>
                      <a:r>
                        <a:rPr kumimoji="0" lang="es-ES" sz="1000" b="0" i="0" u="none" strike="noStrike" kern="1200" cap="none" spc="0" normalizeH="0" baseline="0" noProof="0">
                          <a:ln>
                            <a:noFill/>
                          </a:ln>
                          <a:solidFill>
                            <a:prstClr val="black"/>
                          </a:solidFill>
                          <a:effectLst/>
                          <a:uLnTx/>
                          <a:uFillTx/>
                          <a:latin typeface="+mn-lt"/>
                          <a:ea typeface="+mn-ea"/>
                          <a:cs typeface="+mn-cs"/>
                        </a:rPr>
                        <a:t>
Frente a la confusión sobre la implementación de los “Precios Transparentes” es necesario que el gobierno formule una campaña aclaratoria ya que el 80% de los pequeños y medianos comerciantes no comprende la medida para llevarla a cabo, y para no generar cierta sensación de ambigüedad en el consumidor de que los precios se incrementaron, cuando esto no ocurrió en el comercio Pyme. https://goo.gl/oJwzh0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371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- 2017-02-22 18:56:17</a:t>
                      </a:r>
                      <a:r>
                        <a:rPr kumimoji="0" lang="es-ES" sz="1000" b="0" i="0" u="none" strike="noStrike" kern="1200" cap="none" spc="0" normalizeH="0" baseline="0" noProof="0">
                          <a:ln>
                            <a:noFill/>
                          </a:ln>
                          <a:solidFill>
                            <a:prstClr val="black"/>
                          </a:solidFill>
                          <a:effectLst/>
                          <a:uLnTx/>
                          <a:uFillTx/>
                          <a:latin typeface="+mn-lt"/>
                          <a:ea typeface="+mn-ea"/>
                          <a:cs typeface="+mn-cs"/>
                        </a:rPr>
                        <a:t>
Con el objetivo de disminuir los costos de fabricación de diversos aparatos y equipos electrónicos, y mejorar así las condiciones de competitividad y productividad, los productos informáticos como computadoras, notebooks, tablets y sus componentes no pagarán aranceles de importación. Con estos cambios se espera que los valores de venta se acerquen a los de las grandes cadenas de tecnología de Chile, destino elegido por muchos argentinos por los bajos precios. Dale COMPARTIR y contanos qué te parece esta medida.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118426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920786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- 10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6884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126575"/>
                    </a:ext>
                  </a:extLst>
                </a:gridCol>
                <a:gridCol w="658368">
                  <a:extLst>
                    <a:ext uri="{9D8B030D-6E8A-4147-A177-3AD203B41FA5}">
                      <a16:colId xmlns:a16="http://schemas.microsoft.com/office/drawing/2014/main" val="1842869283"/>
                    </a:ext>
                  </a:extLst>
                </a:gridCol>
                <a:gridCol w="658368">
                  <a:extLst>
                    <a:ext uri="{9D8B030D-6E8A-4147-A177-3AD203B41FA5}">
                      <a16:colId xmlns:a16="http://schemas.microsoft.com/office/drawing/2014/main" val="1434936946"/>
                    </a:ext>
                  </a:extLst>
                </a:gridCol>
                <a:gridCol w="658368">
                  <a:extLst>
                    <a:ext uri="{9D8B030D-6E8A-4147-A177-3AD203B41FA5}">
                      <a16:colId xmlns:a16="http://schemas.microsoft.com/office/drawing/2014/main" val="338329753"/>
                    </a:ext>
                  </a:extLst>
                </a:gridCol>
                <a:gridCol w="658368">
                  <a:extLst>
                    <a:ext uri="{9D8B030D-6E8A-4147-A177-3AD203B41FA5}">
                      <a16:colId xmlns:a16="http://schemas.microsoft.com/office/drawing/2014/main" val="3156710307"/>
                    </a:ext>
                  </a:extLst>
                </a:gridCol>
                <a:gridCol w="658368">
                  <a:extLst>
                    <a:ext uri="{9D8B030D-6E8A-4147-A177-3AD203B41FA5}">
                      <a16:colId xmlns:a16="http://schemas.microsoft.com/office/drawing/2014/main" val="1204799748"/>
                    </a:ext>
                  </a:extLst>
                </a:gridCol>
                <a:gridCol w="658368">
                  <a:extLst>
                    <a:ext uri="{9D8B030D-6E8A-4147-A177-3AD203B41FA5}">
                      <a16:colId xmlns:a16="http://schemas.microsoft.com/office/drawing/2014/main" val="3440022676"/>
                    </a:ext>
                  </a:extLst>
                </a:gridCol>
                <a:gridCol w="658368">
                  <a:extLst>
                    <a:ext uri="{9D8B030D-6E8A-4147-A177-3AD203B41FA5}">
                      <a16:colId xmlns:a16="http://schemas.microsoft.com/office/drawing/2014/main" val="273483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95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- 2017-02-19 18:49:00</a:t>
                      </a:r>
                      <a:r>
                        <a:rPr kumimoji="0" lang="es-ES" sz="1000" b="0" i="0" u="none" strike="noStrike" kern="1200" cap="none" spc="0" normalizeH="0" baseline="0" noProof="0">
                          <a:ln>
                            <a:noFill/>
                          </a:ln>
                          <a:solidFill>
                            <a:prstClr val="black"/>
                          </a:solidFill>
                          <a:effectLst/>
                          <a:uLnTx/>
                          <a:uFillTx/>
                          <a:latin typeface="+mn-lt"/>
                          <a:ea typeface="+mn-ea"/>
                          <a:cs typeface="+mn-cs"/>
                        </a:rPr>
                        <a:t>
PLANTAR ÁRBOLES, SALVAR VIDAS
Con una pequeña inversión en plantación de árboles en algunas de las ciudades más grandes del mundo se podría mejorar la salud de decenas de millones de personas ya que permite reducir los índices de polución y enfriar el aire en las calles urbanas generando un impacto positivo en la vida de las personas. Dale COMPARTIR a esta propuesta destinada a mejorar nuestra calidad de vida en las ciudades.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03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- 2017-02-10 13:58:29</a:t>
                      </a:r>
                      <a:r>
                        <a:rPr kumimoji="0" lang="es-ES" sz="1000" b="0" i="0" u="none" strike="noStrike" kern="1200" cap="none" spc="0" normalizeH="0" baseline="0" noProof="0">
                          <a:ln>
                            <a:noFill/>
                          </a:ln>
                          <a:solidFill>
                            <a:prstClr val="black"/>
                          </a:solidFill>
                          <a:effectLst/>
                          <a:uLnTx/>
                          <a:uFillTx/>
                          <a:latin typeface="+mn-lt"/>
                          <a:ea typeface="+mn-ea"/>
                          <a:cs typeface="+mn-cs"/>
                        </a:rPr>
                        <a:t>
“EL MERCADO EN TU BARRIO” LLEGA A SANTA FE y PARANÁ
Con el objetivo de facilitar y promover el acceso de la población a diversos productos agroalimentarios bajo el lema del productor directo al consumidor, Santa Fe y Paraná se convertirán en las primeras ciudades del interior del país en llevar adelante el programa del Ministerio de Producción de la Nación Argentina y del Ministerio de Agroindustria de la Nación Argentina “El Mercado en tu Barrio” con productores frutihortícolas de CAME, dado el gran éxito que ya tiene en la provincia de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907612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896160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- 11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2984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3278223"/>
                    </a:ext>
                  </a:extLst>
                </a:gridCol>
                <a:gridCol w="658368">
                  <a:extLst>
                    <a:ext uri="{9D8B030D-6E8A-4147-A177-3AD203B41FA5}">
                      <a16:colId xmlns:a16="http://schemas.microsoft.com/office/drawing/2014/main" val="3048387845"/>
                    </a:ext>
                  </a:extLst>
                </a:gridCol>
                <a:gridCol w="658368">
                  <a:extLst>
                    <a:ext uri="{9D8B030D-6E8A-4147-A177-3AD203B41FA5}">
                      <a16:colId xmlns:a16="http://schemas.microsoft.com/office/drawing/2014/main" val="20046063"/>
                    </a:ext>
                  </a:extLst>
                </a:gridCol>
                <a:gridCol w="658368">
                  <a:extLst>
                    <a:ext uri="{9D8B030D-6E8A-4147-A177-3AD203B41FA5}">
                      <a16:colId xmlns:a16="http://schemas.microsoft.com/office/drawing/2014/main" val="1920348575"/>
                    </a:ext>
                  </a:extLst>
                </a:gridCol>
                <a:gridCol w="658368">
                  <a:extLst>
                    <a:ext uri="{9D8B030D-6E8A-4147-A177-3AD203B41FA5}">
                      <a16:colId xmlns:a16="http://schemas.microsoft.com/office/drawing/2014/main" val="2044505479"/>
                    </a:ext>
                  </a:extLst>
                </a:gridCol>
                <a:gridCol w="658368">
                  <a:extLst>
                    <a:ext uri="{9D8B030D-6E8A-4147-A177-3AD203B41FA5}">
                      <a16:colId xmlns:a16="http://schemas.microsoft.com/office/drawing/2014/main" val="2456974350"/>
                    </a:ext>
                  </a:extLst>
                </a:gridCol>
                <a:gridCol w="658368">
                  <a:extLst>
                    <a:ext uri="{9D8B030D-6E8A-4147-A177-3AD203B41FA5}">
                      <a16:colId xmlns:a16="http://schemas.microsoft.com/office/drawing/2014/main" val="1241560119"/>
                    </a:ext>
                  </a:extLst>
                </a:gridCol>
                <a:gridCol w="658368">
                  <a:extLst>
                    <a:ext uri="{9D8B030D-6E8A-4147-A177-3AD203B41FA5}">
                      <a16:colId xmlns:a16="http://schemas.microsoft.com/office/drawing/2014/main" val="268525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090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- 2017-02-03 12:31:47</a:t>
                      </a:r>
                      <a:r>
                        <a:rPr kumimoji="0" lang="es-ES" sz="1000" b="0" i="0" u="none" strike="noStrike" kern="1200" cap="none" spc="0" normalizeH="0" baseline="0" noProof="0">
                          <a:ln>
                            <a:noFill/>
                          </a:ln>
                          <a:solidFill>
                            <a:prstClr val="black"/>
                          </a:solidFill>
                          <a:effectLst/>
                          <a:uLnTx/>
                          <a:uFillTx/>
                          <a:latin typeface="+mn-lt"/>
                          <a:ea typeface="+mn-ea"/>
                          <a:cs typeface="+mn-cs"/>
                        </a:rPr>
                        <a:t>
Malargüe con uno de los cielos más limpios del mundo, Cacheuta y sus aguas termales, San Rafael y una mezcla perfecta entre deportes extremos y encanto de sus bahías, la Ruta del Vino y la del Olivo y, lógicamente, la inmensidad del Aconcagua. Dale COMPARTIR por esta bella provincia que une historia y bellezas naturales y ¡disfrutemos del turismo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301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- 2017-02-24 12:25:35</a:t>
                      </a:r>
                      <a:r>
                        <a:rPr kumimoji="0" lang="es-ES" sz="1000" b="0" i="0" u="none" strike="noStrike" kern="1200" cap="none" spc="0" normalizeH="0" baseline="0" noProof="0">
                          <a:ln>
                            <a:noFill/>
                          </a:ln>
                          <a:solidFill>
                            <a:prstClr val="black"/>
                          </a:solidFill>
                          <a:effectLst/>
                          <a:uLnTx/>
                          <a:uFillTx/>
                          <a:latin typeface="+mn-lt"/>
                          <a:ea typeface="+mn-ea"/>
                          <a:cs typeface="+mn-cs"/>
                        </a:rPr>
                        <a:t>
PYMES: LAS GRANDES EMPLEADORAS DE LA ARGENTINA
Las pequeñas y medianas empresas concentran el 66% de la fuerza de trabajo en Argentina, muy por encima del 0,2% que registran las grandes compañías. Además, las Pymes en la actualidad generan 4,3 millones de empleos. Dale COMPARTIR y sigamos alentando su desarrollo para el crecimiento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655450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47888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- 12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14336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7352993"/>
                    </a:ext>
                  </a:extLst>
                </a:gridCol>
                <a:gridCol w="658368">
                  <a:extLst>
                    <a:ext uri="{9D8B030D-6E8A-4147-A177-3AD203B41FA5}">
                      <a16:colId xmlns:a16="http://schemas.microsoft.com/office/drawing/2014/main" val="2921386872"/>
                    </a:ext>
                  </a:extLst>
                </a:gridCol>
                <a:gridCol w="658368">
                  <a:extLst>
                    <a:ext uri="{9D8B030D-6E8A-4147-A177-3AD203B41FA5}">
                      <a16:colId xmlns:a16="http://schemas.microsoft.com/office/drawing/2014/main" val="1429121448"/>
                    </a:ext>
                  </a:extLst>
                </a:gridCol>
                <a:gridCol w="658368">
                  <a:extLst>
                    <a:ext uri="{9D8B030D-6E8A-4147-A177-3AD203B41FA5}">
                      <a16:colId xmlns:a16="http://schemas.microsoft.com/office/drawing/2014/main" val="338543001"/>
                    </a:ext>
                  </a:extLst>
                </a:gridCol>
                <a:gridCol w="658368">
                  <a:extLst>
                    <a:ext uri="{9D8B030D-6E8A-4147-A177-3AD203B41FA5}">
                      <a16:colId xmlns:a16="http://schemas.microsoft.com/office/drawing/2014/main" val="2431150713"/>
                    </a:ext>
                  </a:extLst>
                </a:gridCol>
                <a:gridCol w="658368">
                  <a:extLst>
                    <a:ext uri="{9D8B030D-6E8A-4147-A177-3AD203B41FA5}">
                      <a16:colId xmlns:a16="http://schemas.microsoft.com/office/drawing/2014/main" val="3734705787"/>
                    </a:ext>
                  </a:extLst>
                </a:gridCol>
                <a:gridCol w="658368">
                  <a:extLst>
                    <a:ext uri="{9D8B030D-6E8A-4147-A177-3AD203B41FA5}">
                      <a16:colId xmlns:a16="http://schemas.microsoft.com/office/drawing/2014/main" val="931123758"/>
                    </a:ext>
                  </a:extLst>
                </a:gridCol>
                <a:gridCol w="658368">
                  <a:extLst>
                    <a:ext uri="{9D8B030D-6E8A-4147-A177-3AD203B41FA5}">
                      <a16:colId xmlns:a16="http://schemas.microsoft.com/office/drawing/2014/main" val="3611121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840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- 2017-02-19 12:31:27</a:t>
                      </a:r>
                      <a:r>
                        <a:rPr kumimoji="0" lang="es-ES" sz="1000" b="0" i="0" u="none" strike="noStrike" kern="1200" cap="none" spc="0" normalizeH="0" baseline="0" noProof="0">
                          <a:ln>
                            <a:noFill/>
                          </a:ln>
                          <a:solidFill>
                            <a:prstClr val="black"/>
                          </a:solidFill>
                          <a:effectLst/>
                          <a:uLnTx/>
                          <a:uFillTx/>
                          <a:latin typeface="+mn-lt"/>
                          <a:ea typeface="+mn-ea"/>
                          <a:cs typeface="+mn-cs"/>
                        </a:rPr>
                        <a:t>
LA PASIÓN MOTIVA A EMPRENDER
Un grupo de amigos creó Yo Colaboro con los Refugios, un emprendimiento para ayudar a los perros donando al refugio asociado que elijas el equivalente al producto que hayas comprado para tu mascota.
Dale COMPARTIR y sigamos incentivando el espíritu emprendedor.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494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- 2017-02-01 18:23:07</a:t>
                      </a:r>
                      <a:r>
                        <a:rPr kumimoji="0" lang="es-ES" sz="1000" b="0" i="0" u="none" strike="noStrike" kern="1200" cap="none" spc="0" normalizeH="0" baseline="0" noProof="0">
                          <a:ln>
                            <a:noFill/>
                          </a:ln>
                          <a:solidFill>
                            <a:prstClr val="black"/>
                          </a:solidFill>
                          <a:effectLst/>
                          <a:uLnTx/>
                          <a:uFillTx/>
                          <a:latin typeface="+mn-lt"/>
                          <a:ea typeface="+mn-ea"/>
                          <a:cs typeface="+mn-cs"/>
                        </a:rPr>
                        <a:t>
COMENZÓ A REGIR HOY “PRECIOS TRANSPARENTES”
A partir de normativa “Precios transparentes”, los comercios deberán exhibir el valor al contado y el valor financiado en cuotas, por lo cual comprar en un pago (con tarjeta o en efectivo) va a salir más barato ya que el costo financiero no va a estar incluido en el precio inicial. Además, se adecuarán los programas Ahora 12 y Ahora 18. https://goo.gl/AVDsg9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784801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847095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59465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9552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57362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576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3375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756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91517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801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62874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656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2529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0362834"/>
                    </a:ext>
                  </a:extLst>
                </a:gridCol>
                <a:gridCol w="2468880">
                  <a:extLst>
                    <a:ext uri="{9D8B030D-6E8A-4147-A177-3AD203B41FA5}">
                      <a16:colId xmlns:a16="http://schemas.microsoft.com/office/drawing/2014/main" val="3577001342"/>
                    </a:ext>
                  </a:extLst>
                </a:gridCol>
                <a:gridCol w="822960">
                  <a:extLst>
                    <a:ext uri="{9D8B030D-6E8A-4147-A177-3AD203B41FA5}">
                      <a16:colId xmlns:a16="http://schemas.microsoft.com/office/drawing/2014/main" val="2299941932"/>
                    </a:ext>
                  </a:extLst>
                </a:gridCol>
                <a:gridCol w="822960">
                  <a:extLst>
                    <a:ext uri="{9D8B030D-6E8A-4147-A177-3AD203B41FA5}">
                      <a16:colId xmlns:a16="http://schemas.microsoft.com/office/drawing/2014/main" val="2508175764"/>
                    </a:ext>
                  </a:extLst>
                </a:gridCol>
                <a:gridCol w="822960">
                  <a:extLst>
                    <a:ext uri="{9D8B030D-6E8A-4147-A177-3AD203B41FA5}">
                      <a16:colId xmlns:a16="http://schemas.microsoft.com/office/drawing/2014/main" val="79629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221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Damián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160311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 Lur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(32)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93731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Aleksandar Miljesic Peluffo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(27)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10082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Tincho Heredia Aravena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18192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Castellani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74185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Elias Mandeb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38354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78057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Anibal Barros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53125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Serrano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62303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Stricker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71988591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289468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319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6746243"/>
                    </a:ext>
                  </a:extLst>
                </a:gridCol>
                <a:gridCol w="2468880">
                  <a:extLst>
                    <a:ext uri="{9D8B030D-6E8A-4147-A177-3AD203B41FA5}">
                      <a16:colId xmlns:a16="http://schemas.microsoft.com/office/drawing/2014/main" val="1221272621"/>
                    </a:ext>
                  </a:extLst>
                </a:gridCol>
                <a:gridCol w="822960">
                  <a:extLst>
                    <a:ext uri="{9D8B030D-6E8A-4147-A177-3AD203B41FA5}">
                      <a16:colId xmlns:a16="http://schemas.microsoft.com/office/drawing/2014/main" val="1285346973"/>
                    </a:ext>
                  </a:extLst>
                </a:gridCol>
                <a:gridCol w="822960">
                  <a:extLst>
                    <a:ext uri="{9D8B030D-6E8A-4147-A177-3AD203B41FA5}">
                      <a16:colId xmlns:a16="http://schemas.microsoft.com/office/drawing/2014/main" val="3295555741"/>
                    </a:ext>
                  </a:extLst>
                </a:gridCol>
                <a:gridCol w="822960">
                  <a:extLst>
                    <a:ext uri="{9D8B030D-6E8A-4147-A177-3AD203B41FA5}">
                      <a16:colId xmlns:a16="http://schemas.microsoft.com/office/drawing/2014/main" val="55069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97076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Tordo Steell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279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 Orrego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733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Vercher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32678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Sabljic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3918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Ceval | Alto Minho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6352419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45995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1457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6538345"/>
                    </a:ext>
                  </a:extLst>
                </a:gridCol>
                <a:gridCol w="1645920">
                  <a:extLst>
                    <a:ext uri="{9D8B030D-6E8A-4147-A177-3AD203B41FA5}">
                      <a16:colId xmlns:a16="http://schemas.microsoft.com/office/drawing/2014/main" val="4047204663"/>
                    </a:ext>
                  </a:extLst>
                </a:gridCol>
                <a:gridCol w="822960">
                  <a:extLst>
                    <a:ext uri="{9D8B030D-6E8A-4147-A177-3AD203B41FA5}">
                      <a16:colId xmlns:a16="http://schemas.microsoft.com/office/drawing/2014/main" val="3471677071"/>
                    </a:ext>
                  </a:extLst>
                </a:gridCol>
                <a:gridCol w="822960">
                  <a:extLst>
                    <a:ext uri="{9D8B030D-6E8A-4147-A177-3AD203B41FA5}">
                      <a16:colId xmlns:a16="http://schemas.microsoft.com/office/drawing/2014/main" val="1953267022"/>
                    </a:ext>
                  </a:extLst>
                </a:gridCol>
                <a:gridCol w="822960">
                  <a:extLst>
                    <a:ext uri="{9D8B030D-6E8A-4147-A177-3AD203B41FA5}">
                      <a16:colId xmlns:a16="http://schemas.microsoft.com/office/drawing/2014/main" val="288973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0190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ASEA - Asociación de Emprendedores de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Alan Sosa - 2017-02-22 20:55:21</a:t>
                      </a:r>
                      <a:r>
                        <a:rPr kumimoji="0" lang="es-ES" sz="1000" b="0" i="0" u="none" strike="noStrike" kern="1200" cap="none" spc="0" normalizeH="0" baseline="0" noProof="0">
                          <a:ln>
                            <a:noFill/>
                          </a:ln>
                          <a:solidFill>
                            <a:prstClr val="black"/>
                          </a:solidFill>
                          <a:effectLst/>
                          <a:uLnTx/>
                          <a:uFillTx/>
                          <a:latin typeface="+mn-lt"/>
                          <a:ea typeface="+mn-ea"/>
                          <a:cs typeface="+mn-cs"/>
                        </a:rPr>
                        <a:t>
Hola emprendedores! Alguien en buenos aires cerca del obelisco para hablar??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826893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242500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229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3671170"/>
                    </a:ext>
                  </a:extLst>
                </a:gridCol>
                <a:gridCol w="1645920">
                  <a:extLst>
                    <a:ext uri="{9D8B030D-6E8A-4147-A177-3AD203B41FA5}">
                      <a16:colId xmlns:a16="http://schemas.microsoft.com/office/drawing/2014/main" val="1806944731"/>
                    </a:ext>
                  </a:extLst>
                </a:gridCol>
                <a:gridCol w="822960">
                  <a:extLst>
                    <a:ext uri="{9D8B030D-6E8A-4147-A177-3AD203B41FA5}">
                      <a16:colId xmlns:a16="http://schemas.microsoft.com/office/drawing/2014/main" val="287090176"/>
                    </a:ext>
                  </a:extLst>
                </a:gridCol>
                <a:gridCol w="822960">
                  <a:extLst>
                    <a:ext uri="{9D8B030D-6E8A-4147-A177-3AD203B41FA5}">
                      <a16:colId xmlns:a16="http://schemas.microsoft.com/office/drawing/2014/main" val="2137003314"/>
                    </a:ext>
                  </a:extLst>
                </a:gridCol>
                <a:gridCol w="822960">
                  <a:extLst>
                    <a:ext uri="{9D8B030D-6E8A-4147-A177-3AD203B41FA5}">
                      <a16:colId xmlns:a16="http://schemas.microsoft.com/office/drawing/2014/main" val="17922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5275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ASEA - Asociación de Emprendedores de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Asociación de Emprendedores de Guatemala - Asegua - 2017-02-15 14:01:57</a:t>
                      </a:r>
                      <a:r>
                        <a:rPr kumimoji="0" lang="es-ES" sz="1000" b="0" i="0" u="none" strike="noStrike" kern="1200" cap="none" spc="0" normalizeH="0" baseline="0" noProof="0">
                          <a:ln>
                            <a:noFill/>
                          </a:ln>
                          <a:solidFill>
                            <a:prstClr val="black"/>
                          </a:solidFill>
                          <a:effectLst/>
                          <a:uLnTx/>
                          <a:uFillTx/>
                          <a:latin typeface="+mn-lt"/>
                          <a:ea typeface="+mn-ea"/>
                          <a:cs typeface="+mn-cs"/>
                        </a:rPr>
                        <a:t>
¿Cuáles son tus derechos como emprendedor?
¿Cómo acceder a fondos para validar tu emprendimiento?
¿Qué opciones habrá para obtener financiamiento en Guatemala?
Infórmate y DESCARGA la iniciativa de Ley de Fortalecimiento al Emprendimiento #LeyASEGUA y entérate de los beneficios para el ecosistema.
Comenten y usen el hashtag #LeyASEGUA
ASELA - Asociación de Emprendedores de Latino América
Asech- Asociación de Emprendedores en Chile
ASEA - Asociación de Emprendedores de Argentina
Asociación de Emprendedores de México
Asec - Asociación de Emprendedores de Colombia
Asociación de Emprendedores de Perú ASEP
Walther Morales Rios Gonzalo Brahm Claudia Ruiz Ezrra Orozco Ruben Morales Monroy Maritza Canek Pinelo Campus Tec  Impact Hub Antigua Chamba Coworking Pepita Labs Startup Weekend Guatemala Maria Zaghi José Urrutia Alexis Canahui Carlos Morales Diego Eduardo De León Centro Municipal de Emprendimiento Alterna Multiverse  Viceministerio de Desarrollo de la Micro, Pequeña y Mediana Empresa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380027080"/>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363339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6589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60411706"/>
                    </a:ext>
                  </a:extLst>
                </a:gridCol>
                <a:gridCol w="1645920">
                  <a:extLst>
                    <a:ext uri="{9D8B030D-6E8A-4147-A177-3AD203B41FA5}">
                      <a16:colId xmlns:a16="http://schemas.microsoft.com/office/drawing/2014/main" val="697360288"/>
                    </a:ext>
                  </a:extLst>
                </a:gridCol>
                <a:gridCol w="822960">
                  <a:extLst>
                    <a:ext uri="{9D8B030D-6E8A-4147-A177-3AD203B41FA5}">
                      <a16:colId xmlns:a16="http://schemas.microsoft.com/office/drawing/2014/main" val="3094072406"/>
                    </a:ext>
                  </a:extLst>
                </a:gridCol>
                <a:gridCol w="822960">
                  <a:extLst>
                    <a:ext uri="{9D8B030D-6E8A-4147-A177-3AD203B41FA5}">
                      <a16:colId xmlns:a16="http://schemas.microsoft.com/office/drawing/2014/main" val="3374676493"/>
                    </a:ext>
                  </a:extLst>
                </a:gridCol>
                <a:gridCol w="822960">
                  <a:extLst>
                    <a:ext uri="{9D8B030D-6E8A-4147-A177-3AD203B41FA5}">
                      <a16:colId xmlns:a16="http://schemas.microsoft.com/office/drawing/2014/main" val="428564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7307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ASEA - Asociación de Emprendedores de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Ana Sofia Gomez Carchidio - 2017-02-03 11:53:20</a:t>
                      </a:r>
                      <a:r>
                        <a:rPr kumimoji="0" lang="es-ES" sz="1000" b="0" i="0" u="none" strike="noStrike" kern="1200" cap="none" spc="0" normalizeH="0" baseline="0" noProof="0">
                          <a:ln>
                            <a:noFill/>
                          </a:ln>
                          <a:solidFill>
                            <a:prstClr val="black"/>
                          </a:solidFill>
                          <a:effectLst/>
                          <a:uLnTx/>
                          <a:uFillTx/>
                          <a:latin typeface="+mn-lt"/>
                          <a:ea typeface="+mn-ea"/>
                          <a:cs typeface="+mn-cs"/>
                        </a:rPr>
                        <a:t>
¿Quieres conocer mejor a tu consumidor, interactuar de forma eficiente con tu audiencia e incrementar el impacto de tu marca en el mercado? Te ofrecemos nuestros servicios integrales de Social Media con paquetes que se ajustan a tus necesidades (básico, normal e intensivo). 
Contamos con experiencia comprobable en el manejo de clientes con sede en Venezuela, EEUU y Argentina.
Para más información escríbenos a untoquetecnico@gmail.com o al inbox de Toque Técnico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960080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696053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661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65086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1352</Words>
  <Application>Microsoft Office PowerPoint</Application>
  <PresentationFormat>On-screen Show (4:3)</PresentationFormat>
  <Paragraphs>548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 By Weekday</vt:lpstr>
      <vt:lpstr>Interaction Rate By Weekday</vt:lpstr>
      <vt:lpstr>Own Posts</vt:lpstr>
      <vt:lpstr>Own Posts Table - 1 of 12</vt:lpstr>
      <vt:lpstr>Own Posts Table - 2 of 12</vt:lpstr>
      <vt:lpstr>Own Posts Table - 3 of 12</vt:lpstr>
      <vt:lpstr>Own Posts Table - 4 of 12</vt:lpstr>
      <vt:lpstr>Own Posts Table - 5 of 12</vt:lpstr>
      <vt:lpstr>Own Posts Table - 6 of 12</vt:lpstr>
      <vt:lpstr>Own Posts Table - 7 of 12</vt:lpstr>
      <vt:lpstr>Own Posts Table - 8 of 12</vt:lpstr>
      <vt:lpstr>Own Posts Table - 9 of 12</vt:lpstr>
      <vt:lpstr>Own Posts Table - 10 of 12</vt:lpstr>
      <vt:lpstr>Own Posts Table - 11 of 12</vt:lpstr>
      <vt:lpstr>Own Posts Table - 12 of 12</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Questions Table - 1 of 3</vt:lpstr>
      <vt:lpstr>Questions Table - 2 of 3</vt:lpstr>
      <vt:lpstr>Questions Table - 3 of 3</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2017-03-02T14:56:49Z</dcterms:created>
  <dcterms:modified xsi:type="dcterms:W3CDTF">2017-03-02T14:57:43Z</dcterms:modified>
</cp:coreProperties>
</file>