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99103</c:v>
                </c:pt>
                <c:pt idx="1">
                  <c:v>99192</c:v>
                </c:pt>
                <c:pt idx="2">
                  <c:v>99243</c:v>
                </c:pt>
                <c:pt idx="3">
                  <c:v>99322</c:v>
                </c:pt>
                <c:pt idx="4">
                  <c:v>99416</c:v>
                </c:pt>
                <c:pt idx="5">
                  <c:v>99499</c:v>
                </c:pt>
                <c:pt idx="6">
                  <c:v>99593</c:v>
                </c:pt>
                <c:pt idx="7">
                  <c:v>99650</c:v>
                </c:pt>
                <c:pt idx="8">
                  <c:v>99718</c:v>
                </c:pt>
                <c:pt idx="9">
                  <c:v>99768</c:v>
                </c:pt>
                <c:pt idx="10">
                  <c:v>99825</c:v>
                </c:pt>
                <c:pt idx="11">
                  <c:v>99867</c:v>
                </c:pt>
                <c:pt idx="12">
                  <c:v>99942</c:v>
                </c:pt>
                <c:pt idx="13">
                  <c:v>100139</c:v>
                </c:pt>
                <c:pt idx="14">
                  <c:v>100349</c:v>
                </c:pt>
                <c:pt idx="15">
                  <c:v>100880</c:v>
                </c:pt>
                <c:pt idx="16">
                  <c:v>101090</c:v>
                </c:pt>
                <c:pt idx="17">
                  <c:v>101242</c:v>
                </c:pt>
                <c:pt idx="18">
                  <c:v>101344</c:v>
                </c:pt>
                <c:pt idx="19">
                  <c:v>101529</c:v>
                </c:pt>
                <c:pt idx="20">
                  <c:v>102624</c:v>
                </c:pt>
                <c:pt idx="21">
                  <c:v>103228</c:v>
                </c:pt>
                <c:pt idx="22">
                  <c:v>103628</c:v>
                </c:pt>
                <c:pt idx="23">
                  <c:v>103809</c:v>
                </c:pt>
                <c:pt idx="24">
                  <c:v>103941</c:v>
                </c:pt>
                <c:pt idx="25">
                  <c:v>104091</c:v>
                </c:pt>
                <c:pt idx="26">
                  <c:v>104209</c:v>
                </c:pt>
                <c:pt idx="27">
                  <c:v>104304</c:v>
                </c:pt>
              </c:numCache>
            </c:numRef>
          </c:val>
          <c:smooth val="0"/>
          <c:extLst>
            <c:ext xmlns:c16="http://schemas.microsoft.com/office/drawing/2014/chart" uri="{C3380CC4-5D6E-409C-BE32-E72D297353CC}">
              <c16:uniqueId val="{00000000-4003-464C-9F18-ED560A2F80E6}"/>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Sheet1!$C$2:$C$29</c:f>
              <c:numCache>
                <c:formatCode>General</c:formatCode>
                <c:ptCount val="28"/>
                <c:pt idx="0">
                  <c:v>8171</c:v>
                </c:pt>
                <c:pt idx="1">
                  <c:v>8171</c:v>
                </c:pt>
                <c:pt idx="2">
                  <c:v>8172</c:v>
                </c:pt>
                <c:pt idx="3">
                  <c:v>8174</c:v>
                </c:pt>
                <c:pt idx="4">
                  <c:v>8176</c:v>
                </c:pt>
                <c:pt idx="5">
                  <c:v>8178</c:v>
                </c:pt>
                <c:pt idx="6">
                  <c:v>8182</c:v>
                </c:pt>
                <c:pt idx="7">
                  <c:v>8184</c:v>
                </c:pt>
                <c:pt idx="8">
                  <c:v>8187</c:v>
                </c:pt>
                <c:pt idx="9">
                  <c:v>8187</c:v>
                </c:pt>
                <c:pt idx="10">
                  <c:v>8187</c:v>
                </c:pt>
                <c:pt idx="11">
                  <c:v>8187</c:v>
                </c:pt>
                <c:pt idx="12">
                  <c:v>8188</c:v>
                </c:pt>
                <c:pt idx="13">
                  <c:v>8189</c:v>
                </c:pt>
                <c:pt idx="14">
                  <c:v>8196</c:v>
                </c:pt>
                <c:pt idx="15">
                  <c:v>8196</c:v>
                </c:pt>
                <c:pt idx="16">
                  <c:v>8200</c:v>
                </c:pt>
                <c:pt idx="17">
                  <c:v>8205</c:v>
                </c:pt>
                <c:pt idx="18">
                  <c:v>8208</c:v>
                </c:pt>
                <c:pt idx="19">
                  <c:v>8209</c:v>
                </c:pt>
                <c:pt idx="20">
                  <c:v>8217</c:v>
                </c:pt>
                <c:pt idx="21">
                  <c:v>8231</c:v>
                </c:pt>
                <c:pt idx="22">
                  <c:v>8239</c:v>
                </c:pt>
                <c:pt idx="23">
                  <c:v>8242</c:v>
                </c:pt>
                <c:pt idx="24">
                  <c:v>8242</c:v>
                </c:pt>
                <c:pt idx="25">
                  <c:v>8241</c:v>
                </c:pt>
                <c:pt idx="26">
                  <c:v>8246</c:v>
                </c:pt>
                <c:pt idx="27">
                  <c:v>8248</c:v>
                </c:pt>
              </c:numCache>
            </c:numRef>
          </c:val>
          <c:smooth val="0"/>
          <c:extLst>
            <c:ext xmlns:c16="http://schemas.microsoft.com/office/drawing/2014/chart" uri="{C3380CC4-5D6E-409C-BE32-E72D297353CC}">
              <c16:uniqueId val="{00000001-4003-464C-9F18-ED560A2F80E6}"/>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Sheet1!$D$2:$D$29</c:f>
              <c:numCache>
                <c:formatCode>General</c:formatCode>
                <c:ptCount val="28"/>
                <c:pt idx="0">
                  <c:v>467316</c:v>
                </c:pt>
                <c:pt idx="1">
                  <c:v>467880</c:v>
                </c:pt>
                <c:pt idx="2">
                  <c:v>468093</c:v>
                </c:pt>
                <c:pt idx="3">
                  <c:v>468231</c:v>
                </c:pt>
                <c:pt idx="4">
                  <c:v>468776</c:v>
                </c:pt>
                <c:pt idx="5">
                  <c:v>469010</c:v>
                </c:pt>
                <c:pt idx="6">
                  <c:v>469241</c:v>
                </c:pt>
                <c:pt idx="7">
                  <c:v>469439</c:v>
                </c:pt>
                <c:pt idx="8">
                  <c:v>469625</c:v>
                </c:pt>
                <c:pt idx="9">
                  <c:v>469844</c:v>
                </c:pt>
                <c:pt idx="10">
                  <c:v>469947</c:v>
                </c:pt>
                <c:pt idx="11">
                  <c:v>470027</c:v>
                </c:pt>
                <c:pt idx="12">
                  <c:v>470213</c:v>
                </c:pt>
                <c:pt idx="13">
                  <c:v>470375</c:v>
                </c:pt>
                <c:pt idx="14">
                  <c:v>470527</c:v>
                </c:pt>
                <c:pt idx="15">
                  <c:v>470844</c:v>
                </c:pt>
                <c:pt idx="16">
                  <c:v>470954</c:v>
                </c:pt>
                <c:pt idx="17">
                  <c:v>471014</c:v>
                </c:pt>
                <c:pt idx="18">
                  <c:v>471081</c:v>
                </c:pt>
                <c:pt idx="19">
                  <c:v>471202</c:v>
                </c:pt>
                <c:pt idx="20">
                  <c:v>471388</c:v>
                </c:pt>
                <c:pt idx="21">
                  <c:v>471605</c:v>
                </c:pt>
                <c:pt idx="22">
                  <c:v>471774</c:v>
                </c:pt>
                <c:pt idx="23">
                  <c:v>471908</c:v>
                </c:pt>
                <c:pt idx="24">
                  <c:v>472040</c:v>
                </c:pt>
                <c:pt idx="25">
                  <c:v>472137</c:v>
                </c:pt>
                <c:pt idx="26">
                  <c:v>472265</c:v>
                </c:pt>
                <c:pt idx="27">
                  <c:v>472648</c:v>
                </c:pt>
              </c:numCache>
            </c:numRef>
          </c:val>
          <c:smooth val="0"/>
          <c:extLst>
            <c:ext xmlns:c16="http://schemas.microsoft.com/office/drawing/2014/chart" uri="{C3380CC4-5D6E-409C-BE32-E72D297353CC}">
              <c16:uniqueId val="{00000002-4003-464C-9F18-ED560A2F80E6}"/>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Sheet1!$E$2:$E$29</c:f>
              <c:numCache>
                <c:formatCode>General</c:formatCode>
                <c:ptCount val="28"/>
                <c:pt idx="0">
                  <c:v>90553</c:v>
                </c:pt>
                <c:pt idx="1">
                  <c:v>90647</c:v>
                </c:pt>
                <c:pt idx="2">
                  <c:v>90746</c:v>
                </c:pt>
                <c:pt idx="3">
                  <c:v>90870</c:v>
                </c:pt>
                <c:pt idx="4">
                  <c:v>90950</c:v>
                </c:pt>
                <c:pt idx="5">
                  <c:v>91063</c:v>
                </c:pt>
                <c:pt idx="6">
                  <c:v>91156</c:v>
                </c:pt>
                <c:pt idx="7">
                  <c:v>91335</c:v>
                </c:pt>
                <c:pt idx="8">
                  <c:v>91481</c:v>
                </c:pt>
                <c:pt idx="9">
                  <c:v>91965</c:v>
                </c:pt>
                <c:pt idx="10">
                  <c:v>93046</c:v>
                </c:pt>
                <c:pt idx="11">
                  <c:v>94098</c:v>
                </c:pt>
                <c:pt idx="12">
                  <c:v>95146</c:v>
                </c:pt>
                <c:pt idx="13">
                  <c:v>96107</c:v>
                </c:pt>
                <c:pt idx="14">
                  <c:v>96804</c:v>
                </c:pt>
                <c:pt idx="15">
                  <c:v>100472</c:v>
                </c:pt>
                <c:pt idx="16">
                  <c:v>103092</c:v>
                </c:pt>
                <c:pt idx="17">
                  <c:v>105308</c:v>
                </c:pt>
                <c:pt idx="18">
                  <c:v>107274</c:v>
                </c:pt>
                <c:pt idx="19">
                  <c:v>109041</c:v>
                </c:pt>
                <c:pt idx="20">
                  <c:v>110087</c:v>
                </c:pt>
                <c:pt idx="21">
                  <c:v>110359</c:v>
                </c:pt>
                <c:pt idx="22">
                  <c:v>110608</c:v>
                </c:pt>
                <c:pt idx="23">
                  <c:v>110770</c:v>
                </c:pt>
                <c:pt idx="24">
                  <c:v>110939</c:v>
                </c:pt>
                <c:pt idx="25">
                  <c:v>111107</c:v>
                </c:pt>
                <c:pt idx="26">
                  <c:v>111254</c:v>
                </c:pt>
                <c:pt idx="27">
                  <c:v>111419</c:v>
                </c:pt>
              </c:numCache>
            </c:numRef>
          </c:val>
          <c:smooth val="0"/>
          <c:extLst>
            <c:ext xmlns:c16="http://schemas.microsoft.com/office/drawing/2014/chart" uri="{C3380CC4-5D6E-409C-BE32-E72D297353CC}">
              <c16:uniqueId val="{00000003-4003-464C-9F18-ED560A2F80E6}"/>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Sheet1!$F$2:$F$29</c:f>
              <c:numCache>
                <c:formatCode>General</c:formatCode>
                <c:ptCount val="28"/>
                <c:pt idx="0">
                  <c:v>34098</c:v>
                </c:pt>
                <c:pt idx="1">
                  <c:v>34099</c:v>
                </c:pt>
                <c:pt idx="2">
                  <c:v>34099</c:v>
                </c:pt>
                <c:pt idx="3">
                  <c:v>34099</c:v>
                </c:pt>
                <c:pt idx="4">
                  <c:v>34105</c:v>
                </c:pt>
                <c:pt idx="5">
                  <c:v>34110</c:v>
                </c:pt>
                <c:pt idx="6">
                  <c:v>34118</c:v>
                </c:pt>
                <c:pt idx="7">
                  <c:v>34120</c:v>
                </c:pt>
                <c:pt idx="8">
                  <c:v>34121</c:v>
                </c:pt>
                <c:pt idx="9">
                  <c:v>34125</c:v>
                </c:pt>
                <c:pt idx="10">
                  <c:v>34130</c:v>
                </c:pt>
                <c:pt idx="11">
                  <c:v>34133</c:v>
                </c:pt>
                <c:pt idx="12">
                  <c:v>34131</c:v>
                </c:pt>
                <c:pt idx="13">
                  <c:v>34134</c:v>
                </c:pt>
                <c:pt idx="14">
                  <c:v>34139</c:v>
                </c:pt>
                <c:pt idx="15">
                  <c:v>34143</c:v>
                </c:pt>
                <c:pt idx="16">
                  <c:v>34144</c:v>
                </c:pt>
                <c:pt idx="17">
                  <c:v>34143</c:v>
                </c:pt>
                <c:pt idx="18">
                  <c:v>34147</c:v>
                </c:pt>
                <c:pt idx="19">
                  <c:v>34154</c:v>
                </c:pt>
                <c:pt idx="20">
                  <c:v>34153</c:v>
                </c:pt>
                <c:pt idx="21">
                  <c:v>34155</c:v>
                </c:pt>
                <c:pt idx="22">
                  <c:v>34157</c:v>
                </c:pt>
                <c:pt idx="23">
                  <c:v>34159</c:v>
                </c:pt>
                <c:pt idx="24">
                  <c:v>34161</c:v>
                </c:pt>
                <c:pt idx="25">
                  <c:v>34166</c:v>
                </c:pt>
                <c:pt idx="26">
                  <c:v>34169</c:v>
                </c:pt>
                <c:pt idx="27">
                  <c:v>34174</c:v>
                </c:pt>
              </c:numCache>
            </c:numRef>
          </c:val>
          <c:smooth val="0"/>
          <c:extLst>
            <c:ext xmlns:c16="http://schemas.microsoft.com/office/drawing/2014/chart" uri="{C3380CC4-5D6E-409C-BE32-E72D297353CC}">
              <c16:uniqueId val="{00000004-4003-464C-9F18-ED560A2F80E6}"/>
            </c:ext>
          </c:extLst>
        </c:ser>
        <c:dLbls>
          <c:showLegendKey val="0"/>
          <c:showVal val="0"/>
          <c:showCatName val="0"/>
          <c:showSerName val="0"/>
          <c:showPercent val="0"/>
          <c:showBubbleSize val="0"/>
        </c:dLbls>
        <c:smooth val="0"/>
        <c:axId val="279144096"/>
        <c:axId val="279144424"/>
      </c:lineChart>
      <c:dateAx>
        <c:axId val="27914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44424"/>
        <c:crosses val="autoZero"/>
        <c:auto val="1"/>
        <c:lblOffset val="100"/>
        <c:baseTimeUnit val="days"/>
      </c:dateAx>
      <c:valAx>
        <c:axId val="27914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4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22.068000000000001</c:v>
                </c:pt>
                <c:pt idx="1">
                  <c:v>29.787199999999999</c:v>
                </c:pt>
                <c:pt idx="2">
                  <c:v>36.097299999999997</c:v>
                </c:pt>
                <c:pt idx="3">
                  <c:v>0</c:v>
                </c:pt>
                <c:pt idx="4">
                  <c:v>74.256399999999999</c:v>
                </c:pt>
                <c:pt idx="5">
                  <c:v>23.282699999999998</c:v>
                </c:pt>
              </c:numCache>
            </c:numRef>
          </c:val>
          <c:extLst>
            <c:ext xmlns:c16="http://schemas.microsoft.com/office/drawing/2014/chart" uri="{C3380CC4-5D6E-409C-BE32-E72D297353CC}">
              <c16:uniqueId val="{00000000-54F2-447E-89E0-EF3D312E50D8}"/>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1.7451000000000001</c:v>
                </c:pt>
                <c:pt idx="1">
                  <c:v>6.383</c:v>
                </c:pt>
                <c:pt idx="2">
                  <c:v>0.1207</c:v>
                </c:pt>
                <c:pt idx="3">
                  <c:v>0</c:v>
                </c:pt>
                <c:pt idx="4">
                  <c:v>14.356299999999999</c:v>
                </c:pt>
                <c:pt idx="5">
                  <c:v>4.3827999999999996</c:v>
                </c:pt>
              </c:numCache>
            </c:numRef>
          </c:val>
          <c:extLst>
            <c:ext xmlns:c16="http://schemas.microsoft.com/office/drawing/2014/chart" uri="{C3380CC4-5D6E-409C-BE32-E72D297353CC}">
              <c16:uniqueId val="{00000001-54F2-447E-89E0-EF3D312E50D8}"/>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13.925700000000001</c:v>
                </c:pt>
                <c:pt idx="3">
                  <c:v>0</c:v>
                </c:pt>
                <c:pt idx="4">
                  <c:v>1.8495999999999999</c:v>
                </c:pt>
                <c:pt idx="5">
                  <c:v>7.0064000000000002</c:v>
                </c:pt>
              </c:numCache>
            </c:numRef>
          </c:val>
          <c:extLst>
            <c:ext xmlns:c16="http://schemas.microsoft.com/office/drawing/2014/chart" uri="{C3380CC4-5D6E-409C-BE32-E72D297353CC}">
              <c16:uniqueId val="{00000002-54F2-447E-89E0-EF3D312E50D8}"/>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23.573399999999999</c:v>
                </c:pt>
                <c:pt idx="1">
                  <c:v>61.702100000000002</c:v>
                </c:pt>
                <c:pt idx="2">
                  <c:v>100</c:v>
                </c:pt>
                <c:pt idx="3">
                  <c:v>0</c:v>
                </c:pt>
                <c:pt idx="4">
                  <c:v>100</c:v>
                </c:pt>
                <c:pt idx="5">
                  <c:v>100</c:v>
                </c:pt>
              </c:numCache>
            </c:numRef>
          </c:val>
          <c:extLst>
            <c:ext xmlns:c16="http://schemas.microsoft.com/office/drawing/2014/chart" uri="{C3380CC4-5D6E-409C-BE32-E72D297353CC}">
              <c16:uniqueId val="{00000003-54F2-447E-89E0-EF3D312E50D8}"/>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7.2302999999999997</c:v>
                </c:pt>
                <c:pt idx="1">
                  <c:v>27.659600000000001</c:v>
                </c:pt>
                <c:pt idx="2">
                  <c:v>0.36220000000000002</c:v>
                </c:pt>
                <c:pt idx="3">
                  <c:v>0</c:v>
                </c:pt>
                <c:pt idx="4">
                  <c:v>2.3892000000000002</c:v>
                </c:pt>
                <c:pt idx="5">
                  <c:v>0.96099999999999997</c:v>
                </c:pt>
              </c:numCache>
            </c:numRef>
          </c:val>
          <c:extLst>
            <c:ext xmlns:c16="http://schemas.microsoft.com/office/drawing/2014/chart" uri="{C3380CC4-5D6E-409C-BE32-E72D297353CC}">
              <c16:uniqueId val="{00000004-54F2-447E-89E0-EF3D312E50D8}"/>
            </c:ext>
          </c:extLst>
        </c:ser>
        <c:dLbls>
          <c:showLegendKey val="0"/>
          <c:showVal val="0"/>
          <c:showCatName val="0"/>
          <c:showSerName val="0"/>
          <c:showPercent val="0"/>
          <c:showBubbleSize val="0"/>
        </c:dLbls>
        <c:axId val="279142784"/>
        <c:axId val="279143768"/>
      </c:radarChart>
      <c:catAx>
        <c:axId val="27914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43768"/>
        <c:crosses val="autoZero"/>
        <c:auto val="1"/>
        <c:lblAlgn val="ctr"/>
        <c:lblOffset val="100"/>
        <c:noMultiLvlLbl val="0"/>
      </c:catAx>
      <c:valAx>
        <c:axId val="27914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4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143</c:v>
                </c:pt>
                <c:pt idx="1">
                  <c:v>89</c:v>
                </c:pt>
                <c:pt idx="2">
                  <c:v>51</c:v>
                </c:pt>
                <c:pt idx="3">
                  <c:v>79</c:v>
                </c:pt>
                <c:pt idx="4">
                  <c:v>94</c:v>
                </c:pt>
                <c:pt idx="5">
                  <c:v>83</c:v>
                </c:pt>
                <c:pt idx="6">
                  <c:v>94</c:v>
                </c:pt>
                <c:pt idx="7">
                  <c:v>57</c:v>
                </c:pt>
                <c:pt idx="8">
                  <c:v>68</c:v>
                </c:pt>
                <c:pt idx="9">
                  <c:v>50</c:v>
                </c:pt>
                <c:pt idx="10">
                  <c:v>57</c:v>
                </c:pt>
                <c:pt idx="11">
                  <c:v>42</c:v>
                </c:pt>
                <c:pt idx="12">
                  <c:v>75</c:v>
                </c:pt>
                <c:pt idx="13">
                  <c:v>197</c:v>
                </c:pt>
                <c:pt idx="14">
                  <c:v>210</c:v>
                </c:pt>
                <c:pt idx="15">
                  <c:v>531</c:v>
                </c:pt>
                <c:pt idx="16">
                  <c:v>210</c:v>
                </c:pt>
                <c:pt idx="17">
                  <c:v>152</c:v>
                </c:pt>
                <c:pt idx="18">
                  <c:v>102</c:v>
                </c:pt>
                <c:pt idx="19">
                  <c:v>185</c:v>
                </c:pt>
                <c:pt idx="20">
                  <c:v>1095</c:v>
                </c:pt>
                <c:pt idx="21">
                  <c:v>604</c:v>
                </c:pt>
                <c:pt idx="22">
                  <c:v>400</c:v>
                </c:pt>
                <c:pt idx="23">
                  <c:v>181</c:v>
                </c:pt>
                <c:pt idx="24">
                  <c:v>132</c:v>
                </c:pt>
                <c:pt idx="25">
                  <c:v>150</c:v>
                </c:pt>
                <c:pt idx="26">
                  <c:v>118</c:v>
                </c:pt>
                <c:pt idx="27">
                  <c:v>95</c:v>
                </c:pt>
              </c:numCache>
            </c:numRef>
          </c:val>
          <c:smooth val="0"/>
          <c:extLst>
            <c:ext xmlns:c16="http://schemas.microsoft.com/office/drawing/2014/chart" uri="{C3380CC4-5D6E-409C-BE32-E72D297353CC}">
              <c16:uniqueId val="{00000000-EA8A-4E4B-8EA3-A43771358AF4}"/>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Sheet1!$C$2:$C$29</c:f>
              <c:numCache>
                <c:formatCode>General</c:formatCode>
                <c:ptCount val="28"/>
                <c:pt idx="0">
                  <c:v>6</c:v>
                </c:pt>
                <c:pt idx="1">
                  <c:v>0</c:v>
                </c:pt>
                <c:pt idx="2">
                  <c:v>1</c:v>
                </c:pt>
                <c:pt idx="3">
                  <c:v>2</c:v>
                </c:pt>
                <c:pt idx="4">
                  <c:v>2</c:v>
                </c:pt>
                <c:pt idx="5">
                  <c:v>2</c:v>
                </c:pt>
                <c:pt idx="6">
                  <c:v>4</c:v>
                </c:pt>
                <c:pt idx="7">
                  <c:v>2</c:v>
                </c:pt>
                <c:pt idx="8">
                  <c:v>3</c:v>
                </c:pt>
                <c:pt idx="9">
                  <c:v>0</c:v>
                </c:pt>
                <c:pt idx="10">
                  <c:v>0</c:v>
                </c:pt>
                <c:pt idx="11">
                  <c:v>0</c:v>
                </c:pt>
                <c:pt idx="12">
                  <c:v>1</c:v>
                </c:pt>
                <c:pt idx="13">
                  <c:v>1</c:v>
                </c:pt>
                <c:pt idx="14">
                  <c:v>7</c:v>
                </c:pt>
                <c:pt idx="15">
                  <c:v>0</c:v>
                </c:pt>
                <c:pt idx="16">
                  <c:v>4</c:v>
                </c:pt>
                <c:pt idx="17">
                  <c:v>5</c:v>
                </c:pt>
                <c:pt idx="18">
                  <c:v>3</c:v>
                </c:pt>
                <c:pt idx="19">
                  <c:v>1</c:v>
                </c:pt>
                <c:pt idx="20">
                  <c:v>8</c:v>
                </c:pt>
                <c:pt idx="21">
                  <c:v>14</c:v>
                </c:pt>
                <c:pt idx="22">
                  <c:v>8</c:v>
                </c:pt>
                <c:pt idx="23">
                  <c:v>3</c:v>
                </c:pt>
                <c:pt idx="24">
                  <c:v>0</c:v>
                </c:pt>
                <c:pt idx="25">
                  <c:v>-1</c:v>
                </c:pt>
                <c:pt idx="26">
                  <c:v>5</c:v>
                </c:pt>
                <c:pt idx="27">
                  <c:v>2</c:v>
                </c:pt>
              </c:numCache>
            </c:numRef>
          </c:val>
          <c:smooth val="0"/>
          <c:extLst>
            <c:ext xmlns:c16="http://schemas.microsoft.com/office/drawing/2014/chart" uri="{C3380CC4-5D6E-409C-BE32-E72D297353CC}">
              <c16:uniqueId val="{00000001-EA8A-4E4B-8EA3-A43771358AF4}"/>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Sheet1!$D$2:$D$29</c:f>
              <c:numCache>
                <c:formatCode>General</c:formatCode>
                <c:ptCount val="28"/>
                <c:pt idx="0">
                  <c:v>2226</c:v>
                </c:pt>
                <c:pt idx="1">
                  <c:v>564</c:v>
                </c:pt>
                <c:pt idx="2">
                  <c:v>213</c:v>
                </c:pt>
                <c:pt idx="3">
                  <c:v>138</c:v>
                </c:pt>
                <c:pt idx="4">
                  <c:v>545</c:v>
                </c:pt>
                <c:pt idx="5">
                  <c:v>234</c:v>
                </c:pt>
                <c:pt idx="6">
                  <c:v>231</c:v>
                </c:pt>
                <c:pt idx="7">
                  <c:v>198</c:v>
                </c:pt>
                <c:pt idx="8">
                  <c:v>186</c:v>
                </c:pt>
                <c:pt idx="9">
                  <c:v>219</c:v>
                </c:pt>
                <c:pt idx="10">
                  <c:v>103</c:v>
                </c:pt>
                <c:pt idx="11">
                  <c:v>80</c:v>
                </c:pt>
                <c:pt idx="12">
                  <c:v>186</c:v>
                </c:pt>
                <c:pt idx="13">
                  <c:v>162</c:v>
                </c:pt>
                <c:pt idx="14">
                  <c:v>152</c:v>
                </c:pt>
                <c:pt idx="15">
                  <c:v>317</c:v>
                </c:pt>
                <c:pt idx="16">
                  <c:v>110</c:v>
                </c:pt>
                <c:pt idx="17">
                  <c:v>60</c:v>
                </c:pt>
                <c:pt idx="18">
                  <c:v>67</c:v>
                </c:pt>
                <c:pt idx="19">
                  <c:v>121</c:v>
                </c:pt>
                <c:pt idx="20">
                  <c:v>186</c:v>
                </c:pt>
                <c:pt idx="21">
                  <c:v>217</c:v>
                </c:pt>
                <c:pt idx="22">
                  <c:v>169</c:v>
                </c:pt>
                <c:pt idx="23">
                  <c:v>134</c:v>
                </c:pt>
                <c:pt idx="24">
                  <c:v>132</c:v>
                </c:pt>
                <c:pt idx="25">
                  <c:v>97</c:v>
                </c:pt>
                <c:pt idx="26">
                  <c:v>128</c:v>
                </c:pt>
                <c:pt idx="27">
                  <c:v>383</c:v>
                </c:pt>
              </c:numCache>
            </c:numRef>
          </c:val>
          <c:smooth val="0"/>
          <c:extLst>
            <c:ext xmlns:c16="http://schemas.microsoft.com/office/drawing/2014/chart" uri="{C3380CC4-5D6E-409C-BE32-E72D297353CC}">
              <c16:uniqueId val="{00000002-EA8A-4E4B-8EA3-A43771358AF4}"/>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Sheet1!$E$2:$E$29</c:f>
              <c:numCache>
                <c:formatCode>General</c:formatCode>
                <c:ptCount val="28"/>
                <c:pt idx="0">
                  <c:v>111</c:v>
                </c:pt>
                <c:pt idx="1">
                  <c:v>94</c:v>
                </c:pt>
                <c:pt idx="2">
                  <c:v>99</c:v>
                </c:pt>
                <c:pt idx="3">
                  <c:v>124</c:v>
                </c:pt>
                <c:pt idx="4">
                  <c:v>80</c:v>
                </c:pt>
                <c:pt idx="5">
                  <c:v>113</c:v>
                </c:pt>
                <c:pt idx="6">
                  <c:v>93</c:v>
                </c:pt>
                <c:pt idx="7">
                  <c:v>179</c:v>
                </c:pt>
                <c:pt idx="8">
                  <c:v>146</c:v>
                </c:pt>
                <c:pt idx="9">
                  <c:v>484</c:v>
                </c:pt>
                <c:pt idx="10">
                  <c:v>1081</c:v>
                </c:pt>
                <c:pt idx="11">
                  <c:v>1052</c:v>
                </c:pt>
                <c:pt idx="12">
                  <c:v>1048</c:v>
                </c:pt>
                <c:pt idx="13">
                  <c:v>961</c:v>
                </c:pt>
                <c:pt idx="14">
                  <c:v>697</c:v>
                </c:pt>
                <c:pt idx="15">
                  <c:v>3668</c:v>
                </c:pt>
                <c:pt idx="16">
                  <c:v>2620</c:v>
                </c:pt>
                <c:pt idx="17">
                  <c:v>2216</c:v>
                </c:pt>
                <c:pt idx="18">
                  <c:v>1966</c:v>
                </c:pt>
                <c:pt idx="19">
                  <c:v>1767</c:v>
                </c:pt>
                <c:pt idx="20">
                  <c:v>1046</c:v>
                </c:pt>
                <c:pt idx="21">
                  <c:v>272</c:v>
                </c:pt>
                <c:pt idx="22">
                  <c:v>249</c:v>
                </c:pt>
                <c:pt idx="23">
                  <c:v>162</c:v>
                </c:pt>
                <c:pt idx="24">
                  <c:v>169</c:v>
                </c:pt>
                <c:pt idx="25">
                  <c:v>168</c:v>
                </c:pt>
                <c:pt idx="26">
                  <c:v>147</c:v>
                </c:pt>
                <c:pt idx="27">
                  <c:v>165</c:v>
                </c:pt>
              </c:numCache>
            </c:numRef>
          </c:val>
          <c:smooth val="0"/>
          <c:extLst>
            <c:ext xmlns:c16="http://schemas.microsoft.com/office/drawing/2014/chart" uri="{C3380CC4-5D6E-409C-BE32-E72D297353CC}">
              <c16:uniqueId val="{00000003-EA8A-4E4B-8EA3-A43771358AF4}"/>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Sheet1!$F$2:$F$29</c:f>
              <c:numCache>
                <c:formatCode>General</c:formatCode>
                <c:ptCount val="28"/>
                <c:pt idx="0">
                  <c:v>0</c:v>
                </c:pt>
                <c:pt idx="1">
                  <c:v>1</c:v>
                </c:pt>
                <c:pt idx="2">
                  <c:v>0</c:v>
                </c:pt>
                <c:pt idx="3">
                  <c:v>0</c:v>
                </c:pt>
                <c:pt idx="4">
                  <c:v>6</c:v>
                </c:pt>
                <c:pt idx="5">
                  <c:v>5</c:v>
                </c:pt>
                <c:pt idx="6">
                  <c:v>8</c:v>
                </c:pt>
                <c:pt idx="7">
                  <c:v>2</c:v>
                </c:pt>
                <c:pt idx="8">
                  <c:v>1</c:v>
                </c:pt>
                <c:pt idx="9">
                  <c:v>4</c:v>
                </c:pt>
                <c:pt idx="10">
                  <c:v>5</c:v>
                </c:pt>
                <c:pt idx="11">
                  <c:v>3</c:v>
                </c:pt>
                <c:pt idx="12">
                  <c:v>-2</c:v>
                </c:pt>
                <c:pt idx="13">
                  <c:v>3</c:v>
                </c:pt>
                <c:pt idx="14">
                  <c:v>5</c:v>
                </c:pt>
                <c:pt idx="15">
                  <c:v>4</c:v>
                </c:pt>
                <c:pt idx="16">
                  <c:v>1</c:v>
                </c:pt>
                <c:pt idx="17">
                  <c:v>-1</c:v>
                </c:pt>
                <c:pt idx="18">
                  <c:v>4</c:v>
                </c:pt>
                <c:pt idx="19">
                  <c:v>7</c:v>
                </c:pt>
                <c:pt idx="20">
                  <c:v>-1</c:v>
                </c:pt>
                <c:pt idx="21">
                  <c:v>2</c:v>
                </c:pt>
                <c:pt idx="22">
                  <c:v>2</c:v>
                </c:pt>
                <c:pt idx="23">
                  <c:v>2</c:v>
                </c:pt>
                <c:pt idx="24">
                  <c:v>2</c:v>
                </c:pt>
                <c:pt idx="25">
                  <c:v>5</c:v>
                </c:pt>
                <c:pt idx="26">
                  <c:v>3</c:v>
                </c:pt>
                <c:pt idx="27">
                  <c:v>5</c:v>
                </c:pt>
              </c:numCache>
            </c:numRef>
          </c:val>
          <c:smooth val="0"/>
          <c:extLst>
            <c:ext xmlns:c16="http://schemas.microsoft.com/office/drawing/2014/chart" uri="{C3380CC4-5D6E-409C-BE32-E72D297353CC}">
              <c16:uniqueId val="{00000004-EA8A-4E4B-8EA3-A43771358AF4}"/>
            </c:ext>
          </c:extLst>
        </c:ser>
        <c:dLbls>
          <c:showLegendKey val="0"/>
          <c:showVal val="0"/>
          <c:showCatName val="0"/>
          <c:showSerName val="0"/>
          <c:showPercent val="0"/>
          <c:showBubbleSize val="0"/>
        </c:dLbls>
        <c:smooth val="0"/>
        <c:axId val="283398776"/>
        <c:axId val="283395824"/>
      </c:lineChart>
      <c:dateAx>
        <c:axId val="28339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95824"/>
        <c:crosses val="autoZero"/>
        <c:auto val="1"/>
        <c:lblOffset val="100"/>
        <c:baseTimeUnit val="days"/>
      </c:dateAx>
      <c:valAx>
        <c:axId val="28339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9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115</c:v>
                </c:pt>
                <c:pt idx="1">
                  <c:v>370</c:v>
                </c:pt>
                <c:pt idx="2">
                  <c:v>254</c:v>
                </c:pt>
                <c:pt idx="3">
                  <c:v>272</c:v>
                </c:pt>
                <c:pt idx="4">
                  <c:v>123</c:v>
                </c:pt>
                <c:pt idx="5">
                  <c:v>105</c:v>
                </c:pt>
                <c:pt idx="6">
                  <c:v>97</c:v>
                </c:pt>
              </c:numCache>
            </c:numRef>
          </c:val>
          <c:extLst>
            <c:ext xmlns:c16="http://schemas.microsoft.com/office/drawing/2014/chart" uri="{C3380CC4-5D6E-409C-BE32-E72D297353CC}">
              <c16:uniqueId val="{00000000-B6FC-4D6E-A62C-3956F695A667}"/>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4</c:v>
                </c:pt>
                <c:pt idx="2">
                  <c:v>7</c:v>
                </c:pt>
                <c:pt idx="3">
                  <c:v>3</c:v>
                </c:pt>
                <c:pt idx="4">
                  <c:v>2</c:v>
                </c:pt>
                <c:pt idx="5">
                  <c:v>2</c:v>
                </c:pt>
                <c:pt idx="6">
                  <c:v>1</c:v>
                </c:pt>
              </c:numCache>
            </c:numRef>
          </c:val>
          <c:extLst>
            <c:ext xmlns:c16="http://schemas.microsoft.com/office/drawing/2014/chart" uri="{C3380CC4-5D6E-409C-BE32-E72D297353CC}">
              <c16:uniqueId val="{00000001-B6FC-4D6E-A62C-3956F695A667}"/>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167</c:v>
                </c:pt>
                <c:pt idx="1">
                  <c:v>241</c:v>
                </c:pt>
                <c:pt idx="2">
                  <c:v>698</c:v>
                </c:pt>
                <c:pt idx="3">
                  <c:v>309</c:v>
                </c:pt>
                <c:pt idx="4">
                  <c:v>169</c:v>
                </c:pt>
                <c:pt idx="5">
                  <c:v>108</c:v>
                </c:pt>
                <c:pt idx="6">
                  <c:v>197</c:v>
                </c:pt>
              </c:numCache>
            </c:numRef>
          </c:val>
          <c:extLst>
            <c:ext xmlns:c16="http://schemas.microsoft.com/office/drawing/2014/chart" uri="{C3380CC4-5D6E-409C-BE32-E72D297353CC}">
              <c16:uniqueId val="{00000002-B6FC-4D6E-A62C-3956F695A667}"/>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769</c:v>
                </c:pt>
                <c:pt idx="1">
                  <c:v>566</c:v>
                </c:pt>
                <c:pt idx="2">
                  <c:v>315</c:v>
                </c:pt>
                <c:pt idx="3">
                  <c:v>1039</c:v>
                </c:pt>
                <c:pt idx="4">
                  <c:v>841</c:v>
                </c:pt>
                <c:pt idx="5">
                  <c:v>898</c:v>
                </c:pt>
                <c:pt idx="6">
                  <c:v>817</c:v>
                </c:pt>
              </c:numCache>
            </c:numRef>
          </c:val>
          <c:extLst>
            <c:ext xmlns:c16="http://schemas.microsoft.com/office/drawing/2014/chart" uri="{C3380CC4-5D6E-409C-BE32-E72D297353CC}">
              <c16:uniqueId val="{00000003-B6FC-4D6E-A62C-3956F695A667}"/>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4</c:v>
                </c:pt>
                <c:pt idx="2">
                  <c:v>2</c:v>
                </c:pt>
                <c:pt idx="3">
                  <c:v>2</c:v>
                </c:pt>
                <c:pt idx="4">
                  <c:v>2</c:v>
                </c:pt>
                <c:pt idx="5">
                  <c:v>2</c:v>
                </c:pt>
                <c:pt idx="6">
                  <c:v>5</c:v>
                </c:pt>
              </c:numCache>
            </c:numRef>
          </c:val>
          <c:extLst>
            <c:ext xmlns:c16="http://schemas.microsoft.com/office/drawing/2014/chart" uri="{C3380CC4-5D6E-409C-BE32-E72D297353CC}">
              <c16:uniqueId val="{00000004-B6FC-4D6E-A62C-3956F695A667}"/>
            </c:ext>
          </c:extLst>
        </c:ser>
        <c:dLbls>
          <c:showLegendKey val="0"/>
          <c:showVal val="0"/>
          <c:showCatName val="0"/>
          <c:showSerName val="0"/>
          <c:showPercent val="0"/>
          <c:showBubbleSize val="0"/>
        </c:dLbls>
        <c:gapWidth val="219"/>
        <c:overlap val="-27"/>
        <c:axId val="283394512"/>
        <c:axId val="283394840"/>
      </c:barChart>
      <c:catAx>
        <c:axId val="28339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94840"/>
        <c:crosses val="autoZero"/>
        <c:auto val="1"/>
        <c:lblAlgn val="ctr"/>
        <c:lblOffset val="100"/>
        <c:noMultiLvlLbl val="0"/>
      </c:catAx>
      <c:valAx>
        <c:axId val="28339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9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3</c:v>
                </c:pt>
                <c:pt idx="3">
                  <c:v>1</c:v>
                </c:pt>
                <c:pt idx="4">
                  <c:v>2</c:v>
                </c:pt>
                <c:pt idx="5">
                  <c:v>0</c:v>
                </c:pt>
                <c:pt idx="6">
                  <c:v>0</c:v>
                </c:pt>
              </c:numCache>
            </c:numRef>
          </c:val>
          <c:extLst>
            <c:ext xmlns:c16="http://schemas.microsoft.com/office/drawing/2014/chart" uri="{C3380CC4-5D6E-409C-BE32-E72D297353CC}">
              <c16:uniqueId val="{00000000-8635-4D45-99F4-DB858CA32EFA}"/>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0</c:v>
                </c:pt>
                <c:pt idx="3">
                  <c:v>0</c:v>
                </c:pt>
                <c:pt idx="4">
                  <c:v>0</c:v>
                </c:pt>
                <c:pt idx="5">
                  <c:v>0</c:v>
                </c:pt>
                <c:pt idx="6">
                  <c:v>0</c:v>
                </c:pt>
              </c:numCache>
            </c:numRef>
          </c:val>
          <c:extLst>
            <c:ext xmlns:c16="http://schemas.microsoft.com/office/drawing/2014/chart" uri="{C3380CC4-5D6E-409C-BE32-E72D297353CC}">
              <c16:uniqueId val="{00000001-8635-4D45-99F4-DB858CA32EFA}"/>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8</c:v>
                </c:pt>
                <c:pt idx="2">
                  <c:v>9</c:v>
                </c:pt>
                <c:pt idx="3">
                  <c:v>8</c:v>
                </c:pt>
                <c:pt idx="4">
                  <c:v>11</c:v>
                </c:pt>
                <c:pt idx="5">
                  <c:v>3</c:v>
                </c:pt>
                <c:pt idx="6">
                  <c:v>1</c:v>
                </c:pt>
              </c:numCache>
            </c:numRef>
          </c:val>
          <c:extLst>
            <c:ext xmlns:c16="http://schemas.microsoft.com/office/drawing/2014/chart" uri="{C3380CC4-5D6E-409C-BE32-E72D297353CC}">
              <c16:uniqueId val="{00000002-8635-4D45-99F4-DB858CA32EFA}"/>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3</c:v>
                </c:pt>
                <c:pt idx="2">
                  <c:v>7</c:v>
                </c:pt>
                <c:pt idx="3">
                  <c:v>4</c:v>
                </c:pt>
                <c:pt idx="4">
                  <c:v>6</c:v>
                </c:pt>
                <c:pt idx="5">
                  <c:v>3</c:v>
                </c:pt>
                <c:pt idx="6">
                  <c:v>1</c:v>
                </c:pt>
              </c:numCache>
            </c:numRef>
          </c:val>
          <c:extLst>
            <c:ext xmlns:c16="http://schemas.microsoft.com/office/drawing/2014/chart" uri="{C3380CC4-5D6E-409C-BE32-E72D297353CC}">
              <c16:uniqueId val="{00000003-8635-4D45-99F4-DB858CA32EFA}"/>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3</c:v>
                </c:pt>
                <c:pt idx="2">
                  <c:v>2</c:v>
                </c:pt>
                <c:pt idx="3">
                  <c:v>0</c:v>
                </c:pt>
                <c:pt idx="4">
                  <c:v>1</c:v>
                </c:pt>
                <c:pt idx="5">
                  <c:v>3</c:v>
                </c:pt>
                <c:pt idx="6">
                  <c:v>3</c:v>
                </c:pt>
              </c:numCache>
            </c:numRef>
          </c:val>
          <c:extLst>
            <c:ext xmlns:c16="http://schemas.microsoft.com/office/drawing/2014/chart" uri="{C3380CC4-5D6E-409C-BE32-E72D297353CC}">
              <c16:uniqueId val="{00000004-8635-4D45-99F4-DB858CA32EFA}"/>
            </c:ext>
          </c:extLst>
        </c:ser>
        <c:dLbls>
          <c:showLegendKey val="0"/>
          <c:showVal val="0"/>
          <c:showCatName val="0"/>
          <c:showSerName val="0"/>
          <c:showPercent val="0"/>
          <c:showBubbleSize val="0"/>
        </c:dLbls>
        <c:gapWidth val="219"/>
        <c:overlap val="-27"/>
        <c:axId val="280391872"/>
        <c:axId val="280396464"/>
      </c:barChart>
      <c:catAx>
        <c:axId val="28039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96464"/>
        <c:crosses val="autoZero"/>
        <c:auto val="1"/>
        <c:lblAlgn val="ctr"/>
        <c:lblOffset val="100"/>
        <c:noMultiLvlLbl val="0"/>
      </c:catAx>
      <c:valAx>
        <c:axId val="28039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9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3.6504986742443002</c:v>
                </c:pt>
                <c:pt idx="1">
                  <c:v>1.4388956077991999</c:v>
                </c:pt>
                <c:pt idx="2">
                  <c:v>1.4086768990753999</c:v>
                </c:pt>
                <c:pt idx="3">
                  <c:v>0.16518686764401999</c:v>
                </c:pt>
                <c:pt idx="4">
                  <c:v>0.34217279726262001</c:v>
                </c:pt>
              </c:numCache>
            </c:numRef>
          </c:val>
          <c:extLst>
            <c:ext xmlns:c16="http://schemas.microsoft.com/office/drawing/2014/chart" uri="{C3380CC4-5D6E-409C-BE32-E72D297353CC}">
              <c16:uniqueId val="{00000000-E626-4CC9-815E-DBE208BEF40D}"/>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0.31672554513339002</c:v>
                </c:pt>
                <c:pt idx="1">
                  <c:v>0.32890729686928999</c:v>
                </c:pt>
              </c:numCache>
            </c:numRef>
          </c:val>
          <c:extLst>
            <c:ext xmlns:c16="http://schemas.microsoft.com/office/drawing/2014/chart" uri="{C3380CC4-5D6E-409C-BE32-E72D297353CC}">
              <c16:uniqueId val="{00000001-E626-4CC9-815E-DBE208BEF40D}"/>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2.5350514943732999E-2</c:v>
                </c:pt>
                <c:pt idx="1">
                  <c:v>5.6571315497189002E-2</c:v>
                </c:pt>
                <c:pt idx="2">
                  <c:v>5.0640237285683003E-2</c:v>
                </c:pt>
                <c:pt idx="3">
                  <c:v>1.6968734972829001E-2</c:v>
                </c:pt>
                <c:pt idx="4">
                  <c:v>2.4933256631491998E-2</c:v>
                </c:pt>
                <c:pt idx="5">
                  <c:v>0.13121069884945999</c:v>
                </c:pt>
                <c:pt idx="6">
                  <c:v>4.9150818541987003E-2</c:v>
                </c:pt>
              </c:numCache>
            </c:numRef>
          </c:val>
          <c:extLst>
            <c:ext xmlns:c16="http://schemas.microsoft.com/office/drawing/2014/chart" uri="{C3380CC4-5D6E-409C-BE32-E72D297353CC}">
              <c16:uniqueId val="{00000002-E626-4CC9-815E-DBE208BEF40D}"/>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1.5457588180540001</c:v>
                </c:pt>
                <c:pt idx="1">
                  <c:v>2.6221456439506001</c:v>
                </c:pt>
                <c:pt idx="2">
                  <c:v>3.8129754902377</c:v>
                </c:pt>
                <c:pt idx="3">
                  <c:v>1.0152397362011001</c:v>
                </c:pt>
                <c:pt idx="4">
                  <c:v>2.1729084559576002</c:v>
                </c:pt>
                <c:pt idx="5">
                  <c:v>1.2859868364592</c:v>
                </c:pt>
                <c:pt idx="6">
                  <c:v>1.5447685817836001</c:v>
                </c:pt>
              </c:numCache>
            </c:numRef>
          </c:val>
          <c:extLst>
            <c:ext xmlns:c16="http://schemas.microsoft.com/office/drawing/2014/chart" uri="{C3380CC4-5D6E-409C-BE32-E72D297353CC}">
              <c16:uniqueId val="{00000003-E626-4CC9-815E-DBE208BEF40D}"/>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9.6672134989453998E-2</c:v>
                </c:pt>
                <c:pt idx="1">
                  <c:v>2.2459182876338E-2</c:v>
                </c:pt>
                <c:pt idx="2">
                  <c:v>3.2224044996484999E-2</c:v>
                </c:pt>
                <c:pt idx="4">
                  <c:v>6.1518631356925001E-2</c:v>
                </c:pt>
                <c:pt idx="5">
                  <c:v>3.6129989844542999E-2</c:v>
                </c:pt>
                <c:pt idx="6">
                  <c:v>9.8625107413483001E-2</c:v>
                </c:pt>
              </c:numCache>
            </c:numRef>
          </c:val>
          <c:extLst>
            <c:ext xmlns:c16="http://schemas.microsoft.com/office/drawing/2014/chart" uri="{C3380CC4-5D6E-409C-BE32-E72D297353CC}">
              <c16:uniqueId val="{00000004-E626-4CC9-815E-DBE208BEF40D}"/>
            </c:ext>
          </c:extLst>
        </c:ser>
        <c:dLbls>
          <c:showLegendKey val="0"/>
          <c:showVal val="0"/>
          <c:showCatName val="0"/>
          <c:showSerName val="0"/>
          <c:showPercent val="0"/>
          <c:showBubbleSize val="0"/>
        </c:dLbls>
        <c:gapWidth val="219"/>
        <c:overlap val="-27"/>
        <c:axId val="281080888"/>
        <c:axId val="281079248"/>
      </c:barChart>
      <c:catAx>
        <c:axId val="28108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79248"/>
        <c:crosses val="autoZero"/>
        <c:auto val="1"/>
        <c:lblAlgn val="ctr"/>
        <c:lblOffset val="100"/>
        <c:noMultiLvlLbl val="0"/>
      </c:catAx>
      <c:valAx>
        <c:axId val="28107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8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0</c:v>
                </c:pt>
                <c:pt idx="1">
                  <c:v>0</c:v>
                </c:pt>
                <c:pt idx="2">
                  <c:v>0</c:v>
                </c:pt>
                <c:pt idx="3">
                  <c:v>0</c:v>
                </c:pt>
                <c:pt idx="4">
                  <c:v>0</c:v>
                </c:pt>
                <c:pt idx="5">
                  <c:v>1</c:v>
                </c:pt>
                <c:pt idx="6">
                  <c:v>1</c:v>
                </c:pt>
                <c:pt idx="7">
                  <c:v>1</c:v>
                </c:pt>
                <c:pt idx="8">
                  <c:v>1</c:v>
                </c:pt>
                <c:pt idx="9">
                  <c:v>1</c:v>
                </c:pt>
                <c:pt idx="10">
                  <c:v>0</c:v>
                </c:pt>
                <c:pt idx="11">
                  <c:v>0</c:v>
                </c:pt>
                <c:pt idx="12">
                  <c:v>1</c:v>
                </c:pt>
                <c:pt idx="13">
                  <c:v>2</c:v>
                </c:pt>
                <c:pt idx="14">
                  <c:v>1</c:v>
                </c:pt>
                <c:pt idx="15">
                  <c:v>0</c:v>
                </c:pt>
                <c:pt idx="16">
                  <c:v>0</c:v>
                </c:pt>
                <c:pt idx="17">
                  <c:v>0</c:v>
                </c:pt>
                <c:pt idx="18">
                  <c:v>0</c:v>
                </c:pt>
                <c:pt idx="19">
                  <c:v>1</c:v>
                </c:pt>
                <c:pt idx="20">
                  <c:v>1</c:v>
                </c:pt>
                <c:pt idx="21">
                  <c:v>1</c:v>
                </c:pt>
                <c:pt idx="22">
                  <c:v>0</c:v>
                </c:pt>
                <c:pt idx="23">
                  <c:v>1</c:v>
                </c:pt>
                <c:pt idx="24">
                  <c:v>0</c:v>
                </c:pt>
                <c:pt idx="25">
                  <c:v>0</c:v>
                </c:pt>
                <c:pt idx="26">
                  <c:v>0</c:v>
                </c:pt>
                <c:pt idx="27">
                  <c:v>1</c:v>
                </c:pt>
              </c:numCache>
            </c:numRef>
          </c:val>
          <c:smooth val="0"/>
          <c:extLst>
            <c:ext xmlns:c16="http://schemas.microsoft.com/office/drawing/2014/chart" uri="{C3380CC4-5D6E-409C-BE32-E72D297353CC}">
              <c16:uniqueId val="{00000000-68B9-4737-BD20-66705ECED7E3}"/>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1</c:v>
                </c:pt>
                <c:pt idx="20">
                  <c:v>1</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68B9-4737-BD20-66705ECED7E3}"/>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Sheet1!$D$2:$D$29</c:f>
              <c:numCache>
                <c:formatCode>General</c:formatCode>
                <c:ptCount val="28"/>
                <c:pt idx="0">
                  <c:v>4</c:v>
                </c:pt>
                <c:pt idx="1">
                  <c:v>2</c:v>
                </c:pt>
                <c:pt idx="2">
                  <c:v>2</c:v>
                </c:pt>
                <c:pt idx="3">
                  <c:v>1</c:v>
                </c:pt>
                <c:pt idx="4">
                  <c:v>1</c:v>
                </c:pt>
                <c:pt idx="5">
                  <c:v>1</c:v>
                </c:pt>
                <c:pt idx="6">
                  <c:v>3</c:v>
                </c:pt>
                <c:pt idx="7">
                  <c:v>3</c:v>
                </c:pt>
                <c:pt idx="8">
                  <c:v>0</c:v>
                </c:pt>
                <c:pt idx="9">
                  <c:v>3</c:v>
                </c:pt>
                <c:pt idx="10">
                  <c:v>0</c:v>
                </c:pt>
                <c:pt idx="11">
                  <c:v>0</c:v>
                </c:pt>
                <c:pt idx="12">
                  <c:v>3</c:v>
                </c:pt>
                <c:pt idx="13">
                  <c:v>0</c:v>
                </c:pt>
                <c:pt idx="14">
                  <c:v>1</c:v>
                </c:pt>
                <c:pt idx="15">
                  <c:v>4</c:v>
                </c:pt>
                <c:pt idx="16">
                  <c:v>3</c:v>
                </c:pt>
                <c:pt idx="17">
                  <c:v>0</c:v>
                </c:pt>
                <c:pt idx="18">
                  <c:v>0</c:v>
                </c:pt>
                <c:pt idx="19">
                  <c:v>3</c:v>
                </c:pt>
                <c:pt idx="20">
                  <c:v>4</c:v>
                </c:pt>
                <c:pt idx="21">
                  <c:v>1</c:v>
                </c:pt>
                <c:pt idx="22">
                  <c:v>2</c:v>
                </c:pt>
                <c:pt idx="23">
                  <c:v>3</c:v>
                </c:pt>
                <c:pt idx="24">
                  <c:v>2</c:v>
                </c:pt>
                <c:pt idx="25">
                  <c:v>0</c:v>
                </c:pt>
                <c:pt idx="26">
                  <c:v>0</c:v>
                </c:pt>
                <c:pt idx="27">
                  <c:v>1</c:v>
                </c:pt>
              </c:numCache>
            </c:numRef>
          </c:val>
          <c:smooth val="0"/>
          <c:extLst>
            <c:ext xmlns:c16="http://schemas.microsoft.com/office/drawing/2014/chart" uri="{C3380CC4-5D6E-409C-BE32-E72D297353CC}">
              <c16:uniqueId val="{00000002-68B9-4737-BD20-66705ECED7E3}"/>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Sheet1!$E$2:$E$29</c:f>
              <c:numCache>
                <c:formatCode>General</c:formatCode>
                <c:ptCount val="28"/>
                <c:pt idx="0">
                  <c:v>1</c:v>
                </c:pt>
                <c:pt idx="1">
                  <c:v>1</c:v>
                </c:pt>
                <c:pt idx="2">
                  <c:v>2</c:v>
                </c:pt>
                <c:pt idx="3">
                  <c:v>0</c:v>
                </c:pt>
                <c:pt idx="4">
                  <c:v>0</c:v>
                </c:pt>
                <c:pt idx="5">
                  <c:v>1</c:v>
                </c:pt>
                <c:pt idx="6">
                  <c:v>1</c:v>
                </c:pt>
                <c:pt idx="7">
                  <c:v>1</c:v>
                </c:pt>
                <c:pt idx="8">
                  <c:v>1</c:v>
                </c:pt>
                <c:pt idx="9">
                  <c:v>1</c:v>
                </c:pt>
                <c:pt idx="10">
                  <c:v>1</c:v>
                </c:pt>
                <c:pt idx="11">
                  <c:v>0</c:v>
                </c:pt>
                <c:pt idx="12">
                  <c:v>1</c:v>
                </c:pt>
                <c:pt idx="13">
                  <c:v>1</c:v>
                </c:pt>
                <c:pt idx="14">
                  <c:v>2</c:v>
                </c:pt>
                <c:pt idx="15">
                  <c:v>1</c:v>
                </c:pt>
                <c:pt idx="16">
                  <c:v>1</c:v>
                </c:pt>
                <c:pt idx="17">
                  <c:v>1</c:v>
                </c:pt>
                <c:pt idx="18">
                  <c:v>0</c:v>
                </c:pt>
                <c:pt idx="19">
                  <c:v>1</c:v>
                </c:pt>
                <c:pt idx="20">
                  <c:v>1</c:v>
                </c:pt>
                <c:pt idx="21">
                  <c:v>3</c:v>
                </c:pt>
                <c:pt idx="22">
                  <c:v>1</c:v>
                </c:pt>
                <c:pt idx="23">
                  <c:v>2</c:v>
                </c:pt>
                <c:pt idx="24">
                  <c:v>1</c:v>
                </c:pt>
                <c:pt idx="25">
                  <c:v>1</c:v>
                </c:pt>
                <c:pt idx="26">
                  <c:v>2</c:v>
                </c:pt>
                <c:pt idx="27">
                  <c:v>0</c:v>
                </c:pt>
              </c:numCache>
            </c:numRef>
          </c:val>
          <c:smooth val="0"/>
          <c:extLst>
            <c:ext xmlns:c16="http://schemas.microsoft.com/office/drawing/2014/chart" uri="{C3380CC4-5D6E-409C-BE32-E72D297353CC}">
              <c16:uniqueId val="{00000003-68B9-4737-BD20-66705ECED7E3}"/>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Sheet1!$F$2:$F$29</c:f>
              <c:numCache>
                <c:formatCode>General</c:formatCode>
                <c:ptCount val="28"/>
                <c:pt idx="0">
                  <c:v>1</c:v>
                </c:pt>
                <c:pt idx="1">
                  <c:v>0</c:v>
                </c:pt>
                <c:pt idx="2">
                  <c:v>0</c:v>
                </c:pt>
                <c:pt idx="3">
                  <c:v>0</c:v>
                </c:pt>
                <c:pt idx="4">
                  <c:v>1</c:v>
                </c:pt>
                <c:pt idx="5">
                  <c:v>1</c:v>
                </c:pt>
                <c:pt idx="6">
                  <c:v>1</c:v>
                </c:pt>
                <c:pt idx="7">
                  <c:v>1</c:v>
                </c:pt>
                <c:pt idx="8">
                  <c:v>0</c:v>
                </c:pt>
                <c:pt idx="9">
                  <c:v>1</c:v>
                </c:pt>
                <c:pt idx="10">
                  <c:v>1</c:v>
                </c:pt>
                <c:pt idx="11">
                  <c:v>1</c:v>
                </c:pt>
                <c:pt idx="12">
                  <c:v>0</c:v>
                </c:pt>
                <c:pt idx="13">
                  <c:v>1</c:v>
                </c:pt>
                <c:pt idx="14">
                  <c:v>0</c:v>
                </c:pt>
                <c:pt idx="15">
                  <c:v>0</c:v>
                </c:pt>
                <c:pt idx="16">
                  <c:v>0</c:v>
                </c:pt>
                <c:pt idx="17">
                  <c:v>1</c:v>
                </c:pt>
                <c:pt idx="18">
                  <c:v>0</c:v>
                </c:pt>
                <c:pt idx="19">
                  <c:v>0</c:v>
                </c:pt>
                <c:pt idx="20">
                  <c:v>1</c:v>
                </c:pt>
                <c:pt idx="21">
                  <c:v>0</c:v>
                </c:pt>
                <c:pt idx="22">
                  <c:v>0</c:v>
                </c:pt>
                <c:pt idx="23">
                  <c:v>0</c:v>
                </c:pt>
                <c:pt idx="24">
                  <c:v>1</c:v>
                </c:pt>
                <c:pt idx="25">
                  <c:v>1</c:v>
                </c:pt>
                <c:pt idx="26">
                  <c:v>0</c:v>
                </c:pt>
                <c:pt idx="27">
                  <c:v>0</c:v>
                </c:pt>
              </c:numCache>
            </c:numRef>
          </c:val>
          <c:smooth val="0"/>
          <c:extLst>
            <c:ext xmlns:c16="http://schemas.microsoft.com/office/drawing/2014/chart" uri="{C3380CC4-5D6E-409C-BE32-E72D297353CC}">
              <c16:uniqueId val="{00000004-68B9-4737-BD20-66705ECED7E3}"/>
            </c:ext>
          </c:extLst>
        </c:ser>
        <c:dLbls>
          <c:showLegendKey val="0"/>
          <c:showVal val="0"/>
          <c:showCatName val="0"/>
          <c:showSerName val="0"/>
          <c:showPercent val="0"/>
          <c:showBubbleSize val="0"/>
        </c:dLbls>
        <c:smooth val="0"/>
        <c:axId val="281082856"/>
        <c:axId val="281088760"/>
      </c:lineChart>
      <c:dateAx>
        <c:axId val="28108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88760"/>
        <c:crosses val="autoZero"/>
        <c:auto val="1"/>
        <c:lblOffset val="100"/>
        <c:baseTimeUnit val="days"/>
      </c:dateAx>
      <c:valAx>
        <c:axId val="28108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8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1</c:v>
                </c:pt>
                <c:pt idx="14">
                  <c:v>0</c:v>
                </c:pt>
                <c:pt idx="15">
                  <c:v>0</c:v>
                </c:pt>
                <c:pt idx="16">
                  <c:v>1</c:v>
                </c:pt>
                <c:pt idx="17">
                  <c:v>0</c:v>
                </c:pt>
                <c:pt idx="18">
                  <c:v>6</c:v>
                </c:pt>
                <c:pt idx="19">
                  <c:v>3</c:v>
                </c:pt>
                <c:pt idx="20">
                  <c:v>1</c:v>
                </c:pt>
                <c:pt idx="21">
                  <c:v>0</c:v>
                </c:pt>
                <c:pt idx="22">
                  <c:v>0</c:v>
                </c:pt>
                <c:pt idx="23">
                  <c:v>0</c:v>
                </c:pt>
              </c:numCache>
            </c:numRef>
          </c:val>
          <c:smooth val="0"/>
          <c:extLst>
            <c:ext xmlns:c16="http://schemas.microsoft.com/office/drawing/2014/chart" uri="{C3380CC4-5D6E-409C-BE32-E72D297353CC}">
              <c16:uniqueId val="{00000000-99E7-4FFF-B5E9-66579B5BFC98}"/>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1</c:v>
                </c:pt>
                <c:pt idx="21">
                  <c:v>1</c:v>
                </c:pt>
                <c:pt idx="22">
                  <c:v>0</c:v>
                </c:pt>
                <c:pt idx="23">
                  <c:v>0</c:v>
                </c:pt>
              </c:numCache>
            </c:numRef>
          </c:val>
          <c:smooth val="0"/>
          <c:extLst>
            <c:ext xmlns:c16="http://schemas.microsoft.com/office/drawing/2014/chart" uri="{C3380CC4-5D6E-409C-BE32-E72D297353CC}">
              <c16:uniqueId val="{00000001-99E7-4FFF-B5E9-66579B5BFC98}"/>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3</c:v>
                </c:pt>
                <c:pt idx="11">
                  <c:v>3</c:v>
                </c:pt>
                <c:pt idx="12">
                  <c:v>6</c:v>
                </c:pt>
                <c:pt idx="13">
                  <c:v>6</c:v>
                </c:pt>
                <c:pt idx="14">
                  <c:v>5</c:v>
                </c:pt>
                <c:pt idx="15">
                  <c:v>6</c:v>
                </c:pt>
                <c:pt idx="16">
                  <c:v>4</c:v>
                </c:pt>
                <c:pt idx="17">
                  <c:v>3</c:v>
                </c:pt>
                <c:pt idx="18">
                  <c:v>1</c:v>
                </c:pt>
                <c:pt idx="19">
                  <c:v>4</c:v>
                </c:pt>
                <c:pt idx="20">
                  <c:v>1</c:v>
                </c:pt>
                <c:pt idx="21">
                  <c:v>2</c:v>
                </c:pt>
                <c:pt idx="22">
                  <c:v>1</c:v>
                </c:pt>
                <c:pt idx="23">
                  <c:v>0</c:v>
                </c:pt>
              </c:numCache>
            </c:numRef>
          </c:val>
          <c:smooth val="0"/>
          <c:extLst>
            <c:ext xmlns:c16="http://schemas.microsoft.com/office/drawing/2014/chart" uri="{C3380CC4-5D6E-409C-BE32-E72D297353CC}">
              <c16:uniqueId val="{00000002-99E7-4FFF-B5E9-66579B5BFC98}"/>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3</c:v>
                </c:pt>
                <c:pt idx="13">
                  <c:v>2</c:v>
                </c:pt>
                <c:pt idx="14">
                  <c:v>0</c:v>
                </c:pt>
                <c:pt idx="15">
                  <c:v>7</c:v>
                </c:pt>
                <c:pt idx="16">
                  <c:v>1</c:v>
                </c:pt>
                <c:pt idx="17">
                  <c:v>3</c:v>
                </c:pt>
                <c:pt idx="18">
                  <c:v>5</c:v>
                </c:pt>
                <c:pt idx="19">
                  <c:v>0</c:v>
                </c:pt>
                <c:pt idx="20">
                  <c:v>1</c:v>
                </c:pt>
                <c:pt idx="21">
                  <c:v>3</c:v>
                </c:pt>
                <c:pt idx="22">
                  <c:v>1</c:v>
                </c:pt>
                <c:pt idx="23">
                  <c:v>1</c:v>
                </c:pt>
              </c:numCache>
            </c:numRef>
          </c:val>
          <c:smooth val="0"/>
          <c:extLst>
            <c:ext xmlns:c16="http://schemas.microsoft.com/office/drawing/2014/chart" uri="{C3380CC4-5D6E-409C-BE32-E72D297353CC}">
              <c16:uniqueId val="{00000003-99E7-4FFF-B5E9-66579B5BFC98}"/>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4</c:v>
                </c:pt>
                <c:pt idx="10">
                  <c:v>7</c:v>
                </c:pt>
                <c:pt idx="11">
                  <c:v>1</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99E7-4FFF-B5E9-66579B5BFC98}"/>
            </c:ext>
          </c:extLst>
        </c:ser>
        <c:dLbls>
          <c:showLegendKey val="0"/>
          <c:showVal val="0"/>
          <c:showCatName val="0"/>
          <c:showSerName val="0"/>
          <c:showPercent val="0"/>
          <c:showBubbleSize val="0"/>
        </c:dLbls>
        <c:smooth val="0"/>
        <c:axId val="366641576"/>
        <c:axId val="366637312"/>
      </c:lineChart>
      <c:catAx>
        <c:axId val="36664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37312"/>
        <c:crosses val="autoZero"/>
        <c:auto val="1"/>
        <c:lblAlgn val="ctr"/>
        <c:lblOffset val="100"/>
        <c:noMultiLvlLbl val="0"/>
      </c:catAx>
      <c:valAx>
        <c:axId val="36663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4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3.2044660862722001</c:v>
                </c:pt>
                <c:pt idx="13">
                  <c:v>0.16526486646009</c:v>
                </c:pt>
                <c:pt idx="14">
                  <c:v>0</c:v>
                </c:pt>
                <c:pt idx="15">
                  <c:v>0</c:v>
                </c:pt>
                <c:pt idx="16">
                  <c:v>0.28134376075943002</c:v>
                </c:pt>
                <c:pt idx="17">
                  <c:v>0</c:v>
                </c:pt>
                <c:pt idx="18">
                  <c:v>1.0389716852754001</c:v>
                </c:pt>
                <c:pt idx="19">
                  <c:v>3.2206974570851998</c:v>
                </c:pt>
                <c:pt idx="20">
                  <c:v>0.48103880773203</c:v>
                </c:pt>
                <c:pt idx="21">
                  <c:v>0</c:v>
                </c:pt>
                <c:pt idx="22">
                  <c:v>0</c:v>
                </c:pt>
                <c:pt idx="23">
                  <c:v>0</c:v>
                </c:pt>
              </c:numCache>
            </c:numRef>
          </c:val>
          <c:smooth val="0"/>
          <c:extLst>
            <c:ext xmlns:c16="http://schemas.microsoft.com/office/drawing/2014/chart" uri="{C3380CC4-5D6E-409C-BE32-E72D297353CC}">
              <c16:uniqueId val="{00000000-EFFF-4067-A643-9AD9CEEB89C5}"/>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0.32898744973803001</c:v>
                </c:pt>
                <c:pt idx="20">
                  <c:v>0.43864993298403998</c:v>
                </c:pt>
                <c:pt idx="21">
                  <c:v>0.19495552577068001</c:v>
                </c:pt>
                <c:pt idx="22">
                  <c:v>0</c:v>
                </c:pt>
                <c:pt idx="23">
                  <c:v>0</c:v>
                </c:pt>
              </c:numCache>
            </c:numRef>
          </c:val>
          <c:smooth val="0"/>
          <c:extLst>
            <c:ext xmlns:c16="http://schemas.microsoft.com/office/drawing/2014/chart" uri="{C3380CC4-5D6E-409C-BE32-E72D297353CC}">
              <c16:uniqueId val="{00000001-EFFF-4067-A643-9AD9CEEB89C5}"/>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6.1794556538823001E-2</c:v>
                </c:pt>
                <c:pt idx="9">
                  <c:v>1.7686028250767E-2</c:v>
                </c:pt>
                <c:pt idx="10">
                  <c:v>7.0602056551252998E-2</c:v>
                </c:pt>
                <c:pt idx="11">
                  <c:v>3.3241209724331998E-2</c:v>
                </c:pt>
                <c:pt idx="12">
                  <c:v>2.0136502044546999E-2</c:v>
                </c:pt>
                <c:pt idx="13">
                  <c:v>6.8577752112912005E-2</c:v>
                </c:pt>
                <c:pt idx="14">
                  <c:v>6.6184100899857004E-2</c:v>
                </c:pt>
                <c:pt idx="15">
                  <c:v>4.3646844819663001E-2</c:v>
                </c:pt>
                <c:pt idx="16">
                  <c:v>1.4276673407245E-2</c:v>
                </c:pt>
                <c:pt idx="17">
                  <c:v>2.1663608901540999E-2</c:v>
                </c:pt>
                <c:pt idx="18">
                  <c:v>4.0486088766815004E-3</c:v>
                </c:pt>
                <c:pt idx="19">
                  <c:v>4.9009475875617999E-2</c:v>
                </c:pt>
                <c:pt idx="20">
                  <c:v>1.2998165340925001E-2</c:v>
                </c:pt>
                <c:pt idx="21">
                  <c:v>3.4093548435212999E-2</c:v>
                </c:pt>
                <c:pt idx="22">
                  <c:v>2.1947721805168002E-2</c:v>
                </c:pt>
                <c:pt idx="23">
                  <c:v>0</c:v>
                </c:pt>
              </c:numCache>
            </c:numRef>
          </c:val>
          <c:smooth val="0"/>
          <c:extLst>
            <c:ext xmlns:c16="http://schemas.microsoft.com/office/drawing/2014/chart" uri="{C3380CC4-5D6E-409C-BE32-E72D297353CC}">
              <c16:uniqueId val="{00000002-EFFF-4067-A643-9AD9CEEB89C5}"/>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0.52157631954351003</c:v>
                </c:pt>
                <c:pt idx="12">
                  <c:v>3.6029877952131999</c:v>
                </c:pt>
                <c:pt idx="13">
                  <c:v>1.8965961325091001</c:v>
                </c:pt>
                <c:pt idx="14">
                  <c:v>0</c:v>
                </c:pt>
                <c:pt idx="15">
                  <c:v>2.8070726626361</c:v>
                </c:pt>
                <c:pt idx="16">
                  <c:v>1.3294499920748</c:v>
                </c:pt>
                <c:pt idx="17">
                  <c:v>2.3494875046230002</c:v>
                </c:pt>
                <c:pt idx="18">
                  <c:v>2.7668806466952001</c:v>
                </c:pt>
                <c:pt idx="19">
                  <c:v>0</c:v>
                </c:pt>
                <c:pt idx="20">
                  <c:v>1.7375970835315</c:v>
                </c:pt>
                <c:pt idx="21">
                  <c:v>1.0226792412954999</c:v>
                </c:pt>
                <c:pt idx="22">
                  <c:v>1.545411317166</c:v>
                </c:pt>
                <c:pt idx="23">
                  <c:v>0.95597559042638003</c:v>
                </c:pt>
              </c:numCache>
            </c:numRef>
          </c:val>
          <c:smooth val="0"/>
          <c:extLst>
            <c:ext xmlns:c16="http://schemas.microsoft.com/office/drawing/2014/chart" uri="{C3380CC4-5D6E-409C-BE32-E72D297353CC}">
              <c16:uniqueId val="{00000003-EFFF-4067-A643-9AD9CEEB89C5}"/>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7.5431350147932993E-2</c:v>
                </c:pt>
                <c:pt idx="10">
                  <c:v>4.8962374298520003E-2</c:v>
                </c:pt>
                <c:pt idx="11">
                  <c:v>3.2223101034069002E-2</c:v>
                </c:pt>
                <c:pt idx="12">
                  <c:v>1.7576236927673999E-2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EFFF-4067-A643-9AD9CEEB89C5}"/>
            </c:ext>
          </c:extLst>
        </c:ser>
        <c:dLbls>
          <c:showLegendKey val="0"/>
          <c:showVal val="0"/>
          <c:showCatName val="0"/>
          <c:showSerName val="0"/>
          <c:showPercent val="0"/>
          <c:showBubbleSize val="0"/>
        </c:dLbls>
        <c:smooth val="0"/>
        <c:axId val="366646168"/>
        <c:axId val="366642232"/>
      </c:lineChart>
      <c:catAx>
        <c:axId val="36664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42232"/>
        <c:crosses val="autoZero"/>
        <c:auto val="1"/>
        <c:lblAlgn val="ctr"/>
        <c:lblOffset val="100"/>
        <c:noMultiLvlLbl val="0"/>
      </c:catAx>
      <c:valAx>
        <c:axId val="36664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4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Sheet1!$B$2:$B$6</c:f>
              <c:numCache>
                <c:formatCode>General</c:formatCode>
                <c:ptCount val="5"/>
                <c:pt idx="0">
                  <c:v>2</c:v>
                </c:pt>
                <c:pt idx="1">
                  <c:v>0</c:v>
                </c:pt>
                <c:pt idx="2">
                  <c:v>1</c:v>
                </c:pt>
                <c:pt idx="3">
                  <c:v>1</c:v>
                </c:pt>
                <c:pt idx="4">
                  <c:v>1</c:v>
                </c:pt>
              </c:numCache>
            </c:numRef>
          </c:val>
          <c:extLst>
            <c:ext xmlns:c16="http://schemas.microsoft.com/office/drawing/2014/chart" uri="{C3380CC4-5D6E-409C-BE32-E72D297353CC}">
              <c16:uniqueId val="{00000000-4DFA-4EBB-B554-485C6688C8D7}"/>
            </c:ext>
          </c:extLst>
        </c:ser>
        <c:ser>
          <c:idx val="1"/>
          <c:order val="1"/>
          <c:tx>
            <c:strRef>
              <c:f>Sheet1!$C$1</c:f>
              <c:strCache>
                <c:ptCount val="1"/>
                <c:pt idx="0">
                  <c:v>Video</c:v>
                </c:pt>
              </c:strCache>
            </c:strRef>
          </c:tx>
          <c:spPr>
            <a:solidFill>
              <a:schemeClr val="accent2"/>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Sheet1!$C$2:$C$6</c:f>
              <c:numCache>
                <c:formatCode>General</c:formatCode>
                <c:ptCount val="5"/>
                <c:pt idx="0">
                  <c:v>12</c:v>
                </c:pt>
                <c:pt idx="1">
                  <c:v>1</c:v>
                </c:pt>
                <c:pt idx="2">
                  <c:v>5</c:v>
                </c:pt>
                <c:pt idx="3">
                  <c:v>14</c:v>
                </c:pt>
                <c:pt idx="4">
                  <c:v>0</c:v>
                </c:pt>
              </c:numCache>
            </c:numRef>
          </c:val>
          <c:extLst>
            <c:ext xmlns:c16="http://schemas.microsoft.com/office/drawing/2014/chart" uri="{C3380CC4-5D6E-409C-BE32-E72D297353CC}">
              <c16:uniqueId val="{00000001-4DFA-4EBB-B554-485C6688C8D7}"/>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Sheet1!$D$2:$D$6</c:f>
              <c:numCache>
                <c:formatCode>General</c:formatCode>
                <c:ptCount val="5"/>
                <c:pt idx="0">
                  <c:v>0</c:v>
                </c:pt>
                <c:pt idx="1">
                  <c:v>2</c:v>
                </c:pt>
                <c:pt idx="2">
                  <c:v>41</c:v>
                </c:pt>
                <c:pt idx="3">
                  <c:v>14</c:v>
                </c:pt>
                <c:pt idx="4">
                  <c:v>12</c:v>
                </c:pt>
              </c:numCache>
            </c:numRef>
          </c:val>
          <c:extLst>
            <c:ext xmlns:c16="http://schemas.microsoft.com/office/drawing/2014/chart" uri="{C3380CC4-5D6E-409C-BE32-E72D297353CC}">
              <c16:uniqueId val="{00000002-4DFA-4EBB-B554-485C6688C8D7}"/>
            </c:ext>
          </c:extLst>
        </c:ser>
        <c:dLbls>
          <c:showLegendKey val="0"/>
          <c:showVal val="0"/>
          <c:showCatName val="0"/>
          <c:showSerName val="0"/>
          <c:showPercent val="0"/>
          <c:showBubbleSize val="0"/>
        </c:dLbls>
        <c:gapWidth val="150"/>
        <c:overlap val="100"/>
        <c:axId val="366641248"/>
        <c:axId val="366639608"/>
      </c:barChart>
      <c:catAx>
        <c:axId val="36664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39608"/>
        <c:crosses val="autoZero"/>
        <c:auto val="1"/>
        <c:lblAlgn val="ctr"/>
        <c:lblOffset val="100"/>
        <c:noMultiLvlLbl val="0"/>
      </c:catAx>
      <c:valAx>
        <c:axId val="366639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4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0.32996866276620002</c:v>
                </c:pt>
                <c:pt idx="2">
                  <c:v>0</c:v>
                </c:pt>
                <c:pt idx="3">
                  <c:v>0</c:v>
                </c:pt>
                <c:pt idx="4">
                  <c:v>1.8914816096161999</c:v>
                </c:pt>
                <c:pt idx="5">
                  <c:v>0</c:v>
                </c:pt>
                <c:pt idx="6">
                  <c:v>0</c:v>
                </c:pt>
              </c:numCache>
            </c:numRef>
          </c:val>
          <c:extLst>
            <c:ext xmlns:c16="http://schemas.microsoft.com/office/drawing/2014/chart" uri="{C3380CC4-5D6E-409C-BE32-E72D297353CC}">
              <c16:uniqueId val="{00000000-F993-4EC5-9079-2DD30CA91FEC}"/>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0.38356506903371002</c:v>
                </c:pt>
                <c:pt idx="3">
                  <c:v>0</c:v>
                </c:pt>
                <c:pt idx="4">
                  <c:v>0.19540791402051999</c:v>
                </c:pt>
                <c:pt idx="5">
                  <c:v>0</c:v>
                </c:pt>
                <c:pt idx="6">
                  <c:v>0</c:v>
                </c:pt>
              </c:numCache>
            </c:numRef>
          </c:val>
          <c:extLst>
            <c:ext xmlns:c16="http://schemas.microsoft.com/office/drawing/2014/chart" uri="{C3380CC4-5D6E-409C-BE32-E72D297353CC}">
              <c16:uniqueId val="{00000001-F993-4EC5-9079-2DD30CA91FEC}"/>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0.15648689051219</c:v>
                </c:pt>
                <c:pt idx="2">
                  <c:v>3.1133930727685999E-2</c:v>
                </c:pt>
                <c:pt idx="3">
                  <c:v>0</c:v>
                </c:pt>
                <c:pt idx="4">
                  <c:v>0.1005845258355</c:v>
                </c:pt>
                <c:pt idx="5">
                  <c:v>0</c:v>
                </c:pt>
                <c:pt idx="6">
                  <c:v>0</c:v>
                </c:pt>
              </c:numCache>
            </c:numRef>
          </c:val>
          <c:extLst>
            <c:ext xmlns:c16="http://schemas.microsoft.com/office/drawing/2014/chart" uri="{C3380CC4-5D6E-409C-BE32-E72D297353CC}">
              <c16:uniqueId val="{00000002-F993-4EC5-9079-2DD30CA91FEC}"/>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1.0548638515101001</c:v>
                </c:pt>
                <c:pt idx="2">
                  <c:v>1.2229766389723</c:v>
                </c:pt>
                <c:pt idx="3">
                  <c:v>0</c:v>
                </c:pt>
                <c:pt idx="4">
                  <c:v>3.3325064132139999</c:v>
                </c:pt>
                <c:pt idx="5">
                  <c:v>0</c:v>
                </c:pt>
                <c:pt idx="6">
                  <c:v>0</c:v>
                </c:pt>
              </c:numCache>
            </c:numRef>
          </c:val>
          <c:extLst>
            <c:ext xmlns:c16="http://schemas.microsoft.com/office/drawing/2014/chart" uri="{C3380CC4-5D6E-409C-BE32-E72D297353CC}">
              <c16:uniqueId val="{00000003-F993-4EC5-9079-2DD30CA91FEC}"/>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1.7577781683951001E-2</c:v>
                </c:pt>
                <c:pt idx="2">
                  <c:v>5.6406714827918002E-2</c:v>
                </c:pt>
                <c:pt idx="3">
                  <c:v>0</c:v>
                </c:pt>
                <c:pt idx="4">
                  <c:v>0</c:v>
                </c:pt>
                <c:pt idx="5">
                  <c:v>0</c:v>
                </c:pt>
                <c:pt idx="6">
                  <c:v>0</c:v>
                </c:pt>
              </c:numCache>
            </c:numRef>
          </c:val>
          <c:extLst>
            <c:ext xmlns:c16="http://schemas.microsoft.com/office/drawing/2014/chart" uri="{C3380CC4-5D6E-409C-BE32-E72D297353CC}">
              <c16:uniqueId val="{00000004-F993-4EC5-9079-2DD30CA91FEC}"/>
            </c:ext>
          </c:extLst>
        </c:ser>
        <c:dLbls>
          <c:showLegendKey val="0"/>
          <c:showVal val="0"/>
          <c:showCatName val="0"/>
          <c:showSerName val="0"/>
          <c:showPercent val="0"/>
          <c:showBubbleSize val="0"/>
        </c:dLbls>
        <c:gapWidth val="219"/>
        <c:overlap val="-27"/>
        <c:axId val="366642888"/>
        <c:axId val="366646824"/>
      </c:barChart>
      <c:catAx>
        <c:axId val="36664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46824"/>
        <c:crosses val="autoZero"/>
        <c:auto val="1"/>
        <c:lblAlgn val="ctr"/>
        <c:lblOffset val="100"/>
        <c:noMultiLvlLbl val="0"/>
      </c:catAx>
      <c:valAx>
        <c:axId val="36664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4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Sheet1!$B$2:$B$6</c:f>
              <c:numCache>
                <c:formatCode>General</c:formatCode>
                <c:ptCount val="5"/>
                <c:pt idx="0">
                  <c:v>5687</c:v>
                </c:pt>
                <c:pt idx="1">
                  <c:v>51</c:v>
                </c:pt>
                <c:pt idx="2">
                  <c:v>5339</c:v>
                </c:pt>
                <c:pt idx="3">
                  <c:v>35727</c:v>
                </c:pt>
                <c:pt idx="4">
                  <c:v>173</c:v>
                </c:pt>
              </c:numCache>
            </c:numRef>
          </c:val>
          <c:extLst>
            <c:ext xmlns:c16="http://schemas.microsoft.com/office/drawing/2014/chart" uri="{C3380CC4-5D6E-409C-BE32-E72D297353CC}">
              <c16:uniqueId val="{00000000-21AB-4BE9-AA86-DD0C903855BF}"/>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Sheet1!$C$2:$C$6</c:f>
              <c:numCache>
                <c:formatCode>General</c:formatCode>
                <c:ptCount val="5"/>
                <c:pt idx="0">
                  <c:v>631</c:v>
                </c:pt>
                <c:pt idx="1">
                  <c:v>3</c:v>
                </c:pt>
                <c:pt idx="2">
                  <c:v>213</c:v>
                </c:pt>
                <c:pt idx="3">
                  <c:v>4488</c:v>
                </c:pt>
                <c:pt idx="4">
                  <c:v>7</c:v>
                </c:pt>
              </c:numCache>
            </c:numRef>
          </c:val>
          <c:extLst>
            <c:ext xmlns:c16="http://schemas.microsoft.com/office/drawing/2014/chart" uri="{C3380CC4-5D6E-409C-BE32-E72D297353CC}">
              <c16:uniqueId val="{00000001-21AB-4BE9-AA86-DD0C903855BF}"/>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Sheet1!$D$2:$D$6</c:f>
              <c:numCache>
                <c:formatCode>General</c:formatCode>
                <c:ptCount val="5"/>
                <c:pt idx="0">
                  <c:v>147</c:v>
                </c:pt>
                <c:pt idx="1">
                  <c:v>0</c:v>
                </c:pt>
                <c:pt idx="2">
                  <c:v>36</c:v>
                </c:pt>
                <c:pt idx="3">
                  <c:v>153</c:v>
                </c:pt>
                <c:pt idx="4">
                  <c:v>0</c:v>
                </c:pt>
              </c:numCache>
            </c:numRef>
          </c:val>
          <c:extLst>
            <c:ext xmlns:c16="http://schemas.microsoft.com/office/drawing/2014/chart" uri="{C3380CC4-5D6E-409C-BE32-E72D297353CC}">
              <c16:uniqueId val="{00000002-21AB-4BE9-AA86-DD0C903855BF}"/>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Sheet1!$E$2:$E$6</c:f>
              <c:numCache>
                <c:formatCode>General</c:formatCode>
                <c:ptCount val="5"/>
                <c:pt idx="0">
                  <c:v>111</c:v>
                </c:pt>
                <c:pt idx="1">
                  <c:v>0</c:v>
                </c:pt>
                <c:pt idx="2">
                  <c:v>17</c:v>
                </c:pt>
                <c:pt idx="3">
                  <c:v>378</c:v>
                </c:pt>
                <c:pt idx="4">
                  <c:v>0</c:v>
                </c:pt>
              </c:numCache>
            </c:numRef>
          </c:val>
          <c:extLst>
            <c:ext xmlns:c16="http://schemas.microsoft.com/office/drawing/2014/chart" uri="{C3380CC4-5D6E-409C-BE32-E72D297353CC}">
              <c16:uniqueId val="{00000003-21AB-4BE9-AA86-DD0C903855BF}"/>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Sheet1!$F$2:$F$6</c:f>
              <c:numCache>
                <c:formatCode>General</c:formatCode>
                <c:ptCount val="5"/>
                <c:pt idx="0">
                  <c:v>30</c:v>
                </c:pt>
                <c:pt idx="1">
                  <c:v>0</c:v>
                </c:pt>
                <c:pt idx="2">
                  <c:v>11</c:v>
                </c:pt>
                <c:pt idx="3">
                  <c:v>15</c:v>
                </c:pt>
                <c:pt idx="4">
                  <c:v>0</c:v>
                </c:pt>
              </c:numCache>
            </c:numRef>
          </c:val>
          <c:extLst>
            <c:ext xmlns:c16="http://schemas.microsoft.com/office/drawing/2014/chart" uri="{C3380CC4-5D6E-409C-BE32-E72D297353CC}">
              <c16:uniqueId val="{00000004-21AB-4BE9-AA86-DD0C903855BF}"/>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Sheet1!$G$2:$G$6</c:f>
              <c:numCache>
                <c:formatCode>General</c:formatCode>
                <c:ptCount val="5"/>
                <c:pt idx="0">
                  <c:v>633</c:v>
                </c:pt>
                <c:pt idx="1">
                  <c:v>0</c:v>
                </c:pt>
                <c:pt idx="2">
                  <c:v>29</c:v>
                </c:pt>
                <c:pt idx="3">
                  <c:v>56</c:v>
                </c:pt>
                <c:pt idx="4">
                  <c:v>0</c:v>
                </c:pt>
              </c:numCache>
            </c:numRef>
          </c:val>
          <c:extLst>
            <c:ext xmlns:c16="http://schemas.microsoft.com/office/drawing/2014/chart" uri="{C3380CC4-5D6E-409C-BE32-E72D297353CC}">
              <c16:uniqueId val="{00000005-21AB-4BE9-AA86-DD0C903855B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Sheet1!$H$2:$H$6</c:f>
              <c:numCache>
                <c:formatCode>General</c:formatCode>
                <c:ptCount val="5"/>
                <c:pt idx="0">
                  <c:v>2500</c:v>
                </c:pt>
                <c:pt idx="1">
                  <c:v>8</c:v>
                </c:pt>
                <c:pt idx="2">
                  <c:v>694</c:v>
                </c:pt>
                <c:pt idx="3">
                  <c:v>4765</c:v>
                </c:pt>
                <c:pt idx="4">
                  <c:v>11</c:v>
                </c:pt>
              </c:numCache>
            </c:numRef>
          </c:val>
          <c:extLst>
            <c:ext xmlns:c16="http://schemas.microsoft.com/office/drawing/2014/chart" uri="{C3380CC4-5D6E-409C-BE32-E72D297353CC}">
              <c16:uniqueId val="{00000006-21AB-4BE9-AA86-DD0C903855B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Sheet1!$I$2:$I$6</c:f>
              <c:numCache>
                <c:formatCode>General</c:formatCode>
                <c:ptCount val="5"/>
                <c:pt idx="0">
                  <c:v>13878</c:v>
                </c:pt>
                <c:pt idx="1">
                  <c:v>17</c:v>
                </c:pt>
                <c:pt idx="2">
                  <c:v>2772</c:v>
                </c:pt>
                <c:pt idx="3">
                  <c:v>19844</c:v>
                </c:pt>
                <c:pt idx="4">
                  <c:v>46</c:v>
                </c:pt>
              </c:numCache>
            </c:numRef>
          </c:val>
          <c:extLst>
            <c:ext xmlns:c16="http://schemas.microsoft.com/office/drawing/2014/chart" uri="{C3380CC4-5D6E-409C-BE32-E72D297353CC}">
              <c16:uniqueId val="{00000007-21AB-4BE9-AA86-DD0C903855BF}"/>
            </c:ext>
          </c:extLst>
        </c:ser>
        <c:dLbls>
          <c:showLegendKey val="0"/>
          <c:showVal val="0"/>
          <c:showCatName val="0"/>
          <c:showSerName val="0"/>
          <c:showPercent val="0"/>
          <c:showBubbleSize val="0"/>
        </c:dLbls>
        <c:gapWidth val="150"/>
        <c:overlap val="100"/>
        <c:axId val="366623864"/>
        <c:axId val="366622880"/>
      </c:barChart>
      <c:catAx>
        <c:axId val="36662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22880"/>
        <c:crosses val="autoZero"/>
        <c:auto val="1"/>
        <c:lblAlgn val="ctr"/>
        <c:lblOffset val="100"/>
        <c:noMultiLvlLbl val="0"/>
      </c:catAx>
      <c:valAx>
        <c:axId val="366622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2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166-4449-A25A-DD3DA30B9407}"/>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8166-4449-A25A-DD3DA30B9407}"/>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8166-4449-A25A-DD3DA30B9407}"/>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8166-4449-A25A-DD3DA30B9407}"/>
            </c:ext>
          </c:extLst>
        </c:ser>
        <c:ser>
          <c:idx val="4"/>
          <c:order val="4"/>
          <c:tx>
            <c:strRef>
              <c:f>Sheet1!$F$1</c:f>
              <c:strCache>
                <c:ptCount val="1"/>
                <c:pt idx="0">
                  <c:v>Revista PYMES</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8166-4449-A25A-DD3DA30B9407}"/>
            </c:ext>
          </c:extLst>
        </c:ser>
        <c:dLbls>
          <c:showLegendKey val="0"/>
          <c:showVal val="0"/>
          <c:showCatName val="0"/>
          <c:showSerName val="0"/>
          <c:showPercent val="0"/>
          <c:showBubbleSize val="0"/>
        </c:dLbls>
        <c:gapWidth val="219"/>
        <c:overlap val="-27"/>
        <c:axId val="373554968"/>
        <c:axId val="373552672"/>
      </c:barChart>
      <c:catAx>
        <c:axId val="373554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52672"/>
        <c:crosses val="autoZero"/>
        <c:auto val="1"/>
        <c:lblAlgn val="ctr"/>
        <c:lblOffset val="100"/>
        <c:noMultiLvlLbl val="0"/>
      </c:catAx>
      <c:valAx>
        <c:axId val="37355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5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2863145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14792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07025804"/>
                    </a:ext>
                  </a:extLst>
                </a:gridCol>
                <a:gridCol w="740664">
                  <a:extLst>
                    <a:ext uri="{9D8B030D-6E8A-4147-A177-3AD203B41FA5}">
                      <a16:colId xmlns:a16="http://schemas.microsoft.com/office/drawing/2014/main" val="2701222903"/>
                    </a:ext>
                  </a:extLst>
                </a:gridCol>
                <a:gridCol w="740664">
                  <a:extLst>
                    <a:ext uri="{9D8B030D-6E8A-4147-A177-3AD203B41FA5}">
                      <a16:colId xmlns:a16="http://schemas.microsoft.com/office/drawing/2014/main" val="3105725833"/>
                    </a:ext>
                  </a:extLst>
                </a:gridCol>
                <a:gridCol w="740664">
                  <a:extLst>
                    <a:ext uri="{9D8B030D-6E8A-4147-A177-3AD203B41FA5}">
                      <a16:colId xmlns:a16="http://schemas.microsoft.com/office/drawing/2014/main" val="2370816415"/>
                    </a:ext>
                  </a:extLst>
                </a:gridCol>
                <a:gridCol w="740664">
                  <a:extLst>
                    <a:ext uri="{9D8B030D-6E8A-4147-A177-3AD203B41FA5}">
                      <a16:colId xmlns:a16="http://schemas.microsoft.com/office/drawing/2014/main" val="3500090201"/>
                    </a:ext>
                  </a:extLst>
                </a:gridCol>
                <a:gridCol w="740664">
                  <a:extLst>
                    <a:ext uri="{9D8B030D-6E8A-4147-A177-3AD203B41FA5}">
                      <a16:colId xmlns:a16="http://schemas.microsoft.com/office/drawing/2014/main" val="2197162434"/>
                    </a:ext>
                  </a:extLst>
                </a:gridCol>
                <a:gridCol w="740664">
                  <a:extLst>
                    <a:ext uri="{9D8B030D-6E8A-4147-A177-3AD203B41FA5}">
                      <a16:colId xmlns:a16="http://schemas.microsoft.com/office/drawing/2014/main" val="816989045"/>
                    </a:ext>
                  </a:extLst>
                </a:gridCol>
                <a:gridCol w="740664">
                  <a:extLst>
                    <a:ext uri="{9D8B030D-6E8A-4147-A177-3AD203B41FA5}">
                      <a16:colId xmlns:a16="http://schemas.microsoft.com/office/drawing/2014/main" val="3028970391"/>
                    </a:ext>
                  </a:extLst>
                </a:gridCol>
                <a:gridCol w="740664">
                  <a:extLst>
                    <a:ext uri="{9D8B030D-6E8A-4147-A177-3AD203B41FA5}">
                      <a16:colId xmlns:a16="http://schemas.microsoft.com/office/drawing/2014/main" val="3646069354"/>
                    </a:ext>
                  </a:extLst>
                </a:gridCol>
                <a:gridCol w="740664">
                  <a:extLst>
                    <a:ext uri="{9D8B030D-6E8A-4147-A177-3AD203B41FA5}">
                      <a16:colId xmlns:a16="http://schemas.microsoft.com/office/drawing/2014/main" val="4138639440"/>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468474166"/>
                  </a:ext>
                </a:extLst>
              </a:tr>
              <a:tr h="370840">
                <a:tc>
                  <a:txBody>
                    <a:bodyPr/>
                    <a:lstStyle/>
                    <a:p>
                      <a:r>
                        <a:rPr lang="es-ES" sz="1000"/>
                        <a:t>Ministerio de Producción de la Nación Argentina</a:t>
                      </a:r>
                      <a:endParaRPr lang="en-US" sz="1000"/>
                    </a:p>
                  </a:txBody>
                  <a:tcPr/>
                </a:tc>
                <a:tc>
                  <a:txBody>
                    <a:bodyPr/>
                    <a:lstStyle/>
                    <a:p>
                      <a:r>
                        <a:rPr lang="en-US" sz="1000"/>
                        <a:t>104304</a:t>
                      </a:r>
                      <a:endParaRPr lang="en-US" sz="1000"/>
                    </a:p>
                  </a:txBody>
                  <a:tcPr/>
                </a:tc>
                <a:tc>
                  <a:txBody>
                    <a:bodyPr/>
                    <a:lstStyle/>
                    <a:p>
                      <a:r>
                        <a:rPr lang="en-US" sz="1000"/>
                        <a:t>5344</a:t>
                      </a:r>
                      <a:endParaRPr lang="en-US" sz="1000"/>
                    </a:p>
                  </a:txBody>
                  <a:tcPr/>
                </a:tc>
                <a:tc>
                  <a:txBody>
                    <a:bodyPr/>
                    <a:lstStyle/>
                    <a:p>
                      <a:r>
                        <a:rPr lang="en-US" sz="1000"/>
                        <a:t>14</a:t>
                      </a:r>
                      <a:endParaRPr lang="en-US" sz="1000"/>
                    </a:p>
                  </a:txBody>
                  <a:tcPr/>
                </a:tc>
                <a:tc>
                  <a:txBody>
                    <a:bodyPr/>
                    <a:lstStyle/>
                    <a:p>
                      <a:r>
                        <a:rPr lang="en-US" sz="1000"/>
                        <a:t>7239</a:t>
                      </a:r>
                      <a:endParaRPr lang="en-US" sz="1000"/>
                    </a:p>
                  </a:txBody>
                  <a:tcPr/>
                </a:tc>
                <a:tc>
                  <a:txBody>
                    <a:bodyPr/>
                    <a:lstStyle/>
                    <a:p>
                      <a:r>
                        <a:rPr lang="en-US" sz="1000"/>
                        <a:t>2500</a:t>
                      </a:r>
                      <a:endParaRPr lang="en-US" sz="1000"/>
                    </a:p>
                  </a:txBody>
                  <a:tcPr/>
                </a:tc>
                <a:tc>
                  <a:txBody>
                    <a:bodyPr/>
                    <a:lstStyle/>
                    <a:p>
                      <a:r>
                        <a:rPr lang="en-US" sz="1000"/>
                        <a:t>13878</a:t>
                      </a:r>
                      <a:endParaRPr lang="en-US" sz="1000"/>
                    </a:p>
                  </a:txBody>
                  <a:tcPr/>
                </a:tc>
                <a:tc>
                  <a:txBody>
                    <a:bodyPr/>
                    <a:lstStyle/>
                    <a:p>
                      <a:r>
                        <a:rPr lang="en-US" sz="1000"/>
                        <a:t>0</a:t>
                      </a:r>
                      <a:endParaRPr lang="en-US" sz="1000"/>
                    </a:p>
                  </a:txBody>
                  <a:tcPr/>
                </a:tc>
                <a:tc>
                  <a:txBody>
                    <a:bodyPr/>
                    <a:lstStyle/>
                    <a:p>
                      <a:r>
                        <a:rPr lang="en-US" sz="1000"/>
                        <a:t>1.6598%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094380710"/>
                  </a:ext>
                </a:extLst>
              </a:tr>
              <a:tr h="370840">
                <a:tc>
                  <a:txBody>
                    <a:bodyPr/>
                    <a:lstStyle/>
                    <a:p>
                      <a:r>
                        <a:rPr lang="en-US" sz="1000"/>
                        <a:t>Francisco Cabrera</a:t>
                      </a:r>
                      <a:endParaRPr lang="en-US" sz="1000"/>
                    </a:p>
                  </a:txBody>
                  <a:tcPr/>
                </a:tc>
                <a:tc>
                  <a:txBody>
                    <a:bodyPr/>
                    <a:lstStyle/>
                    <a:p>
                      <a:r>
                        <a:rPr lang="en-US" sz="1000"/>
                        <a:t>8248</a:t>
                      </a:r>
                      <a:endParaRPr lang="en-US" sz="1000"/>
                    </a:p>
                  </a:txBody>
                  <a:tcPr/>
                </a:tc>
                <a:tc>
                  <a:txBody>
                    <a:bodyPr/>
                    <a:lstStyle/>
                    <a:p>
                      <a:r>
                        <a:rPr lang="en-US" sz="1000"/>
                        <a:t>83</a:t>
                      </a:r>
                      <a:endParaRPr lang="en-US" sz="1000"/>
                    </a:p>
                  </a:txBody>
                  <a:tcPr/>
                </a:tc>
                <a:tc>
                  <a:txBody>
                    <a:bodyPr/>
                    <a:lstStyle/>
                    <a:p>
                      <a:r>
                        <a:rPr lang="en-US" sz="1000"/>
                        <a:t>3</a:t>
                      </a:r>
                      <a:endParaRPr lang="en-US" sz="1000"/>
                    </a:p>
                  </a:txBody>
                  <a:tcPr/>
                </a:tc>
                <a:tc>
                  <a:txBody>
                    <a:bodyPr/>
                    <a:lstStyle/>
                    <a:p>
                      <a:r>
                        <a:rPr lang="en-US" sz="1000"/>
                        <a:t>54</a:t>
                      </a:r>
                      <a:endParaRPr lang="en-US" sz="1000"/>
                    </a:p>
                  </a:txBody>
                  <a:tcPr/>
                </a:tc>
                <a:tc>
                  <a:txBody>
                    <a:bodyPr/>
                    <a:lstStyle/>
                    <a:p>
                      <a:r>
                        <a:rPr lang="en-US" sz="1000"/>
                        <a:t>8</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0.3209%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625878452"/>
                  </a:ext>
                </a:extLst>
              </a:tr>
              <a:tr h="370840">
                <a:tc>
                  <a:txBody>
                    <a:bodyPr/>
                    <a:lstStyle/>
                    <a:p>
                      <a:r>
                        <a:rPr lang="es-ES" sz="1000"/>
                        <a:t>Ministerio de Trabajo, Empleo y Seguridad Social de la Nación</a:t>
                      </a:r>
                      <a:endParaRPr lang="en-US" sz="1000"/>
                    </a:p>
                  </a:txBody>
                  <a:tcPr/>
                </a:tc>
                <a:tc>
                  <a:txBody>
                    <a:bodyPr/>
                    <a:lstStyle/>
                    <a:p>
                      <a:r>
                        <a:rPr lang="en-US" sz="1000"/>
                        <a:t>472648</a:t>
                      </a:r>
                      <a:endParaRPr lang="en-US" sz="1000"/>
                    </a:p>
                  </a:txBody>
                  <a:tcPr/>
                </a:tc>
                <a:tc>
                  <a:txBody>
                    <a:bodyPr/>
                    <a:lstStyle/>
                    <a:p>
                      <a:r>
                        <a:rPr lang="en-US" sz="1000"/>
                        <a:t>7558</a:t>
                      </a:r>
                      <a:endParaRPr lang="en-US" sz="1000"/>
                    </a:p>
                  </a:txBody>
                  <a:tcPr/>
                </a:tc>
                <a:tc>
                  <a:txBody>
                    <a:bodyPr/>
                    <a:lstStyle/>
                    <a:p>
                      <a:r>
                        <a:rPr lang="en-US" sz="1000"/>
                        <a:t>47</a:t>
                      </a:r>
                      <a:endParaRPr lang="en-US" sz="1000"/>
                    </a:p>
                  </a:txBody>
                  <a:tcPr/>
                </a:tc>
                <a:tc>
                  <a:txBody>
                    <a:bodyPr/>
                    <a:lstStyle/>
                    <a:p>
                      <a:r>
                        <a:rPr lang="en-US" sz="1000"/>
                        <a:t>5645</a:t>
                      </a:r>
                      <a:endParaRPr lang="en-US" sz="1000"/>
                    </a:p>
                  </a:txBody>
                  <a:tcPr/>
                </a:tc>
                <a:tc>
                  <a:txBody>
                    <a:bodyPr/>
                    <a:lstStyle/>
                    <a:p>
                      <a:r>
                        <a:rPr lang="en-US" sz="1000"/>
                        <a:t>694</a:t>
                      </a:r>
                      <a:endParaRPr lang="en-US" sz="1000"/>
                    </a:p>
                  </a:txBody>
                  <a:tcPr/>
                </a:tc>
                <a:tc>
                  <a:txBody>
                    <a:bodyPr/>
                    <a:lstStyle/>
                    <a:p>
                      <a:r>
                        <a:rPr lang="en-US" sz="1000"/>
                        <a:t>2772</a:t>
                      </a:r>
                      <a:endParaRPr lang="en-US" sz="1000"/>
                    </a:p>
                  </a:txBody>
                  <a:tcPr/>
                </a:tc>
                <a:tc>
                  <a:txBody>
                    <a:bodyPr/>
                    <a:lstStyle/>
                    <a:p>
                      <a:r>
                        <a:rPr lang="en-US" sz="1000"/>
                        <a:t>0</a:t>
                      </a:r>
                      <a:endParaRPr lang="en-US" sz="1000"/>
                    </a:p>
                  </a:txBody>
                  <a:tcPr/>
                </a:tc>
                <a:tc>
                  <a:txBody>
                    <a:bodyPr/>
                    <a:lstStyle/>
                    <a:p>
                      <a:r>
                        <a:rPr lang="en-US" sz="1000"/>
                        <a:t>0.0413%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09392294"/>
                  </a:ext>
                </a:extLst>
              </a:tr>
              <a:tr h="370840">
                <a:tc>
                  <a:txBody>
                    <a:bodyPr/>
                    <a:lstStyle/>
                    <a:p>
                      <a:r>
                        <a:rPr lang="es-ES" sz="1000"/>
                        <a:t>Ministerio de Transporte de la Nación Argentina</a:t>
                      </a:r>
                      <a:endParaRPr lang="en-US" sz="1000"/>
                    </a:p>
                  </a:txBody>
                  <a:tcPr/>
                </a:tc>
                <a:tc>
                  <a:txBody>
                    <a:bodyPr/>
                    <a:lstStyle/>
                    <a:p>
                      <a:r>
                        <a:rPr lang="en-US" sz="1000"/>
                        <a:t>111419</a:t>
                      </a:r>
                      <a:endParaRPr lang="en-US" sz="1000"/>
                    </a:p>
                  </a:txBody>
                  <a:tcPr/>
                </a:tc>
                <a:tc>
                  <a:txBody>
                    <a:bodyPr/>
                    <a:lstStyle/>
                    <a:p>
                      <a:r>
                        <a:rPr lang="en-US" sz="1000"/>
                        <a:t>20977</a:t>
                      </a:r>
                      <a:endParaRPr lang="en-US" sz="1000"/>
                    </a:p>
                  </a:txBody>
                  <a:tcPr/>
                </a:tc>
                <a:tc>
                  <a:txBody>
                    <a:bodyPr/>
                    <a:lstStyle/>
                    <a:p>
                      <a:r>
                        <a:rPr lang="en-US" sz="1000"/>
                        <a:t>29</a:t>
                      </a:r>
                      <a:endParaRPr lang="en-US" sz="1000"/>
                    </a:p>
                  </a:txBody>
                  <a:tcPr/>
                </a:tc>
                <a:tc>
                  <a:txBody>
                    <a:bodyPr/>
                    <a:lstStyle/>
                    <a:p>
                      <a:r>
                        <a:rPr lang="en-US" sz="1000"/>
                        <a:t>40817</a:t>
                      </a:r>
                      <a:endParaRPr lang="en-US" sz="1000"/>
                    </a:p>
                  </a:txBody>
                  <a:tcPr/>
                </a:tc>
                <a:tc>
                  <a:txBody>
                    <a:bodyPr/>
                    <a:lstStyle/>
                    <a:p>
                      <a:r>
                        <a:rPr lang="en-US" sz="1000"/>
                        <a:t>4765</a:t>
                      </a:r>
                      <a:endParaRPr lang="en-US" sz="1000"/>
                    </a:p>
                  </a:txBody>
                  <a:tcPr/>
                </a:tc>
                <a:tc>
                  <a:txBody>
                    <a:bodyPr/>
                    <a:lstStyle/>
                    <a:p>
                      <a:r>
                        <a:rPr lang="en-US" sz="1000"/>
                        <a:t>19844</a:t>
                      </a:r>
                      <a:endParaRPr lang="en-US" sz="1000"/>
                    </a:p>
                  </a:txBody>
                  <a:tcPr/>
                </a:tc>
                <a:tc>
                  <a:txBody>
                    <a:bodyPr/>
                    <a:lstStyle/>
                    <a:p>
                      <a:r>
                        <a:rPr lang="en-US" sz="1000"/>
                        <a:t>0</a:t>
                      </a:r>
                      <a:endParaRPr lang="en-US" sz="1000"/>
                    </a:p>
                  </a:txBody>
                  <a:tcPr/>
                </a:tc>
                <a:tc>
                  <a:txBody>
                    <a:bodyPr/>
                    <a:lstStyle/>
                    <a:p>
                      <a:r>
                        <a:rPr lang="en-US" sz="1000"/>
                        <a:t>2.2353%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189401270"/>
                  </a:ext>
                </a:extLst>
              </a:tr>
              <a:tr h="370840">
                <a:tc>
                  <a:txBody>
                    <a:bodyPr/>
                    <a:lstStyle/>
                    <a:p>
                      <a:r>
                        <a:rPr lang="en-US" sz="1000"/>
                        <a:t>Revista PYMES</a:t>
                      </a:r>
                      <a:endParaRPr lang="en-US" sz="1000"/>
                    </a:p>
                  </a:txBody>
                  <a:tcPr/>
                </a:tc>
                <a:tc>
                  <a:txBody>
                    <a:bodyPr/>
                    <a:lstStyle/>
                    <a:p>
                      <a:r>
                        <a:rPr lang="en-US" sz="1000"/>
                        <a:t>34174</a:t>
                      </a:r>
                      <a:endParaRPr lang="en-US" sz="1000"/>
                    </a:p>
                  </a:txBody>
                  <a:tcPr/>
                </a:tc>
                <a:tc>
                  <a:txBody>
                    <a:bodyPr/>
                    <a:lstStyle/>
                    <a:p>
                      <a:r>
                        <a:rPr lang="en-US" sz="1000"/>
                        <a:t>76</a:t>
                      </a:r>
                      <a:endParaRPr lang="en-US" sz="1000"/>
                    </a:p>
                  </a:txBody>
                  <a:tcPr/>
                </a:tc>
                <a:tc>
                  <a:txBody>
                    <a:bodyPr/>
                    <a:lstStyle/>
                    <a:p>
                      <a:r>
                        <a:rPr lang="en-US" sz="1000"/>
                        <a:t>13</a:t>
                      </a:r>
                      <a:endParaRPr lang="en-US" sz="1000"/>
                    </a:p>
                  </a:txBody>
                  <a:tcPr/>
                </a:tc>
                <a:tc>
                  <a:txBody>
                    <a:bodyPr/>
                    <a:lstStyle/>
                    <a:p>
                      <a:r>
                        <a:rPr lang="en-US" sz="1000"/>
                        <a:t>180</a:t>
                      </a:r>
                      <a:endParaRPr lang="en-US" sz="1000"/>
                    </a:p>
                  </a:txBody>
                  <a:tcPr/>
                </a:tc>
                <a:tc>
                  <a:txBody>
                    <a:bodyPr/>
                    <a:lstStyle/>
                    <a:p>
                      <a:r>
                        <a:rPr lang="en-US" sz="1000"/>
                        <a:t>11</a:t>
                      </a:r>
                      <a:endParaRPr lang="en-US" sz="1000"/>
                    </a:p>
                  </a:txBody>
                  <a:tcPr/>
                </a:tc>
                <a:tc>
                  <a:txBody>
                    <a:bodyPr/>
                    <a:lstStyle/>
                    <a:p>
                      <a:r>
                        <a:rPr lang="en-US" sz="1000"/>
                        <a:t>46</a:t>
                      </a:r>
                      <a:endParaRPr lang="en-US" sz="1000"/>
                    </a:p>
                  </a:txBody>
                  <a:tcPr/>
                </a:tc>
                <a:tc>
                  <a:txBody>
                    <a:bodyPr/>
                    <a:lstStyle/>
                    <a:p>
                      <a:r>
                        <a:rPr lang="en-US" sz="1000"/>
                        <a:t>0</a:t>
                      </a:r>
                      <a:endParaRPr lang="en-US" sz="1000"/>
                    </a:p>
                  </a:txBody>
                  <a:tcPr/>
                </a:tc>
                <a:tc>
                  <a:txBody>
                    <a:bodyPr/>
                    <a:lstStyle/>
                    <a:p>
                      <a:r>
                        <a:rPr lang="en-US" sz="1000"/>
                        <a:t>0.0534%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88696168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5398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31078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2427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67380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4025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6727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1207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78705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5287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85587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4819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38617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63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61031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8761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2629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8474585"/>
                    </a:ext>
                  </a:extLst>
                </a:gridCol>
                <a:gridCol w="658368">
                  <a:extLst>
                    <a:ext uri="{9D8B030D-6E8A-4147-A177-3AD203B41FA5}">
                      <a16:colId xmlns:a16="http://schemas.microsoft.com/office/drawing/2014/main" val="2456479046"/>
                    </a:ext>
                  </a:extLst>
                </a:gridCol>
                <a:gridCol w="658368">
                  <a:extLst>
                    <a:ext uri="{9D8B030D-6E8A-4147-A177-3AD203B41FA5}">
                      <a16:colId xmlns:a16="http://schemas.microsoft.com/office/drawing/2014/main" val="3912252633"/>
                    </a:ext>
                  </a:extLst>
                </a:gridCol>
                <a:gridCol w="658368">
                  <a:extLst>
                    <a:ext uri="{9D8B030D-6E8A-4147-A177-3AD203B41FA5}">
                      <a16:colId xmlns:a16="http://schemas.microsoft.com/office/drawing/2014/main" val="381440665"/>
                    </a:ext>
                  </a:extLst>
                </a:gridCol>
                <a:gridCol w="658368">
                  <a:extLst>
                    <a:ext uri="{9D8B030D-6E8A-4147-A177-3AD203B41FA5}">
                      <a16:colId xmlns:a16="http://schemas.microsoft.com/office/drawing/2014/main" val="2207478415"/>
                    </a:ext>
                  </a:extLst>
                </a:gridCol>
                <a:gridCol w="658368">
                  <a:extLst>
                    <a:ext uri="{9D8B030D-6E8A-4147-A177-3AD203B41FA5}">
                      <a16:colId xmlns:a16="http://schemas.microsoft.com/office/drawing/2014/main" val="3050190244"/>
                    </a:ext>
                  </a:extLst>
                </a:gridCol>
                <a:gridCol w="658368">
                  <a:extLst>
                    <a:ext uri="{9D8B030D-6E8A-4147-A177-3AD203B41FA5}">
                      <a16:colId xmlns:a16="http://schemas.microsoft.com/office/drawing/2014/main" val="581172656"/>
                    </a:ext>
                  </a:extLst>
                </a:gridCol>
                <a:gridCol w="658368">
                  <a:extLst>
                    <a:ext uri="{9D8B030D-6E8A-4147-A177-3AD203B41FA5}">
                      <a16:colId xmlns:a16="http://schemas.microsoft.com/office/drawing/2014/main" val="588677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176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- 2017-02-20 19:41:07</a:t>
                      </a:r>
                      <a:r>
                        <a:rPr kumimoji="0" lang="es-ES" sz="1000" b="0" i="0" u="none" strike="noStrike" kern="1200" cap="none" spc="0" normalizeH="0" baseline="0" noProof="0">
                          <a:ln>
                            <a:noFill/>
                          </a:ln>
                          <a:solidFill>
                            <a:prstClr val="black"/>
                          </a:solidFill>
                          <a:effectLst/>
                          <a:uLnTx/>
                          <a:uFillTx/>
                          <a:latin typeface="+mn-lt"/>
                          <a:ea typeface="+mn-ea"/>
                          <a:cs typeface="+mn-cs"/>
                        </a:rPr>
                        <a:t>
¿Necesitás comprar una computadora? Ahora es más barato: el precio ya bajó un 27% y va a seguir bajando.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497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- 2017-02-22 12:43:52</a:t>
                      </a:r>
                      <a:r>
                        <a:rPr kumimoji="0" lang="es-ES" sz="1000" b="0" i="0" u="none" strike="noStrike" kern="1200" cap="none" spc="0" normalizeH="0" baseline="0" noProof="0">
                          <a:ln>
                            <a:noFill/>
                          </a:ln>
                          <a:solidFill>
                            <a:prstClr val="black"/>
                          </a:solidFill>
                          <a:effectLst/>
                          <a:uLnTx/>
                          <a:uFillTx/>
                          <a:latin typeface="+mn-lt"/>
                          <a:ea typeface="+mn-ea"/>
                          <a:cs typeface="+mn-cs"/>
                        </a:rPr>
                        <a:t>
Estamos en Córdoba probando las nuevas locomotoras del FF.CC. Belgrano, que van a recorrer las provincias de Santa Fe, Córdoba, Tucumán y Salta para seguir reactivando nuestros trenes de carga.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875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- 2017-02-08 15:06:17</a:t>
                      </a:r>
                      <a:r>
                        <a:rPr kumimoji="0" lang="es-ES" sz="1000" b="0" i="0" u="none" strike="noStrike" kern="1200" cap="none" spc="0" normalizeH="0" baseline="0" noProof="0">
                          <a:ln>
                            <a:noFill/>
                          </a:ln>
                          <a:solidFill>
                            <a:prstClr val="black"/>
                          </a:solidFill>
                          <a:effectLst/>
                          <a:uLnTx/>
                          <a:uFillTx/>
                          <a:latin typeface="+mn-lt"/>
                          <a:ea typeface="+mn-ea"/>
                          <a:cs typeface="+mn-cs"/>
                        </a:rPr>
                        <a:t>
Hacía 39 años que no llegaban locomotoras nuevas para el FF.CC Belgrano. Estas son las dos que recibimos hoy en Puerto Buenos Aires #PlanBelgrano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563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- 2017-02-15 15:23:30</a:t>
                      </a:r>
                      <a:r>
                        <a:rPr kumimoji="0" lang="es-ES" sz="1000" b="0" i="0" u="none" strike="noStrike" kern="1200" cap="none" spc="0" normalizeH="0" baseline="0" noProof="0">
                          <a:ln>
                            <a:noFill/>
                          </a:ln>
                          <a:solidFill>
                            <a:prstClr val="black"/>
                          </a:solidFill>
                          <a:effectLst/>
                          <a:uLnTx/>
                          <a:uFillTx/>
                          <a:latin typeface="+mn-lt"/>
                          <a:ea typeface="+mn-ea"/>
                          <a:cs typeface="+mn-cs"/>
                        </a:rPr>
                        <a:t>
Falta muy poco para que terminemos el Metrobus La Matanza, una obra que va a permitir tener viajes más seguros y hasta un tercio más cortos.
Son 21 las líneas de colectivos que van a pasar por estos 16 kilómetros de Metrobus beneficiando a más de 240.000 usuarios.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128870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690616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87203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9309789"/>
                    </a:ext>
                  </a:extLst>
                </a:gridCol>
                <a:gridCol w="658368">
                  <a:extLst>
                    <a:ext uri="{9D8B030D-6E8A-4147-A177-3AD203B41FA5}">
                      <a16:colId xmlns:a16="http://schemas.microsoft.com/office/drawing/2014/main" val="2297322217"/>
                    </a:ext>
                  </a:extLst>
                </a:gridCol>
                <a:gridCol w="658368">
                  <a:extLst>
                    <a:ext uri="{9D8B030D-6E8A-4147-A177-3AD203B41FA5}">
                      <a16:colId xmlns:a16="http://schemas.microsoft.com/office/drawing/2014/main" val="278782606"/>
                    </a:ext>
                  </a:extLst>
                </a:gridCol>
                <a:gridCol w="658368">
                  <a:extLst>
                    <a:ext uri="{9D8B030D-6E8A-4147-A177-3AD203B41FA5}">
                      <a16:colId xmlns:a16="http://schemas.microsoft.com/office/drawing/2014/main" val="3116884261"/>
                    </a:ext>
                  </a:extLst>
                </a:gridCol>
                <a:gridCol w="658368">
                  <a:extLst>
                    <a:ext uri="{9D8B030D-6E8A-4147-A177-3AD203B41FA5}">
                      <a16:colId xmlns:a16="http://schemas.microsoft.com/office/drawing/2014/main" val="216734214"/>
                    </a:ext>
                  </a:extLst>
                </a:gridCol>
                <a:gridCol w="658368">
                  <a:extLst>
                    <a:ext uri="{9D8B030D-6E8A-4147-A177-3AD203B41FA5}">
                      <a16:colId xmlns:a16="http://schemas.microsoft.com/office/drawing/2014/main" val="4203029519"/>
                    </a:ext>
                  </a:extLst>
                </a:gridCol>
                <a:gridCol w="658368">
                  <a:extLst>
                    <a:ext uri="{9D8B030D-6E8A-4147-A177-3AD203B41FA5}">
                      <a16:colId xmlns:a16="http://schemas.microsoft.com/office/drawing/2014/main" val="3478170511"/>
                    </a:ext>
                  </a:extLst>
                </a:gridCol>
                <a:gridCol w="658368">
                  <a:extLst>
                    <a:ext uri="{9D8B030D-6E8A-4147-A177-3AD203B41FA5}">
                      <a16:colId xmlns:a16="http://schemas.microsoft.com/office/drawing/2014/main" val="1390606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228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- 2017-02-14 12:35:19</a:t>
                      </a:r>
                      <a:r>
                        <a:rPr kumimoji="0" lang="es-ES" sz="1000" b="0" i="0" u="none" strike="noStrike" kern="1200" cap="none" spc="0" normalizeH="0" baseline="0" noProof="0">
                          <a:ln>
                            <a:noFill/>
                          </a:ln>
                          <a:solidFill>
                            <a:prstClr val="black"/>
                          </a:solidFill>
                          <a:effectLst/>
                          <a:uLnTx/>
                          <a:uFillTx/>
                          <a:latin typeface="+mn-lt"/>
                          <a:ea typeface="+mn-ea"/>
                          <a:cs typeface="+mn-cs"/>
                        </a:rPr>
                        <a:t>
De Rafaela, Santa Fe, a los mejores motores del mundo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7736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- 2017-02-14 17:47:12</a:t>
                      </a:r>
                      <a:r>
                        <a:rPr kumimoji="0" lang="es-ES" sz="1000" b="0" i="0" u="none" strike="noStrike" kern="1200" cap="none" spc="0" normalizeH="0" baseline="0" noProof="0">
                          <a:ln>
                            <a:noFill/>
                          </a:ln>
                          <a:solidFill>
                            <a:prstClr val="black"/>
                          </a:solidFill>
                          <a:effectLst/>
                          <a:uLnTx/>
                          <a:uFillTx/>
                          <a:latin typeface="+mn-lt"/>
                          <a:ea typeface="+mn-ea"/>
                          <a:cs typeface="+mn-cs"/>
                        </a:rPr>
                        <a:t>
Hoy te vamos a mostrar cómo es un buque portacontenedores por dentro. Subite a este video y recorrelo con nosotros.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1404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- 2017-02-17 18:13:27</a:t>
                      </a:r>
                      <a:r>
                        <a:rPr kumimoji="0" lang="es-ES" sz="1000" b="0" i="0" u="none" strike="noStrike" kern="1200" cap="none" spc="0" normalizeH="0" baseline="0" noProof="0">
                          <a:ln>
                            <a:noFill/>
                          </a:ln>
                          <a:solidFill>
                            <a:prstClr val="black"/>
                          </a:solidFill>
                          <a:effectLst/>
                          <a:uLnTx/>
                          <a:uFillTx/>
                          <a:latin typeface="+mn-lt"/>
                          <a:ea typeface="+mn-ea"/>
                          <a:cs typeface="+mn-cs"/>
                        </a:rPr>
                        <a:t>
Recorré el Puente La Noria desde arriba y conocé esta obra que va a mejorar el tránsito entre la ciudad y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01806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- 2017-02-24 13:43:43</a:t>
                      </a:r>
                      <a:r>
                        <a:rPr kumimoji="0" lang="es-ES" sz="1000" b="0" i="0" u="none" strike="noStrike" kern="1200" cap="none" spc="0" normalizeH="0" baseline="0" noProof="0">
                          <a:ln>
                            <a:noFill/>
                          </a:ln>
                          <a:solidFill>
                            <a:prstClr val="black"/>
                          </a:solidFill>
                          <a:effectLst/>
                          <a:uLnTx/>
                          <a:uFillTx/>
                          <a:latin typeface="+mn-lt"/>
                          <a:ea typeface="+mn-ea"/>
                          <a:cs typeface="+mn-cs"/>
                        </a:rPr>
                        <a:t>
AVANZA LA TUNELADORA DEL TREN SARMIENTO
La megaobra del Soterramiento del Sarmiento que va desde Once hasta Castelar va a beneficiar a 200.000 pasajeros todos los días y a quienes viajan en auto, colectivo o caminan porque vamos a eliminar 36 pasos a nivel y 27 pasos peatonales.
 La obra estuvo 10 años detenida y el octubre pasado la reactivamos. Ahora la tuneladora está completamente bajo tierra y avanza firme para cumplir con esta deuda histórica: la obra ferroviaria más grande en la historia de nuestro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2679961"/>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797983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40920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8959274"/>
                    </a:ext>
                  </a:extLst>
                </a:gridCol>
                <a:gridCol w="658368">
                  <a:extLst>
                    <a:ext uri="{9D8B030D-6E8A-4147-A177-3AD203B41FA5}">
                      <a16:colId xmlns:a16="http://schemas.microsoft.com/office/drawing/2014/main" val="744146110"/>
                    </a:ext>
                  </a:extLst>
                </a:gridCol>
                <a:gridCol w="658368">
                  <a:extLst>
                    <a:ext uri="{9D8B030D-6E8A-4147-A177-3AD203B41FA5}">
                      <a16:colId xmlns:a16="http://schemas.microsoft.com/office/drawing/2014/main" val="2756640902"/>
                    </a:ext>
                  </a:extLst>
                </a:gridCol>
                <a:gridCol w="658368">
                  <a:extLst>
                    <a:ext uri="{9D8B030D-6E8A-4147-A177-3AD203B41FA5}">
                      <a16:colId xmlns:a16="http://schemas.microsoft.com/office/drawing/2014/main" val="744915266"/>
                    </a:ext>
                  </a:extLst>
                </a:gridCol>
                <a:gridCol w="658368">
                  <a:extLst>
                    <a:ext uri="{9D8B030D-6E8A-4147-A177-3AD203B41FA5}">
                      <a16:colId xmlns:a16="http://schemas.microsoft.com/office/drawing/2014/main" val="2345289270"/>
                    </a:ext>
                  </a:extLst>
                </a:gridCol>
                <a:gridCol w="658368">
                  <a:extLst>
                    <a:ext uri="{9D8B030D-6E8A-4147-A177-3AD203B41FA5}">
                      <a16:colId xmlns:a16="http://schemas.microsoft.com/office/drawing/2014/main" val="4237187447"/>
                    </a:ext>
                  </a:extLst>
                </a:gridCol>
                <a:gridCol w="658368">
                  <a:extLst>
                    <a:ext uri="{9D8B030D-6E8A-4147-A177-3AD203B41FA5}">
                      <a16:colId xmlns:a16="http://schemas.microsoft.com/office/drawing/2014/main" val="655004451"/>
                    </a:ext>
                  </a:extLst>
                </a:gridCol>
                <a:gridCol w="658368">
                  <a:extLst>
                    <a:ext uri="{9D8B030D-6E8A-4147-A177-3AD203B41FA5}">
                      <a16:colId xmlns:a16="http://schemas.microsoft.com/office/drawing/2014/main" val="856905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0986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- 2017-02-20 18:39:51</a:t>
                      </a:r>
                      <a:r>
                        <a:rPr kumimoji="0" lang="es-ES" sz="1000" b="0" i="0" u="none" strike="noStrike" kern="1200" cap="none" spc="0" normalizeH="0" baseline="0" noProof="0">
                          <a:ln>
                            <a:noFill/>
                          </a:ln>
                          <a:solidFill>
                            <a:prstClr val="black"/>
                          </a:solidFill>
                          <a:effectLst/>
                          <a:uLnTx/>
                          <a:uFillTx/>
                          <a:latin typeface="+mn-lt"/>
                          <a:ea typeface="+mn-ea"/>
                          <a:cs typeface="+mn-cs"/>
                        </a:rPr>
                        <a:t>
ESTAMOS MEJORANDO EL TREN BUENOS AIRES - ROSARIO 
Renovamos 12 tramos de vías a lo largo de 527 kilómetros del Ferrocarril Mitre larga distancia. Esta obra es muy importante porque por este corredor no solo pasan trenes de pasajeros, sino también trenes de carga. 
Además, estamos trabajando en las estaciones de San Nicolás y San Pedro donde ya construimos nuevos andenes con baldosas guía para personas no videntes, accesos para personas con movilidad reducida, nuevos refugios con carteles y estamos recuperando el edificio de cada estación. Estas obras van a beneficiar a más de 8.000 pasajeros mensuales. Acá vemos las obras en la estación San Pedro.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890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- 2017-02-22 15:13:13</a:t>
                      </a:r>
                      <a:r>
                        <a:rPr kumimoji="0" lang="es-ES" sz="1000" b="0" i="0" u="none" strike="noStrike" kern="1200" cap="none" spc="0" normalizeH="0" baseline="0" noProof="0">
                          <a:ln>
                            <a:noFill/>
                          </a:ln>
                          <a:solidFill>
                            <a:prstClr val="black"/>
                          </a:solidFill>
                          <a:effectLst/>
                          <a:uLnTx/>
                          <a:uFillTx/>
                          <a:latin typeface="+mn-lt"/>
                          <a:ea typeface="+mn-ea"/>
                          <a:cs typeface="+mn-cs"/>
                        </a:rPr>
                        <a:t>
Probando las nuevas locomotoras del FF.CC. Belgrano en Córdoba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998541"/>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006957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0935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3779960"/>
                    </a:ext>
                  </a:extLst>
                </a:gridCol>
                <a:gridCol w="658368">
                  <a:extLst>
                    <a:ext uri="{9D8B030D-6E8A-4147-A177-3AD203B41FA5}">
                      <a16:colId xmlns:a16="http://schemas.microsoft.com/office/drawing/2014/main" val="439517595"/>
                    </a:ext>
                  </a:extLst>
                </a:gridCol>
                <a:gridCol w="658368">
                  <a:extLst>
                    <a:ext uri="{9D8B030D-6E8A-4147-A177-3AD203B41FA5}">
                      <a16:colId xmlns:a16="http://schemas.microsoft.com/office/drawing/2014/main" val="149141731"/>
                    </a:ext>
                  </a:extLst>
                </a:gridCol>
                <a:gridCol w="658368">
                  <a:extLst>
                    <a:ext uri="{9D8B030D-6E8A-4147-A177-3AD203B41FA5}">
                      <a16:colId xmlns:a16="http://schemas.microsoft.com/office/drawing/2014/main" val="3911325305"/>
                    </a:ext>
                  </a:extLst>
                </a:gridCol>
                <a:gridCol w="658368">
                  <a:extLst>
                    <a:ext uri="{9D8B030D-6E8A-4147-A177-3AD203B41FA5}">
                      <a16:colId xmlns:a16="http://schemas.microsoft.com/office/drawing/2014/main" val="227708357"/>
                    </a:ext>
                  </a:extLst>
                </a:gridCol>
                <a:gridCol w="658368">
                  <a:extLst>
                    <a:ext uri="{9D8B030D-6E8A-4147-A177-3AD203B41FA5}">
                      <a16:colId xmlns:a16="http://schemas.microsoft.com/office/drawing/2014/main" val="2859508357"/>
                    </a:ext>
                  </a:extLst>
                </a:gridCol>
                <a:gridCol w="658368">
                  <a:extLst>
                    <a:ext uri="{9D8B030D-6E8A-4147-A177-3AD203B41FA5}">
                      <a16:colId xmlns:a16="http://schemas.microsoft.com/office/drawing/2014/main" val="1583653603"/>
                    </a:ext>
                  </a:extLst>
                </a:gridCol>
                <a:gridCol w="658368">
                  <a:extLst>
                    <a:ext uri="{9D8B030D-6E8A-4147-A177-3AD203B41FA5}">
                      <a16:colId xmlns:a16="http://schemas.microsoft.com/office/drawing/2014/main" val="1464186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027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- 2017-02-22 18:36:49</a:t>
                      </a:r>
                      <a:r>
                        <a:rPr kumimoji="0" lang="es-ES" sz="1000" b="0" i="0" u="none" strike="noStrike" kern="1200" cap="none" spc="0" normalizeH="0" baseline="0" noProof="0">
                          <a:ln>
                            <a:noFill/>
                          </a:ln>
                          <a:solidFill>
                            <a:prstClr val="black"/>
                          </a:solidFill>
                          <a:effectLst/>
                          <a:uLnTx/>
                          <a:uFillTx/>
                          <a:latin typeface="+mn-lt"/>
                          <a:ea typeface="+mn-ea"/>
                          <a:cs typeface="+mn-cs"/>
                        </a:rPr>
                        <a:t>
MÁS PRODUCTOS ARGENTINOS EN EL MUNDO 🌎
Los principales productos exportados durante enero fueron vehículos de navegación aérea, marítima y fluvial, hortalizas y legumbres, carnes, pescados y mariscos y productos químicos.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053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- 2017-02-01 18:45:53</a:t>
                      </a:r>
                      <a:r>
                        <a:rPr kumimoji="0" lang="es-ES" sz="1000" b="0" i="0" u="none" strike="noStrike" kern="1200" cap="none" spc="0" normalizeH="0" baseline="0" noProof="0">
                          <a:ln>
                            <a:noFill/>
                          </a:ln>
                          <a:solidFill>
                            <a:prstClr val="black"/>
                          </a:solidFill>
                          <a:effectLst/>
                          <a:uLnTx/>
                          <a:uFillTx/>
                          <a:latin typeface="+mn-lt"/>
                          <a:ea typeface="+mn-ea"/>
                          <a:cs typeface="+mn-cs"/>
                        </a:rPr>
                        <a:t>
SEGUIMOS CON LAS OBRAS EN PUERTO COMODORO RIVADAVIA
Estamos ampliando el muelle de ultramar para permitir que ingresen dos embarcaciones mercantes a la vez y renovando el muelle pesquero para poder trabajar con seis barcos en simultáneo. También mejoramos la iluminación para poder trabajar de noche de forma más segura.
Las obras en este puerto estaban detenidas desde 2011 y en septiembre del año pasado las reactivamos. Una vez terminadas, vamos a tener más movimiento en el puerto lo que fomentará el desarrollo económico de Comodoro Rivadavia, una de las ciudades más importantes de la Patagonia.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58989007"/>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763767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72341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3199679"/>
                    </a:ext>
                  </a:extLst>
                </a:gridCol>
                <a:gridCol w="658368">
                  <a:extLst>
                    <a:ext uri="{9D8B030D-6E8A-4147-A177-3AD203B41FA5}">
                      <a16:colId xmlns:a16="http://schemas.microsoft.com/office/drawing/2014/main" val="3558378239"/>
                    </a:ext>
                  </a:extLst>
                </a:gridCol>
                <a:gridCol w="658368">
                  <a:extLst>
                    <a:ext uri="{9D8B030D-6E8A-4147-A177-3AD203B41FA5}">
                      <a16:colId xmlns:a16="http://schemas.microsoft.com/office/drawing/2014/main" val="4102148981"/>
                    </a:ext>
                  </a:extLst>
                </a:gridCol>
                <a:gridCol w="658368">
                  <a:extLst>
                    <a:ext uri="{9D8B030D-6E8A-4147-A177-3AD203B41FA5}">
                      <a16:colId xmlns:a16="http://schemas.microsoft.com/office/drawing/2014/main" val="2673378207"/>
                    </a:ext>
                  </a:extLst>
                </a:gridCol>
                <a:gridCol w="658368">
                  <a:extLst>
                    <a:ext uri="{9D8B030D-6E8A-4147-A177-3AD203B41FA5}">
                      <a16:colId xmlns:a16="http://schemas.microsoft.com/office/drawing/2014/main" val="2714874786"/>
                    </a:ext>
                  </a:extLst>
                </a:gridCol>
                <a:gridCol w="658368">
                  <a:extLst>
                    <a:ext uri="{9D8B030D-6E8A-4147-A177-3AD203B41FA5}">
                      <a16:colId xmlns:a16="http://schemas.microsoft.com/office/drawing/2014/main" val="3229866086"/>
                    </a:ext>
                  </a:extLst>
                </a:gridCol>
                <a:gridCol w="658368">
                  <a:extLst>
                    <a:ext uri="{9D8B030D-6E8A-4147-A177-3AD203B41FA5}">
                      <a16:colId xmlns:a16="http://schemas.microsoft.com/office/drawing/2014/main" val="1004107440"/>
                    </a:ext>
                  </a:extLst>
                </a:gridCol>
                <a:gridCol w="658368">
                  <a:extLst>
                    <a:ext uri="{9D8B030D-6E8A-4147-A177-3AD203B41FA5}">
                      <a16:colId xmlns:a16="http://schemas.microsoft.com/office/drawing/2014/main" val="422794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497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- 2017-02-03 18:03:12</a:t>
                      </a:r>
                      <a:r>
                        <a:rPr kumimoji="0" lang="es-ES" sz="1000" b="0" i="0" u="none" strike="noStrike" kern="1200" cap="none" spc="0" normalizeH="0" baseline="0" noProof="0">
                          <a:ln>
                            <a:noFill/>
                          </a:ln>
                          <a:solidFill>
                            <a:prstClr val="black"/>
                          </a:solidFill>
                          <a:effectLst/>
                          <a:uLnTx/>
                          <a:uFillTx/>
                          <a:latin typeface="+mn-lt"/>
                          <a:ea typeface="+mn-ea"/>
                          <a:cs typeface="+mn-cs"/>
                        </a:rPr>
                        <a:t>
INAUGURAMOS MÁS ANDENES DEL BELGRANO SUR
Las estaciones Mendeville y Villa Soldati, de la línea Belgrano Sur, tienen nuevos andenes que comenzaron a funcionar esta semana. Además, las obras en las que estamos trabajando incluyen nuevas rampas, molinetes, baños y refugios para protegerse los días de lluvia o mucho sol.
La experiencia de viaje de las 35.000 personas que usan esta línea todos los días va a mejorar mucho. De las 23 estaciones que están en obra, 12 ya tienen habilitados los andenes definitivos. Paso a paso estamos trabajando para que viajar sea más fácil.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9074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- 2017-02-13 18:00:00</a:t>
                      </a:r>
                      <a:r>
                        <a:rPr kumimoji="0" lang="es-ES" sz="1000" b="0" i="0" u="none" strike="noStrike" kern="1200" cap="none" spc="0" normalizeH="0" baseline="0" noProof="0">
                          <a:ln>
                            <a:noFill/>
                          </a:ln>
                          <a:solidFill>
                            <a:prstClr val="black"/>
                          </a:solidFill>
                          <a:effectLst/>
                          <a:uLnTx/>
                          <a:uFillTx/>
                          <a:latin typeface="+mn-lt"/>
                          <a:ea typeface="+mn-ea"/>
                          <a:cs typeface="+mn-cs"/>
                        </a:rPr>
                        <a:t>
PRÉSTAMOS PARA MONOTRIBUTISTAS
Si realizás una actividad productiva accedé a préstamos con una tasa bonificada del 12% a través de Internet y desde cualquier lugar del país. La aprobación del crédito es online. Conocé más en https://goo.gl/Ud8Wh3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489515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409846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1594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3022972"/>
                    </a:ext>
                  </a:extLst>
                </a:gridCol>
                <a:gridCol w="658368">
                  <a:extLst>
                    <a:ext uri="{9D8B030D-6E8A-4147-A177-3AD203B41FA5}">
                      <a16:colId xmlns:a16="http://schemas.microsoft.com/office/drawing/2014/main" val="553682799"/>
                    </a:ext>
                  </a:extLst>
                </a:gridCol>
                <a:gridCol w="658368">
                  <a:extLst>
                    <a:ext uri="{9D8B030D-6E8A-4147-A177-3AD203B41FA5}">
                      <a16:colId xmlns:a16="http://schemas.microsoft.com/office/drawing/2014/main" val="2281846177"/>
                    </a:ext>
                  </a:extLst>
                </a:gridCol>
                <a:gridCol w="658368">
                  <a:extLst>
                    <a:ext uri="{9D8B030D-6E8A-4147-A177-3AD203B41FA5}">
                      <a16:colId xmlns:a16="http://schemas.microsoft.com/office/drawing/2014/main" val="2071238020"/>
                    </a:ext>
                  </a:extLst>
                </a:gridCol>
                <a:gridCol w="658368">
                  <a:extLst>
                    <a:ext uri="{9D8B030D-6E8A-4147-A177-3AD203B41FA5}">
                      <a16:colId xmlns:a16="http://schemas.microsoft.com/office/drawing/2014/main" val="2699850345"/>
                    </a:ext>
                  </a:extLst>
                </a:gridCol>
                <a:gridCol w="658368">
                  <a:extLst>
                    <a:ext uri="{9D8B030D-6E8A-4147-A177-3AD203B41FA5}">
                      <a16:colId xmlns:a16="http://schemas.microsoft.com/office/drawing/2014/main" val="2975677673"/>
                    </a:ext>
                  </a:extLst>
                </a:gridCol>
                <a:gridCol w="658368">
                  <a:extLst>
                    <a:ext uri="{9D8B030D-6E8A-4147-A177-3AD203B41FA5}">
                      <a16:colId xmlns:a16="http://schemas.microsoft.com/office/drawing/2014/main" val="2149230672"/>
                    </a:ext>
                  </a:extLst>
                </a:gridCol>
                <a:gridCol w="658368">
                  <a:extLst>
                    <a:ext uri="{9D8B030D-6E8A-4147-A177-3AD203B41FA5}">
                      <a16:colId xmlns:a16="http://schemas.microsoft.com/office/drawing/2014/main" val="1842244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955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- 2017-02-15 20:30:00</a:t>
                      </a:r>
                      <a:r>
                        <a:rPr kumimoji="0" lang="es-ES" sz="1000" b="0" i="0" u="none" strike="noStrike" kern="1200" cap="none" spc="0" normalizeH="0" baseline="0" noProof="0">
                          <a:ln>
                            <a:noFill/>
                          </a:ln>
                          <a:solidFill>
                            <a:prstClr val="black"/>
                          </a:solidFill>
                          <a:effectLst/>
                          <a:uLnTx/>
                          <a:uFillTx/>
                          <a:latin typeface="+mn-lt"/>
                          <a:ea typeface="+mn-ea"/>
                          <a:cs typeface="+mn-cs"/>
                        </a:rPr>
                        <a:t>
¡EMPEZAMOS!
Ya estamos renovando el Aeropuerto Internacional de Trelew para potenciar el turismo en Chubut. Vamos a construir una nueva pista de aterrizaje e instalar un nuevo sistema de balizamiento. 
Encontrá más información en www.argentina.gob.ar/transporte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8988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- 2017-02-25 12:15:00</a:t>
                      </a:r>
                      <a:r>
                        <a:rPr kumimoji="0" lang="es-ES" sz="1000" b="0" i="0" u="none" strike="noStrike" kern="1200" cap="none" spc="0" normalizeH="0" baseline="0" noProof="0">
                          <a:ln>
                            <a:noFill/>
                          </a:ln>
                          <a:solidFill>
                            <a:prstClr val="black"/>
                          </a:solidFill>
                          <a:effectLst/>
                          <a:uLnTx/>
                          <a:uFillTx/>
                          <a:latin typeface="+mn-lt"/>
                          <a:ea typeface="+mn-ea"/>
                          <a:cs typeface="+mn-cs"/>
                        </a:rPr>
                        <a:t>
ESTAMOS PAVIMENTANDO 86 KM DE LA RP46
Estamos trabajando entre Belén y Andalgalá para que sea más seguro transitar y se mejore la conexión del oeste de la provincia. Además, esta obra va a vincular de forma más rápida y eficiente Catamarca con la RP 48, para llegar a Tucumán.
La RP 46 pavimentada va a mejorar el comercio, potenciando las economías regionales como la minera, olivícola, textil, algodonera y vitivinícola.  #MásObras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706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- 2017-02-26 22:06:45</a:t>
                      </a:r>
                      <a:r>
                        <a:rPr kumimoji="0" lang="es-ES" sz="1000" b="0" i="0" u="none" strike="noStrike" kern="1200" cap="none" spc="0" normalizeH="0" baseline="0" noProof="0">
                          <a:ln>
                            <a:noFill/>
                          </a:ln>
                          <a:solidFill>
                            <a:prstClr val="black"/>
                          </a:solidFill>
                          <a:effectLst/>
                          <a:uLnTx/>
                          <a:uFillTx/>
                          <a:latin typeface="+mn-lt"/>
                          <a:ea typeface="+mn-ea"/>
                          <a:cs typeface="+mn-cs"/>
                        </a:rPr>
                        <a:t>
Seguimos avanzando!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33374075"/>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416481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42067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513907"/>
                    </a:ext>
                  </a:extLst>
                </a:gridCol>
                <a:gridCol w="658368">
                  <a:extLst>
                    <a:ext uri="{9D8B030D-6E8A-4147-A177-3AD203B41FA5}">
                      <a16:colId xmlns:a16="http://schemas.microsoft.com/office/drawing/2014/main" val="1870229151"/>
                    </a:ext>
                  </a:extLst>
                </a:gridCol>
                <a:gridCol w="658368">
                  <a:extLst>
                    <a:ext uri="{9D8B030D-6E8A-4147-A177-3AD203B41FA5}">
                      <a16:colId xmlns:a16="http://schemas.microsoft.com/office/drawing/2014/main" val="3752929795"/>
                    </a:ext>
                  </a:extLst>
                </a:gridCol>
                <a:gridCol w="658368">
                  <a:extLst>
                    <a:ext uri="{9D8B030D-6E8A-4147-A177-3AD203B41FA5}">
                      <a16:colId xmlns:a16="http://schemas.microsoft.com/office/drawing/2014/main" val="314264837"/>
                    </a:ext>
                  </a:extLst>
                </a:gridCol>
                <a:gridCol w="658368">
                  <a:extLst>
                    <a:ext uri="{9D8B030D-6E8A-4147-A177-3AD203B41FA5}">
                      <a16:colId xmlns:a16="http://schemas.microsoft.com/office/drawing/2014/main" val="4066266752"/>
                    </a:ext>
                  </a:extLst>
                </a:gridCol>
                <a:gridCol w="658368">
                  <a:extLst>
                    <a:ext uri="{9D8B030D-6E8A-4147-A177-3AD203B41FA5}">
                      <a16:colId xmlns:a16="http://schemas.microsoft.com/office/drawing/2014/main" val="2294030881"/>
                    </a:ext>
                  </a:extLst>
                </a:gridCol>
                <a:gridCol w="658368">
                  <a:extLst>
                    <a:ext uri="{9D8B030D-6E8A-4147-A177-3AD203B41FA5}">
                      <a16:colId xmlns:a16="http://schemas.microsoft.com/office/drawing/2014/main" val="1128401835"/>
                    </a:ext>
                  </a:extLst>
                </a:gridCol>
                <a:gridCol w="658368">
                  <a:extLst>
                    <a:ext uri="{9D8B030D-6E8A-4147-A177-3AD203B41FA5}">
                      <a16:colId xmlns:a16="http://schemas.microsoft.com/office/drawing/2014/main" val="96598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784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- 2017-02-10 17:17:22</a:t>
                      </a:r>
                      <a:r>
                        <a:rPr kumimoji="0" lang="es-ES" sz="1000" b="0" i="0" u="none" strike="noStrike" kern="1200" cap="none" spc="0" normalizeH="0" baseline="0" noProof="0">
                          <a:ln>
                            <a:noFill/>
                          </a:ln>
                          <a:solidFill>
                            <a:prstClr val="black"/>
                          </a:solidFill>
                          <a:effectLst/>
                          <a:uLnTx/>
                          <a:uFillTx/>
                          <a:latin typeface="+mn-lt"/>
                          <a:ea typeface="+mn-ea"/>
                          <a:cs typeface="+mn-cs"/>
                        </a:rPr>
                        <a:t>
SEGUIMOS REPAVIMENTANDO LA RN3 EN TIERRA DEL FUEGO
Estamos repavimentando 43 kilómetros de la RN3 entre La Herradura y Ushuaia pasando por la localidad de Tolhuin. La importancia de esta ruta es fundamental ya que es la única ruta nacional que atraviesa la provincia y es la vía por la que circulan transportes de cargas. Una vez terminada, esta obra va a mejorar fuertemente la seguridad vial y potenciar el turismo y el comercio de la zona.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661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- 2017-02-21 18:04:42</a:t>
                      </a:r>
                      <a:r>
                        <a:rPr kumimoji="0" lang="es-ES" sz="1000" b="0" i="0" u="none" strike="noStrike" kern="1200" cap="none" spc="0" normalizeH="0" baseline="0" noProof="0">
                          <a:ln>
                            <a:noFill/>
                          </a:ln>
                          <a:solidFill>
                            <a:prstClr val="black"/>
                          </a:solidFill>
                          <a:effectLst/>
                          <a:uLnTx/>
                          <a:uFillTx/>
                          <a:latin typeface="+mn-lt"/>
                          <a:ea typeface="+mn-ea"/>
                          <a:cs typeface="+mn-cs"/>
                        </a:rPr>
                        <a:t>
CONSTRUIREMOS UN NUEVO PUERTO EN CORRIENTES ⚓️
Hace 21 años que no se hace un puerto nuevo financiado y construido en su totalidad por el Estado. Esta semana abrimos las ofertas de licitación y lo vamos a hacer en Itá Ibaté, Corrientes. Este puerto va a contribuir al desarrollo productivo y económico de la región y se va a establecer como vínculo entre los puertos de Brasil, Paraguay y nuestro país. #MásObras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1075451"/>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714610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1021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8140269"/>
                    </a:ext>
                  </a:extLst>
                </a:gridCol>
                <a:gridCol w="658368">
                  <a:extLst>
                    <a:ext uri="{9D8B030D-6E8A-4147-A177-3AD203B41FA5}">
                      <a16:colId xmlns:a16="http://schemas.microsoft.com/office/drawing/2014/main" val="1153431920"/>
                    </a:ext>
                  </a:extLst>
                </a:gridCol>
                <a:gridCol w="658368">
                  <a:extLst>
                    <a:ext uri="{9D8B030D-6E8A-4147-A177-3AD203B41FA5}">
                      <a16:colId xmlns:a16="http://schemas.microsoft.com/office/drawing/2014/main" val="1501054206"/>
                    </a:ext>
                  </a:extLst>
                </a:gridCol>
                <a:gridCol w="658368">
                  <a:extLst>
                    <a:ext uri="{9D8B030D-6E8A-4147-A177-3AD203B41FA5}">
                      <a16:colId xmlns:a16="http://schemas.microsoft.com/office/drawing/2014/main" val="3004999568"/>
                    </a:ext>
                  </a:extLst>
                </a:gridCol>
                <a:gridCol w="658368">
                  <a:extLst>
                    <a:ext uri="{9D8B030D-6E8A-4147-A177-3AD203B41FA5}">
                      <a16:colId xmlns:a16="http://schemas.microsoft.com/office/drawing/2014/main" val="458593468"/>
                    </a:ext>
                  </a:extLst>
                </a:gridCol>
                <a:gridCol w="658368">
                  <a:extLst>
                    <a:ext uri="{9D8B030D-6E8A-4147-A177-3AD203B41FA5}">
                      <a16:colId xmlns:a16="http://schemas.microsoft.com/office/drawing/2014/main" val="3195561177"/>
                    </a:ext>
                  </a:extLst>
                </a:gridCol>
                <a:gridCol w="658368">
                  <a:extLst>
                    <a:ext uri="{9D8B030D-6E8A-4147-A177-3AD203B41FA5}">
                      <a16:colId xmlns:a16="http://schemas.microsoft.com/office/drawing/2014/main" val="1243294237"/>
                    </a:ext>
                  </a:extLst>
                </a:gridCol>
                <a:gridCol w="658368">
                  <a:extLst>
                    <a:ext uri="{9D8B030D-6E8A-4147-A177-3AD203B41FA5}">
                      <a16:colId xmlns:a16="http://schemas.microsoft.com/office/drawing/2014/main" val="2846050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377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- 2017-02-16 15:35:38</a:t>
                      </a:r>
                      <a:r>
                        <a:rPr kumimoji="0" lang="es-ES" sz="1000" b="0" i="0" u="none" strike="noStrike" kern="1200" cap="none" spc="0" normalizeH="0" baseline="0" noProof="0">
                          <a:ln>
                            <a:noFill/>
                          </a:ln>
                          <a:solidFill>
                            <a:prstClr val="black"/>
                          </a:solidFill>
                          <a:effectLst/>
                          <a:uLnTx/>
                          <a:uFillTx/>
                          <a:latin typeface="+mn-lt"/>
                          <a:ea typeface="+mn-ea"/>
                          <a:cs typeface="+mn-cs"/>
                        </a:rPr>
                        <a:t>
Esta semana hicimos el trabajo de hormigonado en ambos andenes de la estación Gral. Rodríguez. Esto arma la estructura que necesitamos para continuar con las obras que van a traer muchas mejoras: vamos a incluir accesos para personas con movilidad reducida, baldosas guías para los que no pueden ver y a mejorar el paso peatonal bajo a nivel. También vamos a remodelar el hall, agregar molinetes para SUBE y construir nuevos refugios. 
A partir de este año, la estación va a ser más cómoda, segura y funcional para todos los pasajeros que viajen en el Tren Sarmiento.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272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- 2017-02-13 16:34:38</a:t>
                      </a:r>
                      <a:r>
                        <a:rPr kumimoji="0" lang="es-ES" sz="1000" b="0" i="0" u="none" strike="noStrike" kern="1200" cap="none" spc="0" normalizeH="0" baseline="0" noProof="0">
                          <a:ln>
                            <a:noFill/>
                          </a:ln>
                          <a:solidFill>
                            <a:prstClr val="black"/>
                          </a:solidFill>
                          <a:effectLst/>
                          <a:uLnTx/>
                          <a:uFillTx/>
                          <a:latin typeface="+mn-lt"/>
                          <a:ea typeface="+mn-ea"/>
                          <a:cs typeface="+mn-cs"/>
                        </a:rPr>
                        <a:t>
Hoy fuimos a San Miguel para mostrarte cómo está la Ruta 8 en los días de lluvia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3160089"/>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590739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- 9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50708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223761"/>
                    </a:ext>
                  </a:extLst>
                </a:gridCol>
                <a:gridCol w="658368">
                  <a:extLst>
                    <a:ext uri="{9D8B030D-6E8A-4147-A177-3AD203B41FA5}">
                      <a16:colId xmlns:a16="http://schemas.microsoft.com/office/drawing/2014/main" val="2387235614"/>
                    </a:ext>
                  </a:extLst>
                </a:gridCol>
                <a:gridCol w="658368">
                  <a:extLst>
                    <a:ext uri="{9D8B030D-6E8A-4147-A177-3AD203B41FA5}">
                      <a16:colId xmlns:a16="http://schemas.microsoft.com/office/drawing/2014/main" val="3736598310"/>
                    </a:ext>
                  </a:extLst>
                </a:gridCol>
                <a:gridCol w="658368">
                  <a:extLst>
                    <a:ext uri="{9D8B030D-6E8A-4147-A177-3AD203B41FA5}">
                      <a16:colId xmlns:a16="http://schemas.microsoft.com/office/drawing/2014/main" val="3996874365"/>
                    </a:ext>
                  </a:extLst>
                </a:gridCol>
                <a:gridCol w="658368">
                  <a:extLst>
                    <a:ext uri="{9D8B030D-6E8A-4147-A177-3AD203B41FA5}">
                      <a16:colId xmlns:a16="http://schemas.microsoft.com/office/drawing/2014/main" val="2308778476"/>
                    </a:ext>
                  </a:extLst>
                </a:gridCol>
                <a:gridCol w="658368">
                  <a:extLst>
                    <a:ext uri="{9D8B030D-6E8A-4147-A177-3AD203B41FA5}">
                      <a16:colId xmlns:a16="http://schemas.microsoft.com/office/drawing/2014/main" val="763992918"/>
                    </a:ext>
                  </a:extLst>
                </a:gridCol>
                <a:gridCol w="658368">
                  <a:extLst>
                    <a:ext uri="{9D8B030D-6E8A-4147-A177-3AD203B41FA5}">
                      <a16:colId xmlns:a16="http://schemas.microsoft.com/office/drawing/2014/main" val="2827274783"/>
                    </a:ext>
                  </a:extLst>
                </a:gridCol>
                <a:gridCol w="658368">
                  <a:extLst>
                    <a:ext uri="{9D8B030D-6E8A-4147-A177-3AD203B41FA5}">
                      <a16:colId xmlns:a16="http://schemas.microsoft.com/office/drawing/2014/main" val="976401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352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Trabajo, Empleo y Seguridad Social de la Nación - 2017-02-25 13:40:01</a:t>
                      </a:r>
                      <a:r>
                        <a:rPr kumimoji="0" lang="es-ES" sz="1000" b="0" i="0" u="none" strike="noStrike" kern="1200" cap="none" spc="0" normalizeH="0" baseline="0" noProof="0">
                          <a:ln>
                            <a:noFill/>
                          </a:ln>
                          <a:solidFill>
                            <a:prstClr val="black"/>
                          </a:solidFill>
                          <a:effectLst/>
                          <a:uLnTx/>
                          <a:uFillTx/>
                          <a:latin typeface="+mn-lt"/>
                          <a:ea typeface="+mn-ea"/>
                          <a:cs typeface="+mn-cs"/>
                        </a:rPr>
                        <a:t>
EPT: OPORTUNIDAD DE FUTURO
Acercate a la Oficina de Empleo más cercana y conocé el camino hacia tu próximo trabajo.
Encontrá más información sobre el Programa Entrenamiento para el Trabajo en bit.ly/MintrabajoEPT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473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- 2017-02-27 15:00:05</a:t>
                      </a:r>
                      <a:r>
                        <a:rPr kumimoji="0" lang="es-ES" sz="1000" b="0" i="0" u="none" strike="noStrike" kern="1200" cap="none" spc="0" normalizeH="0" baseline="0" noProof="0">
                          <a:ln>
                            <a:noFill/>
                          </a:ln>
                          <a:solidFill>
                            <a:prstClr val="black"/>
                          </a:solidFill>
                          <a:effectLst/>
                          <a:uLnTx/>
                          <a:uFillTx/>
                          <a:latin typeface="+mn-lt"/>
                          <a:ea typeface="+mn-ea"/>
                          <a:cs typeface="+mn-cs"/>
                        </a:rPr>
                        <a:t>
MEJORANDO LA RN 89, EN CHACO 
Entre los kilómetros 302 y 309 estamos construyendo una ciclovía y mejorando el cruce en el acceso a Gancedo. También estamos mejorando los desagües de la ruta para evitar inundaciones en época de lluvias.
Las mejoras en el acceso van a consistir en una rotonda bien iluminada y con dos carriles para facilitar el ingreso a Gancedo, y también para volverlo más seguro. La bicisenda también va a formar parte de esta rotonda. Con todas estas obras vamos a aumentar la seguridad en la ruta nacional 89, una de las más transitadas por los chaqueños. #MásObras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506217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73901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- 10 of 10</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9761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7086854"/>
                    </a:ext>
                  </a:extLst>
                </a:gridCol>
                <a:gridCol w="658368">
                  <a:extLst>
                    <a:ext uri="{9D8B030D-6E8A-4147-A177-3AD203B41FA5}">
                      <a16:colId xmlns:a16="http://schemas.microsoft.com/office/drawing/2014/main" val="1549288111"/>
                    </a:ext>
                  </a:extLst>
                </a:gridCol>
                <a:gridCol w="658368">
                  <a:extLst>
                    <a:ext uri="{9D8B030D-6E8A-4147-A177-3AD203B41FA5}">
                      <a16:colId xmlns:a16="http://schemas.microsoft.com/office/drawing/2014/main" val="3489237053"/>
                    </a:ext>
                  </a:extLst>
                </a:gridCol>
                <a:gridCol w="658368">
                  <a:extLst>
                    <a:ext uri="{9D8B030D-6E8A-4147-A177-3AD203B41FA5}">
                      <a16:colId xmlns:a16="http://schemas.microsoft.com/office/drawing/2014/main" val="2561095038"/>
                    </a:ext>
                  </a:extLst>
                </a:gridCol>
                <a:gridCol w="658368">
                  <a:extLst>
                    <a:ext uri="{9D8B030D-6E8A-4147-A177-3AD203B41FA5}">
                      <a16:colId xmlns:a16="http://schemas.microsoft.com/office/drawing/2014/main" val="3506686882"/>
                    </a:ext>
                  </a:extLst>
                </a:gridCol>
                <a:gridCol w="658368">
                  <a:extLst>
                    <a:ext uri="{9D8B030D-6E8A-4147-A177-3AD203B41FA5}">
                      <a16:colId xmlns:a16="http://schemas.microsoft.com/office/drawing/2014/main" val="3278591429"/>
                    </a:ext>
                  </a:extLst>
                </a:gridCol>
                <a:gridCol w="658368">
                  <a:extLst>
                    <a:ext uri="{9D8B030D-6E8A-4147-A177-3AD203B41FA5}">
                      <a16:colId xmlns:a16="http://schemas.microsoft.com/office/drawing/2014/main" val="2624999535"/>
                    </a:ext>
                  </a:extLst>
                </a:gridCol>
                <a:gridCol w="658368">
                  <a:extLst>
                    <a:ext uri="{9D8B030D-6E8A-4147-A177-3AD203B41FA5}">
                      <a16:colId xmlns:a16="http://schemas.microsoft.com/office/drawing/2014/main" val="162298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287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- 2017-02-23 15:56:03</a:t>
                      </a:r>
                      <a:r>
                        <a:rPr kumimoji="0" lang="es-ES" sz="1000" b="0" i="0" u="none" strike="noStrike" kern="1200" cap="none" spc="0" normalizeH="0" baseline="0" noProof="0">
                          <a:ln>
                            <a:noFill/>
                          </a:ln>
                          <a:solidFill>
                            <a:prstClr val="black"/>
                          </a:solidFill>
                          <a:effectLst/>
                          <a:uLnTx/>
                          <a:uFillTx/>
                          <a:latin typeface="+mn-lt"/>
                          <a:ea typeface="+mn-ea"/>
                          <a:cs typeface="+mn-cs"/>
                        </a:rPr>
                        <a:t>
Avanzamos con la construcción de alcantarillas y desagües para evitar inundaciones en los días de lluvias fuertes. Además, ya pusimos las estructuras de los futuros puentes por donde cruzará la Autopista.
Hoy en día el Camino del Buen Ayre conecta el Acceso Norte con el Acceso Oeste. Una vez que terminemos la obra, los usuarios van a ahorrarse más de una hora de viaje para cruzar de zona norte a zona sur y viceversa, sin necesidad de entrar ni bordear la Capital Federal. Esta nueva Autopista va a mejorar la conexión de 15 municipios y beneficiará a más de 12 millones de personas. Seguimos haciendo #MásObras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166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- 2017-02-07 21:40:00</a:t>
                      </a:r>
                      <a:r>
                        <a:rPr kumimoji="0" lang="es-ES" sz="1000" b="0" i="0" u="none" strike="noStrike" kern="1200" cap="none" spc="0" normalizeH="0" baseline="0" noProof="0">
                          <a:ln>
                            <a:noFill/>
                          </a:ln>
                          <a:solidFill>
                            <a:prstClr val="black"/>
                          </a:solidFill>
                          <a:effectLst/>
                          <a:uLnTx/>
                          <a:uFillTx/>
                          <a:latin typeface="+mn-lt"/>
                          <a:ea typeface="+mn-ea"/>
                          <a:cs typeface="+mn-cs"/>
                        </a:rPr>
                        <a:t>
En la obra sobre la ruta nacional 18, donde estamos transformando 130 kilómetros en Autopista en dos tramos entre Concordia y Paraná, también estamos construyendo un nuevo puente a la altura del kilómetro 51. Vamos a mejorar las condiciones y la seguridad para manejar por una de las principales rutas de Entre Ríos. #MásObras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94045301"/>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805590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39260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6387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47417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8770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63819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875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45679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0474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0781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360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9760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30603879"/>
                    </a:ext>
                  </a:extLst>
                </a:gridCol>
                <a:gridCol w="2468880">
                  <a:extLst>
                    <a:ext uri="{9D8B030D-6E8A-4147-A177-3AD203B41FA5}">
                      <a16:colId xmlns:a16="http://schemas.microsoft.com/office/drawing/2014/main" val="911935628"/>
                    </a:ext>
                  </a:extLst>
                </a:gridCol>
                <a:gridCol w="822960">
                  <a:extLst>
                    <a:ext uri="{9D8B030D-6E8A-4147-A177-3AD203B41FA5}">
                      <a16:colId xmlns:a16="http://schemas.microsoft.com/office/drawing/2014/main" val="381589534"/>
                    </a:ext>
                  </a:extLst>
                </a:gridCol>
                <a:gridCol w="822960">
                  <a:extLst>
                    <a:ext uri="{9D8B030D-6E8A-4147-A177-3AD203B41FA5}">
                      <a16:colId xmlns:a16="http://schemas.microsoft.com/office/drawing/2014/main" val="789686897"/>
                    </a:ext>
                  </a:extLst>
                </a:gridCol>
                <a:gridCol w="822960">
                  <a:extLst>
                    <a:ext uri="{9D8B030D-6E8A-4147-A177-3AD203B41FA5}">
                      <a16:colId xmlns:a16="http://schemas.microsoft.com/office/drawing/2014/main" val="1104953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3064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Beatrice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Trabajo, Empleo y Seguridad Social de la Nación (31)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762788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C. Bermejo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134381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Crucianelli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22138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(15), Ministerio de Transporte de la Nación Argentina (12)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16556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Amadeo Derito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97885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Santos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20377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(3), Ministerio de Transporte de la Nación Argentina (20)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40350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Joaquin Pancho Varona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93052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Alejo Daniel Codesido Seoane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49946507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878230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54748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95528011"/>
                    </a:ext>
                  </a:extLst>
                </a:gridCol>
                <a:gridCol w="2468880">
                  <a:extLst>
                    <a:ext uri="{9D8B030D-6E8A-4147-A177-3AD203B41FA5}">
                      <a16:colId xmlns:a16="http://schemas.microsoft.com/office/drawing/2014/main" val="636270940"/>
                    </a:ext>
                  </a:extLst>
                </a:gridCol>
                <a:gridCol w="822960">
                  <a:extLst>
                    <a:ext uri="{9D8B030D-6E8A-4147-A177-3AD203B41FA5}">
                      <a16:colId xmlns:a16="http://schemas.microsoft.com/office/drawing/2014/main" val="1725397979"/>
                    </a:ext>
                  </a:extLst>
                </a:gridCol>
                <a:gridCol w="822960">
                  <a:extLst>
                    <a:ext uri="{9D8B030D-6E8A-4147-A177-3AD203B41FA5}">
                      <a16:colId xmlns:a16="http://schemas.microsoft.com/office/drawing/2014/main" val="4198804749"/>
                    </a:ext>
                  </a:extLst>
                </a:gridCol>
                <a:gridCol w="822960">
                  <a:extLst>
                    <a:ext uri="{9D8B030D-6E8A-4147-A177-3AD203B41FA5}">
                      <a16:colId xmlns:a16="http://schemas.microsoft.com/office/drawing/2014/main" val="2728969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8985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Lindon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74439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Choque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69765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Valeria Caggianessa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59510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de Harenne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02387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Emmanuel Napolitano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27621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Lucho Acosta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743061257"/>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907938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98761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60016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1189</Words>
  <Application>Microsoft Office PowerPoint</Application>
  <PresentationFormat>On-screen Show (4:3)</PresentationFormat>
  <Paragraphs>492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 By Weekday</vt:lpstr>
      <vt:lpstr>Interaction Rate By Weekday</vt:lpstr>
      <vt:lpstr>Own Posts</vt:lpstr>
      <vt:lpstr>Own Posts Table - 1 of 10</vt:lpstr>
      <vt:lpstr>Own Posts Table - 2 of 10</vt:lpstr>
      <vt:lpstr>Own Posts Table - 3 of 10</vt:lpstr>
      <vt:lpstr>Own Posts Table - 4 of 10</vt:lpstr>
      <vt:lpstr>Own Posts Table - 5 of 10</vt:lpstr>
      <vt:lpstr>Own Posts Table - 6 of 10</vt:lpstr>
      <vt:lpstr>Own Posts Table - 7 of 10</vt:lpstr>
      <vt:lpstr>Own Posts Table - 8 of 10</vt:lpstr>
      <vt:lpstr>Own Posts Table - 9 of 10</vt:lpstr>
      <vt:lpstr>Own Posts Table - 10 of 10</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2017-03-02T14:45:00Z</dcterms:created>
  <dcterms:modified xsi:type="dcterms:W3CDTF">2017-03-02T14:45:48Z</dcterms:modified>
</cp:coreProperties>
</file>