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52495</c:v>
                </c:pt>
                <c:pt idx="1">
                  <c:v>52547</c:v>
                </c:pt>
                <c:pt idx="2">
                  <c:v>52677</c:v>
                </c:pt>
                <c:pt idx="3">
                  <c:v>53030</c:v>
                </c:pt>
                <c:pt idx="4">
                  <c:v>53209</c:v>
                </c:pt>
                <c:pt idx="5">
                  <c:v>53323</c:v>
                </c:pt>
                <c:pt idx="6">
                  <c:v>53435</c:v>
                </c:pt>
                <c:pt idx="7">
                  <c:v>53512</c:v>
                </c:pt>
                <c:pt idx="8">
                  <c:v>53561</c:v>
                </c:pt>
                <c:pt idx="9">
                  <c:v>53598</c:v>
                </c:pt>
                <c:pt idx="10">
                  <c:v>53629</c:v>
                </c:pt>
                <c:pt idx="11">
                  <c:v>53650</c:v>
                </c:pt>
                <c:pt idx="12">
                  <c:v>53678</c:v>
                </c:pt>
                <c:pt idx="13">
                  <c:v>53734</c:v>
                </c:pt>
                <c:pt idx="14">
                  <c:v>53761</c:v>
                </c:pt>
                <c:pt idx="15">
                  <c:v>53826</c:v>
                </c:pt>
                <c:pt idx="16">
                  <c:v>53861</c:v>
                </c:pt>
                <c:pt idx="17">
                  <c:v>53906</c:v>
                </c:pt>
                <c:pt idx="18">
                  <c:v>53949</c:v>
                </c:pt>
                <c:pt idx="19">
                  <c:v>53984</c:v>
                </c:pt>
                <c:pt idx="20">
                  <c:v>54021</c:v>
                </c:pt>
                <c:pt idx="21">
                  <c:v>54057</c:v>
                </c:pt>
                <c:pt idx="22">
                  <c:v>54259</c:v>
                </c:pt>
                <c:pt idx="23">
                  <c:v>54394</c:v>
                </c:pt>
                <c:pt idx="24">
                  <c:v>54438</c:v>
                </c:pt>
                <c:pt idx="25">
                  <c:v>54466</c:v>
                </c:pt>
                <c:pt idx="26">
                  <c:v>54546</c:v>
                </c:pt>
                <c:pt idx="27">
                  <c:v>54684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7B-4D9B-8EF1-920D544B9B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99103</c:v>
                </c:pt>
                <c:pt idx="1">
                  <c:v>99192</c:v>
                </c:pt>
                <c:pt idx="2">
                  <c:v>99243</c:v>
                </c:pt>
                <c:pt idx="3">
                  <c:v>99322</c:v>
                </c:pt>
                <c:pt idx="4">
                  <c:v>99416</c:v>
                </c:pt>
                <c:pt idx="5">
                  <c:v>99499</c:v>
                </c:pt>
                <c:pt idx="6">
                  <c:v>99593</c:v>
                </c:pt>
                <c:pt idx="7">
                  <c:v>99650</c:v>
                </c:pt>
                <c:pt idx="8">
                  <c:v>99718</c:v>
                </c:pt>
                <c:pt idx="9">
                  <c:v>99768</c:v>
                </c:pt>
                <c:pt idx="10">
                  <c:v>99825</c:v>
                </c:pt>
                <c:pt idx="11">
                  <c:v>99867</c:v>
                </c:pt>
                <c:pt idx="12">
                  <c:v>99942</c:v>
                </c:pt>
                <c:pt idx="13">
                  <c:v>100139</c:v>
                </c:pt>
                <c:pt idx="14">
                  <c:v>100349</c:v>
                </c:pt>
                <c:pt idx="15">
                  <c:v>100880</c:v>
                </c:pt>
                <c:pt idx="16">
                  <c:v>101090</c:v>
                </c:pt>
                <c:pt idx="17">
                  <c:v>101242</c:v>
                </c:pt>
                <c:pt idx="18">
                  <c:v>101344</c:v>
                </c:pt>
                <c:pt idx="19">
                  <c:v>101529</c:v>
                </c:pt>
                <c:pt idx="20">
                  <c:v>102624</c:v>
                </c:pt>
                <c:pt idx="21">
                  <c:v>103228</c:v>
                </c:pt>
                <c:pt idx="22">
                  <c:v>103628</c:v>
                </c:pt>
                <c:pt idx="23">
                  <c:v>103809</c:v>
                </c:pt>
                <c:pt idx="24">
                  <c:v>103941</c:v>
                </c:pt>
                <c:pt idx="25">
                  <c:v>104091</c:v>
                </c:pt>
                <c:pt idx="26">
                  <c:v>104209</c:v>
                </c:pt>
                <c:pt idx="27">
                  <c:v>104304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7B-4D9B-8EF1-920D544B9B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8234</c:v>
                </c:pt>
                <c:pt idx="1">
                  <c:v>8235</c:v>
                </c:pt>
                <c:pt idx="2">
                  <c:v>8236</c:v>
                </c:pt>
                <c:pt idx="3">
                  <c:v>8240</c:v>
                </c:pt>
                <c:pt idx="4">
                  <c:v>8239</c:v>
                </c:pt>
                <c:pt idx="5">
                  <c:v>8242</c:v>
                </c:pt>
                <c:pt idx="6">
                  <c:v>8242</c:v>
                </c:pt>
                <c:pt idx="7">
                  <c:v>8243</c:v>
                </c:pt>
                <c:pt idx="8">
                  <c:v>8246</c:v>
                </c:pt>
                <c:pt idx="9">
                  <c:v>8250</c:v>
                </c:pt>
                <c:pt idx="10">
                  <c:v>8249</c:v>
                </c:pt>
                <c:pt idx="11">
                  <c:v>8257</c:v>
                </c:pt>
                <c:pt idx="12">
                  <c:v>8259</c:v>
                </c:pt>
                <c:pt idx="13">
                  <c:v>8261</c:v>
                </c:pt>
                <c:pt idx="14">
                  <c:v>8260</c:v>
                </c:pt>
                <c:pt idx="15">
                  <c:v>8263</c:v>
                </c:pt>
                <c:pt idx="16">
                  <c:v>8264</c:v>
                </c:pt>
                <c:pt idx="17">
                  <c:v>8264</c:v>
                </c:pt>
                <c:pt idx="18">
                  <c:v>8265</c:v>
                </c:pt>
                <c:pt idx="19">
                  <c:v>8269</c:v>
                </c:pt>
                <c:pt idx="20">
                  <c:v>8270</c:v>
                </c:pt>
                <c:pt idx="21">
                  <c:v>8275</c:v>
                </c:pt>
                <c:pt idx="22">
                  <c:v>8275</c:v>
                </c:pt>
                <c:pt idx="23">
                  <c:v>8279</c:v>
                </c:pt>
                <c:pt idx="24">
                  <c:v>8280</c:v>
                </c:pt>
                <c:pt idx="25">
                  <c:v>8280</c:v>
                </c:pt>
                <c:pt idx="26">
                  <c:v>8287</c:v>
                </c:pt>
                <c:pt idx="27">
                  <c:v>8289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7B-4D9B-8EF1-920D544B9B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909472"/>
        <c:axId val="241909144"/>
      </c:lineChart>
      <c:dateAx>
        <c:axId val="241909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09144"/>
        <c:crosses val="autoZero"/>
        <c:auto val="1"/>
        <c:lblOffset val="100"/>
        <c:baseTimeUnit val="days"/>
      </c:dateAx>
      <c:valAx>
        <c:axId val="24190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0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52.427500000000002</c:v>
                </c:pt>
                <c:pt idx="1">
                  <c:v>100</c:v>
                </c:pt>
                <c:pt idx="2">
                  <c:v>64.482900000000001</c:v>
                </c:pt>
                <c:pt idx="3">
                  <c:v>0</c:v>
                </c:pt>
                <c:pt idx="4">
                  <c:v>68.201899999999995</c:v>
                </c:pt>
                <c:pt idx="5">
                  <c:v>80.310100000000006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8D-45D0-B403-14199A7F6E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60.869599999999998</c:v>
                </c:pt>
                <c:pt idx="2">
                  <c:v>100</c:v>
                </c:pt>
                <c:pt idx="3">
                  <c:v>0</c:v>
                </c:pt>
                <c:pt idx="4">
                  <c:v>91.549499999999995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8D-45D0-B403-14199A7F6E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7.9470000000000001</c:v>
                </c:pt>
                <c:pt idx="1">
                  <c:v>21.739100000000001</c:v>
                </c:pt>
                <c:pt idx="2">
                  <c:v>3.1709000000000001</c:v>
                </c:pt>
                <c:pt idx="3">
                  <c:v>0</c:v>
                </c:pt>
                <c:pt idx="4">
                  <c:v>100</c:v>
                </c:pt>
                <c:pt idx="5">
                  <c:v>12.369300000000001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8D-45D0-B403-14199A7F6E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5263104"/>
        <c:axId val="275263432"/>
      </c:radarChart>
      <c:catAx>
        <c:axId val="27526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63432"/>
        <c:crosses val="autoZero"/>
        <c:auto val="1"/>
        <c:lblAlgn val="ctr"/>
        <c:lblOffset val="100"/>
        <c:noMultiLvlLbl val="0"/>
      </c:catAx>
      <c:valAx>
        <c:axId val="275263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6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84</c:v>
                </c:pt>
                <c:pt idx="1">
                  <c:v>52</c:v>
                </c:pt>
                <c:pt idx="2">
                  <c:v>130</c:v>
                </c:pt>
                <c:pt idx="3">
                  <c:v>353</c:v>
                </c:pt>
                <c:pt idx="4">
                  <c:v>179</c:v>
                </c:pt>
                <c:pt idx="5">
                  <c:v>114</c:v>
                </c:pt>
                <c:pt idx="6">
                  <c:v>112</c:v>
                </c:pt>
                <c:pt idx="7">
                  <c:v>77</c:v>
                </c:pt>
                <c:pt idx="8">
                  <c:v>49</c:v>
                </c:pt>
                <c:pt idx="9">
                  <c:v>37</c:v>
                </c:pt>
                <c:pt idx="10">
                  <c:v>31</c:v>
                </c:pt>
                <c:pt idx="11">
                  <c:v>21</c:v>
                </c:pt>
                <c:pt idx="12">
                  <c:v>28</c:v>
                </c:pt>
                <c:pt idx="13">
                  <c:v>56</c:v>
                </c:pt>
                <c:pt idx="14">
                  <c:v>27</c:v>
                </c:pt>
                <c:pt idx="15">
                  <c:v>65</c:v>
                </c:pt>
                <c:pt idx="16">
                  <c:v>35</c:v>
                </c:pt>
                <c:pt idx="17">
                  <c:v>45</c:v>
                </c:pt>
                <c:pt idx="18">
                  <c:v>43</c:v>
                </c:pt>
                <c:pt idx="19">
                  <c:v>35</c:v>
                </c:pt>
                <c:pt idx="20">
                  <c:v>37</c:v>
                </c:pt>
                <c:pt idx="21">
                  <c:v>36</c:v>
                </c:pt>
                <c:pt idx="22">
                  <c:v>202</c:v>
                </c:pt>
                <c:pt idx="23">
                  <c:v>135</c:v>
                </c:pt>
                <c:pt idx="24">
                  <c:v>44</c:v>
                </c:pt>
                <c:pt idx="25">
                  <c:v>28</c:v>
                </c:pt>
                <c:pt idx="26">
                  <c:v>80</c:v>
                </c:pt>
                <c:pt idx="27">
                  <c:v>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37-4317-9AB8-F51E256F6A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143</c:v>
                </c:pt>
                <c:pt idx="1">
                  <c:v>89</c:v>
                </c:pt>
                <c:pt idx="2">
                  <c:v>51</c:v>
                </c:pt>
                <c:pt idx="3">
                  <c:v>79</c:v>
                </c:pt>
                <c:pt idx="4">
                  <c:v>94</c:v>
                </c:pt>
                <c:pt idx="5">
                  <c:v>83</c:v>
                </c:pt>
                <c:pt idx="6">
                  <c:v>94</c:v>
                </c:pt>
                <c:pt idx="7">
                  <c:v>57</c:v>
                </c:pt>
                <c:pt idx="8">
                  <c:v>68</c:v>
                </c:pt>
                <c:pt idx="9">
                  <c:v>50</c:v>
                </c:pt>
                <c:pt idx="10">
                  <c:v>57</c:v>
                </c:pt>
                <c:pt idx="11">
                  <c:v>42</c:v>
                </c:pt>
                <c:pt idx="12">
                  <c:v>75</c:v>
                </c:pt>
                <c:pt idx="13">
                  <c:v>197</c:v>
                </c:pt>
                <c:pt idx="14">
                  <c:v>210</c:v>
                </c:pt>
                <c:pt idx="15">
                  <c:v>531</c:v>
                </c:pt>
                <c:pt idx="16">
                  <c:v>210</c:v>
                </c:pt>
                <c:pt idx="17">
                  <c:v>152</c:v>
                </c:pt>
                <c:pt idx="18">
                  <c:v>102</c:v>
                </c:pt>
                <c:pt idx="19">
                  <c:v>185</c:v>
                </c:pt>
                <c:pt idx="20">
                  <c:v>1095</c:v>
                </c:pt>
                <c:pt idx="21">
                  <c:v>604</c:v>
                </c:pt>
                <c:pt idx="22">
                  <c:v>400</c:v>
                </c:pt>
                <c:pt idx="23">
                  <c:v>181</c:v>
                </c:pt>
                <c:pt idx="24">
                  <c:v>132</c:v>
                </c:pt>
                <c:pt idx="25">
                  <c:v>150</c:v>
                </c:pt>
                <c:pt idx="26">
                  <c:v>118</c:v>
                </c:pt>
                <c:pt idx="27">
                  <c:v>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37-4317-9AB8-F51E256F6A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-1</c:v>
                </c:pt>
                <c:pt idx="5">
                  <c:v>3</c:v>
                </c:pt>
                <c:pt idx="6">
                  <c:v>0</c:v>
                </c:pt>
                <c:pt idx="7">
                  <c:v>1</c:v>
                </c:pt>
                <c:pt idx="8">
                  <c:v>3</c:v>
                </c:pt>
                <c:pt idx="9">
                  <c:v>4</c:v>
                </c:pt>
                <c:pt idx="10">
                  <c:v>-1</c:v>
                </c:pt>
                <c:pt idx="11">
                  <c:v>8</c:v>
                </c:pt>
                <c:pt idx="12">
                  <c:v>2</c:v>
                </c:pt>
                <c:pt idx="13">
                  <c:v>2</c:v>
                </c:pt>
                <c:pt idx="14">
                  <c:v>-1</c:v>
                </c:pt>
                <c:pt idx="15">
                  <c:v>3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4</c:v>
                </c:pt>
                <c:pt idx="20">
                  <c:v>1</c:v>
                </c:pt>
                <c:pt idx="21">
                  <c:v>5</c:v>
                </c:pt>
                <c:pt idx="22">
                  <c:v>0</c:v>
                </c:pt>
                <c:pt idx="23">
                  <c:v>4</c:v>
                </c:pt>
                <c:pt idx="24">
                  <c:v>1</c:v>
                </c:pt>
                <c:pt idx="25">
                  <c:v>0</c:v>
                </c:pt>
                <c:pt idx="26">
                  <c:v>7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37-4317-9AB8-F51E256F6A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186912"/>
        <c:axId val="276188880"/>
      </c:lineChart>
      <c:dateAx>
        <c:axId val="276186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88880"/>
        <c:crosses val="autoZero"/>
        <c:auto val="1"/>
        <c:lblOffset val="100"/>
        <c:baseTimeUnit val="days"/>
      </c:dateAx>
      <c:valAx>
        <c:axId val="27618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8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64</c:v>
                </c:pt>
                <c:pt idx="1">
                  <c:v>86</c:v>
                </c:pt>
                <c:pt idx="2">
                  <c:v>56</c:v>
                </c:pt>
                <c:pt idx="3">
                  <c:v>92</c:v>
                </c:pt>
                <c:pt idx="4">
                  <c:v>84</c:v>
                </c:pt>
                <c:pt idx="5">
                  <c:v>118</c:v>
                </c:pt>
                <c:pt idx="6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3A-4AEC-8689-236977DB8D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115</c:v>
                </c:pt>
                <c:pt idx="1">
                  <c:v>370</c:v>
                </c:pt>
                <c:pt idx="2">
                  <c:v>254</c:v>
                </c:pt>
                <c:pt idx="3">
                  <c:v>272</c:v>
                </c:pt>
                <c:pt idx="4">
                  <c:v>123</c:v>
                </c:pt>
                <c:pt idx="5">
                  <c:v>105</c:v>
                </c:pt>
                <c:pt idx="6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3A-4AEC-8689-236977DB8D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3A-4AEC-8689-236977DB8D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183632"/>
        <c:axId val="276183960"/>
      </c:barChart>
      <c:catAx>
        <c:axId val="27618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83960"/>
        <c:crosses val="autoZero"/>
        <c:auto val="1"/>
        <c:lblAlgn val="ctr"/>
        <c:lblOffset val="100"/>
        <c:noMultiLvlLbl val="0"/>
      </c:catAx>
      <c:valAx>
        <c:axId val="27618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8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3C-4CC8-9982-66265CADE1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3C-4CC8-9982-66265CADE1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3C-4CC8-9982-66265CADE1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269992"/>
        <c:axId val="275268352"/>
      </c:lineChart>
      <c:dateAx>
        <c:axId val="275269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68352"/>
        <c:crosses val="autoZero"/>
        <c:auto val="1"/>
        <c:lblOffset val="100"/>
        <c:baseTimeUnit val="days"/>
      </c:dateAx>
      <c:valAx>
        <c:axId val="27526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6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F9-4497-81DA-3A4CBBEC6E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F9-4497-81DA-3A4CBBEC6E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F9-4497-81DA-3A4CBBEC6E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996408"/>
        <c:axId val="342991488"/>
      </c:barChart>
      <c:catAx>
        <c:axId val="342996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91488"/>
        <c:crosses val="autoZero"/>
        <c:auto val="1"/>
        <c:lblAlgn val="ctr"/>
        <c:lblOffset val="100"/>
        <c:noMultiLvlLbl val="0"/>
      </c:catAx>
      <c:valAx>
        <c:axId val="34299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96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0.74194330926122998</c:v>
                </c:pt>
                <c:pt idx="1">
                  <c:v>1.1014387280972</c:v>
                </c:pt>
                <c:pt idx="2">
                  <c:v>0.95122133273620002</c:v>
                </c:pt>
                <c:pt idx="3">
                  <c:v>1.3058650096102</c:v>
                </c:pt>
                <c:pt idx="4">
                  <c:v>1.9414432066281999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7B-4512-82A7-778D302270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3.6413216260418002</c:v>
                </c:pt>
                <c:pt idx="1">
                  <c:v>1.4080213956323999</c:v>
                </c:pt>
                <c:pt idx="2">
                  <c:v>1.4008108577589999</c:v>
                </c:pt>
                <c:pt idx="3">
                  <c:v>0.16518686764401999</c:v>
                </c:pt>
                <c:pt idx="4">
                  <c:v>0.33823977660443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7B-4512-82A7-778D302270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1.1499818423920001</c:v>
                </c:pt>
                <c:pt idx="3">
                  <c:v>2.5904854133881998</c:v>
                </c:pt>
                <c:pt idx="4">
                  <c:v>0.91998547391357</c:v>
                </c:pt>
                <c:pt idx="5">
                  <c:v>2.1607553564944002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7B-4512-82A7-778D302270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992144"/>
        <c:axId val="342993784"/>
      </c:barChart>
      <c:catAx>
        <c:axId val="34299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93784"/>
        <c:crosses val="autoZero"/>
        <c:auto val="1"/>
        <c:lblAlgn val="ctr"/>
        <c:lblOffset val="100"/>
        <c:noMultiLvlLbl val="0"/>
      </c:catAx>
      <c:valAx>
        <c:axId val="34299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9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6</c:v>
                </c:pt>
                <c:pt idx="12">
                  <c:v>3</c:v>
                </c:pt>
                <c:pt idx="13">
                  <c:v>5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C8-4BD5-BCB0-688C3DE53C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6</c:v>
                </c:pt>
                <c:pt idx="19">
                  <c:v>3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C8-4BD5-BCB0-688C3DE53C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C8-4BD5-BCB0-688C3DE53C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996080"/>
        <c:axId val="342990176"/>
      </c:lineChart>
      <c:catAx>
        <c:axId val="34299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90176"/>
        <c:crosses val="autoZero"/>
        <c:auto val="1"/>
        <c:lblAlgn val="ctr"/>
        <c:lblOffset val="100"/>
        <c:noMultiLvlLbl val="0"/>
      </c:catAx>
      <c:valAx>
        <c:axId val="34299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9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2.2382392849585</c:v>
                </c:pt>
                <c:pt idx="11">
                  <c:v>0.88602158568920997</c:v>
                </c:pt>
                <c:pt idx="12">
                  <c:v>0.74628723655873996</c:v>
                </c:pt>
                <c:pt idx="13">
                  <c:v>0.70769690405944996</c:v>
                </c:pt>
                <c:pt idx="14">
                  <c:v>4.2032341188332998</c:v>
                </c:pt>
                <c:pt idx="15">
                  <c:v>0.59192590656160005</c:v>
                </c:pt>
                <c:pt idx="16">
                  <c:v>0</c:v>
                </c:pt>
                <c:pt idx="17">
                  <c:v>0</c:v>
                </c:pt>
                <c:pt idx="18">
                  <c:v>0.81226425663816004</c:v>
                </c:pt>
                <c:pt idx="19">
                  <c:v>0.31556933188931002</c:v>
                </c:pt>
                <c:pt idx="20">
                  <c:v>0.24087836576166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71-4606-A992-ADF325E2C8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3.2015149279426001</c:v>
                </c:pt>
                <c:pt idx="13">
                  <c:v>0.16526486646009</c:v>
                </c:pt>
                <c:pt idx="14">
                  <c:v>0</c:v>
                </c:pt>
                <c:pt idx="15">
                  <c:v>0</c:v>
                </c:pt>
                <c:pt idx="16">
                  <c:v>0.27839260242979003</c:v>
                </c:pt>
                <c:pt idx="17">
                  <c:v>0</c:v>
                </c:pt>
                <c:pt idx="18">
                  <c:v>1.0329054153755</c:v>
                </c:pt>
                <c:pt idx="19">
                  <c:v>3.164625448822</c:v>
                </c:pt>
                <c:pt idx="20">
                  <c:v>0.48103880773203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71-4606-A992-ADF325E2C8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1.5008472524812</c:v>
                </c:pt>
                <c:pt idx="12">
                  <c:v>0</c:v>
                </c:pt>
                <c:pt idx="13">
                  <c:v>2.2391672718470002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1.1498426531106001</c:v>
                </c:pt>
                <c:pt idx="20">
                  <c:v>0</c:v>
                </c:pt>
                <c:pt idx="21">
                  <c:v>2.5901718712176001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471-4606-A992-ADF325E2C8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005920"/>
        <c:axId val="343010512"/>
      </c:lineChart>
      <c:catAx>
        <c:axId val="34300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010512"/>
        <c:crosses val="autoZero"/>
        <c:auto val="1"/>
        <c:lblAlgn val="ctr"/>
        <c:lblOffset val="100"/>
        <c:noMultiLvlLbl val="0"/>
      </c:catAx>
      <c:valAx>
        <c:axId val="34301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00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2A-48F1-8504-1651C12AA2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17</c:v>
                </c:pt>
                <c:pt idx="1">
                  <c:v>0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2A-48F1-8504-1651C12AA2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</c:v>
                </c:pt>
                <c:pt idx="1">
                  <c:v>12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2A-48F1-8504-1651C12AA2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012304"/>
        <c:axId val="347009024"/>
      </c:barChart>
      <c:catAx>
        <c:axId val="34701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09024"/>
        <c:crosses val="autoZero"/>
        <c:auto val="1"/>
        <c:lblAlgn val="ctr"/>
        <c:lblOffset val="100"/>
        <c:noMultiLvlLbl val="0"/>
      </c:catAx>
      <c:valAx>
        <c:axId val="34700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1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0.60678478743861997</c:v>
                </c:pt>
                <c:pt idx="2">
                  <c:v>1.081640127652</c:v>
                </c:pt>
                <c:pt idx="3">
                  <c:v>0</c:v>
                </c:pt>
                <c:pt idx="4">
                  <c:v>1.8348119804548999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6F-4D15-A433-B17465C5FA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0.32996866276620002</c:v>
                </c:pt>
                <c:pt idx="2">
                  <c:v>0</c:v>
                </c:pt>
                <c:pt idx="3">
                  <c:v>0</c:v>
                </c:pt>
                <c:pt idx="4">
                  <c:v>1.8739733423953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6F-4D15-A433-B17465C5FA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1.7274079381162999</c:v>
                </c:pt>
                <c:pt idx="3">
                  <c:v>0</c:v>
                </c:pt>
                <c:pt idx="4">
                  <c:v>2.0873786407766999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6F-4D15-A433-B17465C5FA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010336"/>
        <c:axId val="347016896"/>
      </c:barChart>
      <c:catAx>
        <c:axId val="34701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16896"/>
        <c:crosses val="autoZero"/>
        <c:auto val="1"/>
        <c:lblAlgn val="ctr"/>
        <c:lblOffset val="100"/>
        <c:noMultiLvlLbl val="0"/>
      </c:catAx>
      <c:valAx>
        <c:axId val="34701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1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6839</c:v>
                </c:pt>
                <c:pt idx="1">
                  <c:v>5582</c:v>
                </c:pt>
                <c:pt idx="2">
                  <c:v>557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44-4C0F-94DB-F9E3BAA68F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604</c:v>
                </c:pt>
                <c:pt idx="1">
                  <c:v>625</c:v>
                </c:pt>
                <c:pt idx="2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44-4C0F-94DB-F9E3BAA68F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18</c:v>
                </c:pt>
                <c:pt idx="1">
                  <c:v>147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44-4C0F-94DB-F9E3BAA68FB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53</c:v>
                </c:pt>
                <c:pt idx="1">
                  <c:v>110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44-4C0F-94DB-F9E3BAA68FB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8</c:v>
                </c:pt>
                <c:pt idx="1">
                  <c:v>30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44-4C0F-94DB-F9E3BAA68FB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4</c:v>
                </c:pt>
                <c:pt idx="1">
                  <c:v>632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244-4C0F-94DB-F9E3BAA68FB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541</c:v>
                </c:pt>
                <c:pt idx="1">
                  <c:v>2468</c:v>
                </c:pt>
                <c:pt idx="2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244-4C0F-94DB-F9E3BAA68FB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7022</c:v>
                </c:pt>
                <c:pt idx="1">
                  <c:v>13806</c:v>
                </c:pt>
                <c:pt idx="2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244-4C0F-94DB-F9E3BAA68F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016240"/>
        <c:axId val="347016568"/>
      </c:barChart>
      <c:catAx>
        <c:axId val="34701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16568"/>
        <c:crosses val="autoZero"/>
        <c:auto val="1"/>
        <c:lblAlgn val="ctr"/>
        <c:lblOffset val="100"/>
        <c:noMultiLvlLbl val="0"/>
      </c:catAx>
      <c:valAx>
        <c:axId val="34701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1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20-49A2-8DFE-DE0CF59D9C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20-49A2-8DFE-DE0CF59D9C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20-49A2-8DFE-DE0CF59D9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057608"/>
        <c:axId val="275059904"/>
      </c:barChart>
      <c:catAx>
        <c:axId val="275057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59904"/>
        <c:crosses val="autoZero"/>
        <c:auto val="1"/>
        <c:lblAlgn val="ctr"/>
        <c:lblOffset val="100"/>
        <c:noMultiLvlLbl val="0"/>
      </c:catAx>
      <c:valAx>
        <c:axId val="27505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5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147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8735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783012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10748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51780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76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29289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77815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88095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45143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78136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2408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475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Ministerio de Agroindustria de la Nación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1.2252%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11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Ministerio de Producción de la Nación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1.6446%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97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Ricardo Buryaile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1.7964%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3252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259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4897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439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6710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420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60589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437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91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661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0892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624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7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0671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8715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0104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1831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6428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4964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937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2808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8738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614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- 2017-02-20 19:41:07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¿Necesitás comprar una computadora? Ahora es más barato: el precio ya bajó un 27% y va a seguir bajando.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8.6566%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60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- 2017-02-14 12:35:19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Rafaela, Santa Fe, a los mejores motores del mundo 🚗💪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5.6921%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85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- 2017-02-03 14:20:54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GUSTO AL NORTE ARGENTINO
En Formosa se cultivan frutas exóticas con gran demanda en el mercado internacional y que también comienzan a ser parte del mercado interno ¿Las conoces? Te las mostramos: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73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- 2017-02-23 10:00:00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Saludamos a los tamberos argentinos en su día. 🥛🐮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4.7918%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3426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399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7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376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25168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5792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140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1974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917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2485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4199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0426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68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- 2017-02-22 18:36:49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PRODUCTOS ARGENTINOS EN EL MUNDO 🌎
Los principales productos exportados durante enero fueron vehículos de navegación aérea, marítima y fluvial, hortalizas y legumbres, carnes, pescados y mariscos y productos químicos.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635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- 2017-02-13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PRÉSTAMOS PARA MONOTRIBUTISTAS
Si realizás una actividad productiva accedé a préstamos con una tasa bonificada del 12% a través de Internet y desde cualquier lugar del país. La aprobación del crédito es online. Conocé más en https://goo.gl/Ud8Wh3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801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- 2017-02-28 11:00:03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¿Conocés el tomate "Chilto"? 
Es un tomate de árbol, nativo de las selvas y bosques de la montaña del noroeste argentino. Hoy puede volverse alimento y fuente de ingresos para los agricultores de la zona, ya que se está impulsando su revalorización.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5676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14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7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234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60285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599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443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8558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8257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4295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0002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4316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82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- 2017-02-08 18:33:18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¿VAMOS A TOMAR UN HELADO? 
En Argentina hay 488 empresas que hacen helado y el 99% son PyMEs. El sector emplea unas 5800 personas en todo el país. El sabor más popular del mundo es la vainilla. A vos, ¿cuál te gusta más?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21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- 2017-02-01 10:00:01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 LA VITIVINICULTURA!
Los diversos climas y regiones de nuestro país hacen que tengamos variedad y excelencia.🍇🍷 #VinoArgentino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00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- 2017-02-15 12:59:51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Morteros, una ciudad de #Córdoba de 20 mil habitantes, se fabrica tecnología que viaja por el mundo 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682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- 2017-02-27 12:00:01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SORGO ARGENTINO
El cereal gana lugar entre los cultivos tradicionales de nuestro país y presenta una buena opción para producir harina sin gluten.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5296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65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- 4 of 7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8853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15393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4156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6919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3237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5667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5946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1072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946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750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- 2017-02-08 14:21:49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MANÍ ARGENTINO 🇦🇷
¿Sabías? Argentina tiene la siembra de maní más austral del mundo. Las óptimas condiciones de nuestro suelo hacen de este producto un verdadero emblema.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27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- 2017-02-14 11:03:07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MÁS ENERGÍAS RENOVABLES
Argentina es el tercer productor y el primer exportador a nivel mundial de biocombustibles. ¿Qué son? Combustibles fabricados a partir de biomasa vegetal o animal, de los cuales se distinguen en nuestro país el biodiesel y el bioetanol. Juntos impulsamos el desarrollo de las energías renovables.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944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- 2017-02-07 13:15:26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CERVEZA ARTESANAL YA TIENE SU SELLO
Ahora la producción con ingredientes naturales y sin aditivos puede ser rotulada como “elaboración artesanal”. Así ayudamos a mejorar la calidad y competitividad de esta industria. ➡️ goo.gl/lVlgs5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8265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211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- 5 of 7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6100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67558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0312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1552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010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8293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3596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0951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6459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07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- 2017-02-06 20:20:28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AUMENTARON LOS PATENTAMIENTOS DE AUTOS Y MOTOS 🚗🛵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973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- 2017-02-21 19:41:38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Hace 3 generaciones que una familia fabrica herramientas en Villa Lugano. Conocé su historia.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94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- 2017-02-13 18:35:45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TRIGO NOS HACE BIEN
En la campaña 2016/2017 el área de siembra creció un 20% en relación a la anterior. Esto fue gracias a las medidas tomadas por el Estado pero también a los productores que no tardaron en responder a las políticas públicas que facilitaron la producción. Te contamos cuáles son los beneficios que nos trae este cultivo.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802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- 2017-02-28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¿Tenés una #PyME? Mañana a las 8:30 en la TV Pública (Argentina) te contamos como acceder a préstamos y beneficios. Dejanos tu consulta #RespuestaPyME
http://www.produccion.gob.ar/respuestapyme/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5653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150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- 6 of 7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4626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3584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0697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7812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9360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2716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9745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5533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8786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750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- 2017-02-06 13:38:28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NUESTRA HUERTA YA TIENE COMPOSTERA
Llegó la compostera a la huerta urbana de Ministerio de Agroindustria de la Nación Argentina. 😊 Nos dará fertilizante natural para los cultivos y ayudará a reducir el desperdicio de alimentos en las oficinas. Vos también podés tener una en casa. ¿Qué podés incluir? Mirá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854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- 2017-02-10 18:48:08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Registrate como #PyME en afip.gob.ar/pymes y empezá a pagar IVA a 90 días. Más info en http://www.produccion.gob.ar/pymes/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52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- 2017-02-15 13:52:23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Soñamos con un interior productivo donde la agroindustria sea el motor del crecimiento argentino https://goo.gl/DfeI7g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241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- 2017-02-10 11:45:32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#Trivia Participá y mostrá tu conocimiento 😉 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72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- 2017-02-24 11:50:02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TRIGO VOLVIÓ A SER PROTAGONISTA DEL CAMPO 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0432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03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- 7 of 7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6455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59369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7646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9637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6530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9532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53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0215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0086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540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- 2017-02-09 13:24:57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SALAME DE TANDIL, UN PRODUCTO ÚNICO
En estas fechas, los tandilenses se preparan para celebrar la producción de su salame típico y se nos hace agua la boca 🤗 Este alimento tiene Denominación de Origen y más de un siglo de historia ¿Ya lo probaste?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287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- 2017-02-17 15:17:56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NUESTRA HUERTA 🥒
Este pepino lo cultivamos en diciembre y ya está listo para comer 👍 Con un poco de yogur natural y menta podemos hacer una ensalada refrescante para este fin de semana. El verano es ideal para cultivar albahaca, tomates, zapallo, pepinos y melón. Compartilo si te gustan las huertas urbanas.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6546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216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4789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348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527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22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7991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227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0628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300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22493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954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9579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618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5629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7825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7626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491027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09413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0066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4510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2285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8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Amadeo Derito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(26)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05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Rosa Maria Muller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(18)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719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Valeria Caggianessa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(17)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25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de Harenne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(16)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741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Irurzun Santiago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(13), Ministerio de Producción de la Nación Argentina (3)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52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Création de contenu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(15)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031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Eunice Sangenis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(13)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213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Francisco Fernández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(12)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056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Hernan Jimenez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(11)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2277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764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2469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943115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30013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4440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1228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0866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278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Brenlo Sanchez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(10)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14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Solange Duarte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(10)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64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Jack Asef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30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Amanda Del 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730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Dario Metzler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(8), Ricardo Buryaile (1)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435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Rodrigo Godoy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8747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350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2236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099562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34103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2502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8242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8259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002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Ministerio de Agroindustria de la Nación Argentina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Aapresid - 2017-02-24 11:49:56</a:t>
                      </a:r>
                      <a:r>
                        <a:rPr lang="es-ES" sz="1000"/>
                        <a:t>
SEMILLAS: PORQUÉ ES IMPORTANTE RESPETAR LA PROPIEDAD INTELECTUAL?
Ignacio Garciarena, Director Nacional de Agricultura del Ministerio de Agroindustria de la Nación Argentina, y miembro de la Regional 25 de Mayo de Aapresid, comparte detalles sobre el plazo para realizar las Declaraciones Juradas de Semillas de soja y trigo.
#EspacioAapresid en La Red Rural, el agro en movimiento, by Pampa Nuestra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4119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885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9527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1991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1112</Words>
  <Application>Microsoft Office PowerPoint</Application>
  <PresentationFormat>On-screen Show (4:3)</PresentationFormat>
  <Paragraphs>454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</vt:lpstr>
      <vt:lpstr>Own Posts Table - 1 of 7</vt:lpstr>
      <vt:lpstr>Own Posts Table - 2 of 7</vt:lpstr>
      <vt:lpstr>Own Posts Table - 3 of 7</vt:lpstr>
      <vt:lpstr>Own Posts Table - 4 of 7</vt:lpstr>
      <vt:lpstr>Own Posts Table - 5 of 7</vt:lpstr>
      <vt:lpstr>Own Posts Table - 6 of 7</vt:lpstr>
      <vt:lpstr>Own Posts Table - 7 of 7</vt:lpstr>
      <vt:lpstr>Own Posts By Weekday</vt:lpstr>
      <vt:lpstr>Interaction Rate By Weekday</vt:lpstr>
      <vt:lpstr>Own Posts By Hour</vt:lpstr>
      <vt:lpstr>Interaction Rate By Hour</vt:lpstr>
      <vt:lpstr>Post Type Distribution</vt:lpstr>
      <vt:lpstr>Interaction Rate By Post Type</vt:lpstr>
      <vt:lpstr>Interactions Distribution</vt:lpstr>
      <vt:lpstr>Key Influencers - 1 of 2</vt:lpstr>
      <vt:lpstr>Key Influencers - 2 of 2</vt:lpstr>
      <vt:lpstr>Questions Table</vt:lpstr>
      <vt:lpstr>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2017-03-01T15:20:47Z</dcterms:created>
  <dcterms:modified xsi:type="dcterms:W3CDTF">2017-03-01T15:21:36Z</dcterms:modified>
</cp:coreProperties>
</file>