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51309</c:v>
                </c:pt>
                <c:pt idx="1">
                  <c:v>51370</c:v>
                </c:pt>
                <c:pt idx="2">
                  <c:v>51409</c:v>
                </c:pt>
                <c:pt idx="3">
                  <c:v>51450</c:v>
                </c:pt>
                <c:pt idx="4">
                  <c:v>51491</c:v>
                </c:pt>
                <c:pt idx="5">
                  <c:v>51514</c:v>
                </c:pt>
                <c:pt idx="6">
                  <c:v>51529</c:v>
                </c:pt>
                <c:pt idx="7">
                  <c:v>51554</c:v>
                </c:pt>
                <c:pt idx="8">
                  <c:v>51602</c:v>
                </c:pt>
                <c:pt idx="9">
                  <c:v>51647</c:v>
                </c:pt>
                <c:pt idx="10">
                  <c:v>51738</c:v>
                </c:pt>
                <c:pt idx="11">
                  <c:v>51806</c:v>
                </c:pt>
                <c:pt idx="12">
                  <c:v>51900</c:v>
                </c:pt>
                <c:pt idx="13">
                  <c:v>51985</c:v>
                </c:pt>
                <c:pt idx="14">
                  <c:v>52089</c:v>
                </c:pt>
                <c:pt idx="15">
                  <c:v>52162</c:v>
                </c:pt>
                <c:pt idx="16">
                  <c:v>52218</c:v>
                </c:pt>
                <c:pt idx="17">
                  <c:v>52279</c:v>
                </c:pt>
                <c:pt idx="18">
                  <c:v>52311</c:v>
                </c:pt>
                <c:pt idx="19">
                  <c:v>52330</c:v>
                </c:pt>
                <c:pt idx="20">
                  <c:v>52342</c:v>
                </c:pt>
                <c:pt idx="21">
                  <c:v>52366</c:v>
                </c:pt>
                <c:pt idx="22">
                  <c:v>52411</c:v>
                </c:pt>
                <c:pt idx="23">
                  <c:v>52495</c:v>
                </c:pt>
                <c:pt idx="24">
                  <c:v>52547</c:v>
                </c:pt>
                <c:pt idx="25">
                  <c:v>52677</c:v>
                </c:pt>
                <c:pt idx="26">
                  <c:v>53030</c:v>
                </c:pt>
                <c:pt idx="27">
                  <c:v>53209</c:v>
                </c:pt>
                <c:pt idx="28">
                  <c:v>53323</c:v>
                </c:pt>
              </c:numCache>
            </c:numRef>
          </c:val>
          <c:smooth val="0"/>
          <c:extLst>
            <c:ext xmlns:c16="http://schemas.microsoft.com/office/drawing/2014/chart" uri="{C3380CC4-5D6E-409C-BE32-E72D297353CC}">
              <c16:uniqueId val="{00000000-E346-4D91-8548-0BA620471DA2}"/>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Sheet1!$C$2:$C$30</c:f>
              <c:numCache>
                <c:formatCode>General</c:formatCode>
                <c:ptCount val="29"/>
                <c:pt idx="0">
                  <c:v>95993</c:v>
                </c:pt>
                <c:pt idx="1">
                  <c:v>96050</c:v>
                </c:pt>
                <c:pt idx="2">
                  <c:v>96209</c:v>
                </c:pt>
                <c:pt idx="3">
                  <c:v>96418</c:v>
                </c:pt>
                <c:pt idx="4">
                  <c:v>96593</c:v>
                </c:pt>
                <c:pt idx="5">
                  <c:v>96701</c:v>
                </c:pt>
                <c:pt idx="6">
                  <c:v>96752</c:v>
                </c:pt>
                <c:pt idx="7">
                  <c:v>96802</c:v>
                </c:pt>
                <c:pt idx="8">
                  <c:v>96888</c:v>
                </c:pt>
                <c:pt idx="9">
                  <c:v>97026</c:v>
                </c:pt>
                <c:pt idx="10">
                  <c:v>97116</c:v>
                </c:pt>
                <c:pt idx="11">
                  <c:v>97196</c:v>
                </c:pt>
                <c:pt idx="12">
                  <c:v>97263</c:v>
                </c:pt>
                <c:pt idx="13">
                  <c:v>97408</c:v>
                </c:pt>
                <c:pt idx="14">
                  <c:v>97571</c:v>
                </c:pt>
                <c:pt idx="15">
                  <c:v>97984</c:v>
                </c:pt>
                <c:pt idx="16">
                  <c:v>98343</c:v>
                </c:pt>
                <c:pt idx="17">
                  <c:v>98539</c:v>
                </c:pt>
                <c:pt idx="18">
                  <c:v>98631</c:v>
                </c:pt>
                <c:pt idx="19">
                  <c:v>98713</c:v>
                </c:pt>
                <c:pt idx="20">
                  <c:v>98776</c:v>
                </c:pt>
                <c:pt idx="21">
                  <c:v>98847</c:v>
                </c:pt>
                <c:pt idx="22">
                  <c:v>98960</c:v>
                </c:pt>
                <c:pt idx="23">
                  <c:v>99103</c:v>
                </c:pt>
                <c:pt idx="24">
                  <c:v>99192</c:v>
                </c:pt>
                <c:pt idx="25">
                  <c:v>99243</c:v>
                </c:pt>
                <c:pt idx="26">
                  <c:v>99322</c:v>
                </c:pt>
                <c:pt idx="27">
                  <c:v>99416</c:v>
                </c:pt>
                <c:pt idx="28">
                  <c:v>99499</c:v>
                </c:pt>
              </c:numCache>
            </c:numRef>
          </c:val>
          <c:smooth val="0"/>
          <c:extLst>
            <c:ext xmlns:c16="http://schemas.microsoft.com/office/drawing/2014/chart" uri="{C3380CC4-5D6E-409C-BE32-E72D297353CC}">
              <c16:uniqueId val="{00000001-E346-4D91-8548-0BA620471DA2}"/>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Sheet1!$D$2:$D$30</c:f>
              <c:numCache>
                <c:formatCode>General</c:formatCode>
                <c:ptCount val="29"/>
                <c:pt idx="0">
                  <c:v>8100</c:v>
                </c:pt>
                <c:pt idx="1">
                  <c:v>8103</c:v>
                </c:pt>
                <c:pt idx="2">
                  <c:v>8103</c:v>
                </c:pt>
                <c:pt idx="3">
                  <c:v>8106</c:v>
                </c:pt>
                <c:pt idx="4">
                  <c:v>8117</c:v>
                </c:pt>
                <c:pt idx="5">
                  <c:v>8136</c:v>
                </c:pt>
                <c:pt idx="6">
                  <c:v>8148</c:v>
                </c:pt>
                <c:pt idx="7">
                  <c:v>8153</c:v>
                </c:pt>
                <c:pt idx="8">
                  <c:v>8156</c:v>
                </c:pt>
                <c:pt idx="9">
                  <c:v>8158</c:v>
                </c:pt>
                <c:pt idx="10">
                  <c:v>8158</c:v>
                </c:pt>
                <c:pt idx="11">
                  <c:v>8169</c:v>
                </c:pt>
                <c:pt idx="12">
                  <c:v>8176</c:v>
                </c:pt>
                <c:pt idx="13">
                  <c:v>8178</c:v>
                </c:pt>
                <c:pt idx="14">
                  <c:v>8183</c:v>
                </c:pt>
                <c:pt idx="15">
                  <c:v>8184</c:v>
                </c:pt>
                <c:pt idx="16">
                  <c:v>8189</c:v>
                </c:pt>
                <c:pt idx="17">
                  <c:v>8195</c:v>
                </c:pt>
                <c:pt idx="18">
                  <c:v>8199</c:v>
                </c:pt>
                <c:pt idx="19">
                  <c:v>8218</c:v>
                </c:pt>
                <c:pt idx="20">
                  <c:v>8230</c:v>
                </c:pt>
                <c:pt idx="21">
                  <c:v>8232</c:v>
                </c:pt>
                <c:pt idx="22">
                  <c:v>8234</c:v>
                </c:pt>
                <c:pt idx="23">
                  <c:v>8234</c:v>
                </c:pt>
                <c:pt idx="24">
                  <c:v>8235</c:v>
                </c:pt>
                <c:pt idx="25">
                  <c:v>8236</c:v>
                </c:pt>
                <c:pt idx="26">
                  <c:v>8240</c:v>
                </c:pt>
                <c:pt idx="27">
                  <c:v>8239</c:v>
                </c:pt>
                <c:pt idx="28">
                  <c:v>8242</c:v>
                </c:pt>
              </c:numCache>
            </c:numRef>
          </c:val>
          <c:smooth val="0"/>
          <c:extLst>
            <c:ext xmlns:c16="http://schemas.microsoft.com/office/drawing/2014/chart" uri="{C3380CC4-5D6E-409C-BE32-E72D297353CC}">
              <c16:uniqueId val="{00000002-E346-4D91-8548-0BA620471DA2}"/>
            </c:ext>
          </c:extLst>
        </c:ser>
        <c:dLbls>
          <c:showLegendKey val="0"/>
          <c:showVal val="0"/>
          <c:showCatName val="0"/>
          <c:showSerName val="0"/>
          <c:showPercent val="0"/>
          <c:showBubbleSize val="0"/>
        </c:dLbls>
        <c:smooth val="0"/>
        <c:axId val="276105600"/>
        <c:axId val="276111832"/>
      </c:lineChart>
      <c:catAx>
        <c:axId val="27610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11832"/>
        <c:crosses val="autoZero"/>
        <c:auto val="1"/>
        <c:lblAlgn val="ctr"/>
        <c:lblOffset val="100"/>
        <c:noMultiLvlLbl val="0"/>
      </c:catAx>
      <c:valAx>
        <c:axId val="27611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0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53.591500000000003</c:v>
                </c:pt>
                <c:pt idx="1">
                  <c:v>100</c:v>
                </c:pt>
                <c:pt idx="2">
                  <c:v>83.183400000000006</c:v>
                </c:pt>
                <c:pt idx="3">
                  <c:v>0</c:v>
                </c:pt>
                <c:pt idx="4">
                  <c:v>25.083600000000001</c:v>
                </c:pt>
                <c:pt idx="5">
                  <c:v>100</c:v>
                </c:pt>
              </c:numCache>
            </c:numRef>
          </c:val>
          <c:extLst>
            <c:ext xmlns:c16="http://schemas.microsoft.com/office/drawing/2014/chart" uri="{C3380CC4-5D6E-409C-BE32-E72D297353CC}">
              <c16:uniqueId val="{00000000-5FD4-40C1-BE0C-461991BC000B}"/>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57.142899999999997</c:v>
                </c:pt>
                <c:pt idx="2">
                  <c:v>100</c:v>
                </c:pt>
                <c:pt idx="3">
                  <c:v>0</c:v>
                </c:pt>
                <c:pt idx="4">
                  <c:v>28.231400000000001</c:v>
                </c:pt>
                <c:pt idx="5">
                  <c:v>91.052899999999994</c:v>
                </c:pt>
              </c:numCache>
            </c:numRef>
          </c:val>
          <c:extLst>
            <c:ext xmlns:c16="http://schemas.microsoft.com/office/drawing/2014/chart" uri="{C3380CC4-5D6E-409C-BE32-E72D297353CC}">
              <c16:uniqueId val="{00000001-5FD4-40C1-BE0C-461991BC000B}"/>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8.2835000000000001</c:v>
                </c:pt>
                <c:pt idx="1">
                  <c:v>25</c:v>
                </c:pt>
                <c:pt idx="2">
                  <c:v>12.9589</c:v>
                </c:pt>
                <c:pt idx="3">
                  <c:v>0</c:v>
                </c:pt>
                <c:pt idx="4">
                  <c:v>100</c:v>
                </c:pt>
                <c:pt idx="5">
                  <c:v>42.867400000000004</c:v>
                </c:pt>
              </c:numCache>
            </c:numRef>
          </c:val>
          <c:extLst>
            <c:ext xmlns:c16="http://schemas.microsoft.com/office/drawing/2014/chart" uri="{C3380CC4-5D6E-409C-BE32-E72D297353CC}">
              <c16:uniqueId val="{00000002-5FD4-40C1-BE0C-461991BC000B}"/>
            </c:ext>
          </c:extLst>
        </c:ser>
        <c:dLbls>
          <c:showLegendKey val="0"/>
          <c:showVal val="0"/>
          <c:showCatName val="0"/>
          <c:showSerName val="0"/>
          <c:showPercent val="0"/>
          <c:showBubbleSize val="0"/>
        </c:dLbls>
        <c:axId val="280386696"/>
        <c:axId val="280384400"/>
      </c:radarChart>
      <c:catAx>
        <c:axId val="28038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84400"/>
        <c:crosses val="autoZero"/>
        <c:auto val="1"/>
        <c:lblAlgn val="ctr"/>
        <c:lblOffset val="100"/>
        <c:noMultiLvlLbl val="0"/>
      </c:catAx>
      <c:valAx>
        <c:axId val="28038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8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81</c:v>
                </c:pt>
                <c:pt idx="1">
                  <c:v>61</c:v>
                </c:pt>
                <c:pt idx="2">
                  <c:v>39</c:v>
                </c:pt>
                <c:pt idx="3">
                  <c:v>41</c:v>
                </c:pt>
                <c:pt idx="4">
                  <c:v>41</c:v>
                </c:pt>
                <c:pt idx="5">
                  <c:v>23</c:v>
                </c:pt>
                <c:pt idx="6">
                  <c:v>15</c:v>
                </c:pt>
                <c:pt idx="7">
                  <c:v>25</c:v>
                </c:pt>
                <c:pt idx="8">
                  <c:v>48</c:v>
                </c:pt>
                <c:pt idx="9">
                  <c:v>45</c:v>
                </c:pt>
                <c:pt idx="10">
                  <c:v>91</c:v>
                </c:pt>
                <c:pt idx="11">
                  <c:v>68</c:v>
                </c:pt>
                <c:pt idx="12">
                  <c:v>94</c:v>
                </c:pt>
                <c:pt idx="13">
                  <c:v>85</c:v>
                </c:pt>
                <c:pt idx="14">
                  <c:v>104</c:v>
                </c:pt>
                <c:pt idx="15">
                  <c:v>73</c:v>
                </c:pt>
                <c:pt idx="16">
                  <c:v>56</c:v>
                </c:pt>
                <c:pt idx="17">
                  <c:v>61</c:v>
                </c:pt>
                <c:pt idx="18">
                  <c:v>32</c:v>
                </c:pt>
                <c:pt idx="19">
                  <c:v>19</c:v>
                </c:pt>
                <c:pt idx="20">
                  <c:v>12</c:v>
                </c:pt>
                <c:pt idx="21">
                  <c:v>24</c:v>
                </c:pt>
                <c:pt idx="22">
                  <c:v>45</c:v>
                </c:pt>
                <c:pt idx="23">
                  <c:v>84</c:v>
                </c:pt>
                <c:pt idx="24">
                  <c:v>52</c:v>
                </c:pt>
                <c:pt idx="25">
                  <c:v>130</c:v>
                </c:pt>
                <c:pt idx="26">
                  <c:v>353</c:v>
                </c:pt>
                <c:pt idx="27">
                  <c:v>179</c:v>
                </c:pt>
                <c:pt idx="28">
                  <c:v>114</c:v>
                </c:pt>
              </c:numCache>
            </c:numRef>
          </c:val>
          <c:smooth val="0"/>
          <c:extLst>
            <c:ext xmlns:c16="http://schemas.microsoft.com/office/drawing/2014/chart" uri="{C3380CC4-5D6E-409C-BE32-E72D297353CC}">
              <c16:uniqueId val="{00000000-BC21-4CB9-A204-58751A1A73DB}"/>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Sheet1!$C$2:$C$30</c:f>
              <c:numCache>
                <c:formatCode>General</c:formatCode>
                <c:ptCount val="29"/>
                <c:pt idx="0">
                  <c:v>66</c:v>
                </c:pt>
                <c:pt idx="1">
                  <c:v>57</c:v>
                </c:pt>
                <c:pt idx="2">
                  <c:v>159</c:v>
                </c:pt>
                <c:pt idx="3">
                  <c:v>209</c:v>
                </c:pt>
                <c:pt idx="4">
                  <c:v>175</c:v>
                </c:pt>
                <c:pt idx="5">
                  <c:v>108</c:v>
                </c:pt>
                <c:pt idx="6">
                  <c:v>51</c:v>
                </c:pt>
                <c:pt idx="7">
                  <c:v>50</c:v>
                </c:pt>
                <c:pt idx="8">
                  <c:v>86</c:v>
                </c:pt>
                <c:pt idx="9">
                  <c:v>138</c:v>
                </c:pt>
                <c:pt idx="10">
                  <c:v>90</c:v>
                </c:pt>
                <c:pt idx="11">
                  <c:v>80</c:v>
                </c:pt>
                <c:pt idx="12">
                  <c:v>67</c:v>
                </c:pt>
                <c:pt idx="13">
                  <c:v>145</c:v>
                </c:pt>
                <c:pt idx="14">
                  <c:v>163</c:v>
                </c:pt>
                <c:pt idx="15">
                  <c:v>413</c:v>
                </c:pt>
                <c:pt idx="16">
                  <c:v>359</c:v>
                </c:pt>
                <c:pt idx="17">
                  <c:v>196</c:v>
                </c:pt>
                <c:pt idx="18">
                  <c:v>92</c:v>
                </c:pt>
                <c:pt idx="19">
                  <c:v>82</c:v>
                </c:pt>
                <c:pt idx="20">
                  <c:v>63</c:v>
                </c:pt>
                <c:pt idx="21">
                  <c:v>71</c:v>
                </c:pt>
                <c:pt idx="22">
                  <c:v>113</c:v>
                </c:pt>
                <c:pt idx="23">
                  <c:v>143</c:v>
                </c:pt>
                <c:pt idx="24">
                  <c:v>89</c:v>
                </c:pt>
                <c:pt idx="25">
                  <c:v>51</c:v>
                </c:pt>
                <c:pt idx="26">
                  <c:v>79</c:v>
                </c:pt>
                <c:pt idx="27">
                  <c:v>94</c:v>
                </c:pt>
                <c:pt idx="28">
                  <c:v>83</c:v>
                </c:pt>
              </c:numCache>
            </c:numRef>
          </c:val>
          <c:smooth val="0"/>
          <c:extLst>
            <c:ext xmlns:c16="http://schemas.microsoft.com/office/drawing/2014/chart" uri="{C3380CC4-5D6E-409C-BE32-E72D297353CC}">
              <c16:uniqueId val="{00000001-BC21-4CB9-A204-58751A1A73DB}"/>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Sheet1!$D$2:$D$30</c:f>
              <c:numCache>
                <c:formatCode>General</c:formatCode>
                <c:ptCount val="29"/>
                <c:pt idx="0">
                  <c:v>0</c:v>
                </c:pt>
                <c:pt idx="1">
                  <c:v>3</c:v>
                </c:pt>
                <c:pt idx="2">
                  <c:v>0</c:v>
                </c:pt>
                <c:pt idx="3">
                  <c:v>3</c:v>
                </c:pt>
                <c:pt idx="4">
                  <c:v>11</c:v>
                </c:pt>
                <c:pt idx="5">
                  <c:v>19</c:v>
                </c:pt>
                <c:pt idx="6">
                  <c:v>12</c:v>
                </c:pt>
                <c:pt idx="7">
                  <c:v>5</c:v>
                </c:pt>
                <c:pt idx="8">
                  <c:v>3</c:v>
                </c:pt>
                <c:pt idx="9">
                  <c:v>2</c:v>
                </c:pt>
                <c:pt idx="10">
                  <c:v>0</c:v>
                </c:pt>
                <c:pt idx="11">
                  <c:v>11</c:v>
                </c:pt>
                <c:pt idx="12">
                  <c:v>7</c:v>
                </c:pt>
                <c:pt idx="13">
                  <c:v>2</c:v>
                </c:pt>
                <c:pt idx="14">
                  <c:v>5</c:v>
                </c:pt>
                <c:pt idx="15">
                  <c:v>1</c:v>
                </c:pt>
                <c:pt idx="16">
                  <c:v>5</c:v>
                </c:pt>
                <c:pt idx="17">
                  <c:v>6</c:v>
                </c:pt>
                <c:pt idx="18">
                  <c:v>4</c:v>
                </c:pt>
                <c:pt idx="19">
                  <c:v>19</c:v>
                </c:pt>
                <c:pt idx="20">
                  <c:v>12</c:v>
                </c:pt>
                <c:pt idx="21">
                  <c:v>2</c:v>
                </c:pt>
                <c:pt idx="22">
                  <c:v>2</c:v>
                </c:pt>
                <c:pt idx="23">
                  <c:v>0</c:v>
                </c:pt>
                <c:pt idx="24">
                  <c:v>1</c:v>
                </c:pt>
                <c:pt idx="25">
                  <c:v>1</c:v>
                </c:pt>
                <c:pt idx="26">
                  <c:v>4</c:v>
                </c:pt>
                <c:pt idx="27">
                  <c:v>-1</c:v>
                </c:pt>
                <c:pt idx="28">
                  <c:v>3</c:v>
                </c:pt>
              </c:numCache>
            </c:numRef>
          </c:val>
          <c:smooth val="0"/>
          <c:extLst>
            <c:ext xmlns:c16="http://schemas.microsoft.com/office/drawing/2014/chart" uri="{C3380CC4-5D6E-409C-BE32-E72D297353CC}">
              <c16:uniqueId val="{00000002-BC21-4CB9-A204-58751A1A73DB}"/>
            </c:ext>
          </c:extLst>
        </c:ser>
        <c:dLbls>
          <c:showLegendKey val="0"/>
          <c:showVal val="0"/>
          <c:showCatName val="0"/>
          <c:showSerName val="0"/>
          <c:showPercent val="0"/>
          <c:showBubbleSize val="0"/>
        </c:dLbls>
        <c:smooth val="0"/>
        <c:axId val="280388336"/>
        <c:axId val="280388664"/>
      </c:lineChart>
      <c:catAx>
        <c:axId val="28038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88664"/>
        <c:crosses val="autoZero"/>
        <c:auto val="1"/>
        <c:lblAlgn val="ctr"/>
        <c:lblOffset val="100"/>
        <c:noMultiLvlLbl val="0"/>
      </c:catAx>
      <c:valAx>
        <c:axId val="28038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8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70</c:v>
                </c:pt>
                <c:pt idx="1">
                  <c:v>57</c:v>
                </c:pt>
                <c:pt idx="2">
                  <c:v>56</c:v>
                </c:pt>
                <c:pt idx="3">
                  <c:v>61</c:v>
                </c:pt>
                <c:pt idx="4">
                  <c:v>68</c:v>
                </c:pt>
                <c:pt idx="5">
                  <c:v>122</c:v>
                </c:pt>
                <c:pt idx="6">
                  <c:v>73</c:v>
                </c:pt>
              </c:numCache>
            </c:numRef>
          </c:val>
          <c:extLst>
            <c:ext xmlns:c16="http://schemas.microsoft.com/office/drawing/2014/chart" uri="{C3380CC4-5D6E-409C-BE32-E72D297353CC}">
              <c16:uniqueId val="{00000000-5F63-409F-B47F-BC344038FEBE}"/>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87</c:v>
                </c:pt>
                <c:pt idx="1">
                  <c:v>167</c:v>
                </c:pt>
                <c:pt idx="2">
                  <c:v>200</c:v>
                </c:pt>
                <c:pt idx="3">
                  <c:v>146</c:v>
                </c:pt>
                <c:pt idx="4">
                  <c:v>100</c:v>
                </c:pt>
                <c:pt idx="5">
                  <c:v>84</c:v>
                </c:pt>
                <c:pt idx="6">
                  <c:v>88</c:v>
                </c:pt>
              </c:numCache>
            </c:numRef>
          </c:val>
          <c:extLst>
            <c:ext xmlns:c16="http://schemas.microsoft.com/office/drawing/2014/chart" uri="{C3380CC4-5D6E-409C-BE32-E72D297353CC}">
              <c16:uniqueId val="{00000001-5F63-409F-B47F-BC344038FEBE}"/>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2</c:v>
                </c:pt>
                <c:pt idx="2">
                  <c:v>2</c:v>
                </c:pt>
                <c:pt idx="3">
                  <c:v>3</c:v>
                </c:pt>
                <c:pt idx="4">
                  <c:v>7</c:v>
                </c:pt>
                <c:pt idx="5">
                  <c:v>12</c:v>
                </c:pt>
                <c:pt idx="6">
                  <c:v>6</c:v>
                </c:pt>
              </c:numCache>
            </c:numRef>
          </c:val>
          <c:extLst>
            <c:ext xmlns:c16="http://schemas.microsoft.com/office/drawing/2014/chart" uri="{C3380CC4-5D6E-409C-BE32-E72D297353CC}">
              <c16:uniqueId val="{00000002-5F63-409F-B47F-BC344038FEBE}"/>
            </c:ext>
          </c:extLst>
        </c:ser>
        <c:dLbls>
          <c:showLegendKey val="0"/>
          <c:showVal val="0"/>
          <c:showCatName val="0"/>
          <c:showSerName val="0"/>
          <c:showPercent val="0"/>
          <c:showBubbleSize val="0"/>
        </c:dLbls>
        <c:gapWidth val="219"/>
        <c:overlap val="-27"/>
        <c:axId val="282636504"/>
        <c:axId val="282635848"/>
      </c:barChart>
      <c:catAx>
        <c:axId val="28263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35848"/>
        <c:crosses val="autoZero"/>
        <c:auto val="1"/>
        <c:lblAlgn val="ctr"/>
        <c:lblOffset val="100"/>
        <c:noMultiLvlLbl val="0"/>
      </c:catAx>
      <c:valAx>
        <c:axId val="28263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3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1</c:v>
                </c:pt>
                <c:pt idx="1">
                  <c:v>2</c:v>
                </c:pt>
                <c:pt idx="2">
                  <c:v>2</c:v>
                </c:pt>
                <c:pt idx="3">
                  <c:v>1</c:v>
                </c:pt>
                <c:pt idx="4">
                  <c:v>1</c:v>
                </c:pt>
                <c:pt idx="5">
                  <c:v>1</c:v>
                </c:pt>
                <c:pt idx="6">
                  <c:v>0</c:v>
                </c:pt>
                <c:pt idx="7">
                  <c:v>1</c:v>
                </c:pt>
                <c:pt idx="8">
                  <c:v>1</c:v>
                </c:pt>
                <c:pt idx="9">
                  <c:v>2</c:v>
                </c:pt>
                <c:pt idx="10">
                  <c:v>1</c:v>
                </c:pt>
                <c:pt idx="11">
                  <c:v>1</c:v>
                </c:pt>
                <c:pt idx="12">
                  <c:v>1</c:v>
                </c:pt>
                <c:pt idx="13">
                  <c:v>1</c:v>
                </c:pt>
                <c:pt idx="14">
                  <c:v>1</c:v>
                </c:pt>
                <c:pt idx="15">
                  <c:v>1</c:v>
                </c:pt>
                <c:pt idx="16">
                  <c:v>1</c:v>
                </c:pt>
                <c:pt idx="17">
                  <c:v>1</c:v>
                </c:pt>
                <c:pt idx="18">
                  <c:v>2</c:v>
                </c:pt>
                <c:pt idx="19">
                  <c:v>0</c:v>
                </c:pt>
                <c:pt idx="20">
                  <c:v>0</c:v>
                </c:pt>
                <c:pt idx="21">
                  <c:v>1</c:v>
                </c:pt>
                <c:pt idx="22">
                  <c:v>1</c:v>
                </c:pt>
                <c:pt idx="23">
                  <c:v>1</c:v>
                </c:pt>
                <c:pt idx="24">
                  <c:v>1</c:v>
                </c:pt>
                <c:pt idx="25">
                  <c:v>1</c:v>
                </c:pt>
                <c:pt idx="26">
                  <c:v>0</c:v>
                </c:pt>
                <c:pt idx="27">
                  <c:v>0</c:v>
                </c:pt>
                <c:pt idx="28">
                  <c:v>1</c:v>
                </c:pt>
              </c:numCache>
            </c:numRef>
          </c:val>
          <c:smooth val="0"/>
          <c:extLst>
            <c:ext xmlns:c16="http://schemas.microsoft.com/office/drawing/2014/chart" uri="{C3380CC4-5D6E-409C-BE32-E72D297353CC}">
              <c16:uniqueId val="{00000000-A620-4E0D-A86C-ECF12466079E}"/>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Sheet1!$C$2:$C$30</c:f>
              <c:numCache>
                <c:formatCode>General</c:formatCode>
                <c:ptCount val="29"/>
                <c:pt idx="0">
                  <c:v>1</c:v>
                </c:pt>
                <c:pt idx="1">
                  <c:v>2</c:v>
                </c:pt>
                <c:pt idx="2">
                  <c:v>1</c:v>
                </c:pt>
                <c:pt idx="3">
                  <c:v>1</c:v>
                </c:pt>
                <c:pt idx="4">
                  <c:v>1</c:v>
                </c:pt>
                <c:pt idx="5">
                  <c:v>0</c:v>
                </c:pt>
                <c:pt idx="6">
                  <c:v>0</c:v>
                </c:pt>
                <c:pt idx="7">
                  <c:v>0</c:v>
                </c:pt>
                <c:pt idx="8">
                  <c:v>1</c:v>
                </c:pt>
                <c:pt idx="9">
                  <c:v>1</c:v>
                </c:pt>
                <c:pt idx="10">
                  <c:v>1</c:v>
                </c:pt>
                <c:pt idx="11">
                  <c:v>1</c:v>
                </c:pt>
                <c:pt idx="12">
                  <c:v>0</c:v>
                </c:pt>
                <c:pt idx="13">
                  <c:v>0</c:v>
                </c:pt>
                <c:pt idx="14">
                  <c:v>0</c:v>
                </c:pt>
                <c:pt idx="15">
                  <c:v>1</c:v>
                </c:pt>
                <c:pt idx="16">
                  <c:v>1</c:v>
                </c:pt>
                <c:pt idx="17">
                  <c:v>0</c:v>
                </c:pt>
                <c:pt idx="18">
                  <c:v>0</c:v>
                </c:pt>
                <c:pt idx="19">
                  <c:v>0</c:v>
                </c:pt>
                <c:pt idx="20">
                  <c:v>0</c:v>
                </c:pt>
                <c:pt idx="21">
                  <c:v>1</c:v>
                </c:pt>
                <c:pt idx="22">
                  <c:v>2</c:v>
                </c:pt>
                <c:pt idx="23">
                  <c:v>0</c:v>
                </c:pt>
                <c:pt idx="24">
                  <c:v>0</c:v>
                </c:pt>
                <c:pt idx="25">
                  <c:v>0</c:v>
                </c:pt>
                <c:pt idx="26">
                  <c:v>0</c:v>
                </c:pt>
                <c:pt idx="27">
                  <c:v>0</c:v>
                </c:pt>
                <c:pt idx="28">
                  <c:v>1</c:v>
                </c:pt>
              </c:numCache>
            </c:numRef>
          </c:val>
          <c:smooth val="0"/>
          <c:extLst>
            <c:ext xmlns:c16="http://schemas.microsoft.com/office/drawing/2014/chart" uri="{C3380CC4-5D6E-409C-BE32-E72D297353CC}">
              <c16:uniqueId val="{00000001-A620-4E0D-A86C-ECF12466079E}"/>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Sheet1!$D$2:$D$30</c:f>
              <c:numCache>
                <c:formatCode>General</c:formatCode>
                <c:ptCount val="29"/>
                <c:pt idx="0">
                  <c:v>0</c:v>
                </c:pt>
                <c:pt idx="1">
                  <c:v>0</c:v>
                </c:pt>
                <c:pt idx="2">
                  <c:v>1</c:v>
                </c:pt>
                <c:pt idx="3">
                  <c:v>0</c:v>
                </c:pt>
                <c:pt idx="4">
                  <c:v>1</c:v>
                </c:pt>
                <c:pt idx="5">
                  <c:v>1</c:v>
                </c:pt>
                <c:pt idx="6">
                  <c:v>0</c:v>
                </c:pt>
                <c:pt idx="7">
                  <c:v>0</c:v>
                </c:pt>
                <c:pt idx="8">
                  <c:v>0</c:v>
                </c:pt>
                <c:pt idx="9">
                  <c:v>0</c:v>
                </c:pt>
                <c:pt idx="10">
                  <c:v>0</c:v>
                </c:pt>
                <c:pt idx="11">
                  <c:v>1</c:v>
                </c:pt>
                <c:pt idx="12">
                  <c:v>0</c:v>
                </c:pt>
                <c:pt idx="13">
                  <c:v>0</c:v>
                </c:pt>
                <c:pt idx="14">
                  <c:v>0</c:v>
                </c:pt>
                <c:pt idx="15">
                  <c:v>0</c:v>
                </c:pt>
                <c:pt idx="16">
                  <c:v>0</c:v>
                </c:pt>
                <c:pt idx="17">
                  <c:v>0</c:v>
                </c:pt>
                <c:pt idx="18">
                  <c:v>0</c:v>
                </c:pt>
                <c:pt idx="19">
                  <c:v>1</c:v>
                </c:pt>
                <c:pt idx="20">
                  <c:v>0</c:v>
                </c:pt>
                <c:pt idx="21">
                  <c:v>0</c:v>
                </c:pt>
                <c:pt idx="22">
                  <c:v>0</c:v>
                </c:pt>
                <c:pt idx="23">
                  <c:v>1</c:v>
                </c:pt>
                <c:pt idx="24">
                  <c:v>0</c:v>
                </c:pt>
                <c:pt idx="25">
                  <c:v>0</c:v>
                </c:pt>
                <c:pt idx="26">
                  <c:v>1</c:v>
                </c:pt>
                <c:pt idx="27">
                  <c:v>0</c:v>
                </c:pt>
                <c:pt idx="28">
                  <c:v>0</c:v>
                </c:pt>
              </c:numCache>
            </c:numRef>
          </c:val>
          <c:smooth val="0"/>
          <c:extLst>
            <c:ext xmlns:c16="http://schemas.microsoft.com/office/drawing/2014/chart" uri="{C3380CC4-5D6E-409C-BE32-E72D297353CC}">
              <c16:uniqueId val="{00000002-A620-4E0D-A86C-ECF12466079E}"/>
            </c:ext>
          </c:extLst>
        </c:ser>
        <c:dLbls>
          <c:showLegendKey val="0"/>
          <c:showVal val="0"/>
          <c:showCatName val="0"/>
          <c:showSerName val="0"/>
          <c:showPercent val="0"/>
          <c:showBubbleSize val="0"/>
        </c:dLbls>
        <c:smooth val="0"/>
        <c:axId val="284037280"/>
        <c:axId val="284037936"/>
      </c:lineChart>
      <c:catAx>
        <c:axId val="28403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37936"/>
        <c:crosses val="autoZero"/>
        <c:auto val="1"/>
        <c:lblAlgn val="ctr"/>
        <c:lblOffset val="100"/>
        <c:noMultiLvlLbl val="0"/>
      </c:catAx>
      <c:valAx>
        <c:axId val="28403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3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5</c:v>
                </c:pt>
                <c:pt idx="2">
                  <c:v>6</c:v>
                </c:pt>
                <c:pt idx="3">
                  <c:v>4</c:v>
                </c:pt>
                <c:pt idx="4">
                  <c:v>5</c:v>
                </c:pt>
                <c:pt idx="5">
                  <c:v>2</c:v>
                </c:pt>
                <c:pt idx="6">
                  <c:v>1</c:v>
                </c:pt>
              </c:numCache>
            </c:numRef>
          </c:val>
          <c:extLst>
            <c:ext xmlns:c16="http://schemas.microsoft.com/office/drawing/2014/chart" uri="{C3380CC4-5D6E-409C-BE32-E72D297353CC}">
              <c16:uniqueId val="{00000000-3F0B-4DB7-BCC6-C99D6A9A03B1}"/>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6</c:v>
                </c:pt>
                <c:pt idx="2">
                  <c:v>3</c:v>
                </c:pt>
                <c:pt idx="3">
                  <c:v>2</c:v>
                </c:pt>
                <c:pt idx="4">
                  <c:v>2</c:v>
                </c:pt>
                <c:pt idx="5">
                  <c:v>0</c:v>
                </c:pt>
                <c:pt idx="6">
                  <c:v>0</c:v>
                </c:pt>
              </c:numCache>
            </c:numRef>
          </c:val>
          <c:extLst>
            <c:ext xmlns:c16="http://schemas.microsoft.com/office/drawing/2014/chart" uri="{C3380CC4-5D6E-409C-BE32-E72D297353CC}">
              <c16:uniqueId val="{00000001-3F0B-4DB7-BCC6-C99D6A9A03B1}"/>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2</c:v>
                </c:pt>
                <c:pt idx="3">
                  <c:v>0</c:v>
                </c:pt>
                <c:pt idx="4">
                  <c:v>2</c:v>
                </c:pt>
                <c:pt idx="5">
                  <c:v>3</c:v>
                </c:pt>
                <c:pt idx="6">
                  <c:v>0</c:v>
                </c:pt>
              </c:numCache>
            </c:numRef>
          </c:val>
          <c:extLst>
            <c:ext xmlns:c16="http://schemas.microsoft.com/office/drawing/2014/chart" uri="{C3380CC4-5D6E-409C-BE32-E72D297353CC}">
              <c16:uniqueId val="{00000002-3F0B-4DB7-BCC6-C99D6A9A03B1}"/>
            </c:ext>
          </c:extLst>
        </c:ser>
        <c:dLbls>
          <c:showLegendKey val="0"/>
          <c:showVal val="0"/>
          <c:showCatName val="0"/>
          <c:showSerName val="0"/>
          <c:showPercent val="0"/>
          <c:showBubbleSize val="0"/>
        </c:dLbls>
        <c:gapWidth val="219"/>
        <c:overlap val="-27"/>
        <c:axId val="357492120"/>
        <c:axId val="357487200"/>
      </c:barChart>
      <c:catAx>
        <c:axId val="35749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87200"/>
        <c:crosses val="autoZero"/>
        <c:auto val="1"/>
        <c:lblAlgn val="ctr"/>
        <c:lblOffset val="100"/>
        <c:noMultiLvlLbl val="0"/>
      </c:catAx>
      <c:valAx>
        <c:axId val="35748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9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0.66289471672146005</c:v>
                </c:pt>
                <c:pt idx="1">
                  <c:v>0.65257282666870997</c:v>
                </c:pt>
                <c:pt idx="2">
                  <c:v>0.56260672324591998</c:v>
                </c:pt>
                <c:pt idx="3">
                  <c:v>0.69290465631928999</c:v>
                </c:pt>
                <c:pt idx="4">
                  <c:v>1.7130514565334001</c:v>
                </c:pt>
                <c:pt idx="5">
                  <c:v>1.0407905803196</c:v>
                </c:pt>
                <c:pt idx="6">
                  <c:v>0.49315696918724999</c:v>
                </c:pt>
              </c:numCache>
            </c:numRef>
          </c:val>
          <c:extLst>
            <c:ext xmlns:c16="http://schemas.microsoft.com/office/drawing/2014/chart" uri="{C3380CC4-5D6E-409C-BE32-E72D297353CC}">
              <c16:uniqueId val="{00000000-0407-46E6-94C0-5BAC7F6601A9}"/>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0.78673296093958001</c:v>
                </c:pt>
                <c:pt idx="1">
                  <c:v>1.0111240698682</c:v>
                </c:pt>
                <c:pt idx="2">
                  <c:v>0.66703496818284003</c:v>
                </c:pt>
                <c:pt idx="3">
                  <c:v>2.1975323798416002</c:v>
                </c:pt>
                <c:pt idx="4">
                  <c:v>0.26599553945942001</c:v>
                </c:pt>
              </c:numCache>
            </c:numRef>
          </c:val>
          <c:extLst>
            <c:ext xmlns:c16="http://schemas.microsoft.com/office/drawing/2014/chart" uri="{C3380CC4-5D6E-409C-BE32-E72D297353CC}">
              <c16:uniqueId val="{00000001-0407-46E6-94C0-5BAC7F6601A9}"/>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1.6032309386856001</c:v>
                </c:pt>
                <c:pt idx="4">
                  <c:v>4.2038918125076004</c:v>
                </c:pt>
                <c:pt idx="5">
                  <c:v>4.0631501652184996</c:v>
                </c:pt>
              </c:numCache>
            </c:numRef>
          </c:val>
          <c:extLst>
            <c:ext xmlns:c16="http://schemas.microsoft.com/office/drawing/2014/chart" uri="{C3380CC4-5D6E-409C-BE32-E72D297353CC}">
              <c16:uniqueId val="{00000002-0407-46E6-94C0-5BAC7F6601A9}"/>
            </c:ext>
          </c:extLst>
        </c:ser>
        <c:dLbls>
          <c:showLegendKey val="0"/>
          <c:showVal val="0"/>
          <c:showCatName val="0"/>
          <c:showSerName val="0"/>
          <c:showPercent val="0"/>
          <c:showBubbleSize val="0"/>
        </c:dLbls>
        <c:gapWidth val="219"/>
        <c:overlap val="-27"/>
        <c:axId val="357492448"/>
        <c:axId val="357492776"/>
      </c:barChart>
      <c:catAx>
        <c:axId val="35749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92776"/>
        <c:crosses val="autoZero"/>
        <c:auto val="1"/>
        <c:lblAlgn val="ctr"/>
        <c:lblOffset val="100"/>
        <c:noMultiLvlLbl val="0"/>
      </c:catAx>
      <c:valAx>
        <c:axId val="35749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9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5</c:v>
                </c:pt>
                <c:pt idx="9">
                  <c:v>4</c:v>
                </c:pt>
                <c:pt idx="10">
                  <c:v>5</c:v>
                </c:pt>
                <c:pt idx="11">
                  <c:v>5</c:v>
                </c:pt>
                <c:pt idx="12">
                  <c:v>1</c:v>
                </c:pt>
                <c:pt idx="13">
                  <c:v>2</c:v>
                </c:pt>
                <c:pt idx="14">
                  <c:v>2</c:v>
                </c:pt>
                <c:pt idx="15">
                  <c:v>0</c:v>
                </c:pt>
                <c:pt idx="16">
                  <c:v>0</c:v>
                </c:pt>
                <c:pt idx="17">
                  <c:v>1</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0-B1CC-4377-9BB2-97B2A03FEDCB}"/>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0</c:v>
                </c:pt>
                <c:pt idx="13">
                  <c:v>1</c:v>
                </c:pt>
                <c:pt idx="14">
                  <c:v>1</c:v>
                </c:pt>
                <c:pt idx="15">
                  <c:v>0</c:v>
                </c:pt>
                <c:pt idx="16">
                  <c:v>4</c:v>
                </c:pt>
                <c:pt idx="17">
                  <c:v>3</c:v>
                </c:pt>
                <c:pt idx="18">
                  <c:v>4</c:v>
                </c:pt>
                <c:pt idx="19">
                  <c:v>0</c:v>
                </c:pt>
                <c:pt idx="20">
                  <c:v>0</c:v>
                </c:pt>
                <c:pt idx="21">
                  <c:v>0</c:v>
                </c:pt>
                <c:pt idx="22">
                  <c:v>0</c:v>
                </c:pt>
                <c:pt idx="23">
                  <c:v>0</c:v>
                </c:pt>
              </c:numCache>
            </c:numRef>
          </c:val>
          <c:smooth val="0"/>
          <c:extLst>
            <c:ext xmlns:c16="http://schemas.microsoft.com/office/drawing/2014/chart" uri="{C3380CC4-5D6E-409C-BE32-E72D297353CC}">
              <c16:uniqueId val="{00000001-B1CC-4377-9BB2-97B2A03FEDCB}"/>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2</c:v>
                </c:pt>
                <c:pt idx="10">
                  <c:v>0</c:v>
                </c:pt>
                <c:pt idx="11">
                  <c:v>1</c:v>
                </c:pt>
                <c:pt idx="12">
                  <c:v>0</c:v>
                </c:pt>
                <c:pt idx="13">
                  <c:v>1</c:v>
                </c:pt>
                <c:pt idx="14">
                  <c:v>1</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1CC-4377-9BB2-97B2A03FEDCB}"/>
            </c:ext>
          </c:extLst>
        </c:ser>
        <c:dLbls>
          <c:showLegendKey val="0"/>
          <c:showVal val="0"/>
          <c:showCatName val="0"/>
          <c:showSerName val="0"/>
          <c:showPercent val="0"/>
          <c:showBubbleSize val="0"/>
        </c:dLbls>
        <c:smooth val="0"/>
        <c:axId val="357506552"/>
        <c:axId val="357505896"/>
      </c:lineChart>
      <c:catAx>
        <c:axId val="35750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05896"/>
        <c:crosses val="autoZero"/>
        <c:auto val="1"/>
        <c:lblAlgn val="ctr"/>
        <c:lblOffset val="100"/>
        <c:noMultiLvlLbl val="0"/>
      </c:catAx>
      <c:valAx>
        <c:axId val="35750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0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0.64337215751525001</c:v>
                </c:pt>
                <c:pt idx="9">
                  <c:v>0.54554669420697</c:v>
                </c:pt>
                <c:pt idx="10">
                  <c:v>0.89429494903131002</c:v>
                </c:pt>
                <c:pt idx="11">
                  <c:v>0.69883527454243</c:v>
                </c:pt>
                <c:pt idx="12">
                  <c:v>7.3498192667393001</c:v>
                </c:pt>
                <c:pt idx="13">
                  <c:v>0.57662516495495997</c:v>
                </c:pt>
                <c:pt idx="14">
                  <c:v>0.40449825004303003</c:v>
                </c:pt>
                <c:pt idx="15">
                  <c:v>0</c:v>
                </c:pt>
                <c:pt idx="16">
                  <c:v>0</c:v>
                </c:pt>
                <c:pt idx="17">
                  <c:v>0.31174096811827001</c:v>
                </c:pt>
                <c:pt idx="18">
                  <c:v>0.36242278195345001</c:v>
                </c:pt>
                <c:pt idx="19">
                  <c:v>0</c:v>
                </c:pt>
                <c:pt idx="20">
                  <c:v>0.16447682980473</c:v>
                </c:pt>
                <c:pt idx="21">
                  <c:v>0</c:v>
                </c:pt>
                <c:pt idx="22">
                  <c:v>0</c:v>
                </c:pt>
                <c:pt idx="23">
                  <c:v>0</c:v>
                </c:pt>
              </c:numCache>
            </c:numRef>
          </c:val>
          <c:smooth val="0"/>
          <c:extLst>
            <c:ext xmlns:c16="http://schemas.microsoft.com/office/drawing/2014/chart" uri="{C3380CC4-5D6E-409C-BE32-E72D297353CC}">
              <c16:uniqueId val="{00000000-F180-4B8E-9B27-54380F7F441D}"/>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0.23331252622208001</c:v>
                </c:pt>
                <c:pt idx="10">
                  <c:v>0.38066780594128002</c:v>
                </c:pt>
                <c:pt idx="11">
                  <c:v>0</c:v>
                </c:pt>
                <c:pt idx="12">
                  <c:v>0</c:v>
                </c:pt>
                <c:pt idx="13">
                  <c:v>0.17089119245213999</c:v>
                </c:pt>
                <c:pt idx="14">
                  <c:v>2.3321019616671999</c:v>
                </c:pt>
                <c:pt idx="15">
                  <c:v>0</c:v>
                </c:pt>
                <c:pt idx="16">
                  <c:v>1.2489383256755999</c:v>
                </c:pt>
                <c:pt idx="17">
                  <c:v>1.3497334302057999</c:v>
                </c:pt>
                <c:pt idx="18">
                  <c:v>0.70403078088064996</c:v>
                </c:pt>
                <c:pt idx="19">
                  <c:v>0</c:v>
                </c:pt>
                <c:pt idx="20">
                  <c:v>0</c:v>
                </c:pt>
                <c:pt idx="21">
                  <c:v>0</c:v>
                </c:pt>
                <c:pt idx="22">
                  <c:v>0</c:v>
                </c:pt>
                <c:pt idx="23">
                  <c:v>0</c:v>
                </c:pt>
              </c:numCache>
            </c:numRef>
          </c:val>
          <c:smooth val="0"/>
          <c:extLst>
            <c:ext xmlns:c16="http://schemas.microsoft.com/office/drawing/2014/chart" uri="{C3380CC4-5D6E-409C-BE32-E72D297353CC}">
              <c16:uniqueId val="{00000001-F180-4B8E-9B27-54380F7F441D}"/>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3.4634683637253998</c:v>
                </c:pt>
                <c:pt idx="10">
                  <c:v>0</c:v>
                </c:pt>
                <c:pt idx="11">
                  <c:v>3.8306204870884999</c:v>
                </c:pt>
                <c:pt idx="12">
                  <c:v>0</c:v>
                </c:pt>
                <c:pt idx="13">
                  <c:v>5.2625137682045997</c:v>
                </c:pt>
                <c:pt idx="14">
                  <c:v>4.5771631379268003</c:v>
                </c:pt>
                <c:pt idx="15">
                  <c:v>2.0438134867212998</c:v>
                </c:pt>
                <c:pt idx="16">
                  <c:v>0</c:v>
                </c:pt>
                <c:pt idx="17">
                  <c:v>1.1626483906499001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180-4B8E-9B27-54380F7F441D}"/>
            </c:ext>
          </c:extLst>
        </c:ser>
        <c:dLbls>
          <c:showLegendKey val="0"/>
          <c:showVal val="0"/>
          <c:showCatName val="0"/>
          <c:showSerName val="0"/>
          <c:showPercent val="0"/>
          <c:showBubbleSize val="0"/>
        </c:dLbls>
        <c:smooth val="0"/>
        <c:axId val="357506880"/>
        <c:axId val="357504584"/>
      </c:lineChart>
      <c:catAx>
        <c:axId val="35750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04584"/>
        <c:crosses val="autoZero"/>
        <c:auto val="1"/>
        <c:lblAlgn val="ctr"/>
        <c:lblOffset val="100"/>
        <c:noMultiLvlLbl val="0"/>
      </c:catAx>
      <c:valAx>
        <c:axId val="35750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0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0</c:v>
                </c:pt>
                <c:pt idx="1">
                  <c:v>2</c:v>
                </c:pt>
                <c:pt idx="2">
                  <c:v>0</c:v>
                </c:pt>
              </c:numCache>
            </c:numRef>
          </c:val>
          <c:extLst>
            <c:ext xmlns:c16="http://schemas.microsoft.com/office/drawing/2014/chart" uri="{C3380CC4-5D6E-409C-BE32-E72D297353CC}">
              <c16:uniqueId val="{00000000-265B-4187-9955-62A77B4AF13C}"/>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19</c:v>
                </c:pt>
                <c:pt idx="1">
                  <c:v>1</c:v>
                </c:pt>
                <c:pt idx="2">
                  <c:v>6</c:v>
                </c:pt>
              </c:numCache>
            </c:numRef>
          </c:val>
          <c:extLst>
            <c:ext xmlns:c16="http://schemas.microsoft.com/office/drawing/2014/chart" uri="{C3380CC4-5D6E-409C-BE32-E72D297353CC}">
              <c16:uniqueId val="{00000001-265B-4187-9955-62A77B4AF13C}"/>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9</c:v>
                </c:pt>
                <c:pt idx="1">
                  <c:v>13</c:v>
                </c:pt>
                <c:pt idx="2">
                  <c:v>1</c:v>
                </c:pt>
              </c:numCache>
            </c:numRef>
          </c:val>
          <c:extLst>
            <c:ext xmlns:c16="http://schemas.microsoft.com/office/drawing/2014/chart" uri="{C3380CC4-5D6E-409C-BE32-E72D297353CC}">
              <c16:uniqueId val="{00000002-265B-4187-9955-62A77B4AF13C}"/>
            </c:ext>
          </c:extLst>
        </c:ser>
        <c:dLbls>
          <c:showLegendKey val="0"/>
          <c:showVal val="0"/>
          <c:showCatName val="0"/>
          <c:showSerName val="0"/>
          <c:showPercent val="0"/>
          <c:showBubbleSize val="0"/>
        </c:dLbls>
        <c:gapWidth val="150"/>
        <c:overlap val="100"/>
        <c:axId val="362241280"/>
        <c:axId val="362239312"/>
      </c:barChart>
      <c:catAx>
        <c:axId val="36224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39312"/>
        <c:crosses val="autoZero"/>
        <c:auto val="1"/>
        <c:lblAlgn val="ctr"/>
        <c:lblOffset val="100"/>
        <c:noMultiLvlLbl val="0"/>
      </c:catAx>
      <c:valAx>
        <c:axId val="362239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4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0.66504618156384998</c:v>
                </c:pt>
                <c:pt idx="3">
                  <c:v>0</c:v>
                </c:pt>
                <c:pt idx="4">
                  <c:v>1.2546827519415</c:v>
                </c:pt>
                <c:pt idx="5">
                  <c:v>0</c:v>
                </c:pt>
                <c:pt idx="6">
                  <c:v>0</c:v>
                </c:pt>
              </c:numCache>
            </c:numRef>
          </c:val>
          <c:extLst>
            <c:ext xmlns:c16="http://schemas.microsoft.com/office/drawing/2014/chart" uri="{C3380CC4-5D6E-409C-BE32-E72D297353CC}">
              <c16:uniqueId val="{00000000-CA4D-490B-B588-D481621378EC}"/>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0.95463697059429997</c:v>
                </c:pt>
                <c:pt idx="2">
                  <c:v>0.17181777027861</c:v>
                </c:pt>
                <c:pt idx="3">
                  <c:v>0</c:v>
                </c:pt>
                <c:pt idx="4">
                  <c:v>1.0289353997558</c:v>
                </c:pt>
                <c:pt idx="5">
                  <c:v>0</c:v>
                </c:pt>
                <c:pt idx="6">
                  <c:v>0</c:v>
                </c:pt>
              </c:numCache>
            </c:numRef>
          </c:val>
          <c:extLst>
            <c:ext xmlns:c16="http://schemas.microsoft.com/office/drawing/2014/chart" uri="{C3380CC4-5D6E-409C-BE32-E72D297353CC}">
              <c16:uniqueId val="{00000001-CA4D-490B-B588-D481621378EC}"/>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3.6214353835708999</c:v>
                </c:pt>
                <c:pt idx="3">
                  <c:v>0</c:v>
                </c:pt>
                <c:pt idx="4">
                  <c:v>2.0873786407766999</c:v>
                </c:pt>
                <c:pt idx="5">
                  <c:v>0</c:v>
                </c:pt>
                <c:pt idx="6">
                  <c:v>0</c:v>
                </c:pt>
              </c:numCache>
            </c:numRef>
          </c:val>
          <c:extLst>
            <c:ext xmlns:c16="http://schemas.microsoft.com/office/drawing/2014/chart" uri="{C3380CC4-5D6E-409C-BE32-E72D297353CC}">
              <c16:uniqueId val="{00000002-CA4D-490B-B588-D481621378EC}"/>
            </c:ext>
          </c:extLst>
        </c:ser>
        <c:dLbls>
          <c:showLegendKey val="0"/>
          <c:showVal val="0"/>
          <c:showCatName val="0"/>
          <c:showSerName val="0"/>
          <c:showPercent val="0"/>
          <c:showBubbleSize val="0"/>
        </c:dLbls>
        <c:gapWidth val="219"/>
        <c:overlap val="-27"/>
        <c:axId val="362239968"/>
        <c:axId val="362233408"/>
      </c:barChart>
      <c:catAx>
        <c:axId val="36223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33408"/>
        <c:crosses val="autoZero"/>
        <c:auto val="1"/>
        <c:lblAlgn val="ctr"/>
        <c:lblOffset val="100"/>
        <c:noMultiLvlLbl val="0"/>
      </c:catAx>
      <c:valAx>
        <c:axId val="36223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3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5740</c:v>
                </c:pt>
                <c:pt idx="1">
                  <c:v>5475</c:v>
                </c:pt>
                <c:pt idx="2">
                  <c:v>1300</c:v>
                </c:pt>
              </c:numCache>
            </c:numRef>
          </c:val>
          <c:extLst>
            <c:ext xmlns:c16="http://schemas.microsoft.com/office/drawing/2014/chart" uri="{C3380CC4-5D6E-409C-BE32-E72D297353CC}">
              <c16:uniqueId val="{00000000-40DB-4B01-9F6F-93DA6CB2BB4F}"/>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587</c:v>
                </c:pt>
                <c:pt idx="1">
                  <c:v>493</c:v>
                </c:pt>
                <c:pt idx="2">
                  <c:v>161</c:v>
                </c:pt>
              </c:numCache>
            </c:numRef>
          </c:val>
          <c:extLst>
            <c:ext xmlns:c16="http://schemas.microsoft.com/office/drawing/2014/chart" uri="{C3380CC4-5D6E-409C-BE32-E72D297353CC}">
              <c16:uniqueId val="{00000001-40DB-4B01-9F6F-93DA6CB2BB4F}"/>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26</c:v>
                </c:pt>
                <c:pt idx="1">
                  <c:v>46</c:v>
                </c:pt>
                <c:pt idx="2">
                  <c:v>2</c:v>
                </c:pt>
              </c:numCache>
            </c:numRef>
          </c:val>
          <c:extLst>
            <c:ext xmlns:c16="http://schemas.microsoft.com/office/drawing/2014/chart" uri="{C3380CC4-5D6E-409C-BE32-E72D297353CC}">
              <c16:uniqueId val="{00000002-40DB-4B01-9F6F-93DA6CB2BB4F}"/>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36</c:v>
                </c:pt>
                <c:pt idx="1">
                  <c:v>60</c:v>
                </c:pt>
                <c:pt idx="2">
                  <c:v>6</c:v>
                </c:pt>
              </c:numCache>
            </c:numRef>
          </c:val>
          <c:extLst>
            <c:ext xmlns:c16="http://schemas.microsoft.com/office/drawing/2014/chart" uri="{C3380CC4-5D6E-409C-BE32-E72D297353CC}">
              <c16:uniqueId val="{00000003-40DB-4B01-9F6F-93DA6CB2BB4F}"/>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6</c:v>
                </c:pt>
                <c:pt idx="1">
                  <c:v>7</c:v>
                </c:pt>
                <c:pt idx="2">
                  <c:v>0</c:v>
                </c:pt>
              </c:numCache>
            </c:numRef>
          </c:val>
          <c:extLst>
            <c:ext xmlns:c16="http://schemas.microsoft.com/office/drawing/2014/chart" uri="{C3380CC4-5D6E-409C-BE32-E72D297353CC}">
              <c16:uniqueId val="{00000004-40DB-4B01-9F6F-93DA6CB2BB4F}"/>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4</c:v>
                </c:pt>
                <c:pt idx="1">
                  <c:v>64</c:v>
                </c:pt>
                <c:pt idx="2">
                  <c:v>0</c:v>
                </c:pt>
              </c:numCache>
            </c:numRef>
          </c:val>
          <c:extLst>
            <c:ext xmlns:c16="http://schemas.microsoft.com/office/drawing/2014/chart" uri="{C3380CC4-5D6E-409C-BE32-E72D297353CC}">
              <c16:uniqueId val="{00000005-40DB-4B01-9F6F-93DA6CB2BB4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411</c:v>
                </c:pt>
                <c:pt idx="1">
                  <c:v>732</c:v>
                </c:pt>
                <c:pt idx="2">
                  <c:v>154</c:v>
                </c:pt>
              </c:numCache>
            </c:numRef>
          </c:val>
          <c:extLst>
            <c:ext xmlns:c16="http://schemas.microsoft.com/office/drawing/2014/chart" uri="{C3380CC4-5D6E-409C-BE32-E72D297353CC}">
              <c16:uniqueId val="{00000006-40DB-4B01-9F6F-93DA6CB2BB4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5675</c:v>
                </c:pt>
                <c:pt idx="1">
                  <c:v>8132</c:v>
                </c:pt>
                <c:pt idx="2">
                  <c:v>322</c:v>
                </c:pt>
              </c:numCache>
            </c:numRef>
          </c:val>
          <c:extLst>
            <c:ext xmlns:c16="http://schemas.microsoft.com/office/drawing/2014/chart" uri="{C3380CC4-5D6E-409C-BE32-E72D297353CC}">
              <c16:uniqueId val="{00000007-40DB-4B01-9F6F-93DA6CB2BB4F}"/>
            </c:ext>
          </c:extLst>
        </c:ser>
        <c:dLbls>
          <c:showLegendKey val="0"/>
          <c:showVal val="0"/>
          <c:showCatName val="0"/>
          <c:showSerName val="0"/>
          <c:showPercent val="0"/>
          <c:showBubbleSize val="0"/>
        </c:dLbls>
        <c:gapWidth val="150"/>
        <c:overlap val="100"/>
        <c:axId val="362234392"/>
        <c:axId val="362231768"/>
      </c:barChart>
      <c:catAx>
        <c:axId val="36223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31768"/>
        <c:crosses val="autoZero"/>
        <c:auto val="1"/>
        <c:lblAlgn val="ctr"/>
        <c:lblOffset val="100"/>
        <c:noMultiLvlLbl val="0"/>
      </c:catAx>
      <c:valAx>
        <c:axId val="362231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3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A52-49A0-9233-0B1E90879597}"/>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A52-49A0-9233-0B1E90879597}"/>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A52-49A0-9233-0B1E90879597}"/>
            </c:ext>
          </c:extLst>
        </c:ser>
        <c:dLbls>
          <c:showLegendKey val="0"/>
          <c:showVal val="0"/>
          <c:showCatName val="0"/>
          <c:showSerName val="0"/>
          <c:showPercent val="0"/>
          <c:showBubbleSize val="0"/>
        </c:dLbls>
        <c:gapWidth val="219"/>
        <c:overlap val="-27"/>
        <c:axId val="240623624"/>
        <c:axId val="240621656"/>
      </c:barChart>
      <c:catAx>
        <c:axId val="24062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21656"/>
        <c:crosses val="autoZero"/>
        <c:auto val="1"/>
        <c:lblAlgn val="ctr"/>
        <c:lblOffset val="100"/>
        <c:noMultiLvlLbl val="0"/>
      </c:catAx>
      <c:valAx>
        <c:axId val="24062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2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900863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38552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19863413"/>
                    </a:ext>
                  </a:extLst>
                </a:gridCol>
                <a:gridCol w="740664">
                  <a:extLst>
                    <a:ext uri="{9D8B030D-6E8A-4147-A177-3AD203B41FA5}">
                      <a16:colId xmlns:a16="http://schemas.microsoft.com/office/drawing/2014/main" val="1401991310"/>
                    </a:ext>
                  </a:extLst>
                </a:gridCol>
                <a:gridCol w="740664">
                  <a:extLst>
                    <a:ext uri="{9D8B030D-6E8A-4147-A177-3AD203B41FA5}">
                      <a16:colId xmlns:a16="http://schemas.microsoft.com/office/drawing/2014/main" val="132000861"/>
                    </a:ext>
                  </a:extLst>
                </a:gridCol>
                <a:gridCol w="740664">
                  <a:extLst>
                    <a:ext uri="{9D8B030D-6E8A-4147-A177-3AD203B41FA5}">
                      <a16:colId xmlns:a16="http://schemas.microsoft.com/office/drawing/2014/main" val="4184474697"/>
                    </a:ext>
                  </a:extLst>
                </a:gridCol>
                <a:gridCol w="740664">
                  <a:extLst>
                    <a:ext uri="{9D8B030D-6E8A-4147-A177-3AD203B41FA5}">
                      <a16:colId xmlns:a16="http://schemas.microsoft.com/office/drawing/2014/main" val="556407348"/>
                    </a:ext>
                  </a:extLst>
                </a:gridCol>
                <a:gridCol w="740664">
                  <a:extLst>
                    <a:ext uri="{9D8B030D-6E8A-4147-A177-3AD203B41FA5}">
                      <a16:colId xmlns:a16="http://schemas.microsoft.com/office/drawing/2014/main" val="1054210621"/>
                    </a:ext>
                  </a:extLst>
                </a:gridCol>
                <a:gridCol w="740664">
                  <a:extLst>
                    <a:ext uri="{9D8B030D-6E8A-4147-A177-3AD203B41FA5}">
                      <a16:colId xmlns:a16="http://schemas.microsoft.com/office/drawing/2014/main" val="3367749026"/>
                    </a:ext>
                  </a:extLst>
                </a:gridCol>
                <a:gridCol w="740664">
                  <a:extLst>
                    <a:ext uri="{9D8B030D-6E8A-4147-A177-3AD203B41FA5}">
                      <a16:colId xmlns:a16="http://schemas.microsoft.com/office/drawing/2014/main" val="3298440236"/>
                    </a:ext>
                  </a:extLst>
                </a:gridCol>
                <a:gridCol w="740664">
                  <a:extLst>
                    <a:ext uri="{9D8B030D-6E8A-4147-A177-3AD203B41FA5}">
                      <a16:colId xmlns:a16="http://schemas.microsoft.com/office/drawing/2014/main" val="2107746620"/>
                    </a:ext>
                  </a:extLst>
                </a:gridCol>
                <a:gridCol w="740664">
                  <a:extLst>
                    <a:ext uri="{9D8B030D-6E8A-4147-A177-3AD203B41FA5}">
                      <a16:colId xmlns:a16="http://schemas.microsoft.com/office/drawing/2014/main" val="78692999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510620200"/>
                  </a:ext>
                </a:extLst>
              </a:tr>
              <a:tr h="370840">
                <a:tc>
                  <a:txBody>
                    <a:bodyPr/>
                    <a:lstStyle/>
                    <a:p>
                      <a:r>
                        <a:rPr lang="es-ES" sz="1000"/>
                        <a:t>Ministerio de Producción de la Nación Argentina</a:t>
                      </a:r>
                      <a:endParaRPr lang="en-US" sz="1000"/>
                    </a:p>
                  </a:txBody>
                  <a:tcPr/>
                </a:tc>
                <a:tc>
                  <a:txBody>
                    <a:bodyPr/>
                    <a:lstStyle/>
                    <a:p>
                      <a:r>
                        <a:rPr lang="en-US" sz="1000"/>
                        <a:t>99499</a:t>
                      </a:r>
                      <a:endParaRPr lang="en-US" sz="1000"/>
                    </a:p>
                  </a:txBody>
                  <a:tcPr/>
                </a:tc>
                <a:tc>
                  <a:txBody>
                    <a:bodyPr/>
                    <a:lstStyle/>
                    <a:p>
                      <a:r>
                        <a:rPr lang="en-US" sz="1000"/>
                        <a:t>3572</a:t>
                      </a:r>
                      <a:endParaRPr lang="en-US" sz="1000"/>
                    </a:p>
                  </a:txBody>
                  <a:tcPr/>
                </a:tc>
                <a:tc>
                  <a:txBody>
                    <a:bodyPr/>
                    <a:lstStyle/>
                    <a:p>
                      <a:r>
                        <a:rPr lang="en-US" sz="1000"/>
                        <a:t>16</a:t>
                      </a:r>
                      <a:endParaRPr lang="en-US" sz="1000"/>
                    </a:p>
                  </a:txBody>
                  <a:tcPr/>
                </a:tc>
                <a:tc>
                  <a:txBody>
                    <a:bodyPr/>
                    <a:lstStyle/>
                    <a:p>
                      <a:r>
                        <a:rPr lang="en-US" sz="1000"/>
                        <a:t>6145</a:t>
                      </a:r>
                      <a:endParaRPr lang="en-US" sz="1000"/>
                    </a:p>
                  </a:txBody>
                  <a:tcPr/>
                </a:tc>
                <a:tc>
                  <a:txBody>
                    <a:bodyPr/>
                    <a:lstStyle/>
                    <a:p>
                      <a:r>
                        <a:rPr lang="en-US" sz="1000"/>
                        <a:t>732</a:t>
                      </a:r>
                      <a:endParaRPr lang="en-US" sz="1000"/>
                    </a:p>
                  </a:txBody>
                  <a:tcPr/>
                </a:tc>
                <a:tc>
                  <a:txBody>
                    <a:bodyPr/>
                    <a:lstStyle/>
                    <a:p>
                      <a:r>
                        <a:rPr lang="en-US" sz="1000"/>
                        <a:t>8132</a:t>
                      </a:r>
                      <a:endParaRPr lang="en-US" sz="1000"/>
                    </a:p>
                  </a:txBody>
                  <a:tcPr/>
                </a:tc>
                <a:tc>
                  <a:txBody>
                    <a:bodyPr/>
                    <a:lstStyle/>
                    <a:p>
                      <a:r>
                        <a:rPr lang="en-US" sz="1000"/>
                        <a:t>0</a:t>
                      </a:r>
                      <a:endParaRPr lang="en-US" sz="1000"/>
                    </a:p>
                  </a:txBody>
                  <a:tcPr/>
                </a:tc>
                <a:tc>
                  <a:txBody>
                    <a:bodyPr/>
                    <a:lstStyle/>
                    <a:p>
                      <a:r>
                        <a:rPr lang="en-US" sz="1000"/>
                        <a:t>0.9600%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482695130"/>
                  </a:ext>
                </a:extLst>
              </a:tr>
              <a:tr h="370840">
                <a:tc>
                  <a:txBody>
                    <a:bodyPr/>
                    <a:lstStyle/>
                    <a:p>
                      <a:r>
                        <a:rPr lang="en-US" sz="1000"/>
                        <a:t>Ricardo Buryaile</a:t>
                      </a:r>
                      <a:endParaRPr lang="en-US" sz="1000"/>
                    </a:p>
                  </a:txBody>
                  <a:tcPr/>
                </a:tc>
                <a:tc>
                  <a:txBody>
                    <a:bodyPr/>
                    <a:lstStyle/>
                    <a:p>
                      <a:r>
                        <a:rPr lang="en-US" sz="1000"/>
                        <a:t>8242</a:t>
                      </a:r>
                      <a:endParaRPr lang="en-US" sz="1000"/>
                    </a:p>
                  </a:txBody>
                  <a:tcPr/>
                </a:tc>
                <a:tc>
                  <a:txBody>
                    <a:bodyPr/>
                    <a:lstStyle/>
                    <a:p>
                      <a:r>
                        <a:rPr lang="en-US" sz="1000"/>
                        <a:t>142</a:t>
                      </a:r>
                      <a:endParaRPr lang="en-US" sz="1000"/>
                    </a:p>
                  </a:txBody>
                  <a:tcPr/>
                </a:tc>
                <a:tc>
                  <a:txBody>
                    <a:bodyPr/>
                    <a:lstStyle/>
                    <a:p>
                      <a:r>
                        <a:rPr lang="en-US" sz="1000"/>
                        <a:t>7</a:t>
                      </a:r>
                      <a:endParaRPr lang="en-US" sz="1000"/>
                    </a:p>
                  </a:txBody>
                  <a:tcPr/>
                </a:tc>
                <a:tc>
                  <a:txBody>
                    <a:bodyPr/>
                    <a:lstStyle/>
                    <a:p>
                      <a:r>
                        <a:rPr lang="en-US" sz="1000"/>
                        <a:t>1469</a:t>
                      </a:r>
                      <a:endParaRPr lang="en-US" sz="1000"/>
                    </a:p>
                  </a:txBody>
                  <a:tcPr/>
                </a:tc>
                <a:tc>
                  <a:txBody>
                    <a:bodyPr/>
                    <a:lstStyle/>
                    <a:p>
                      <a:r>
                        <a:rPr lang="en-US" sz="1000"/>
                        <a:t>154</a:t>
                      </a:r>
                      <a:endParaRPr lang="en-US" sz="1000"/>
                    </a:p>
                  </a:txBody>
                  <a:tcPr/>
                </a:tc>
                <a:tc>
                  <a:txBody>
                    <a:bodyPr/>
                    <a:lstStyle/>
                    <a:p>
                      <a:r>
                        <a:rPr lang="en-US" sz="1000"/>
                        <a:t>322</a:t>
                      </a:r>
                      <a:endParaRPr lang="en-US" sz="1000"/>
                    </a:p>
                  </a:txBody>
                  <a:tcPr/>
                </a:tc>
                <a:tc>
                  <a:txBody>
                    <a:bodyPr/>
                    <a:lstStyle/>
                    <a:p>
                      <a:r>
                        <a:rPr lang="en-US" sz="1000"/>
                        <a:t>0</a:t>
                      </a:r>
                      <a:endParaRPr lang="en-US" sz="1000"/>
                    </a:p>
                  </a:txBody>
                  <a:tcPr/>
                </a:tc>
                <a:tc>
                  <a:txBody>
                    <a:bodyPr/>
                    <a:lstStyle/>
                    <a:p>
                      <a:r>
                        <a:rPr lang="en-US" sz="1000"/>
                        <a:t>3.4005%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257363667"/>
                  </a:ext>
                </a:extLst>
              </a:tr>
              <a:tr h="370840">
                <a:tc>
                  <a:txBody>
                    <a:bodyPr/>
                    <a:lstStyle/>
                    <a:p>
                      <a:r>
                        <a:rPr lang="es-ES" sz="1000"/>
                        <a:t>Ministerio de Agroindustria de la Nación Argentina</a:t>
                      </a:r>
                      <a:endParaRPr lang="en-US" sz="1000"/>
                    </a:p>
                  </a:txBody>
                  <a:tcPr/>
                </a:tc>
                <a:tc>
                  <a:txBody>
                    <a:bodyPr/>
                    <a:lstStyle/>
                    <a:p>
                      <a:r>
                        <a:rPr lang="en-US" sz="1000"/>
                        <a:t>53323</a:t>
                      </a:r>
                      <a:endParaRPr lang="en-US" sz="1000"/>
                    </a:p>
                  </a:txBody>
                  <a:tcPr/>
                </a:tc>
                <a:tc>
                  <a:txBody>
                    <a:bodyPr/>
                    <a:lstStyle/>
                    <a:p>
                      <a:r>
                        <a:rPr lang="en-US" sz="1000"/>
                        <a:t>2095</a:t>
                      </a:r>
                      <a:endParaRPr lang="en-US" sz="1000"/>
                    </a:p>
                  </a:txBody>
                  <a:tcPr/>
                </a:tc>
                <a:tc>
                  <a:txBody>
                    <a:bodyPr/>
                    <a:lstStyle/>
                    <a:p>
                      <a:r>
                        <a:rPr lang="en-US" sz="1000"/>
                        <a:t>28</a:t>
                      </a:r>
                      <a:endParaRPr lang="en-US" sz="1000"/>
                    </a:p>
                  </a:txBody>
                  <a:tcPr/>
                </a:tc>
                <a:tc>
                  <a:txBody>
                    <a:bodyPr/>
                    <a:lstStyle/>
                    <a:p>
                      <a:r>
                        <a:rPr lang="en-US" sz="1000"/>
                        <a:t>6399</a:t>
                      </a:r>
                      <a:endParaRPr lang="en-US" sz="1000"/>
                    </a:p>
                  </a:txBody>
                  <a:tcPr/>
                </a:tc>
                <a:tc>
                  <a:txBody>
                    <a:bodyPr/>
                    <a:lstStyle/>
                    <a:p>
                      <a:r>
                        <a:rPr lang="en-US" sz="1000"/>
                        <a:t>411</a:t>
                      </a:r>
                      <a:endParaRPr lang="en-US" sz="1000"/>
                    </a:p>
                  </a:txBody>
                  <a:tcPr/>
                </a:tc>
                <a:tc>
                  <a:txBody>
                    <a:bodyPr/>
                    <a:lstStyle/>
                    <a:p>
                      <a:r>
                        <a:rPr lang="en-US" sz="1000"/>
                        <a:t>5675</a:t>
                      </a:r>
                      <a:endParaRPr lang="en-US" sz="1000"/>
                    </a:p>
                  </a:txBody>
                  <a:tcPr/>
                </a:tc>
                <a:tc>
                  <a:txBody>
                    <a:bodyPr/>
                    <a:lstStyle/>
                    <a:p>
                      <a:r>
                        <a:rPr lang="en-US" sz="1000"/>
                        <a:t>0</a:t>
                      </a:r>
                      <a:endParaRPr lang="en-US" sz="1000"/>
                    </a:p>
                  </a:txBody>
                  <a:tcPr/>
                </a:tc>
                <a:tc>
                  <a:txBody>
                    <a:bodyPr/>
                    <a:lstStyle/>
                    <a:p>
                      <a:r>
                        <a:rPr lang="en-US" sz="1000"/>
                        <a:t>0.8530%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291855962"/>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198968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1042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6963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235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199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97548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1261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32407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900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68727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5975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6271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4335592"/>
                    </a:ext>
                  </a:extLst>
                </a:gridCol>
                <a:gridCol w="658368">
                  <a:extLst>
                    <a:ext uri="{9D8B030D-6E8A-4147-A177-3AD203B41FA5}">
                      <a16:colId xmlns:a16="http://schemas.microsoft.com/office/drawing/2014/main" val="2833064641"/>
                    </a:ext>
                  </a:extLst>
                </a:gridCol>
                <a:gridCol w="658368">
                  <a:extLst>
                    <a:ext uri="{9D8B030D-6E8A-4147-A177-3AD203B41FA5}">
                      <a16:colId xmlns:a16="http://schemas.microsoft.com/office/drawing/2014/main" val="1718187650"/>
                    </a:ext>
                  </a:extLst>
                </a:gridCol>
                <a:gridCol w="658368">
                  <a:extLst>
                    <a:ext uri="{9D8B030D-6E8A-4147-A177-3AD203B41FA5}">
                      <a16:colId xmlns:a16="http://schemas.microsoft.com/office/drawing/2014/main" val="3577046969"/>
                    </a:ext>
                  </a:extLst>
                </a:gridCol>
                <a:gridCol w="658368">
                  <a:extLst>
                    <a:ext uri="{9D8B030D-6E8A-4147-A177-3AD203B41FA5}">
                      <a16:colId xmlns:a16="http://schemas.microsoft.com/office/drawing/2014/main" val="1400071236"/>
                    </a:ext>
                  </a:extLst>
                </a:gridCol>
                <a:gridCol w="658368">
                  <a:extLst>
                    <a:ext uri="{9D8B030D-6E8A-4147-A177-3AD203B41FA5}">
                      <a16:colId xmlns:a16="http://schemas.microsoft.com/office/drawing/2014/main" val="2595732049"/>
                    </a:ext>
                  </a:extLst>
                </a:gridCol>
                <a:gridCol w="658368">
                  <a:extLst>
                    <a:ext uri="{9D8B030D-6E8A-4147-A177-3AD203B41FA5}">
                      <a16:colId xmlns:a16="http://schemas.microsoft.com/office/drawing/2014/main" val="762467193"/>
                    </a:ext>
                  </a:extLst>
                </a:gridCol>
                <a:gridCol w="658368">
                  <a:extLst>
                    <a:ext uri="{9D8B030D-6E8A-4147-A177-3AD203B41FA5}">
                      <a16:colId xmlns:a16="http://schemas.microsoft.com/office/drawing/2014/main" val="801127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8285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- 2017-02-03 12:20:54</a:t>
                      </a:r>
                      <a:r>
                        <a:rPr kumimoji="0" lang="es-ES" sz="1000" b="0" i="0" u="none" strike="noStrike" kern="1200" cap="none" spc="0" normalizeH="0" baseline="0" noProof="0">
                          <a:ln>
                            <a:noFill/>
                          </a:ln>
                          <a:solidFill>
                            <a:prstClr val="black"/>
                          </a:solidFill>
                          <a:effectLst/>
                          <a:uLnTx/>
                          <a:uFillTx/>
                          <a:latin typeface="+mn-lt"/>
                          <a:ea typeface="+mn-ea"/>
                          <a:cs typeface="+mn-cs"/>
                        </a:rPr>
                        <a:t>
CON GUSTO AL NORTE ARGENTINO
En Formosa se cultivan frutas exóticas con gran demanda en el mercado internacional y que también comienzan a ser parte del mercado interno ¿Las conoces? Te las mostramos: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972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- 2017-01-12 16:30:00</a:t>
                      </a:r>
                      <a:r>
                        <a:rPr kumimoji="0" lang="es-ES" sz="1000" b="0" i="0" u="none" strike="noStrike" kern="1200" cap="none" spc="0" normalizeH="0" baseline="0" noProof="0">
                          <a:ln>
                            <a:noFill/>
                          </a:ln>
                          <a:solidFill>
                            <a:prstClr val="black"/>
                          </a:solidFill>
                          <a:effectLst/>
                          <a:uLnTx/>
                          <a:uFillTx/>
                          <a:latin typeface="+mn-lt"/>
                          <a:ea typeface="+mn-ea"/>
                          <a:cs typeface="+mn-cs"/>
                        </a:rPr>
                        <a:t>
LA MIEL ARGENTINA LLEGA A MÁS DE 25 PAÍSES 
Entre enero y noviembre de 2016 se exportaron más de 70 mil toneladas de miel a granel, un 75% más que el año anterior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084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- 2017-01-24 14:15:00</a:t>
                      </a:r>
                      <a:r>
                        <a:rPr kumimoji="0" lang="es-ES" sz="1000" b="0" i="0" u="none" strike="noStrike" kern="1200" cap="none" spc="0" normalizeH="0" baseline="0" noProof="0">
                          <a:ln>
                            <a:noFill/>
                          </a:ln>
                          <a:solidFill>
                            <a:prstClr val="black"/>
                          </a:solidFill>
                          <a:effectLst/>
                          <a:uLnTx/>
                          <a:uFillTx/>
                          <a:latin typeface="+mn-lt"/>
                          <a:ea typeface="+mn-ea"/>
                          <a:cs typeface="+mn-cs"/>
                        </a:rPr>
                        <a:t>
Queremos que tengas más información para que decidas mejor tus compras. Con precios transparentes ganás derechos como consumidor https://goo.gl/RJxklP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600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- 2017-01-10 17:30:00</a:t>
                      </a:r>
                      <a:r>
                        <a:rPr kumimoji="0" lang="es-ES" sz="1000" b="0" i="0" u="none" strike="noStrike" kern="1200" cap="none" spc="0" normalizeH="0" baseline="0" noProof="0">
                          <a:ln>
                            <a:noFill/>
                          </a:ln>
                          <a:solidFill>
                            <a:prstClr val="black"/>
                          </a:solidFill>
                          <a:effectLst/>
                          <a:uLnTx/>
                          <a:uFillTx/>
                          <a:latin typeface="+mn-lt"/>
                          <a:ea typeface="+mn-ea"/>
                          <a:cs typeface="+mn-cs"/>
                        </a:rPr>
                        <a:t>
Conocé la historia del padre y el hijo que construyen barcos en #Tigre,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1756152"/>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3013948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3752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3280960"/>
                    </a:ext>
                  </a:extLst>
                </a:gridCol>
                <a:gridCol w="658368">
                  <a:extLst>
                    <a:ext uri="{9D8B030D-6E8A-4147-A177-3AD203B41FA5}">
                      <a16:colId xmlns:a16="http://schemas.microsoft.com/office/drawing/2014/main" val="2655742067"/>
                    </a:ext>
                  </a:extLst>
                </a:gridCol>
                <a:gridCol w="658368">
                  <a:extLst>
                    <a:ext uri="{9D8B030D-6E8A-4147-A177-3AD203B41FA5}">
                      <a16:colId xmlns:a16="http://schemas.microsoft.com/office/drawing/2014/main" val="944284320"/>
                    </a:ext>
                  </a:extLst>
                </a:gridCol>
                <a:gridCol w="658368">
                  <a:extLst>
                    <a:ext uri="{9D8B030D-6E8A-4147-A177-3AD203B41FA5}">
                      <a16:colId xmlns:a16="http://schemas.microsoft.com/office/drawing/2014/main" val="299421597"/>
                    </a:ext>
                  </a:extLst>
                </a:gridCol>
                <a:gridCol w="658368">
                  <a:extLst>
                    <a:ext uri="{9D8B030D-6E8A-4147-A177-3AD203B41FA5}">
                      <a16:colId xmlns:a16="http://schemas.microsoft.com/office/drawing/2014/main" val="1181755216"/>
                    </a:ext>
                  </a:extLst>
                </a:gridCol>
                <a:gridCol w="658368">
                  <a:extLst>
                    <a:ext uri="{9D8B030D-6E8A-4147-A177-3AD203B41FA5}">
                      <a16:colId xmlns:a16="http://schemas.microsoft.com/office/drawing/2014/main" val="2749871687"/>
                    </a:ext>
                  </a:extLst>
                </a:gridCol>
                <a:gridCol w="658368">
                  <a:extLst>
                    <a:ext uri="{9D8B030D-6E8A-4147-A177-3AD203B41FA5}">
                      <a16:colId xmlns:a16="http://schemas.microsoft.com/office/drawing/2014/main" val="3127127297"/>
                    </a:ext>
                  </a:extLst>
                </a:gridCol>
                <a:gridCol w="658368">
                  <a:extLst>
                    <a:ext uri="{9D8B030D-6E8A-4147-A177-3AD203B41FA5}">
                      <a16:colId xmlns:a16="http://schemas.microsoft.com/office/drawing/2014/main" val="2949313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455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- 2017-01-09 17:00:00</a:t>
                      </a:r>
                      <a:r>
                        <a:rPr kumimoji="0" lang="es-ES" sz="1000" b="0" i="0" u="none" strike="noStrike" kern="1200" cap="none" spc="0" normalizeH="0" baseline="0" noProof="0">
                          <a:ln>
                            <a:noFill/>
                          </a:ln>
                          <a:solidFill>
                            <a:prstClr val="black"/>
                          </a:solidFill>
                          <a:effectLst/>
                          <a:uLnTx/>
                          <a:uFillTx/>
                          <a:latin typeface="+mn-lt"/>
                          <a:ea typeface="+mn-ea"/>
                          <a:cs typeface="+mn-cs"/>
                        </a:rPr>
                        <a:t>
LA PRIMERA FÁBRICA DE TERMOTANQUES SOLARES DE #Corrientes 
La empresa Vademarco invirtió 30 millones de pesos y está construyendo la primera fábrica de termotanques solares del noreste argentino. Va a estar ubicada en el parque industrial de Mercedes y producirá unos 300 artefactos por mes. Podés leer más acá https://goo.gl/14msIl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892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- 2017-01-25 18:07:56</a:t>
                      </a:r>
                      <a:r>
                        <a:rPr kumimoji="0" lang="es-ES" sz="1000" b="0" i="0" u="none" strike="noStrike" kern="1200" cap="none" spc="0" normalizeH="0" baseline="0" noProof="0">
                          <a:ln>
                            <a:noFill/>
                          </a:ln>
                          <a:solidFill>
                            <a:prstClr val="black"/>
                          </a:solidFill>
                          <a:effectLst/>
                          <a:uLnTx/>
                          <a:uFillTx/>
                          <a:latin typeface="+mn-lt"/>
                          <a:ea typeface="+mn-ea"/>
                          <a:cs typeface="+mn-cs"/>
                        </a:rPr>
                        <a:t>
En la ciudad de Armstrong, al sur de #SantaFe, una empresa familiar fabrica sembradoras que se usan en países como Rusia y Sudáfrica.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319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- 2017-01-21 10:30:30</a:t>
                      </a:r>
                      <a:r>
                        <a:rPr kumimoji="0" lang="es-ES" sz="1000" b="0" i="0" u="none" strike="noStrike" kern="1200" cap="none" spc="0" normalizeH="0" baseline="0" noProof="0">
                          <a:ln>
                            <a:noFill/>
                          </a:ln>
                          <a:solidFill>
                            <a:prstClr val="black"/>
                          </a:solidFill>
                          <a:effectLst/>
                          <a:uLnTx/>
                          <a:uFillTx/>
                          <a:latin typeface="+mn-lt"/>
                          <a:ea typeface="+mn-ea"/>
                          <a:cs typeface="+mn-cs"/>
                        </a:rPr>
                        <a:t>
MALBEC, ORGULLO ARGENTINO
El malbec argentino fue el más premiado en el concurso "Global Malbec Master Series 2016". Felicitamos a los productores y bodegas por este gran trabajo que se consolida año a 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0185678"/>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1991951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18791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3340422"/>
                    </a:ext>
                  </a:extLst>
                </a:gridCol>
                <a:gridCol w="658368">
                  <a:extLst>
                    <a:ext uri="{9D8B030D-6E8A-4147-A177-3AD203B41FA5}">
                      <a16:colId xmlns:a16="http://schemas.microsoft.com/office/drawing/2014/main" val="1317339112"/>
                    </a:ext>
                  </a:extLst>
                </a:gridCol>
                <a:gridCol w="658368">
                  <a:extLst>
                    <a:ext uri="{9D8B030D-6E8A-4147-A177-3AD203B41FA5}">
                      <a16:colId xmlns:a16="http://schemas.microsoft.com/office/drawing/2014/main" val="3436288926"/>
                    </a:ext>
                  </a:extLst>
                </a:gridCol>
                <a:gridCol w="658368">
                  <a:extLst>
                    <a:ext uri="{9D8B030D-6E8A-4147-A177-3AD203B41FA5}">
                      <a16:colId xmlns:a16="http://schemas.microsoft.com/office/drawing/2014/main" val="1951209288"/>
                    </a:ext>
                  </a:extLst>
                </a:gridCol>
                <a:gridCol w="658368">
                  <a:extLst>
                    <a:ext uri="{9D8B030D-6E8A-4147-A177-3AD203B41FA5}">
                      <a16:colId xmlns:a16="http://schemas.microsoft.com/office/drawing/2014/main" val="1748890151"/>
                    </a:ext>
                  </a:extLst>
                </a:gridCol>
                <a:gridCol w="658368">
                  <a:extLst>
                    <a:ext uri="{9D8B030D-6E8A-4147-A177-3AD203B41FA5}">
                      <a16:colId xmlns:a16="http://schemas.microsoft.com/office/drawing/2014/main" val="2813410098"/>
                    </a:ext>
                  </a:extLst>
                </a:gridCol>
                <a:gridCol w="658368">
                  <a:extLst>
                    <a:ext uri="{9D8B030D-6E8A-4147-A177-3AD203B41FA5}">
                      <a16:colId xmlns:a16="http://schemas.microsoft.com/office/drawing/2014/main" val="3728455942"/>
                    </a:ext>
                  </a:extLst>
                </a:gridCol>
                <a:gridCol w="658368">
                  <a:extLst>
                    <a:ext uri="{9D8B030D-6E8A-4147-A177-3AD203B41FA5}">
                      <a16:colId xmlns:a16="http://schemas.microsoft.com/office/drawing/2014/main" val="902716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815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- 2017-02-01 08:00:01</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VITIVINICULTURA!
Los diversos climas y regiones de nuestro país hacen que tengamos variedad y excelencia.🍇🍷 #VinoArgentino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175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- 2017-01-31 16:30:00</a:t>
                      </a:r>
                      <a:r>
                        <a:rPr kumimoji="0" lang="es-ES" sz="1000" b="0" i="0" u="none" strike="noStrike" kern="1200" cap="none" spc="0" normalizeH="0" baseline="0" noProof="0">
                          <a:ln>
                            <a:noFill/>
                          </a:ln>
                          <a:solidFill>
                            <a:prstClr val="black"/>
                          </a:solidFill>
                          <a:effectLst/>
                          <a:uLnTx/>
                          <a:uFillTx/>
                          <a:latin typeface="+mn-lt"/>
                          <a:ea typeface="+mn-ea"/>
                          <a:cs typeface="+mn-cs"/>
                        </a:rPr>
                        <a:t>
¿Necesitás un crédito para tu #PyME? Mañana te contamos cómo acceder al mejor financiamiento. Dejá tu consulta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59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- 2017-01-19 17:32:06</a:t>
                      </a:r>
                      <a:r>
                        <a:rPr kumimoji="0" lang="es-ES" sz="1000" b="0" i="0" u="none" strike="noStrike" kern="1200" cap="none" spc="0" normalizeH="0" baseline="0" noProof="0">
                          <a:ln>
                            <a:noFill/>
                          </a:ln>
                          <a:solidFill>
                            <a:prstClr val="black"/>
                          </a:solidFill>
                          <a:effectLst/>
                          <a:uLnTx/>
                          <a:uFillTx/>
                          <a:latin typeface="+mn-lt"/>
                          <a:ea typeface="+mn-ea"/>
                          <a:cs typeface="+mn-cs"/>
                        </a:rPr>
                        <a:t>
¡Feliz día a todos los que hacen cerveza!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740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- 2017-01-19 09:00:00</a:t>
                      </a:r>
                      <a:r>
                        <a:rPr kumimoji="0" lang="es-ES" sz="1000" b="0" i="0" u="none" strike="noStrike" kern="1200" cap="none" spc="0" normalizeH="0" baseline="0" noProof="0">
                          <a:ln>
                            <a:noFill/>
                          </a:ln>
                          <a:solidFill>
                            <a:prstClr val="black"/>
                          </a:solidFill>
                          <a:effectLst/>
                          <a:uLnTx/>
                          <a:uFillTx/>
                          <a:latin typeface="+mn-lt"/>
                          <a:ea typeface="+mn-ea"/>
                          <a:cs typeface="+mn-cs"/>
                        </a:rPr>
                        <a:t>
Hoy saludamos a los trabajadores de la industria cervecera que ejercen este oficio tan ligado a nuestra agroindustria. La malta se produce a partir de cebada cervecera de primera calidad, y la provincia de Buenos Aires concentra el 90% del tonelaje nacional ¿sabías?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6005919"/>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1014301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2771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7423287"/>
                    </a:ext>
                  </a:extLst>
                </a:gridCol>
                <a:gridCol w="658368">
                  <a:extLst>
                    <a:ext uri="{9D8B030D-6E8A-4147-A177-3AD203B41FA5}">
                      <a16:colId xmlns:a16="http://schemas.microsoft.com/office/drawing/2014/main" val="1440255818"/>
                    </a:ext>
                  </a:extLst>
                </a:gridCol>
                <a:gridCol w="658368">
                  <a:extLst>
                    <a:ext uri="{9D8B030D-6E8A-4147-A177-3AD203B41FA5}">
                      <a16:colId xmlns:a16="http://schemas.microsoft.com/office/drawing/2014/main" val="3966470638"/>
                    </a:ext>
                  </a:extLst>
                </a:gridCol>
                <a:gridCol w="658368">
                  <a:extLst>
                    <a:ext uri="{9D8B030D-6E8A-4147-A177-3AD203B41FA5}">
                      <a16:colId xmlns:a16="http://schemas.microsoft.com/office/drawing/2014/main" val="4165823910"/>
                    </a:ext>
                  </a:extLst>
                </a:gridCol>
                <a:gridCol w="658368">
                  <a:extLst>
                    <a:ext uri="{9D8B030D-6E8A-4147-A177-3AD203B41FA5}">
                      <a16:colId xmlns:a16="http://schemas.microsoft.com/office/drawing/2014/main" val="2185572410"/>
                    </a:ext>
                  </a:extLst>
                </a:gridCol>
                <a:gridCol w="658368">
                  <a:extLst>
                    <a:ext uri="{9D8B030D-6E8A-4147-A177-3AD203B41FA5}">
                      <a16:colId xmlns:a16="http://schemas.microsoft.com/office/drawing/2014/main" val="3640163574"/>
                    </a:ext>
                  </a:extLst>
                </a:gridCol>
                <a:gridCol w="658368">
                  <a:extLst>
                    <a:ext uri="{9D8B030D-6E8A-4147-A177-3AD203B41FA5}">
                      <a16:colId xmlns:a16="http://schemas.microsoft.com/office/drawing/2014/main" val="1510751294"/>
                    </a:ext>
                  </a:extLst>
                </a:gridCol>
                <a:gridCol w="658368">
                  <a:extLst>
                    <a:ext uri="{9D8B030D-6E8A-4147-A177-3AD203B41FA5}">
                      <a16:colId xmlns:a16="http://schemas.microsoft.com/office/drawing/2014/main" val="296151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36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- 2017-01-11 18:00:00</a:t>
                      </a:r>
                      <a:r>
                        <a:rPr kumimoji="0" lang="es-ES" sz="1000" b="0" i="0" u="none" strike="noStrike" kern="1200" cap="none" spc="0" normalizeH="0" baseline="0" noProof="0">
                          <a:ln>
                            <a:noFill/>
                          </a:ln>
                          <a:solidFill>
                            <a:prstClr val="black"/>
                          </a:solidFill>
                          <a:effectLst/>
                          <a:uLnTx/>
                          <a:uFillTx/>
                          <a:latin typeface="+mn-lt"/>
                          <a:ea typeface="+mn-ea"/>
                          <a:cs typeface="+mn-cs"/>
                        </a:rPr>
                        <a:t>
¿Necesitás un crédito para tu #PyMe? La línea de capital de trabajo tiene tasas de 14,5%. Más información sobre esta línea de crédito en 👉 https://goo.gl/WNLAJd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6706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- 2017-01-10 11:47:06</a:t>
                      </a:r>
                      <a:r>
                        <a:rPr kumimoji="0" lang="es-ES" sz="1000" b="0" i="0" u="none" strike="noStrike" kern="1200" cap="none" spc="0" normalizeH="0" baseline="0" noProof="0">
                          <a:ln>
                            <a:noFill/>
                          </a:ln>
                          <a:solidFill>
                            <a:prstClr val="black"/>
                          </a:solidFill>
                          <a:effectLst/>
                          <a:uLnTx/>
                          <a:uFillTx/>
                          <a:latin typeface="+mn-lt"/>
                          <a:ea typeface="+mn-ea"/>
                          <a:cs typeface="+mn-cs"/>
                        </a:rPr>
                        <a:t>
ECONOMÍAS REGIONALES AL MUNDO 🍒✈️
47 toneladas de cerezas de la temporada 2016 ya partieron rumbo a Estados Unidos. Fueron producidas en las localidades patagónicas de Vista Alegre, San Patricio del Chañar y Chimpay, zonas libres de mosca de los frutos donde el Servicio Nacional de Sanidad y Calidad Agroalimentaria (Senasa) trabaja junto a los productores para fortalecer mercados ➡ https://goo.gl/8PP5DQ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113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- 2017-02-06 18:20:28</a:t>
                      </a:r>
                      <a:r>
                        <a:rPr kumimoji="0" lang="es-ES" sz="1000" b="0" i="0" u="none" strike="noStrike" kern="1200" cap="none" spc="0" normalizeH="0" baseline="0" noProof="0">
                          <a:ln>
                            <a:noFill/>
                          </a:ln>
                          <a:solidFill>
                            <a:prstClr val="black"/>
                          </a:solidFill>
                          <a:effectLst/>
                          <a:uLnTx/>
                          <a:uFillTx/>
                          <a:latin typeface="+mn-lt"/>
                          <a:ea typeface="+mn-ea"/>
                          <a:cs typeface="+mn-cs"/>
                        </a:rPr>
                        <a:t>
AUMENTARON LOS PATENTAMIENTOS DE AUTOS Y MOTOS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2763450"/>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171889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61781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4737919"/>
                    </a:ext>
                  </a:extLst>
                </a:gridCol>
                <a:gridCol w="658368">
                  <a:extLst>
                    <a:ext uri="{9D8B030D-6E8A-4147-A177-3AD203B41FA5}">
                      <a16:colId xmlns:a16="http://schemas.microsoft.com/office/drawing/2014/main" val="3343338438"/>
                    </a:ext>
                  </a:extLst>
                </a:gridCol>
                <a:gridCol w="658368">
                  <a:extLst>
                    <a:ext uri="{9D8B030D-6E8A-4147-A177-3AD203B41FA5}">
                      <a16:colId xmlns:a16="http://schemas.microsoft.com/office/drawing/2014/main" val="3274174374"/>
                    </a:ext>
                  </a:extLst>
                </a:gridCol>
                <a:gridCol w="658368">
                  <a:extLst>
                    <a:ext uri="{9D8B030D-6E8A-4147-A177-3AD203B41FA5}">
                      <a16:colId xmlns:a16="http://schemas.microsoft.com/office/drawing/2014/main" val="4154503561"/>
                    </a:ext>
                  </a:extLst>
                </a:gridCol>
                <a:gridCol w="658368">
                  <a:extLst>
                    <a:ext uri="{9D8B030D-6E8A-4147-A177-3AD203B41FA5}">
                      <a16:colId xmlns:a16="http://schemas.microsoft.com/office/drawing/2014/main" val="1538672984"/>
                    </a:ext>
                  </a:extLst>
                </a:gridCol>
                <a:gridCol w="658368">
                  <a:extLst>
                    <a:ext uri="{9D8B030D-6E8A-4147-A177-3AD203B41FA5}">
                      <a16:colId xmlns:a16="http://schemas.microsoft.com/office/drawing/2014/main" val="1620557677"/>
                    </a:ext>
                  </a:extLst>
                </a:gridCol>
                <a:gridCol w="658368">
                  <a:extLst>
                    <a:ext uri="{9D8B030D-6E8A-4147-A177-3AD203B41FA5}">
                      <a16:colId xmlns:a16="http://schemas.microsoft.com/office/drawing/2014/main" val="2239303760"/>
                    </a:ext>
                  </a:extLst>
                </a:gridCol>
                <a:gridCol w="658368">
                  <a:extLst>
                    <a:ext uri="{9D8B030D-6E8A-4147-A177-3AD203B41FA5}">
                      <a16:colId xmlns:a16="http://schemas.microsoft.com/office/drawing/2014/main" val="2612749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86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- 2017-01-16 10:40:19</a:t>
                      </a:r>
                      <a:r>
                        <a:rPr kumimoji="0" lang="es-ES" sz="1000" b="0" i="0" u="none" strike="noStrike" kern="1200" cap="none" spc="0" normalizeH="0" baseline="0" noProof="0">
                          <a:ln>
                            <a:noFill/>
                          </a:ln>
                          <a:solidFill>
                            <a:prstClr val="black"/>
                          </a:solidFill>
                          <a:effectLst/>
                          <a:uLnTx/>
                          <a:uFillTx/>
                          <a:latin typeface="+mn-lt"/>
                          <a:ea typeface="+mn-ea"/>
                          <a:cs typeface="+mn-cs"/>
                        </a:rPr>
                        <a:t>
SUBIERON LAS EXPORTACIONES DE NUESTROS ALIMENTOS REGIONALES 🍋🍒 
Después de 5 años de caídas consecutivas, las exportaciones de alimentos y bebidas de las economías regionales crecieron tanto en volumen como en valor durante 2016. Azúcar, cerezas, limón, preparaciones de aceitunas, arroz, porotos y muchos otros productos elaborados en las provincias argentinas. Entre todos vamos a lograr que las economías regionales salgan adelante.💪
→ https://goo.gl/TImCEX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569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- 2017-01-30 18:10:54</a:t>
                      </a:r>
                      <a:r>
                        <a:rPr kumimoji="0" lang="es-ES" sz="1000" b="0" i="0" u="none" strike="noStrike" kern="1200" cap="none" spc="0" normalizeH="0" baseline="0" noProof="0">
                          <a:ln>
                            <a:noFill/>
                          </a:ln>
                          <a:solidFill>
                            <a:prstClr val="black"/>
                          </a:solidFill>
                          <a:effectLst/>
                          <a:uLnTx/>
                          <a:uFillTx/>
                          <a:latin typeface="+mn-lt"/>
                          <a:ea typeface="+mn-ea"/>
                          <a:cs typeface="+mn-cs"/>
                        </a:rPr>
                        <a:t>
¿NECESITÁS UN CRÉDITO PARA TU PyME? 
Durante el 2016, aprobamos préstamos por 8.600 millones de pesos a PyMEs y empresas argentinas. Encontrá el crédito que mejor se ajuste a las necesidades de tu #PyME y empezá a crecer https://goo.gl/bYo82E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014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- 2017-01-31 10:52:53</a:t>
                      </a:r>
                      <a:r>
                        <a:rPr kumimoji="0" lang="es-ES" sz="1000" b="0" i="0" u="none" strike="noStrike" kern="1200" cap="none" spc="0" normalizeH="0" baseline="0" noProof="0">
                          <a:ln>
                            <a:noFill/>
                          </a:ln>
                          <a:solidFill>
                            <a:prstClr val="black"/>
                          </a:solidFill>
                          <a:effectLst/>
                          <a:uLnTx/>
                          <a:uFillTx/>
                          <a:latin typeface="+mn-lt"/>
                          <a:ea typeface="+mn-ea"/>
                          <a:cs typeface="+mn-cs"/>
                        </a:rPr>
                        <a:t>
REINTEGROS PARA LAS ECONOMÍAS REGIONALES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8366767"/>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1687267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5243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9004479"/>
                    </a:ext>
                  </a:extLst>
                </a:gridCol>
                <a:gridCol w="658368">
                  <a:extLst>
                    <a:ext uri="{9D8B030D-6E8A-4147-A177-3AD203B41FA5}">
                      <a16:colId xmlns:a16="http://schemas.microsoft.com/office/drawing/2014/main" val="2219642683"/>
                    </a:ext>
                  </a:extLst>
                </a:gridCol>
                <a:gridCol w="658368">
                  <a:extLst>
                    <a:ext uri="{9D8B030D-6E8A-4147-A177-3AD203B41FA5}">
                      <a16:colId xmlns:a16="http://schemas.microsoft.com/office/drawing/2014/main" val="3599875319"/>
                    </a:ext>
                  </a:extLst>
                </a:gridCol>
                <a:gridCol w="658368">
                  <a:extLst>
                    <a:ext uri="{9D8B030D-6E8A-4147-A177-3AD203B41FA5}">
                      <a16:colId xmlns:a16="http://schemas.microsoft.com/office/drawing/2014/main" val="2465308410"/>
                    </a:ext>
                  </a:extLst>
                </a:gridCol>
                <a:gridCol w="658368">
                  <a:extLst>
                    <a:ext uri="{9D8B030D-6E8A-4147-A177-3AD203B41FA5}">
                      <a16:colId xmlns:a16="http://schemas.microsoft.com/office/drawing/2014/main" val="36276332"/>
                    </a:ext>
                  </a:extLst>
                </a:gridCol>
                <a:gridCol w="658368">
                  <a:extLst>
                    <a:ext uri="{9D8B030D-6E8A-4147-A177-3AD203B41FA5}">
                      <a16:colId xmlns:a16="http://schemas.microsoft.com/office/drawing/2014/main" val="597596950"/>
                    </a:ext>
                  </a:extLst>
                </a:gridCol>
                <a:gridCol w="658368">
                  <a:extLst>
                    <a:ext uri="{9D8B030D-6E8A-4147-A177-3AD203B41FA5}">
                      <a16:colId xmlns:a16="http://schemas.microsoft.com/office/drawing/2014/main" val="48288350"/>
                    </a:ext>
                  </a:extLst>
                </a:gridCol>
                <a:gridCol w="658368">
                  <a:extLst>
                    <a:ext uri="{9D8B030D-6E8A-4147-A177-3AD203B41FA5}">
                      <a16:colId xmlns:a16="http://schemas.microsoft.com/office/drawing/2014/main" val="2043844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468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- 2017-01-11 13:11:44</a:t>
                      </a:r>
                      <a:r>
                        <a:rPr kumimoji="0" lang="es-ES" sz="1000" b="0" i="0" u="none" strike="noStrike" kern="1200" cap="none" spc="0" normalizeH="0" baseline="0" noProof="0">
                          <a:ln>
                            <a:noFill/>
                          </a:ln>
                          <a:solidFill>
                            <a:prstClr val="black"/>
                          </a:solidFill>
                          <a:effectLst/>
                          <a:uLnTx/>
                          <a:uFillTx/>
                          <a:latin typeface="+mn-lt"/>
                          <a:ea typeface="+mn-ea"/>
                          <a:cs typeface="+mn-cs"/>
                        </a:rPr>
                        <a:t>
FORRAJE PARA PRODUCTORES AFECTADOS POR INCENDIOS
Desde hoy a primera hora estamos en La Pampa y Río Negro entregando forraje para que los productores puedan alimentar a sus animales. Ya empezaron a entregarse en Chacharramendi (La Pampa) y también a Guardia Mitre (Río Negro) a productores de ambas provincias y también de Buenos Aires. 
Si estás en estas zonas, acercate:
📍 En La Pampa: Corralón municipal de Chacharramendi (calle Arturo Illia).
📍 En Río Negro: Sociedad Rural de Guardia Mitre (calle F. Fagoaga 681) o establecimiento La Invernada.
Más info →https://goo.gl/VyhhJL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9988919"/>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3254935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4015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0825156"/>
                    </a:ext>
                  </a:extLst>
                </a:gridCol>
                <a:gridCol w="658368">
                  <a:extLst>
                    <a:ext uri="{9D8B030D-6E8A-4147-A177-3AD203B41FA5}">
                      <a16:colId xmlns:a16="http://schemas.microsoft.com/office/drawing/2014/main" val="1018246330"/>
                    </a:ext>
                  </a:extLst>
                </a:gridCol>
                <a:gridCol w="658368">
                  <a:extLst>
                    <a:ext uri="{9D8B030D-6E8A-4147-A177-3AD203B41FA5}">
                      <a16:colId xmlns:a16="http://schemas.microsoft.com/office/drawing/2014/main" val="2040827644"/>
                    </a:ext>
                  </a:extLst>
                </a:gridCol>
                <a:gridCol w="658368">
                  <a:extLst>
                    <a:ext uri="{9D8B030D-6E8A-4147-A177-3AD203B41FA5}">
                      <a16:colId xmlns:a16="http://schemas.microsoft.com/office/drawing/2014/main" val="2904818800"/>
                    </a:ext>
                  </a:extLst>
                </a:gridCol>
                <a:gridCol w="658368">
                  <a:extLst>
                    <a:ext uri="{9D8B030D-6E8A-4147-A177-3AD203B41FA5}">
                      <a16:colId xmlns:a16="http://schemas.microsoft.com/office/drawing/2014/main" val="2479748202"/>
                    </a:ext>
                  </a:extLst>
                </a:gridCol>
                <a:gridCol w="658368">
                  <a:extLst>
                    <a:ext uri="{9D8B030D-6E8A-4147-A177-3AD203B41FA5}">
                      <a16:colId xmlns:a16="http://schemas.microsoft.com/office/drawing/2014/main" val="2421541577"/>
                    </a:ext>
                  </a:extLst>
                </a:gridCol>
                <a:gridCol w="658368">
                  <a:extLst>
                    <a:ext uri="{9D8B030D-6E8A-4147-A177-3AD203B41FA5}">
                      <a16:colId xmlns:a16="http://schemas.microsoft.com/office/drawing/2014/main" val="861591891"/>
                    </a:ext>
                  </a:extLst>
                </a:gridCol>
                <a:gridCol w="658368">
                  <a:extLst>
                    <a:ext uri="{9D8B030D-6E8A-4147-A177-3AD203B41FA5}">
                      <a16:colId xmlns:a16="http://schemas.microsoft.com/office/drawing/2014/main" val="2037865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090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- 2017-01-14 13:27:59</a:t>
                      </a:r>
                      <a:r>
                        <a:rPr kumimoji="0" lang="es-ES" sz="1000" b="0" i="0" u="none" strike="noStrike" kern="1200" cap="none" spc="0" normalizeH="0" baseline="0" noProof="0">
                          <a:ln>
                            <a:noFill/>
                          </a:ln>
                          <a:solidFill>
                            <a:prstClr val="black"/>
                          </a:solidFill>
                          <a:effectLst/>
                          <a:uLnTx/>
                          <a:uFillTx/>
                          <a:latin typeface="+mn-lt"/>
                          <a:ea typeface="+mn-ea"/>
                          <a:cs typeface="+mn-cs"/>
                        </a:rPr>
                        <a:t>
FORMOSA CRECE
Ayer tuve el honor de participar de la inauguración de un frigorífico en Formosa. 
Es muy importante reforzar el trabajo de toda la cadena ganadera para mejorar la calidad de nuestras carnes y a la vez, generar nuevas oportunidades laborales para muchos formoseños.
Que alegría enorme poder acompañar el crecimiento de la provincia para potenciar el sector y alcanzar los standares necesarios para competir en 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987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- 2017-01-17 16:38:12</a:t>
                      </a:r>
                      <a:r>
                        <a:rPr kumimoji="0" lang="es-ES" sz="1000" b="0" i="0" u="none" strike="noStrike" kern="1200" cap="none" spc="0" normalizeH="0" baseline="0" noProof="0">
                          <a:ln>
                            <a:noFill/>
                          </a:ln>
                          <a:solidFill>
                            <a:prstClr val="black"/>
                          </a:solidFill>
                          <a:effectLst/>
                          <a:uLnTx/>
                          <a:uFillTx/>
                          <a:latin typeface="+mn-lt"/>
                          <a:ea typeface="+mn-ea"/>
                          <a:cs typeface="+mn-cs"/>
                        </a:rPr>
                        <a:t>
EL MAÍZ ARGENTINO VIAJA POR 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9818802"/>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2865040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953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8693478"/>
                    </a:ext>
                  </a:extLst>
                </a:gridCol>
                <a:gridCol w="658368">
                  <a:extLst>
                    <a:ext uri="{9D8B030D-6E8A-4147-A177-3AD203B41FA5}">
                      <a16:colId xmlns:a16="http://schemas.microsoft.com/office/drawing/2014/main" val="1338371226"/>
                    </a:ext>
                  </a:extLst>
                </a:gridCol>
                <a:gridCol w="658368">
                  <a:extLst>
                    <a:ext uri="{9D8B030D-6E8A-4147-A177-3AD203B41FA5}">
                      <a16:colId xmlns:a16="http://schemas.microsoft.com/office/drawing/2014/main" val="79345488"/>
                    </a:ext>
                  </a:extLst>
                </a:gridCol>
                <a:gridCol w="658368">
                  <a:extLst>
                    <a:ext uri="{9D8B030D-6E8A-4147-A177-3AD203B41FA5}">
                      <a16:colId xmlns:a16="http://schemas.microsoft.com/office/drawing/2014/main" val="3474246083"/>
                    </a:ext>
                  </a:extLst>
                </a:gridCol>
                <a:gridCol w="658368">
                  <a:extLst>
                    <a:ext uri="{9D8B030D-6E8A-4147-A177-3AD203B41FA5}">
                      <a16:colId xmlns:a16="http://schemas.microsoft.com/office/drawing/2014/main" val="3920956733"/>
                    </a:ext>
                  </a:extLst>
                </a:gridCol>
                <a:gridCol w="658368">
                  <a:extLst>
                    <a:ext uri="{9D8B030D-6E8A-4147-A177-3AD203B41FA5}">
                      <a16:colId xmlns:a16="http://schemas.microsoft.com/office/drawing/2014/main" val="1236633388"/>
                    </a:ext>
                  </a:extLst>
                </a:gridCol>
                <a:gridCol w="658368">
                  <a:extLst>
                    <a:ext uri="{9D8B030D-6E8A-4147-A177-3AD203B41FA5}">
                      <a16:colId xmlns:a16="http://schemas.microsoft.com/office/drawing/2014/main" val="3695055830"/>
                    </a:ext>
                  </a:extLst>
                </a:gridCol>
                <a:gridCol w="658368">
                  <a:extLst>
                    <a:ext uri="{9D8B030D-6E8A-4147-A177-3AD203B41FA5}">
                      <a16:colId xmlns:a16="http://schemas.microsoft.com/office/drawing/2014/main" val="2492603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3640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- 2017-02-06 11:38:28</a:t>
                      </a:r>
                      <a:r>
                        <a:rPr kumimoji="0" lang="es-ES" sz="1000" b="0" i="0" u="none" strike="noStrike" kern="1200" cap="none" spc="0" normalizeH="0" baseline="0" noProof="0">
                          <a:ln>
                            <a:noFill/>
                          </a:ln>
                          <a:solidFill>
                            <a:prstClr val="black"/>
                          </a:solidFill>
                          <a:effectLst/>
                          <a:uLnTx/>
                          <a:uFillTx/>
                          <a:latin typeface="+mn-lt"/>
                          <a:ea typeface="+mn-ea"/>
                          <a:cs typeface="+mn-cs"/>
                        </a:rPr>
                        <a:t>
NUESTRA HUERTA YA TIENE COMPOSTERA
Llegó la compostera a la huerta urbana de Ministerio de Agroindustria de la Nación Argentina. 😊 Nos dará fertilizante natural para los cultivos y ayudará a reducir el desperdicio de alimentos en las oficinas. Vos también podés tener una en casa. ¿Qué podés incluir? Mirá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047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- 2017-01-28 09:50:08</a:t>
                      </a:r>
                      <a:r>
                        <a:rPr kumimoji="0" lang="es-ES" sz="1000" b="0" i="0" u="none" strike="noStrike" kern="1200" cap="none" spc="0" normalizeH="0" baseline="0" noProof="0">
                          <a:ln>
                            <a:noFill/>
                          </a:ln>
                          <a:solidFill>
                            <a:prstClr val="black"/>
                          </a:solidFill>
                          <a:effectLst/>
                          <a:uLnTx/>
                          <a:uFillTx/>
                          <a:latin typeface="+mn-lt"/>
                          <a:ea typeface="+mn-ea"/>
                          <a:cs typeface="+mn-cs"/>
                        </a:rPr>
                        <a:t>
LA PROVINCIA EN CRECIMIENTO
Ayer estuve junto al gobernador Gildo Insfran y al presidente del INTA, Amadeo Nicora, en la inauguración de la Estación Experimental Agropecuaria de Ingeniero Juárez, en Formosa.
Además, junto al titular de la ANSES, Emilio Basavilvaso, fuimos recibidos por referentes y caciques de las comunidades indígenas locales, e inauguramos las nuevas oficinas que permitirán a cientos de vecinos acceder a todos los trámites y beneficios sociales sin tener que viajar hasta Las Lomitas.
Como formoseño es una alegría enorme poder acompañar, desde la función pública, el crecimiento de mi provincia.
Estoy seguro de que estos logros afianzan las políticas de Estado que queremos para el desarrollo del todo el interior productivo.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0340478"/>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3702010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01324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3227070"/>
                    </a:ext>
                  </a:extLst>
                </a:gridCol>
                <a:gridCol w="658368">
                  <a:extLst>
                    <a:ext uri="{9D8B030D-6E8A-4147-A177-3AD203B41FA5}">
                      <a16:colId xmlns:a16="http://schemas.microsoft.com/office/drawing/2014/main" val="3093639138"/>
                    </a:ext>
                  </a:extLst>
                </a:gridCol>
                <a:gridCol w="658368">
                  <a:extLst>
                    <a:ext uri="{9D8B030D-6E8A-4147-A177-3AD203B41FA5}">
                      <a16:colId xmlns:a16="http://schemas.microsoft.com/office/drawing/2014/main" val="3921547933"/>
                    </a:ext>
                  </a:extLst>
                </a:gridCol>
                <a:gridCol w="658368">
                  <a:extLst>
                    <a:ext uri="{9D8B030D-6E8A-4147-A177-3AD203B41FA5}">
                      <a16:colId xmlns:a16="http://schemas.microsoft.com/office/drawing/2014/main" val="3428657831"/>
                    </a:ext>
                  </a:extLst>
                </a:gridCol>
                <a:gridCol w="658368">
                  <a:extLst>
                    <a:ext uri="{9D8B030D-6E8A-4147-A177-3AD203B41FA5}">
                      <a16:colId xmlns:a16="http://schemas.microsoft.com/office/drawing/2014/main" val="4096894119"/>
                    </a:ext>
                  </a:extLst>
                </a:gridCol>
                <a:gridCol w="658368">
                  <a:extLst>
                    <a:ext uri="{9D8B030D-6E8A-4147-A177-3AD203B41FA5}">
                      <a16:colId xmlns:a16="http://schemas.microsoft.com/office/drawing/2014/main" val="1811871191"/>
                    </a:ext>
                  </a:extLst>
                </a:gridCol>
                <a:gridCol w="658368">
                  <a:extLst>
                    <a:ext uri="{9D8B030D-6E8A-4147-A177-3AD203B41FA5}">
                      <a16:colId xmlns:a16="http://schemas.microsoft.com/office/drawing/2014/main" val="4128455677"/>
                    </a:ext>
                  </a:extLst>
                </a:gridCol>
                <a:gridCol w="658368">
                  <a:extLst>
                    <a:ext uri="{9D8B030D-6E8A-4147-A177-3AD203B41FA5}">
                      <a16:colId xmlns:a16="http://schemas.microsoft.com/office/drawing/2014/main" val="3908036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62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- 2017-01-10 10:00:00</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PARA LAS PYMES DE SOFTWARE 
Aplicá en http://www.produccion.gob.ar/presoft/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729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- 2017-01-20 14:47:38</a:t>
                      </a:r>
                      <a:r>
                        <a:rPr kumimoji="0" lang="es-ES" sz="1000" b="0" i="0" u="none" strike="noStrike" kern="1200" cap="none" spc="0" normalizeH="0" baseline="0" noProof="0">
                          <a:ln>
                            <a:noFill/>
                          </a:ln>
                          <a:solidFill>
                            <a:prstClr val="black"/>
                          </a:solidFill>
                          <a:effectLst/>
                          <a:uLnTx/>
                          <a:uFillTx/>
                          <a:latin typeface="+mn-lt"/>
                          <a:ea typeface="+mn-ea"/>
                          <a:cs typeface="+mn-cs"/>
                        </a:rPr>
                        <a:t>
Hoy terminé mi almuerzo en Agroindustria con un postre rico, nutritivo y formoseño: el mango de oro. Es un fruto exótico milenario que empezó a ser cultivado en nuestra querida provincia hace más de diez años, de la mano de un pionero taiwanés, José Cheng.
Es un orgullo saber que su emprendimiento, que empezó con gran esfuerzo en Isla Puén, hoy está creciendo y con expectativas de ampliar las áreas de cultivo. 
Felicitaciones por este gran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638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- 2017-01-13 10:59:09</a:t>
                      </a:r>
                      <a:r>
                        <a:rPr kumimoji="0" lang="es-ES" sz="1000" b="0" i="0" u="none" strike="noStrike" kern="1200" cap="none" spc="0" normalizeH="0" baseline="0" noProof="0">
                          <a:ln>
                            <a:noFill/>
                          </a:ln>
                          <a:solidFill>
                            <a:prstClr val="black"/>
                          </a:solidFill>
                          <a:effectLst/>
                          <a:uLnTx/>
                          <a:uFillTx/>
                          <a:latin typeface="+mn-lt"/>
                          <a:ea typeface="+mn-ea"/>
                          <a:cs typeface="+mn-cs"/>
                        </a:rPr>
                        <a:t>
¡APRENDÉ A PROGRAMAR GRATIS Y EN UN AÑO! 
Unas 45.000 empresas necesitan programadores y vos podés ser uno de ellos. El Plan 111 Mil te capacita y certifica para que puedas trabajar en la industria del software. Los cursos se dictan en todo el país, anotate en https://www.argentina.gob.ar/111mil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3236020"/>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2671290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20171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1553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97356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672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51750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60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1673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030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65899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6923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70824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8557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95547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296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53169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7655928"/>
                    </a:ext>
                  </a:extLst>
                </a:gridCol>
                <a:gridCol w="2468880">
                  <a:extLst>
                    <a:ext uri="{9D8B030D-6E8A-4147-A177-3AD203B41FA5}">
                      <a16:colId xmlns:a16="http://schemas.microsoft.com/office/drawing/2014/main" val="2657881555"/>
                    </a:ext>
                  </a:extLst>
                </a:gridCol>
                <a:gridCol w="822960">
                  <a:extLst>
                    <a:ext uri="{9D8B030D-6E8A-4147-A177-3AD203B41FA5}">
                      <a16:colId xmlns:a16="http://schemas.microsoft.com/office/drawing/2014/main" val="1541143080"/>
                    </a:ext>
                  </a:extLst>
                </a:gridCol>
                <a:gridCol w="822960">
                  <a:extLst>
                    <a:ext uri="{9D8B030D-6E8A-4147-A177-3AD203B41FA5}">
                      <a16:colId xmlns:a16="http://schemas.microsoft.com/office/drawing/2014/main" val="1111632232"/>
                    </a:ext>
                  </a:extLst>
                </a:gridCol>
                <a:gridCol w="822960">
                  <a:extLst>
                    <a:ext uri="{9D8B030D-6E8A-4147-A177-3AD203B41FA5}">
                      <a16:colId xmlns:a16="http://schemas.microsoft.com/office/drawing/2014/main" val="438315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77047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(8), Ministerio de Producción de la Nación Argentina (42), Ricardo Buryaile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311524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Valeria Caggianessa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80940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Ruperto Carcamo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57659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Dario Daniel Almada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 Ministerio de Producción de la Nación Argentina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9092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Elena 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21540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Agustin Eduardo Gorosito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(5), Ministerio de Producción de la Nación Argentina (1), Ricardo Buryaile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98979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Ignacio Garetto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63826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Cele Princich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232717696"/>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3211950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7939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56828804"/>
                    </a:ext>
                  </a:extLst>
                </a:gridCol>
                <a:gridCol w="2468880">
                  <a:extLst>
                    <a:ext uri="{9D8B030D-6E8A-4147-A177-3AD203B41FA5}">
                      <a16:colId xmlns:a16="http://schemas.microsoft.com/office/drawing/2014/main" val="1380949422"/>
                    </a:ext>
                  </a:extLst>
                </a:gridCol>
                <a:gridCol w="822960">
                  <a:extLst>
                    <a:ext uri="{9D8B030D-6E8A-4147-A177-3AD203B41FA5}">
                      <a16:colId xmlns:a16="http://schemas.microsoft.com/office/drawing/2014/main" val="3585846954"/>
                    </a:ext>
                  </a:extLst>
                </a:gridCol>
                <a:gridCol w="822960">
                  <a:extLst>
                    <a:ext uri="{9D8B030D-6E8A-4147-A177-3AD203B41FA5}">
                      <a16:colId xmlns:a16="http://schemas.microsoft.com/office/drawing/2014/main" val="2209072279"/>
                    </a:ext>
                  </a:extLst>
                </a:gridCol>
                <a:gridCol w="822960">
                  <a:extLst>
                    <a:ext uri="{9D8B030D-6E8A-4147-A177-3AD203B41FA5}">
                      <a16:colId xmlns:a16="http://schemas.microsoft.com/office/drawing/2014/main" val="3789006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9099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Mica Maik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0959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Lida Larrea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4738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Daniel Rasger Nicheä</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9298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Delfino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5804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Inidep - Instituto Nacional de Investigación y Desarrollo Pesquero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1846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Villalva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808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Glickman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87377400"/>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Tree>
    <p:extLst>
      <p:ext uri="{BB962C8B-B14F-4D97-AF65-F5344CB8AC3E}">
        <p14:creationId xmlns:p14="http://schemas.microsoft.com/office/powerpoint/2010/main" val="1407023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51774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57508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1137</Words>
  <Application>Microsoft Office PowerPoint</Application>
  <PresentationFormat>On-screen Show (4:3)</PresentationFormat>
  <Paragraphs>462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9</vt:lpstr>
      <vt:lpstr>Own Posts Table - 2 of 9</vt:lpstr>
      <vt:lpstr>Own Posts Table - 3 of 9</vt:lpstr>
      <vt:lpstr>Own Posts Table - 4 of 9</vt:lpstr>
      <vt:lpstr>Own Posts Table - 5 of 9</vt:lpstr>
      <vt:lpstr>Own Posts Table - 6 of 9</vt:lpstr>
      <vt:lpstr>Own Posts Table - 7 of 9</vt:lpstr>
      <vt:lpstr>Own Posts Table - 8 of 9</vt:lpstr>
      <vt:lpstr>Own Posts Table - 9 of 9</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2017-03-01T13:31:35Z</dcterms:created>
  <dcterms:modified xsi:type="dcterms:W3CDTF">2017-03-01T13:32:28Z</dcterms:modified>
</cp:coreProperties>
</file>