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charts/chart6.xml" ContentType="application/vnd.openxmlformats-officedocument.drawingml.chart+xml"/>
  <Override PartName="/ppt/charts/style6.xml" ContentType="application/vnd.ms-office.chartstyle+xml"/>
  <Override PartName="/ppt/charts/colors6.xml" ContentType="application/vnd.ms-office.chartcolorstyle+xml"/>
  <Override PartName="/ppt/charts/chart7.xml" ContentType="application/vnd.openxmlformats-officedocument.drawingml.chart+xml"/>
  <Override PartName="/ppt/charts/style7.xml" ContentType="application/vnd.ms-office.chartstyle+xml"/>
  <Override PartName="/ppt/charts/colors7.xml" ContentType="application/vnd.ms-office.chartcolorstyle+xml"/>
  <Override PartName="/ppt/charts/chart8.xml" ContentType="application/vnd.openxmlformats-officedocument.drawingml.chart+xml"/>
  <Override PartName="/ppt/charts/style8.xml" ContentType="application/vnd.ms-office.chartstyle+xml"/>
  <Override PartName="/ppt/charts/colors8.xml" ContentType="application/vnd.ms-office.chartcolorstyle+xml"/>
  <Override PartName="/ppt/charts/chart9.xml" ContentType="application/vnd.openxmlformats-officedocument.drawingml.chart+xml"/>
  <Override PartName="/ppt/charts/style9.xml" ContentType="application/vnd.ms-office.chartstyle+xml"/>
  <Override PartName="/ppt/charts/colors9.xml" ContentType="application/vnd.ms-office.chartcolorstyle+xml"/>
  <Override PartName="/ppt/charts/chart10.xml" ContentType="application/vnd.openxmlformats-officedocument.drawingml.chart+xml"/>
  <Override PartName="/ppt/charts/style10.xml" ContentType="application/vnd.ms-office.chartstyle+xml"/>
  <Override PartName="/ppt/charts/colors10.xml" ContentType="application/vnd.ms-office.chartcolorstyle+xml"/>
  <Override PartName="/ppt/charts/chart11.xml" ContentType="application/vnd.openxmlformats-officedocument.drawingml.chart+xml"/>
  <Override PartName="/ppt/charts/style11.xml" ContentType="application/vnd.ms-office.chartstyle+xml"/>
  <Override PartName="/ppt/charts/colors11.xml" ContentType="application/vnd.ms-office.chartcolorstyle+xml"/>
  <Override PartName="/ppt/charts/chart12.xml" ContentType="application/vnd.openxmlformats-officedocument.drawingml.chart+xml"/>
  <Override PartName="/ppt/charts/style12.xml" ContentType="application/vnd.ms-office.chartstyle+xml"/>
  <Override PartName="/ppt/charts/colors12.xml" ContentType="application/vnd.ms-office.chartcolorstyle+xml"/>
  <Override PartName="/ppt/charts/chart13.xml" ContentType="application/vnd.openxmlformats-officedocument.drawingml.chart+xml"/>
  <Override PartName="/ppt/charts/style13.xml" ContentType="application/vnd.ms-office.chartstyle+xml"/>
  <Override PartName="/ppt/charts/colors13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22"/>
      <p:bold r:id="rId23"/>
      <p:italic r:id="rId24"/>
      <p:boldItalic r:id="rId25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4692" autoAdjust="0"/>
  </p:normalViewPr>
  <p:slideViewPr>
    <p:cSldViewPr snapToGrid="0">
      <p:cViewPr varScale="1">
        <p:scale>
          <a:sx n="62" d="100"/>
          <a:sy n="62" d="100"/>
        </p:scale>
        <p:origin x="90" y="36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font" Target="fonts/font4.fntdata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font" Target="fonts/font3.fntdata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font" Target="fonts/font2.fntdata"/><Relationship Id="rId28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font" Target="fonts/font1.fntdata"/><Relationship Id="rId27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3.xlsx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4.xlsx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_rels/chart6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5.xlsx"/><Relationship Id="rId2" Type="http://schemas.microsoft.com/office/2011/relationships/chartColorStyle" Target="colors6.xml"/><Relationship Id="rId1" Type="http://schemas.microsoft.com/office/2011/relationships/chartStyle" Target="style6.xml"/></Relationships>
</file>

<file path=ppt/charts/_rels/chart7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6.xlsx"/><Relationship Id="rId2" Type="http://schemas.microsoft.com/office/2011/relationships/chartColorStyle" Target="colors7.xml"/><Relationship Id="rId1" Type="http://schemas.microsoft.com/office/2011/relationships/chartStyle" Target="style7.xml"/></Relationships>
</file>

<file path=ppt/charts/_rels/chart8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7.xlsx"/><Relationship Id="rId2" Type="http://schemas.microsoft.com/office/2011/relationships/chartColorStyle" Target="colors8.xml"/><Relationship Id="rId1" Type="http://schemas.microsoft.com/office/2011/relationships/chartStyle" Target="style8.xml"/></Relationships>
</file>

<file path=ppt/charts/_rels/chart9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8.xlsx"/><Relationship Id="rId2" Type="http://schemas.microsoft.com/office/2011/relationships/chartColorStyle" Target="colors9.xml"/><Relationship Id="rId1" Type="http://schemas.microsoft.com/office/2011/relationships/chartStyle" Target="style9.xml"/></Relationships>
</file>

<file path=ppt/charts/_rels/chart10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9.xlsx"/><Relationship Id="rId2" Type="http://schemas.microsoft.com/office/2011/relationships/chartColorStyle" Target="colors10.xml"/><Relationship Id="rId1" Type="http://schemas.microsoft.com/office/2011/relationships/chartStyle" Target="style10.xml"/></Relationships>
</file>

<file path=ppt/charts/_rels/chart1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0.xlsx"/><Relationship Id="rId2" Type="http://schemas.microsoft.com/office/2011/relationships/chartColorStyle" Target="colors11.xml"/><Relationship Id="rId1" Type="http://schemas.microsoft.com/office/2011/relationships/chartStyle" Target="style11.xml"/></Relationships>
</file>

<file path=ppt/charts/_rels/chart1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1.xlsx"/><Relationship Id="rId2" Type="http://schemas.microsoft.com/office/2011/relationships/chartColorStyle" Target="colors12.xml"/><Relationship Id="rId1" Type="http://schemas.microsoft.com/office/2011/relationships/chartStyle" Target="style12.xml"/></Relationships>
</file>

<file path=ppt/charts/_rels/chart1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2.xlsx"/><Relationship Id="rId2" Type="http://schemas.microsoft.com/office/2011/relationships/chartColorStyle" Target="colors13.xml"/><Relationship Id="rId1" Type="http://schemas.microsoft.com/office/2011/relationships/chartStyle" Target="style13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Visit Honduras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42748</c:v>
                </c:pt>
                <c:pt idx="1">
                  <c:v>42749</c:v>
                </c:pt>
                <c:pt idx="2">
                  <c:v>42750</c:v>
                </c:pt>
                <c:pt idx="3">
                  <c:v>42751</c:v>
                </c:pt>
                <c:pt idx="4">
                  <c:v>42752</c:v>
                </c:pt>
                <c:pt idx="5">
                  <c:v>42753</c:v>
                </c:pt>
                <c:pt idx="6">
                  <c:v>42754</c:v>
                </c:pt>
                <c:pt idx="7">
                  <c:v>42755</c:v>
                </c:pt>
                <c:pt idx="8">
                  <c:v>42756</c:v>
                </c:pt>
                <c:pt idx="9">
                  <c:v>42757</c:v>
                </c:pt>
                <c:pt idx="10">
                  <c:v>42758</c:v>
                </c:pt>
                <c:pt idx="11">
                  <c:v>42759</c:v>
                </c:pt>
                <c:pt idx="12">
                  <c:v>42760</c:v>
                </c:pt>
                <c:pt idx="13">
                  <c:v>42761</c:v>
                </c:pt>
                <c:pt idx="14">
                  <c:v>42762</c:v>
                </c:pt>
                <c:pt idx="15">
                  <c:v>42763</c:v>
                </c:pt>
                <c:pt idx="16">
                  <c:v>42764</c:v>
                </c:pt>
                <c:pt idx="17">
                  <c:v>42765</c:v>
                </c:pt>
                <c:pt idx="18">
                  <c:v>42766</c:v>
                </c:pt>
                <c:pt idx="19">
                  <c:v>42767</c:v>
                </c:pt>
                <c:pt idx="20">
                  <c:v>42768</c:v>
                </c:pt>
                <c:pt idx="21">
                  <c:v>42769</c:v>
                </c:pt>
                <c:pt idx="22">
                  <c:v>42770</c:v>
                </c:pt>
                <c:pt idx="23">
                  <c:v>42771</c:v>
                </c:pt>
                <c:pt idx="24">
                  <c:v>42772</c:v>
                </c:pt>
                <c:pt idx="25">
                  <c:v>42773</c:v>
                </c:pt>
                <c:pt idx="26">
                  <c:v>42774</c:v>
                </c:pt>
                <c:pt idx="27">
                  <c:v>42775</c:v>
                </c:pt>
                <c:pt idx="28">
                  <c:v>42776</c:v>
                </c:pt>
                <c:pt idx="29">
                  <c:v>42777</c:v>
                </c:pt>
                <c:pt idx="30">
                  <c:v>42778</c:v>
                </c:pt>
              </c:numCache>
            </c:numRef>
          </c:cat>
          <c:val>
            <c:numRef>
              <c:f>Sheet1!$B$2:$B$32</c:f>
              <c:numCache>
                <c:formatCode>General</c:formatCode>
                <c:ptCount val="31"/>
                <c:pt idx="0">
                  <c:v>162701</c:v>
                </c:pt>
                <c:pt idx="1">
                  <c:v>162701</c:v>
                </c:pt>
                <c:pt idx="2">
                  <c:v>162690</c:v>
                </c:pt>
                <c:pt idx="3">
                  <c:v>162675</c:v>
                </c:pt>
                <c:pt idx="4">
                  <c:v>162663</c:v>
                </c:pt>
                <c:pt idx="5">
                  <c:v>162649</c:v>
                </c:pt>
                <c:pt idx="6">
                  <c:v>162692</c:v>
                </c:pt>
                <c:pt idx="7">
                  <c:v>162726</c:v>
                </c:pt>
                <c:pt idx="8">
                  <c:v>162720</c:v>
                </c:pt>
                <c:pt idx="9">
                  <c:v>162723</c:v>
                </c:pt>
                <c:pt idx="10">
                  <c:v>162721</c:v>
                </c:pt>
                <c:pt idx="11">
                  <c:v>162723</c:v>
                </c:pt>
                <c:pt idx="12">
                  <c:v>162719</c:v>
                </c:pt>
                <c:pt idx="13">
                  <c:v>162732</c:v>
                </c:pt>
                <c:pt idx="14">
                  <c:v>162715</c:v>
                </c:pt>
                <c:pt idx="15">
                  <c:v>162715</c:v>
                </c:pt>
                <c:pt idx="16">
                  <c:v>162704</c:v>
                </c:pt>
                <c:pt idx="17">
                  <c:v>162725</c:v>
                </c:pt>
                <c:pt idx="18">
                  <c:v>162732</c:v>
                </c:pt>
                <c:pt idx="19">
                  <c:v>162726</c:v>
                </c:pt>
                <c:pt idx="20">
                  <c:v>162711</c:v>
                </c:pt>
                <c:pt idx="21">
                  <c:v>162716</c:v>
                </c:pt>
                <c:pt idx="22">
                  <c:v>162733</c:v>
                </c:pt>
                <c:pt idx="23">
                  <c:v>162740</c:v>
                </c:pt>
                <c:pt idx="24">
                  <c:v>162734</c:v>
                </c:pt>
                <c:pt idx="25">
                  <c:v>162720</c:v>
                </c:pt>
                <c:pt idx="26">
                  <c:v>162742</c:v>
                </c:pt>
                <c:pt idx="27">
                  <c:v>162761</c:v>
                </c:pt>
                <c:pt idx="28">
                  <c:v>162764</c:v>
                </c:pt>
                <c:pt idx="29">
                  <c:v>162759</c:v>
                </c:pt>
                <c:pt idx="30">
                  <c:v>162754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E0A4-4611-A94D-4093E77A16D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41921864"/>
        <c:axId val="241923504"/>
      </c:lineChart>
      <c:dateAx>
        <c:axId val="241921864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41923504"/>
        <c:crosses val="autoZero"/>
        <c:auto val="1"/>
        <c:lblOffset val="100"/>
        <c:baseTimeUnit val="days"/>
      </c:dateAx>
      <c:valAx>
        <c:axId val="24192350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4192186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radarChart>
        <c:radarStyle val="marker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Visit Honduras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Sheet1!$A$2:$A$7</c:f>
              <c:strCache>
                <c:ptCount val="6"/>
                <c:pt idx="0">
                  <c:v>Fans</c:v>
                </c:pt>
                <c:pt idx="1">
                  <c:v>Own Posts</c:v>
                </c:pt>
                <c:pt idx="2">
                  <c:v>Interactions Total</c:v>
                </c:pt>
                <c:pt idx="3">
                  <c:v>Response Rate</c:v>
                </c:pt>
                <c:pt idx="4">
                  <c:v>Interaction Rate</c:v>
                </c:pt>
                <c:pt idx="5">
                  <c:v>Fans Change Rate</c:v>
                </c:pt>
              </c:strCache>
            </c:strRef>
          </c:cat>
          <c:val>
            <c:numRef>
              <c:f>Sheet1!$B$2:$B$7</c:f>
              <c:numCache>
                <c:formatCode>General</c:formatCode>
                <c:ptCount val="6"/>
                <c:pt idx="0">
                  <c:v>100</c:v>
                </c:pt>
                <c:pt idx="1">
                  <c:v>100</c:v>
                </c:pt>
                <c:pt idx="2">
                  <c:v>100</c:v>
                </c:pt>
                <c:pt idx="3">
                  <c:v>0</c:v>
                </c:pt>
                <c:pt idx="4">
                  <c:v>100</c:v>
                </c:pt>
                <c:pt idx="5">
                  <c:v>100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20CB-4678-8CF0-4F394AF478F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241085352"/>
        <c:axId val="241083056"/>
      </c:radarChart>
      <c:catAx>
        <c:axId val="24108535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41083056"/>
        <c:crosses val="autoZero"/>
        <c:auto val="1"/>
        <c:lblAlgn val="ctr"/>
        <c:lblOffset val="100"/>
        <c:noMultiLvlLbl val="0"/>
      </c:catAx>
      <c:valAx>
        <c:axId val="24108305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4108535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Visit Honduras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42748</c:v>
                </c:pt>
                <c:pt idx="1">
                  <c:v>42749</c:v>
                </c:pt>
                <c:pt idx="2">
                  <c:v>42750</c:v>
                </c:pt>
                <c:pt idx="3">
                  <c:v>42751</c:v>
                </c:pt>
                <c:pt idx="4">
                  <c:v>42752</c:v>
                </c:pt>
                <c:pt idx="5">
                  <c:v>42753</c:v>
                </c:pt>
                <c:pt idx="6">
                  <c:v>42754</c:v>
                </c:pt>
                <c:pt idx="7">
                  <c:v>42755</c:v>
                </c:pt>
                <c:pt idx="8">
                  <c:v>42756</c:v>
                </c:pt>
                <c:pt idx="9">
                  <c:v>42757</c:v>
                </c:pt>
                <c:pt idx="10">
                  <c:v>42758</c:v>
                </c:pt>
                <c:pt idx="11">
                  <c:v>42759</c:v>
                </c:pt>
                <c:pt idx="12">
                  <c:v>42760</c:v>
                </c:pt>
                <c:pt idx="13">
                  <c:v>42761</c:v>
                </c:pt>
                <c:pt idx="14">
                  <c:v>42762</c:v>
                </c:pt>
                <c:pt idx="15">
                  <c:v>42763</c:v>
                </c:pt>
                <c:pt idx="16">
                  <c:v>42764</c:v>
                </c:pt>
                <c:pt idx="17">
                  <c:v>42765</c:v>
                </c:pt>
                <c:pt idx="18">
                  <c:v>42766</c:v>
                </c:pt>
                <c:pt idx="19">
                  <c:v>42767</c:v>
                </c:pt>
                <c:pt idx="20">
                  <c:v>42768</c:v>
                </c:pt>
                <c:pt idx="21">
                  <c:v>42769</c:v>
                </c:pt>
                <c:pt idx="22">
                  <c:v>42770</c:v>
                </c:pt>
                <c:pt idx="23">
                  <c:v>42771</c:v>
                </c:pt>
                <c:pt idx="24">
                  <c:v>42772</c:v>
                </c:pt>
                <c:pt idx="25">
                  <c:v>42773</c:v>
                </c:pt>
                <c:pt idx="26">
                  <c:v>42774</c:v>
                </c:pt>
                <c:pt idx="27">
                  <c:v>42775</c:v>
                </c:pt>
                <c:pt idx="28">
                  <c:v>42776</c:v>
                </c:pt>
                <c:pt idx="29">
                  <c:v>42777</c:v>
                </c:pt>
                <c:pt idx="30">
                  <c:v>42778</c:v>
                </c:pt>
              </c:numCache>
            </c:numRef>
          </c:cat>
          <c:val>
            <c:numRef>
              <c:f>Sheet1!$B$2:$B$32</c:f>
              <c:numCache>
                <c:formatCode>General</c:formatCode>
                <c:ptCount val="31"/>
                <c:pt idx="0">
                  <c:v>-16</c:v>
                </c:pt>
                <c:pt idx="1">
                  <c:v>0</c:v>
                </c:pt>
                <c:pt idx="2">
                  <c:v>-11</c:v>
                </c:pt>
                <c:pt idx="3">
                  <c:v>-15</c:v>
                </c:pt>
                <c:pt idx="4">
                  <c:v>-12</c:v>
                </c:pt>
                <c:pt idx="5">
                  <c:v>-14</c:v>
                </c:pt>
                <c:pt idx="6">
                  <c:v>43</c:v>
                </c:pt>
                <c:pt idx="7">
                  <c:v>34</c:v>
                </c:pt>
                <c:pt idx="8">
                  <c:v>-6</c:v>
                </c:pt>
                <c:pt idx="9">
                  <c:v>3</c:v>
                </c:pt>
                <c:pt idx="10">
                  <c:v>-2</c:v>
                </c:pt>
                <c:pt idx="11">
                  <c:v>2</c:v>
                </c:pt>
                <c:pt idx="12">
                  <c:v>-4</c:v>
                </c:pt>
                <c:pt idx="13">
                  <c:v>13</c:v>
                </c:pt>
                <c:pt idx="14">
                  <c:v>-17</c:v>
                </c:pt>
                <c:pt idx="15">
                  <c:v>0</c:v>
                </c:pt>
                <c:pt idx="16">
                  <c:v>-11</c:v>
                </c:pt>
                <c:pt idx="17">
                  <c:v>21</c:v>
                </c:pt>
                <c:pt idx="18">
                  <c:v>7</c:v>
                </c:pt>
                <c:pt idx="19">
                  <c:v>-6</c:v>
                </c:pt>
                <c:pt idx="20">
                  <c:v>-15</c:v>
                </c:pt>
                <c:pt idx="21">
                  <c:v>5</c:v>
                </c:pt>
                <c:pt idx="22">
                  <c:v>17</c:v>
                </c:pt>
                <c:pt idx="23">
                  <c:v>7</c:v>
                </c:pt>
                <c:pt idx="24">
                  <c:v>-6</c:v>
                </c:pt>
                <c:pt idx="25">
                  <c:v>-14</c:v>
                </c:pt>
                <c:pt idx="26">
                  <c:v>22</c:v>
                </c:pt>
                <c:pt idx="27">
                  <c:v>19</c:v>
                </c:pt>
                <c:pt idx="28">
                  <c:v>3</c:v>
                </c:pt>
                <c:pt idx="29">
                  <c:v>-5</c:v>
                </c:pt>
                <c:pt idx="30">
                  <c:v>-5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9008-4F4D-BD0A-447B33E8536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41917272"/>
        <c:axId val="241919896"/>
      </c:lineChart>
      <c:dateAx>
        <c:axId val="241917272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41919896"/>
        <c:crosses val="autoZero"/>
        <c:auto val="1"/>
        <c:lblOffset val="100"/>
        <c:baseTimeUnit val="days"/>
      </c:dateAx>
      <c:valAx>
        <c:axId val="24191989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4191727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Visit Honduras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-1</c:v>
                </c:pt>
                <c:pt idx="1">
                  <c:v>-4</c:v>
                </c:pt>
                <c:pt idx="2">
                  <c:v>-1</c:v>
                </c:pt>
                <c:pt idx="3">
                  <c:v>15</c:v>
                </c:pt>
                <c:pt idx="4">
                  <c:v>2</c:v>
                </c:pt>
                <c:pt idx="5">
                  <c:v>1</c:v>
                </c:pt>
                <c:pt idx="6">
                  <c:v>-3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7681-4A6E-B70B-9011DC9635D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236821952"/>
        <c:axId val="239920584"/>
      </c:barChart>
      <c:catAx>
        <c:axId val="23682195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39920584"/>
        <c:crosses val="autoZero"/>
        <c:auto val="1"/>
        <c:lblAlgn val="ctr"/>
        <c:lblOffset val="100"/>
        <c:noMultiLvlLbl val="0"/>
      </c:catAx>
      <c:valAx>
        <c:axId val="23992058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3682195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Visit Honduras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42748</c:v>
                </c:pt>
                <c:pt idx="1">
                  <c:v>42749</c:v>
                </c:pt>
                <c:pt idx="2">
                  <c:v>42750</c:v>
                </c:pt>
                <c:pt idx="3">
                  <c:v>42751</c:v>
                </c:pt>
                <c:pt idx="4">
                  <c:v>42752</c:v>
                </c:pt>
                <c:pt idx="5">
                  <c:v>42753</c:v>
                </c:pt>
                <c:pt idx="6">
                  <c:v>42754</c:v>
                </c:pt>
                <c:pt idx="7">
                  <c:v>42755</c:v>
                </c:pt>
                <c:pt idx="8">
                  <c:v>42756</c:v>
                </c:pt>
                <c:pt idx="9">
                  <c:v>42757</c:v>
                </c:pt>
                <c:pt idx="10">
                  <c:v>42758</c:v>
                </c:pt>
                <c:pt idx="11">
                  <c:v>42759</c:v>
                </c:pt>
                <c:pt idx="12">
                  <c:v>42760</c:v>
                </c:pt>
                <c:pt idx="13">
                  <c:v>42761</c:v>
                </c:pt>
                <c:pt idx="14">
                  <c:v>42762</c:v>
                </c:pt>
                <c:pt idx="15">
                  <c:v>42763</c:v>
                </c:pt>
                <c:pt idx="16">
                  <c:v>42764</c:v>
                </c:pt>
                <c:pt idx="17">
                  <c:v>42765</c:v>
                </c:pt>
                <c:pt idx="18">
                  <c:v>42766</c:v>
                </c:pt>
                <c:pt idx="19">
                  <c:v>42767</c:v>
                </c:pt>
                <c:pt idx="20">
                  <c:v>42768</c:v>
                </c:pt>
                <c:pt idx="21">
                  <c:v>42769</c:v>
                </c:pt>
                <c:pt idx="22">
                  <c:v>42770</c:v>
                </c:pt>
                <c:pt idx="23">
                  <c:v>42771</c:v>
                </c:pt>
                <c:pt idx="24">
                  <c:v>42772</c:v>
                </c:pt>
                <c:pt idx="25">
                  <c:v>42773</c:v>
                </c:pt>
                <c:pt idx="26">
                  <c:v>42774</c:v>
                </c:pt>
                <c:pt idx="27">
                  <c:v>42775</c:v>
                </c:pt>
                <c:pt idx="28">
                  <c:v>42776</c:v>
                </c:pt>
                <c:pt idx="29">
                  <c:v>42777</c:v>
                </c:pt>
                <c:pt idx="30">
                  <c:v>42778</c:v>
                </c:pt>
              </c:numCache>
            </c:numRef>
          </c:cat>
          <c:val>
            <c:numRef>
              <c:f>Sheet1!$B$2:$B$32</c:f>
              <c:numCache>
                <c:formatCode>General</c:formatCode>
                <c:ptCount val="31"/>
                <c:pt idx="0">
                  <c:v>2</c:v>
                </c:pt>
                <c:pt idx="1">
                  <c:v>2</c:v>
                </c:pt>
                <c:pt idx="2">
                  <c:v>1</c:v>
                </c:pt>
                <c:pt idx="3">
                  <c:v>1</c:v>
                </c:pt>
                <c:pt idx="4">
                  <c:v>2</c:v>
                </c:pt>
                <c:pt idx="5">
                  <c:v>1</c:v>
                </c:pt>
                <c:pt idx="6">
                  <c:v>3</c:v>
                </c:pt>
                <c:pt idx="7">
                  <c:v>2</c:v>
                </c:pt>
                <c:pt idx="8">
                  <c:v>4</c:v>
                </c:pt>
                <c:pt idx="9">
                  <c:v>1</c:v>
                </c:pt>
                <c:pt idx="10">
                  <c:v>1</c:v>
                </c:pt>
                <c:pt idx="11">
                  <c:v>2</c:v>
                </c:pt>
                <c:pt idx="12">
                  <c:v>2</c:v>
                </c:pt>
                <c:pt idx="13">
                  <c:v>3</c:v>
                </c:pt>
                <c:pt idx="14">
                  <c:v>3</c:v>
                </c:pt>
                <c:pt idx="15">
                  <c:v>2</c:v>
                </c:pt>
                <c:pt idx="16">
                  <c:v>1</c:v>
                </c:pt>
                <c:pt idx="17">
                  <c:v>2</c:v>
                </c:pt>
                <c:pt idx="18">
                  <c:v>2</c:v>
                </c:pt>
                <c:pt idx="19">
                  <c:v>2</c:v>
                </c:pt>
                <c:pt idx="20">
                  <c:v>1</c:v>
                </c:pt>
                <c:pt idx="21">
                  <c:v>2</c:v>
                </c:pt>
                <c:pt idx="22">
                  <c:v>3</c:v>
                </c:pt>
                <c:pt idx="23">
                  <c:v>1</c:v>
                </c:pt>
                <c:pt idx="24">
                  <c:v>1</c:v>
                </c:pt>
                <c:pt idx="25">
                  <c:v>2</c:v>
                </c:pt>
                <c:pt idx="26">
                  <c:v>2</c:v>
                </c:pt>
                <c:pt idx="27">
                  <c:v>2</c:v>
                </c:pt>
                <c:pt idx="28">
                  <c:v>3</c:v>
                </c:pt>
                <c:pt idx="29">
                  <c:v>2</c:v>
                </c:pt>
                <c:pt idx="30">
                  <c:v>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8CA7-45C5-974E-67550CB0B8F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39920256"/>
        <c:axId val="239916648"/>
      </c:lineChart>
      <c:dateAx>
        <c:axId val="239920256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39916648"/>
        <c:crosses val="autoZero"/>
        <c:auto val="1"/>
        <c:lblOffset val="100"/>
        <c:baseTimeUnit val="days"/>
      </c:dateAx>
      <c:valAx>
        <c:axId val="23991664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3992025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Visit Honduras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5</c:v>
                </c:pt>
                <c:pt idx="1">
                  <c:v>8</c:v>
                </c:pt>
                <c:pt idx="2">
                  <c:v>7</c:v>
                </c:pt>
                <c:pt idx="3">
                  <c:v>9</c:v>
                </c:pt>
                <c:pt idx="4">
                  <c:v>12</c:v>
                </c:pt>
                <c:pt idx="5">
                  <c:v>13</c:v>
                </c:pt>
                <c:pt idx="6">
                  <c:v>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F1FA-43DE-8529-ED31B7B6555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242293992"/>
        <c:axId val="242291368"/>
      </c:barChart>
      <c:catAx>
        <c:axId val="24229399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42291368"/>
        <c:crosses val="autoZero"/>
        <c:auto val="1"/>
        <c:lblAlgn val="ctr"/>
        <c:lblOffset val="100"/>
        <c:noMultiLvlLbl val="0"/>
      </c:catAx>
      <c:valAx>
        <c:axId val="24229136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4229399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Visit Honduras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5.8994512281304999E-2</c:v>
                </c:pt>
                <c:pt idx="1">
                  <c:v>7.3435877266832997E-2</c:v>
                </c:pt>
                <c:pt idx="2">
                  <c:v>5.8731143922907E-2</c:v>
                </c:pt>
                <c:pt idx="3">
                  <c:v>6.1384336274182001E-2</c:v>
                </c:pt>
                <c:pt idx="4">
                  <c:v>8.8952663049156E-2</c:v>
                </c:pt>
                <c:pt idx="5">
                  <c:v>5.0722044613654003E-2</c:v>
                </c:pt>
                <c:pt idx="6">
                  <c:v>4.3262642339624E-2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3CEE-41F5-9DC3-11C012BFE5D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242292680"/>
        <c:axId val="242295960"/>
      </c:barChart>
      <c:catAx>
        <c:axId val="24229268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42295960"/>
        <c:crosses val="autoZero"/>
        <c:auto val="1"/>
        <c:lblAlgn val="ctr"/>
        <c:lblOffset val="100"/>
        <c:noMultiLvlLbl val="0"/>
      </c:catAx>
      <c:valAx>
        <c:axId val="24229596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4229268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Visit Honduras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Sheet1!$B$2:$B$25</c:f>
              <c:numCache>
                <c:formatCode>General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1</c:v>
                </c:pt>
                <c:pt idx="4">
                  <c:v>1</c:v>
                </c:pt>
                <c:pt idx="5">
                  <c:v>0</c:v>
                </c:pt>
                <c:pt idx="6">
                  <c:v>1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1</c:v>
                </c:pt>
                <c:pt idx="12">
                  <c:v>8</c:v>
                </c:pt>
                <c:pt idx="13">
                  <c:v>10</c:v>
                </c:pt>
                <c:pt idx="14">
                  <c:v>7</c:v>
                </c:pt>
                <c:pt idx="15">
                  <c:v>3</c:v>
                </c:pt>
                <c:pt idx="16">
                  <c:v>5</c:v>
                </c:pt>
                <c:pt idx="17">
                  <c:v>2</c:v>
                </c:pt>
                <c:pt idx="18">
                  <c:v>3</c:v>
                </c:pt>
                <c:pt idx="19">
                  <c:v>3</c:v>
                </c:pt>
                <c:pt idx="20">
                  <c:v>7</c:v>
                </c:pt>
                <c:pt idx="21">
                  <c:v>6</c:v>
                </c:pt>
                <c:pt idx="22">
                  <c:v>1</c:v>
                </c:pt>
                <c:pt idx="2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B53F-4E20-9A65-DE6D4CFE5A2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42293008"/>
        <c:axId val="242297272"/>
      </c:lineChart>
      <c:catAx>
        <c:axId val="24229300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42297272"/>
        <c:crosses val="autoZero"/>
        <c:auto val="1"/>
        <c:lblAlgn val="ctr"/>
        <c:lblOffset val="100"/>
        <c:noMultiLvlLbl val="0"/>
      </c:catAx>
      <c:valAx>
        <c:axId val="24229727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4229300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Visit Honduras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Sheet1!$B$2:$B$25</c:f>
              <c:numCache>
                <c:formatCode>General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1.9664112380401999E-2</c:v>
                </c:pt>
                <c:pt idx="4">
                  <c:v>1.4133580773413999E-2</c:v>
                </c:pt>
                <c:pt idx="5">
                  <c:v>0</c:v>
                </c:pt>
                <c:pt idx="6">
                  <c:v>8.5415988152372002E-2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6.7595386307632999E-3</c:v>
                </c:pt>
                <c:pt idx="12">
                  <c:v>5.6995200727571999E-2</c:v>
                </c:pt>
                <c:pt idx="13">
                  <c:v>0.11190108951473</c:v>
                </c:pt>
                <c:pt idx="14">
                  <c:v>5.6446536877673002E-2</c:v>
                </c:pt>
                <c:pt idx="15">
                  <c:v>0.15997574759472999</c:v>
                </c:pt>
                <c:pt idx="16">
                  <c:v>7.5706832664549001E-2</c:v>
                </c:pt>
                <c:pt idx="17">
                  <c:v>1.1675566725863999E-2</c:v>
                </c:pt>
                <c:pt idx="18">
                  <c:v>3.4207362161741001E-2</c:v>
                </c:pt>
                <c:pt idx="19">
                  <c:v>4.5678094383643002E-2</c:v>
                </c:pt>
                <c:pt idx="20">
                  <c:v>5.0916005270684003E-2</c:v>
                </c:pt>
                <c:pt idx="21">
                  <c:v>1.4031163521433E-2</c:v>
                </c:pt>
                <c:pt idx="22">
                  <c:v>0.13088924803204999</c:v>
                </c:pt>
                <c:pt idx="2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EA38-43FF-B327-2B6BE5CF67C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42300224"/>
        <c:axId val="242303504"/>
      </c:lineChart>
      <c:catAx>
        <c:axId val="24230022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42303504"/>
        <c:crosses val="autoZero"/>
        <c:auto val="1"/>
        <c:lblAlgn val="ctr"/>
        <c:lblOffset val="100"/>
        <c:noMultiLvlLbl val="0"/>
      </c:catAx>
      <c:valAx>
        <c:axId val="24230350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4230022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0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Link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Visit Honduras</c:v>
                </c:pt>
              </c:strCache>
            </c:strRef>
          </c:cat>
          <c:val>
            <c:numRef>
              <c:f>Sheet1!$B$2</c:f>
              <c:numCache>
                <c:formatCode>General</c:formatCode>
                <c:ptCount val="1"/>
                <c:pt idx="0">
                  <c:v>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B3F9-46C7-A235-B88166394B71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Photo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Visit Honduras</c:v>
                </c:pt>
              </c:strCache>
            </c:strRef>
          </c:cat>
          <c:val>
            <c:numRef>
              <c:f>Sheet1!$C$2</c:f>
              <c:numCache>
                <c:formatCode>General</c:formatCode>
                <c:ptCount val="1"/>
                <c:pt idx="0">
                  <c:v>44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B3F9-46C7-A235-B88166394B71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Video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Visit Honduras</c:v>
                </c:pt>
              </c:strCache>
            </c:strRef>
          </c:cat>
          <c:val>
            <c:numRef>
              <c:f>Sheet1!$D$2</c:f>
              <c:numCache>
                <c:formatCode>General</c:formatCode>
                <c:ptCount val="1"/>
                <c:pt idx="0">
                  <c:v>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B3F9-46C7-A235-B88166394B7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242301208"/>
        <c:axId val="242301536"/>
      </c:barChart>
      <c:catAx>
        <c:axId val="24230120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42301536"/>
        <c:crosses val="autoZero"/>
        <c:auto val="1"/>
        <c:lblAlgn val="ctr"/>
        <c:lblOffset val="100"/>
        <c:noMultiLvlLbl val="0"/>
      </c:catAx>
      <c:valAx>
        <c:axId val="24230153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4230120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Visit Honduras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Status</c:v>
                </c:pt>
                <c:pt idx="1">
                  <c:v>Link</c:v>
                </c:pt>
                <c:pt idx="2">
                  <c:v>Photo</c:v>
                </c:pt>
                <c:pt idx="3">
                  <c:v>Coverphoto</c:v>
                </c:pt>
                <c:pt idx="4">
                  <c:v>Video</c:v>
                </c:pt>
                <c:pt idx="5">
                  <c:v>Note</c:v>
                </c:pt>
                <c:pt idx="6">
                  <c:v>Misc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0</c:v>
                </c:pt>
                <c:pt idx="1">
                  <c:v>6.7598847097586998E-2</c:v>
                </c:pt>
                <c:pt idx="2">
                  <c:v>5.2489568332134001E-2</c:v>
                </c:pt>
                <c:pt idx="3">
                  <c:v>0</c:v>
                </c:pt>
                <c:pt idx="4">
                  <c:v>0.13414878407809</c:v>
                </c:pt>
                <c:pt idx="5">
                  <c:v>0</c:v>
                </c:pt>
                <c:pt idx="6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AE1F-4EF8-828D-7B0523F42D3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15432208"/>
        <c:axId val="315433520"/>
      </c:barChart>
      <c:catAx>
        <c:axId val="31543220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15433520"/>
        <c:crosses val="autoZero"/>
        <c:auto val="1"/>
        <c:lblAlgn val="ctr"/>
        <c:lblOffset val="100"/>
        <c:noMultiLvlLbl val="0"/>
      </c:catAx>
      <c:valAx>
        <c:axId val="31543352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1543220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Like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Visit Honduras</c:v>
                </c:pt>
              </c:strCache>
            </c:strRef>
          </c:cat>
          <c:val>
            <c:numRef>
              <c:f>Sheet1!$B$2</c:f>
              <c:numCache>
                <c:formatCode>General</c:formatCode>
                <c:ptCount val="1"/>
                <c:pt idx="0">
                  <c:v>4297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06C2-4017-BCEA-764DAB8FFAE0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Love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Visit Honduras</c:v>
                </c:pt>
              </c:strCache>
            </c:strRef>
          </c:cat>
          <c:val>
            <c:numRef>
              <c:f>Sheet1!$C$2</c:f>
              <c:numCache>
                <c:formatCode>General</c:formatCode>
                <c:ptCount val="1"/>
                <c:pt idx="0">
                  <c:v>444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06C2-4017-BCEA-764DAB8FFAE0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Haha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Visit Honduras</c:v>
                </c:pt>
              </c:strCache>
            </c:strRef>
          </c:cat>
          <c:val>
            <c:numRef>
              <c:f>Sheet1!$D$2</c:f>
              <c:numCache>
                <c:formatCode>General</c:formatCode>
                <c:ptCount val="1"/>
                <c:pt idx="0">
                  <c:v>28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06C2-4017-BCEA-764DAB8FFAE0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Wow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Visit Honduras</c:v>
                </c:pt>
              </c:strCache>
            </c:strRef>
          </c:cat>
          <c:val>
            <c:numRef>
              <c:f>Sheet1!$E$2</c:f>
              <c:numCache>
                <c:formatCode>General</c:formatCode>
                <c:ptCount val="1"/>
                <c:pt idx="0">
                  <c:v>12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06C2-4017-BCEA-764DAB8FFAE0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Sad</c:v>
                </c:pt>
              </c:strCache>
            </c:strRef>
          </c:tx>
          <c:spPr>
            <a:solidFill>
              <a:schemeClr val="accent5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Visit Honduras</c:v>
                </c:pt>
              </c:strCache>
            </c:strRef>
          </c:cat>
          <c:val>
            <c:numRef>
              <c:f>Sheet1!$F$2</c:f>
              <c:numCache>
                <c:formatCode>General</c:formatCode>
                <c:ptCount val="1"/>
                <c:pt idx="0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06C2-4017-BCEA-764DAB8FFAE0}"/>
            </c:ext>
          </c:extLst>
        </c:ser>
        <c:ser>
          <c:idx val="5"/>
          <c:order val="5"/>
          <c:tx>
            <c:strRef>
              <c:f>Sheet1!$G$1</c:f>
              <c:strCache>
                <c:ptCount val="1"/>
                <c:pt idx="0">
                  <c:v>Angry</c:v>
                </c:pt>
              </c:strCache>
            </c:strRef>
          </c:tx>
          <c:spPr>
            <a:solidFill>
              <a:schemeClr val="accent6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Visit Honduras</c:v>
                </c:pt>
              </c:strCache>
            </c:strRef>
          </c:cat>
          <c:val>
            <c:numRef>
              <c:f>Sheet1!$G$2</c:f>
              <c:numCache>
                <c:formatCode>General</c:formatCode>
                <c:ptCount val="1"/>
                <c:pt idx="0">
                  <c:v>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5-06C2-4017-BCEA-764DAB8FFAE0}"/>
            </c:ext>
          </c:extLst>
        </c:ser>
        <c:ser>
          <c:idx val="6"/>
          <c:order val="6"/>
          <c:tx>
            <c:strRef>
              <c:f>Sheet1!$H$1</c:f>
              <c:strCache>
                <c:ptCount val="1"/>
                <c:pt idx="0">
                  <c:v>Comment</c:v>
                </c:pt>
              </c:strCache>
            </c:strRef>
          </c:tx>
          <c:spPr>
            <a:solidFill>
              <a:schemeClr val="accent1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Visit Honduras</c:v>
                </c:pt>
              </c:strCache>
            </c:strRef>
          </c:cat>
          <c:val>
            <c:numRef>
              <c:f>Sheet1!$H$2</c:f>
              <c:numCache>
                <c:formatCode>General</c:formatCode>
                <c:ptCount val="1"/>
                <c:pt idx="0">
                  <c:v>221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06C2-4017-BCEA-764DAB8FFAE0}"/>
            </c:ext>
          </c:extLst>
        </c:ser>
        <c:ser>
          <c:idx val="7"/>
          <c:order val="7"/>
          <c:tx>
            <c:strRef>
              <c:f>Sheet1!$I$1</c:f>
              <c:strCache>
                <c:ptCount val="1"/>
                <c:pt idx="0">
                  <c:v>Share</c:v>
                </c:pt>
              </c:strCache>
            </c:strRef>
          </c:tx>
          <c:spPr>
            <a:solidFill>
              <a:schemeClr val="accent2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Visit Honduras</c:v>
                </c:pt>
              </c:strCache>
            </c:strRef>
          </c:cat>
          <c:val>
            <c:numRef>
              <c:f>Sheet1!$I$2</c:f>
              <c:numCache>
                <c:formatCode>General</c:formatCode>
                <c:ptCount val="1"/>
                <c:pt idx="0">
                  <c:v>1162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7-06C2-4017-BCEA-764DAB8FFAE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315431552"/>
        <c:axId val="315431880"/>
      </c:barChart>
      <c:catAx>
        <c:axId val="31543155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15431880"/>
        <c:crosses val="autoZero"/>
        <c:auto val="1"/>
        <c:lblAlgn val="ctr"/>
        <c:lblOffset val="100"/>
        <c:noMultiLvlLbl val="0"/>
      </c:catAx>
      <c:valAx>
        <c:axId val="31543188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1543155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Visit Honduras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Sheet1!$A$2:$A$6</c:f>
              <c:strCache>
                <c:ptCount val="5"/>
                <c:pt idx="0">
                  <c:v>0h - 2h</c:v>
                </c:pt>
                <c:pt idx="1">
                  <c:v>2h - 8h</c:v>
                </c:pt>
                <c:pt idx="2">
                  <c:v>8h - 24h</c:v>
                </c:pt>
                <c:pt idx="3">
                  <c:v>24h+</c:v>
                </c:pt>
                <c:pt idx="4">
                  <c:v>Not responded</c:v>
                </c:pt>
              </c:strCache>
            </c:strRef>
          </c:cat>
          <c:val>
            <c:numRef>
              <c:f>Sheet1!$B$2:$B$6</c:f>
              <c:numCache>
                <c:formatCode>General</c:formatCode>
                <c:ptCount val="5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46E2-4075-A96C-A9C9E697C49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274647264"/>
        <c:axId val="274648248"/>
      </c:barChart>
      <c:catAx>
        <c:axId val="27464726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74648248"/>
        <c:crosses val="autoZero"/>
        <c:auto val="1"/>
        <c:lblAlgn val="ctr"/>
        <c:lblOffset val="100"/>
        <c:noMultiLvlLbl val="0"/>
      </c:catAx>
      <c:valAx>
        <c:axId val="27464824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7464726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8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9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0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31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6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7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8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9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0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2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3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2/13/2017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2/13/2017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2/13/2017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2/13/2017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2/13/2017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2/13/2017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2/13/2017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2/13/2017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2/13/2017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2/13/2017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5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6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7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8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9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0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1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2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3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/>
              <a:t>Reporte Facebook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/>
              <a:t>Socialad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3172859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Key Metrics Table</a:t>
            </a:r>
            <a:endParaRPr lang="en-US"/>
          </a:p>
        </p:txBody>
      </p:sp>
      <p:graphicFrame>
        <p:nvGraphicFramePr>
          <p:cNvPr id="6" name="Table Placeholder 5"/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81712488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63624">
                  <a:extLst>
                    <a:ext uri="{9D8B030D-6E8A-4147-A177-3AD203B41FA5}">
                      <a16:colId xmlns:a16="http://schemas.microsoft.com/office/drawing/2014/main" val="3048135880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3735045723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1613324902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1033370497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1995749584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2959122343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1729221109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3254063054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814550922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328136423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Fans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+/-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Posts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Reactions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Shares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User Posts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Response Rate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5631481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Visit Honduras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162754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37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59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4783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221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1162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0.0642%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0.0%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2718953"/>
                  </a:ext>
                </a:extLst>
              </a:tr>
            </a:tbl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01/13/2017 - 02/12/2017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2005465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Fans Total</a:t>
            </a:r>
            <a:endParaRPr lang="en-US"/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018406055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01/13/2017 - 02/12/2017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604613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Key Metrics Radar</a:t>
            </a:r>
            <a:endParaRPr lang="en-US"/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9519044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01/13/2017 - 02/12/2017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0991645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Fans Change</a:t>
            </a:r>
            <a:endParaRPr lang="en-US"/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039579725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01/13/2017 - 02/12/2017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3265690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Fans Change Per Weekday</a:t>
            </a:r>
            <a:endParaRPr lang="en-US"/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82000422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01/13/2017 - 02/12/2017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355609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Own Posts</a:t>
            </a:r>
            <a:endParaRPr lang="en-US"/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0500480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01/13/2017 - 02/12/2017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3957389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Own Posts Table - 1 of 3</a:t>
            </a:r>
            <a:endParaRPr lang="en-US"/>
          </a:p>
        </p:txBody>
      </p:sp>
      <p:graphicFrame>
        <p:nvGraphicFramePr>
          <p:cNvPr id="6" name="Table Placeholder 5"/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61502882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621024">
                  <a:extLst>
                    <a:ext uri="{9D8B030D-6E8A-4147-A177-3AD203B41FA5}">
                      <a16:colId xmlns:a16="http://schemas.microsoft.com/office/drawing/2014/main" val="190627469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19412600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00295462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74098969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79563169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75663421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27513447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78368669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Post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Total Interactions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Reactions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Shares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Type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Sponsored?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1284312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s-ES" sz="1000" b="1"/>
                        <a:t>Visit Honduras - 2017-01-24 13:49:01</a:t>
                      </a:r>
                      <a:r>
                        <a:rPr lang="es-ES" sz="1000"/>
                        <a:t>
Reacciona y comenta si tuvieras unas vacaciones con todo pagado ¿Adónde irías?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619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528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0.3804%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Photo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6811832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Visit Honduras - 2017-02-03 13:19:42</a:t>
                      </a:r>
                      <a:r>
                        <a:rPr lang="en-US" sz="1000"/>
                        <a:t>
17 places in #Honduras you must visit this 2017. Let's go!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607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286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289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0.3730%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3669277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s-ES" sz="1000" b="1"/>
                        <a:t>Visit Honduras - 2017-01-25 16:01:38</a:t>
                      </a:r>
                      <a:r>
                        <a:rPr lang="es-ES" sz="1000"/>
                        <a:t>
¡Hoy es el Día de la Mujer Hondureña, y a todas las hermosas mujeres les deseamos un excelente día! #Diadelamujerhondureña #Honduras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404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281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119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0.2483%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2294608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Visit Honduras - 2017-02-04 15:59:34</a:t>
                      </a:r>
                      <a:r>
                        <a:rPr lang="en-US" sz="1000"/>
                        <a:t>
Taking your kids on a trip to Honduras will only make it better according to matadornetwork.com and we couldn't agree more! 
Check this link out and see it by yourself.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374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250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119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0.2298%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Link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3371857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s-ES" sz="1000" b="1"/>
                        <a:t>Visit Honduras - 2017-01-30 15:07:31</a:t>
                      </a:r>
                      <a:r>
                        <a:rPr lang="es-ES" sz="1000"/>
                        <a:t>
#Honduras puede ser vista de muchas maneras pero siempre llena de belleza. Gracias a Marian Fernanda Peralta por compartirnos una nueva manera de ver nuestra tierra y su cultura.
Fotos por Fredy Caballero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361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328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25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0.2218%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Photo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6648579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s-ES" sz="1000" b="1"/>
                        <a:t>Visit Honduras - 2017-01-21 12:54:24</a:t>
                      </a:r>
                      <a:r>
                        <a:rPr lang="es-ES" sz="1000"/>
                        <a:t>
España se enamora del sabor de nuestro café!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294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228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0.1807%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4493554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s-ES" sz="1000" b="1"/>
                        <a:t>Visit Honduras - 2017-02-02 14:00:59</a:t>
                      </a:r>
                      <a:r>
                        <a:rPr lang="es-ES" sz="1000"/>
                        <a:t>
Esos lugares que pensas que nunca vas a ver y de repente... ¡lo lograste, ya estás ahí! Vámonos a descubrir #Marcala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241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174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17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0.1481%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Photo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4993615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Visit Honduras - 2017-01-27 20:51:57</a:t>
                      </a:r>
                      <a:r>
                        <a:rPr lang="en-US" sz="1000"/>
                        <a:t>
No bragging here, just a friendly reminder #VisitHonduras 😎http://bit.ly/2jyj75q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223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162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57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0.1370%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Link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1803220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Visit Honduras - 2017-02-03 22:29:30</a:t>
                      </a:r>
                      <a:r>
                        <a:rPr lang="en-US" sz="1000"/>
                        <a:t>
If you want another reason to #VisitHonduras, look what USA TODAY says: Utila wins Best Caribbean Dive Site! 
http://bit.ly/2i7yNcG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213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69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0.1309%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Link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7544307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s-ES" sz="1000" b="1"/>
                        <a:t>Visit Honduras - 2017-01-19 13:26:05</a:t>
                      </a:r>
                      <a:r>
                        <a:rPr lang="es-ES" sz="1000"/>
                        <a:t>
Al ritmo de la punta disfrutamos de tradiciones, belleza y colores con aroma a café en #Fitur2017, vive la experiencia y #VisitHonduras !!!!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210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166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44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0.1291%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Photo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17959147"/>
                  </a:ext>
                </a:extLst>
              </a:tr>
            </a:tbl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01/13/2017 - 02/12/2017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8586453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Own Posts Table - 2 of 3</a:t>
            </a:r>
            <a:endParaRPr lang="en-US"/>
          </a:p>
        </p:txBody>
      </p:sp>
      <p:graphicFrame>
        <p:nvGraphicFramePr>
          <p:cNvPr id="6" name="Table Placeholder 5"/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40414924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621024">
                  <a:extLst>
                    <a:ext uri="{9D8B030D-6E8A-4147-A177-3AD203B41FA5}">
                      <a16:colId xmlns:a16="http://schemas.microsoft.com/office/drawing/2014/main" val="59692310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25343461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57226121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32798450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23206202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05722306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89181309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01963651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Post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Total Interactions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Reactions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Shares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Type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Sponsored?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2677033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Visit Honduras - 2017-01-20 12:01:12</a:t>
                      </a:r>
                      <a:r>
                        <a:rPr lang="en-US" sz="1000"/>
                        <a:t>
The day is so perfect in #Roatan that we can't imagine it without you!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190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167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23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0.1168%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Photo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7000673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s-ES" sz="1000" b="1"/>
                        <a:t>Visit Honduras - 2017-01-19 19:02:01</a:t>
                      </a:r>
                      <a:r>
                        <a:rPr lang="es-ES" sz="1000"/>
                        <a:t>
Se viene la hora del café, queremos saber ¿cómo lo prefieren nuestros #catrachos?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172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154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0.1057%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Photo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2628513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s-ES" sz="1000" b="1"/>
                        <a:t>Visit Honduras - 2017-01-20 14:47:23</a:t>
                      </a:r>
                      <a:r>
                        <a:rPr lang="es-ES" sz="1000"/>
                        <a:t>
El pegajoso ritmo de la punta puso a todos a bailar en #FITUR2017, convirtiendo el stand de #Honduras en el más atractivo por su belleza y alegría.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166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128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38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0.1020%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0186598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s-ES" sz="1000" b="1"/>
                        <a:t>Visit Honduras - 2017-01-22 06:00:01</a:t>
                      </a:r>
                      <a:r>
                        <a:rPr lang="es-ES" sz="1000"/>
                        <a:t>
Ya tenemos listo el pan de yema, solo falta una buena taza de #café para sentir los sabores de nuestra tierra. #Honduras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139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118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0.0854%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Photo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9058319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s-ES" sz="1000" b="1"/>
                        <a:t>Visit Honduras - 2017-01-29 18:00:03</a:t>
                      </a:r>
                      <a:r>
                        <a:rPr lang="es-ES" sz="1000"/>
                        <a:t>
Este domingo las baleadas son permitidas hasta de almuerzo ¿Cuántas te vas a comer?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135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0.0830%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Photo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6725501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s-ES" sz="1000" b="1"/>
                        <a:t>Visit Honduras - 2017-02-07 13:30:04</a:t>
                      </a:r>
                      <a:r>
                        <a:rPr lang="es-ES" sz="1000"/>
                        <a:t>
La Basílica de Suyapa, un lugar que debes conocer por su impresionante arquitectura y detalles.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134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19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0.0824%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Photo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8628402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s-ES" sz="1000" b="1"/>
                        <a:t>Visit Honduras - 2017-01-21 16:00:02</a:t>
                      </a:r>
                      <a:r>
                        <a:rPr lang="es-ES" sz="1000"/>
                        <a:t>
Reacciona y coméntanos ¿cuál es tu almuerzo ideal de los sábados?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123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109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0.0756%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Photo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0633181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Visit Honduras - 2017-02-01 20:00:03</a:t>
                      </a:r>
                      <a:r>
                        <a:rPr lang="en-US" sz="1000"/>
                        <a:t>
Honduran beaches in general are a #Rehab from the boring day to day life. Do you need more?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118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95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18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0.0725%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Photo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4323947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s-ES" sz="1000" b="1"/>
                        <a:t>Visit Honduras - 2017-01-13 12:00:02</a:t>
                      </a:r>
                      <a:r>
                        <a:rPr lang="es-ES" sz="1000"/>
                        <a:t>
No logramos decidirnos qué desayunar, ¿Unos deliciosos tamalitos de elote o unos increíbles tamalitos de frijoles? ¿Vos cuáles preferís?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73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0.0559%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Photo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66603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Visit Honduras - 2017-01-13 20:00:00</a:t>
                      </a:r>
                      <a:r>
                        <a:rPr lang="en-US" sz="1000"/>
                        <a:t>
We're so excited for your visit!!! we have a whole day planned out for you, diving near the coral reef! #Honduras2k17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84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73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0.0516%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Photo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19436010"/>
                  </a:ext>
                </a:extLst>
              </a:tr>
            </a:tbl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01/13/2017 - 02/12/2017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7932069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Own Posts Table - 3 of 3</a:t>
            </a:r>
            <a:endParaRPr lang="en-US"/>
          </a:p>
        </p:txBody>
      </p:sp>
      <p:graphicFrame>
        <p:nvGraphicFramePr>
          <p:cNvPr id="6" name="Table Placeholder 5"/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79497836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621024">
                  <a:extLst>
                    <a:ext uri="{9D8B030D-6E8A-4147-A177-3AD203B41FA5}">
                      <a16:colId xmlns:a16="http://schemas.microsoft.com/office/drawing/2014/main" val="333688565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15042259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47631611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06050642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0709192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92261691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97176252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68242740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Post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Total Interactions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Reactions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Shares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Type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Sponsored?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4295823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Visit Honduras - 2017-02-09 14:00:00</a:t>
                      </a:r>
                      <a:r>
                        <a:rPr lang="en-US" sz="1000"/>
                        <a:t>
#LittleFrenchKey in #Roatan is the best beach life experience ever! Don't miss the awesome experience of the tropical paradise only in #Honduras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83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66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0.0510%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Photo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379074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s-ES" sz="1000" b="1"/>
                        <a:t>Visit Honduras - 2017-01-21 12:30:04</a:t>
                      </a:r>
                      <a:r>
                        <a:rPr lang="es-ES" sz="1000"/>
                        <a:t>
Rehabilita tu semana con una escapadita a #SantaLucia, relájate y disfruta de todos lo que este hermoso pueblo nos ofrece.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68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0.0498%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Photo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262339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Visit Honduras - 2017-01-19 14:00:01</a:t>
                      </a:r>
                      <a:r>
                        <a:rPr lang="en-US" sz="1000"/>
                        <a:t>
When you need a rehab from your monotonous life, #Amapala is the place to be!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0.0492%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Photo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4091383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s-ES" sz="1000" b="1"/>
                        <a:t>Visit Honduras - 2017-02-10 20:00:00</a:t>
                      </a:r>
                      <a:r>
                        <a:rPr lang="es-ES" sz="1000"/>
                        <a:t>
Reacciona y déjanos saber, ¿cuál sería tu destino ideal para un fin de semana perfecto?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77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69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0.0473%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Photo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3725525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Visit Honduras - 2017-01-18 13:03:02</a:t>
                      </a:r>
                      <a:r>
                        <a:rPr lang="en-US" sz="1000"/>
                        <a:t>
#Beachlife is just the same as saying #Happylife and in #CayosCochinos the only thing missing is you!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64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0.0430%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Photo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39013552"/>
                  </a:ext>
                </a:extLst>
              </a:tr>
            </a:tbl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01/13/2017 - 02/12/2017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9298821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Own Posts By Weekday</a:t>
            </a:r>
            <a:endParaRPr lang="en-US"/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721852037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01/13/2017 - 02/12/2017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1650163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Interaction Rate By Weekday</a:t>
            </a:r>
            <a:endParaRPr lang="en-US"/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422332628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01/13/2017 - 02/12/2017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4856131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Own Posts By Hour</a:t>
            </a:r>
            <a:endParaRPr lang="en-US"/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592507621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01/13/2017 - 02/12/2017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4300193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Interaction Rate By Hour</a:t>
            </a:r>
            <a:endParaRPr lang="en-US"/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67375713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01/13/2017 - 02/12/2017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8740048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Post Type Distribution</a:t>
            </a:r>
            <a:endParaRPr lang="en-US"/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801501011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01/13/2017 - 02/12/2017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9365494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Interaction Rate By Post Type</a:t>
            </a:r>
            <a:endParaRPr lang="en-US"/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401623624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01/13/2017 - 02/12/2017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48395982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Interactions Distribution</a:t>
            </a:r>
            <a:endParaRPr lang="en-US"/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922866677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01/13/2017 - 02/12/2017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56780872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Key Influencers - 1 of 2</a:t>
            </a:r>
            <a:endParaRPr lang="en-US"/>
          </a:p>
        </p:txBody>
      </p:sp>
      <p:graphicFrame>
        <p:nvGraphicFramePr>
          <p:cNvPr id="6" name="Table Placeholder 5"/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1989217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2853592155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403691707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63598717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51465275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4504687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On Pages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Posts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Total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9532616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Miriam Ramos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Visit Honduras (6)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1875859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Azalia Acosta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Visit Honduras (4)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2768715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Reina Puerto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Visit Honduras (3)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7521058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Vera Violeta Saravia Ortiz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Visit Honduras (3)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2404523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Issis Carcamo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Visit Honduras (3)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511235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Betu Fabri Barbadillo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Visit Honduras (3)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5578689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Chirstian Gomez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Visit Honduras (3)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4499644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Rosy Sotelo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Visit Honduras (3)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9192719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Ana García Galán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Visit Honduras (2)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7112482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Nataly Davila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Visit Honduras (2)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98635347"/>
                  </a:ext>
                </a:extLst>
              </a:tr>
            </a:tbl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01/13/2017 - 02/12/2017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89626121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Key Influencers - 2 of 2</a:t>
            </a:r>
            <a:endParaRPr lang="en-US"/>
          </a:p>
        </p:txBody>
      </p:sp>
      <p:graphicFrame>
        <p:nvGraphicFramePr>
          <p:cNvPr id="6" name="Table Placeholder 5"/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84554947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3340544254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377964506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64810502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64218081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6521829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On Pages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Posts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Total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885117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Lizeth Lopez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Visit Honduras (2)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4439588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Paola Ortiz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Visit Honduras (2)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572015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Yamileth Moncada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Visit Honduras (2)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8707656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Gisela Yumira Macedo Vargas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Visit Honduras (2)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670054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Mendes Castillo Mili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Visit Honduras (2)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37538411"/>
                  </a:ext>
                </a:extLst>
              </a:tr>
            </a:tbl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01/13/2017 - 02/12/2017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543511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Response Times</a:t>
            </a:r>
            <a:endParaRPr lang="en-US"/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450139192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01/13/2017 - 02/12/2017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01852518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743</Words>
  <Application>Microsoft Office PowerPoint</Application>
  <PresentationFormat>On-screen Show (4:3)</PresentationFormat>
  <Paragraphs>388</Paragraphs>
  <Slides>20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quintly_template</vt:lpstr>
      <vt:lpstr>Reporte Facebook</vt:lpstr>
      <vt:lpstr>Key Metrics Table</vt:lpstr>
      <vt:lpstr>Fans Total</vt:lpstr>
      <vt:lpstr>Key Metrics Radar</vt:lpstr>
      <vt:lpstr>Fans Change</vt:lpstr>
      <vt:lpstr>Fans Change Per Weekday</vt:lpstr>
      <vt:lpstr>Own Posts</vt:lpstr>
      <vt:lpstr>Own Posts Table - 1 of 3</vt:lpstr>
      <vt:lpstr>Own Posts Table - 2 of 3</vt:lpstr>
      <vt:lpstr>Own Posts Table - 3 of 3</vt:lpstr>
      <vt:lpstr>Own Posts By Weekday</vt:lpstr>
      <vt:lpstr>Interaction Rate By Weekday</vt:lpstr>
      <vt:lpstr>Own Posts By Hour</vt:lpstr>
      <vt:lpstr>Interaction Rate By Hour</vt:lpstr>
      <vt:lpstr>Post Type Distribution</vt:lpstr>
      <vt:lpstr>Interaction Rate By Post Type</vt:lpstr>
      <vt:lpstr>Interactions Distribution</vt:lpstr>
      <vt:lpstr>Key Influencers - 1 of 2</vt:lpstr>
      <vt:lpstr>Key Influencers - 2 of 2</vt:lpstr>
      <vt:lpstr>Response Times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Reporte Facebook</dc:title>
  <dc:creator>Administrator</dc:creator>
  <cp:lastModifiedBy>Administrator</cp:lastModifiedBy>
  <cp:revision>1</cp:revision>
  <dcterms:created xsi:type="dcterms:W3CDTF">2017-02-13T19:31:23Z</dcterms:created>
  <dcterms:modified xsi:type="dcterms:W3CDTF">2017-02-13T19:32:12Z</dcterms:modified>
</cp:coreProperties>
</file>