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Images</c:v>
                </c:pt>
                <c:pt idx="2">
                  <c:v>Videos</c:v>
                </c:pt>
                <c:pt idx="3">
                  <c:v>Posts</c:v>
                </c:pt>
                <c:pt idx="4">
                  <c:v>Interactions</c:v>
                </c:pt>
                <c:pt idx="5">
                  <c:v>Interaction Rate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29-4576-ADA4-FB7EB43916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6065336"/>
        <c:axId val="276061728"/>
      </c:radarChart>
      <c:catAx>
        <c:axId val="276065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61728"/>
        <c:crosses val="autoZero"/>
        <c:auto val="1"/>
        <c:lblAlgn val="ctr"/>
        <c:lblOffset val="100"/>
        <c:noMultiLvlLbl val="0"/>
      </c:catAx>
      <c:valAx>
        <c:axId val="276061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6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3575</c:v>
                </c:pt>
                <c:pt idx="1">
                  <c:v>3581</c:v>
                </c:pt>
                <c:pt idx="2">
                  <c:v>3584</c:v>
                </c:pt>
                <c:pt idx="3">
                  <c:v>3590</c:v>
                </c:pt>
                <c:pt idx="4">
                  <c:v>3596</c:v>
                </c:pt>
                <c:pt idx="5">
                  <c:v>3607</c:v>
                </c:pt>
                <c:pt idx="6">
                  <c:v>3616</c:v>
                </c:pt>
                <c:pt idx="7">
                  <c:v>3619</c:v>
                </c:pt>
                <c:pt idx="8">
                  <c:v>3619</c:v>
                </c:pt>
                <c:pt idx="9">
                  <c:v>3626</c:v>
                </c:pt>
                <c:pt idx="10">
                  <c:v>3632</c:v>
                </c:pt>
                <c:pt idx="11">
                  <c:v>3634</c:v>
                </c:pt>
                <c:pt idx="12">
                  <c:v>3633</c:v>
                </c:pt>
                <c:pt idx="13">
                  <c:v>3637</c:v>
                </c:pt>
                <c:pt idx="14">
                  <c:v>3643</c:v>
                </c:pt>
                <c:pt idx="15">
                  <c:v>3642</c:v>
                </c:pt>
                <c:pt idx="16">
                  <c:v>3643</c:v>
                </c:pt>
                <c:pt idx="17">
                  <c:v>3645</c:v>
                </c:pt>
                <c:pt idx="18">
                  <c:v>3651</c:v>
                </c:pt>
                <c:pt idx="19">
                  <c:v>3652</c:v>
                </c:pt>
                <c:pt idx="20">
                  <c:v>3656</c:v>
                </c:pt>
                <c:pt idx="21">
                  <c:v>3657</c:v>
                </c:pt>
                <c:pt idx="22">
                  <c:v>3661</c:v>
                </c:pt>
                <c:pt idx="23">
                  <c:v>3661</c:v>
                </c:pt>
                <c:pt idx="24">
                  <c:v>3662</c:v>
                </c:pt>
                <c:pt idx="25">
                  <c:v>3664</c:v>
                </c:pt>
                <c:pt idx="26">
                  <c:v>3666</c:v>
                </c:pt>
                <c:pt idx="27">
                  <c:v>3672</c:v>
                </c:pt>
                <c:pt idx="28">
                  <c:v>3675</c:v>
                </c:pt>
                <c:pt idx="29">
                  <c:v>3675</c:v>
                </c:pt>
                <c:pt idx="30">
                  <c:v>3675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11-407D-9CAA-4C3F0147C3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240432"/>
        <c:axId val="277242072"/>
      </c:lineChart>
      <c:dateAx>
        <c:axId val="277240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42072"/>
        <c:crosses val="autoZero"/>
        <c:auto val="1"/>
        <c:lblOffset val="100"/>
        <c:baseTimeUnit val="days"/>
      </c:dateAx>
      <c:valAx>
        <c:axId val="277242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40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6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8D-4925-9F7A-7C5FE56E44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906616"/>
        <c:axId val="240906944"/>
      </c:barChart>
      <c:catAx>
        <c:axId val="240906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06944"/>
        <c:crosses val="autoZero"/>
        <c:auto val="1"/>
        <c:lblAlgn val="ctr"/>
        <c:lblOffset val="100"/>
        <c:noMultiLvlLbl val="0"/>
      </c:catAx>
      <c:valAx>
        <c:axId val="240906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06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49-4226-9087-C80129EA92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902680"/>
        <c:axId val="275669024"/>
      </c:lineChart>
      <c:catAx>
        <c:axId val="240902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69024"/>
        <c:crosses val="autoZero"/>
        <c:auto val="1"/>
        <c:lblAlgn val="ctr"/>
        <c:lblOffset val="100"/>
        <c:noMultiLvlLbl val="0"/>
      </c:catAx>
      <c:valAx>
        <c:axId val="275669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02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1.4904775048303001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0.52442727021805002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41-45DB-B28E-E55CB8B1EC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668368"/>
        <c:axId val="275665088"/>
      </c:lineChart>
      <c:catAx>
        <c:axId val="27566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65088"/>
        <c:crosses val="autoZero"/>
        <c:auto val="1"/>
        <c:lblAlgn val="ctr"/>
        <c:lblOffset val="100"/>
        <c:noMultiLvlLbl val="0"/>
      </c:catAx>
      <c:valAx>
        <c:axId val="275665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6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F3-4CF0-BDF5-DB309A33A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240760"/>
        <c:axId val="277241416"/>
      </c:barChart>
      <c:catAx>
        <c:axId val="277240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41416"/>
        <c:crosses val="autoZero"/>
        <c:auto val="1"/>
        <c:lblAlgn val="ctr"/>
        <c:lblOffset val="100"/>
        <c:noMultiLvlLbl val="0"/>
      </c:catAx>
      <c:valAx>
        <c:axId val="27724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40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1.1629929005194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2F-4B6D-A66E-04D990D723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000656"/>
        <c:axId val="282007216"/>
      </c:barChart>
      <c:catAx>
        <c:axId val="282000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07216"/>
        <c:crosses val="autoZero"/>
        <c:auto val="1"/>
        <c:lblAlgn val="ctr"/>
        <c:lblOffset val="100"/>
        <c:noMultiLvlLbl val="0"/>
      </c:catAx>
      <c:valAx>
        <c:axId val="282007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00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C4-49B9-88FE-6018D1BA0C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C4-49B9-88FE-6018D1BA0C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004920"/>
        <c:axId val="282004264"/>
      </c:barChart>
      <c:catAx>
        <c:axId val="282004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04264"/>
        <c:crosses val="autoZero"/>
        <c:auto val="1"/>
        <c:lblAlgn val="ctr"/>
        <c:lblOffset val="100"/>
        <c:noMultiLvlLbl val="0"/>
      </c:catAx>
      <c:valAx>
        <c:axId val="282004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04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0.52413793103448003</c:v>
                </c:pt>
                <c:pt idx="4">
                  <c:v>1.4896551724138001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01-4020-98F4-0B4974ADFF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750976"/>
        <c:axId val="283753272"/>
      </c:barChart>
      <c:catAx>
        <c:axId val="283750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53272"/>
        <c:crosses val="autoZero"/>
        <c:auto val="1"/>
        <c:lblAlgn val="ctr"/>
        <c:lblOffset val="100"/>
        <c:noMultiLvlLbl val="0"/>
      </c:catAx>
      <c:valAx>
        <c:axId val="283753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5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FD-426B-94FC-35D922EAC9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FD-426B-94FC-35D922EAC9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752616"/>
        <c:axId val="282000984"/>
      </c:barChart>
      <c:catAx>
        <c:axId val="283752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00984"/>
        <c:crosses val="autoZero"/>
        <c:auto val="1"/>
        <c:lblAlgn val="ctr"/>
        <c:lblOffset val="100"/>
        <c:noMultiLvlLbl val="0"/>
      </c:catAx>
      <c:valAx>
        <c:axId val="282000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52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59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7785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655590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90602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24862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18582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96076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15063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06315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46926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5341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897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banco.ciudad (Banco Ciudad)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1.1688%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8171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415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6657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136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4130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794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39165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808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21816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073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6472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948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96759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969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2860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621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37861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355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1562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866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6461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895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0941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5859835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42386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984728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177712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60155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903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- 2017-01-27 13:12:53</a:t>
                      </a:r>
                      <a:r>
                        <a:rPr lang="es-ES" sz="1000"/>
                        <a:t>
Ya arranca el #TorneoDeLasFiguras! Seguilo acá ➡➡ https://t.co/zrmavtOZnU ⚽ #CopaFundaciónBancoCiudad #Verano2017mdq #futbol #balneario12 #puntamogotes #mardelplata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1.8117%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622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- 2017-01-20 13:32:42</a:t>
                      </a:r>
                      <a:r>
                        <a:rPr lang="es-ES" sz="1000"/>
                        <a:t>
#ConcursoFotográfico 2016, #TrabajosSeleccionados.
"Una costumbre porteña" por Gabriel Massera.
#arte #fotografía #costumbreporteña #microcentro #bebidacola #peatonal #buenosaires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1.1583%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815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- 2017-02-02 18:19:14</a:t>
                      </a:r>
                      <a:r>
                        <a:rPr lang="es-ES" sz="1000"/>
                        <a:t>
#ConcursoFotográfico 2016, #TrabajosSeleccionados.
"ChinatownI" por Julián Rovagnati.
#buenosaires #China #Oriente #Alitas #mirada #arte #fotografía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0.5190%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166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51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188</Words>
  <Application>Microsoft Office PowerPoint</Application>
  <PresentationFormat>On-screen Show (4:3)</PresentationFormat>
  <Paragraphs>76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Reporte Instagram</vt:lpstr>
      <vt:lpstr>Key Metrics Table</vt:lpstr>
      <vt:lpstr>Key Metrics Radar</vt:lpstr>
      <vt:lpstr>Followers Total</vt:lpstr>
      <vt:lpstr>Followers Change Per Weekday</vt:lpstr>
      <vt:lpstr>Posts By Hour</vt:lpstr>
      <vt:lpstr>Interaction Rate By Hour</vt:lpstr>
      <vt:lpstr>Posts By Weekday</vt:lpstr>
      <vt:lpstr>Interaction Rate By Post Type</vt:lpstr>
      <vt:lpstr>Posts Type Distribution</vt:lpstr>
      <vt:lpstr>Interaction Rate By Weekday</vt:lpstr>
      <vt:lpstr>Interactions Distribution</vt:lpstr>
      <vt:lpstr>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2017-02-10T15:38:32Z</dcterms:created>
  <dcterms:modified xsi:type="dcterms:W3CDTF">2017-02-10T15:38:53Z</dcterms:modified>
</cp:coreProperties>
</file>