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447536</c:v>
                </c:pt>
                <c:pt idx="1">
                  <c:v>447516</c:v>
                </c:pt>
                <c:pt idx="2">
                  <c:v>447486</c:v>
                </c:pt>
                <c:pt idx="3">
                  <c:v>447463</c:v>
                </c:pt>
                <c:pt idx="4">
                  <c:v>447446</c:v>
                </c:pt>
                <c:pt idx="5">
                  <c:v>447432</c:v>
                </c:pt>
                <c:pt idx="6">
                  <c:v>447434</c:v>
                </c:pt>
                <c:pt idx="7">
                  <c:v>447438</c:v>
                </c:pt>
                <c:pt idx="8">
                  <c:v>447429</c:v>
                </c:pt>
                <c:pt idx="9">
                  <c:v>447412</c:v>
                </c:pt>
                <c:pt idx="10">
                  <c:v>447397</c:v>
                </c:pt>
                <c:pt idx="11">
                  <c:v>447401</c:v>
                </c:pt>
                <c:pt idx="12">
                  <c:v>447408</c:v>
                </c:pt>
                <c:pt idx="13">
                  <c:v>447395</c:v>
                </c:pt>
                <c:pt idx="14">
                  <c:v>447389</c:v>
                </c:pt>
                <c:pt idx="15">
                  <c:v>447373</c:v>
                </c:pt>
                <c:pt idx="16">
                  <c:v>447343</c:v>
                </c:pt>
                <c:pt idx="17">
                  <c:v>447335</c:v>
                </c:pt>
                <c:pt idx="18">
                  <c:v>447304</c:v>
                </c:pt>
                <c:pt idx="19">
                  <c:v>447289</c:v>
                </c:pt>
                <c:pt idx="20">
                  <c:v>447297</c:v>
                </c:pt>
                <c:pt idx="21">
                  <c:v>447290</c:v>
                </c:pt>
                <c:pt idx="22">
                  <c:v>447270</c:v>
                </c:pt>
                <c:pt idx="23">
                  <c:v>447244</c:v>
                </c:pt>
                <c:pt idx="24">
                  <c:v>447242</c:v>
                </c:pt>
                <c:pt idx="25">
                  <c:v>447218</c:v>
                </c:pt>
                <c:pt idx="26">
                  <c:v>447213</c:v>
                </c:pt>
                <c:pt idx="27">
                  <c:v>447203</c:v>
                </c:pt>
                <c:pt idx="28">
                  <c:v>447196</c:v>
                </c:pt>
                <c:pt idx="29">
                  <c:v>447182</c:v>
                </c:pt>
                <c:pt idx="30">
                  <c:v>447168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83-4F14-95C5-85D16413DB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378936"/>
        <c:axId val="278378280"/>
      </c:lineChart>
      <c:dateAx>
        <c:axId val="278378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78280"/>
        <c:crosses val="autoZero"/>
        <c:auto val="1"/>
        <c:lblOffset val="100"/>
        <c:baseTimeUnit val="days"/>
      </c:dateAx>
      <c:valAx>
        <c:axId val="278378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78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D3-4AF4-B2C2-ADD70CDD78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9911104"/>
        <c:axId val="279916352"/>
      </c:radarChart>
      <c:catAx>
        <c:axId val="279911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916352"/>
        <c:crosses val="autoZero"/>
        <c:auto val="1"/>
        <c:lblAlgn val="ctr"/>
        <c:lblOffset val="100"/>
        <c:noMultiLvlLbl val="0"/>
      </c:catAx>
      <c:valAx>
        <c:axId val="279916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911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-20</c:v>
                </c:pt>
                <c:pt idx="2">
                  <c:v>-30</c:v>
                </c:pt>
                <c:pt idx="3">
                  <c:v>-23</c:v>
                </c:pt>
                <c:pt idx="4">
                  <c:v>-17</c:v>
                </c:pt>
                <c:pt idx="5">
                  <c:v>-14</c:v>
                </c:pt>
                <c:pt idx="6">
                  <c:v>2</c:v>
                </c:pt>
                <c:pt idx="7">
                  <c:v>4</c:v>
                </c:pt>
                <c:pt idx="8">
                  <c:v>-9</c:v>
                </c:pt>
                <c:pt idx="9">
                  <c:v>-17</c:v>
                </c:pt>
                <c:pt idx="10">
                  <c:v>-15</c:v>
                </c:pt>
                <c:pt idx="11">
                  <c:v>4</c:v>
                </c:pt>
                <c:pt idx="12">
                  <c:v>7</c:v>
                </c:pt>
                <c:pt idx="13">
                  <c:v>-13</c:v>
                </c:pt>
                <c:pt idx="14">
                  <c:v>-6</c:v>
                </c:pt>
                <c:pt idx="15">
                  <c:v>-16</c:v>
                </c:pt>
                <c:pt idx="16">
                  <c:v>-30</c:v>
                </c:pt>
                <c:pt idx="17">
                  <c:v>-8</c:v>
                </c:pt>
                <c:pt idx="18">
                  <c:v>-31</c:v>
                </c:pt>
                <c:pt idx="19">
                  <c:v>-15</c:v>
                </c:pt>
                <c:pt idx="20">
                  <c:v>8</c:v>
                </c:pt>
                <c:pt idx="21">
                  <c:v>-7</c:v>
                </c:pt>
                <c:pt idx="22">
                  <c:v>-20</c:v>
                </c:pt>
                <c:pt idx="23">
                  <c:v>-26</c:v>
                </c:pt>
                <c:pt idx="24">
                  <c:v>-2</c:v>
                </c:pt>
                <c:pt idx="25">
                  <c:v>-24</c:v>
                </c:pt>
                <c:pt idx="26">
                  <c:v>-5</c:v>
                </c:pt>
                <c:pt idx="27">
                  <c:v>-10</c:v>
                </c:pt>
                <c:pt idx="28">
                  <c:v>-7</c:v>
                </c:pt>
                <c:pt idx="29">
                  <c:v>-14</c:v>
                </c:pt>
                <c:pt idx="30">
                  <c:v>-14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27-45B0-9B00-581A18B30C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478560"/>
        <c:axId val="245483480"/>
      </c:lineChart>
      <c:dateAx>
        <c:axId val="245478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483480"/>
        <c:crosses val="autoZero"/>
        <c:auto val="1"/>
        <c:lblOffset val="100"/>
        <c:baseTimeUnit val="days"/>
      </c:dateAx>
      <c:valAx>
        <c:axId val="245483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47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-7</c:v>
                </c:pt>
                <c:pt idx="1">
                  <c:v>-3</c:v>
                </c:pt>
                <c:pt idx="2">
                  <c:v>-3</c:v>
                </c:pt>
                <c:pt idx="3">
                  <c:v>-16</c:v>
                </c:pt>
                <c:pt idx="4">
                  <c:v>-23</c:v>
                </c:pt>
                <c:pt idx="5">
                  <c:v>-12</c:v>
                </c:pt>
                <c:pt idx="6">
                  <c:v>-17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8F-4F28-A1BC-273CF39A26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5487088"/>
        <c:axId val="245481840"/>
      </c:barChart>
      <c:catAx>
        <c:axId val="245487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481840"/>
        <c:crosses val="autoZero"/>
        <c:auto val="1"/>
        <c:lblAlgn val="ctr"/>
        <c:lblOffset val="100"/>
        <c:noMultiLvlLbl val="0"/>
      </c:catAx>
      <c:valAx>
        <c:axId val="245481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487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2</c:v>
                </c:pt>
                <c:pt idx="9">
                  <c:v>3</c:v>
                </c:pt>
                <c:pt idx="10">
                  <c:v>1</c:v>
                </c:pt>
                <c:pt idx="11">
                  <c:v>1</c:v>
                </c:pt>
                <c:pt idx="12">
                  <c:v>2</c:v>
                </c:pt>
                <c:pt idx="13">
                  <c:v>1</c:v>
                </c:pt>
                <c:pt idx="14">
                  <c:v>3</c:v>
                </c:pt>
                <c:pt idx="15">
                  <c:v>2</c:v>
                </c:pt>
                <c:pt idx="16">
                  <c:v>6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2</c:v>
                </c:pt>
                <c:pt idx="23">
                  <c:v>2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2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D4-4D96-A1E0-A7A83CCE3B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754024"/>
        <c:axId val="276757960"/>
      </c:lineChart>
      <c:dateAx>
        <c:axId val="276754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757960"/>
        <c:crosses val="autoZero"/>
        <c:auto val="1"/>
        <c:lblOffset val="100"/>
        <c:baseTimeUnit val="days"/>
      </c:dateAx>
      <c:valAx>
        <c:axId val="276757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754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5</c:v>
                </c:pt>
                <c:pt idx="2">
                  <c:v>9</c:v>
                </c:pt>
                <c:pt idx="3">
                  <c:v>9</c:v>
                </c:pt>
                <c:pt idx="4">
                  <c:v>13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9D-4497-893E-7B91E18F81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136064"/>
        <c:axId val="287139344"/>
      </c:barChart>
      <c:catAx>
        <c:axId val="287136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139344"/>
        <c:crosses val="autoZero"/>
        <c:auto val="1"/>
        <c:lblAlgn val="ctr"/>
        <c:lblOffset val="100"/>
        <c:noMultiLvlLbl val="0"/>
      </c:catAx>
      <c:valAx>
        <c:axId val="287139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136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7.3767413580357001E-3</c:v>
                </c:pt>
                <c:pt idx="1">
                  <c:v>1.1758078649475E-2</c:v>
                </c:pt>
                <c:pt idx="2">
                  <c:v>1.0580780533748E-2</c:v>
                </c:pt>
                <c:pt idx="3">
                  <c:v>1.1872331209229E-2</c:v>
                </c:pt>
                <c:pt idx="4">
                  <c:v>9.8012647414460995E-3</c:v>
                </c:pt>
                <c:pt idx="5">
                  <c:v>8.7179670594967999E-3</c:v>
                </c:pt>
                <c:pt idx="6">
                  <c:v>1.7883009352813999E-3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7E-49B0-B318-652A7F9C31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6755008"/>
        <c:axId val="276756648"/>
      </c:barChart>
      <c:catAx>
        <c:axId val="276755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756648"/>
        <c:crosses val="autoZero"/>
        <c:auto val="1"/>
        <c:lblAlgn val="ctr"/>
        <c:lblOffset val="100"/>
        <c:noMultiLvlLbl val="0"/>
      </c:catAx>
      <c:valAx>
        <c:axId val="276756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755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4</c:v>
                </c:pt>
                <c:pt idx="11">
                  <c:v>12</c:v>
                </c:pt>
                <c:pt idx="12">
                  <c:v>8</c:v>
                </c:pt>
                <c:pt idx="13">
                  <c:v>1</c:v>
                </c:pt>
                <c:pt idx="14">
                  <c:v>5</c:v>
                </c:pt>
                <c:pt idx="15">
                  <c:v>1</c:v>
                </c:pt>
                <c:pt idx="16">
                  <c:v>4</c:v>
                </c:pt>
                <c:pt idx="17">
                  <c:v>5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CA-49E8-8B5A-CE5C44B8DE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755336"/>
        <c:axId val="276760912"/>
      </c:lineChart>
      <c:catAx>
        <c:axId val="276755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760912"/>
        <c:crosses val="autoZero"/>
        <c:auto val="1"/>
        <c:lblAlgn val="ctr"/>
        <c:lblOffset val="100"/>
        <c:noMultiLvlLbl val="0"/>
      </c:catAx>
      <c:valAx>
        <c:axId val="276760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755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1.0618036803233E-2</c:v>
                </c:pt>
                <c:pt idx="10">
                  <c:v>1.5703517587939999E-2</c:v>
                </c:pt>
                <c:pt idx="11">
                  <c:v>1.1102368306539E-2</c:v>
                </c:pt>
                <c:pt idx="12">
                  <c:v>6.3149376777123997E-3</c:v>
                </c:pt>
                <c:pt idx="13">
                  <c:v>1.1176880845509001E-3</c:v>
                </c:pt>
                <c:pt idx="14">
                  <c:v>4.9625350954058999E-3</c:v>
                </c:pt>
                <c:pt idx="15">
                  <c:v>2.5930363561579999E-2</c:v>
                </c:pt>
                <c:pt idx="16">
                  <c:v>1.0394499186323E-2</c:v>
                </c:pt>
                <c:pt idx="17">
                  <c:v>1.1668663602711E-2</c:v>
                </c:pt>
                <c:pt idx="18">
                  <c:v>1.2406337738515001E-2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6D-4099-8CE7-DF4DE1EA2E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766160"/>
        <c:axId val="276761568"/>
      </c:lineChart>
      <c:catAx>
        <c:axId val="276766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761568"/>
        <c:crosses val="autoZero"/>
        <c:auto val="1"/>
        <c:lblAlgn val="ctr"/>
        <c:lblOffset val="100"/>
        <c:noMultiLvlLbl val="0"/>
      </c:catAx>
      <c:valAx>
        <c:axId val="276761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766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CF-41B9-92F0-AFADDBACF5E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2CF-41B9-92F0-AFADDBACF5E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2CF-41B9-92F0-AFADDBACF5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9912744"/>
        <c:axId val="279912416"/>
      </c:barChart>
      <c:catAx>
        <c:axId val="279912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912416"/>
        <c:crosses val="autoZero"/>
        <c:auto val="1"/>
        <c:lblAlgn val="ctr"/>
        <c:lblOffset val="100"/>
        <c:noMultiLvlLbl val="0"/>
      </c:catAx>
      <c:valAx>
        <c:axId val="279912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912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5.0852101031918003E-3</c:v>
                </c:pt>
                <c:pt idx="2">
                  <c:v>1.1764952138185999E-2</c:v>
                </c:pt>
                <c:pt idx="3">
                  <c:v>0</c:v>
                </c:pt>
                <c:pt idx="4">
                  <c:v>8.4570071025884003E-3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D6-4408-9913-9FE5EF1670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9914384"/>
        <c:axId val="279915040"/>
      </c:barChart>
      <c:catAx>
        <c:axId val="279914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915040"/>
        <c:crosses val="autoZero"/>
        <c:auto val="1"/>
        <c:lblAlgn val="ctr"/>
        <c:lblOffset val="100"/>
        <c:noMultiLvlLbl val="0"/>
      </c:catAx>
      <c:valAx>
        <c:axId val="279915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914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8F-4EBB-9E41-3833856E50B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8F-4EBB-9E41-3833856E50B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78F-4EBB-9E41-3833856E50B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78F-4EBB-9E41-3833856E50B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78F-4EBB-9E41-3833856E50B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78F-4EBB-9E41-3833856E50B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78F-4EBB-9E41-3833856E50B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78F-4EBB-9E41-3833856E50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1646064"/>
        <c:axId val="241647048"/>
      </c:barChart>
      <c:catAx>
        <c:axId val="241646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647048"/>
        <c:crosses val="autoZero"/>
        <c:auto val="1"/>
        <c:lblAlgn val="ctr"/>
        <c:lblOffset val="100"/>
        <c:noMultiLvlLbl val="0"/>
      </c:catAx>
      <c:valAx>
        <c:axId val="241647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646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9E-4F43-AA5E-43BEBE3A4F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0702024"/>
        <c:axId val="280700712"/>
      </c:barChart>
      <c:catAx>
        <c:axId val="280702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700712"/>
        <c:crosses val="autoZero"/>
        <c:auto val="1"/>
        <c:lblAlgn val="ctr"/>
        <c:lblOffset val="100"/>
        <c:noMultiLvlLbl val="0"/>
      </c:catAx>
      <c:valAx>
        <c:axId val="280700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702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337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78872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647984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707678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500457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692418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740129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899585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83546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720784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672707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720973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377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447168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22410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56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15859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56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58587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585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28051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0379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90786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152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7076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6680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95349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145407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01309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78245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01736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01238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46555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28753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85280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7397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- 2017-01-11 15:07:20</a:t>
                      </a:r>
                      <a:r>
                        <a:rPr lang="es-ES" sz="1000"/>
                        <a:t>
🌊☀👙 Momento especial del año para pensar a donde irías, que meterías en la valija y chequear este link ➡ goo.gl/WpcbGA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0.0259%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658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- 2017-01-26 10:42:10</a:t>
                      </a:r>
                      <a:r>
                        <a:rPr lang="es-ES" sz="1000"/>
                        <a:t>
¿Se te quedó la tarjeta adentro del cajero? 💳 😱 Que no cunda el pánico! Poné play y mirá lo que hay que hacer.
https://youtu.be/e0rRYGQf5BY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0.0244%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874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- 2017-01-13 17:58:55</a:t>
                      </a:r>
                      <a:r>
                        <a:rPr lang="es-ES" sz="1000"/>
                        <a:t>
Fijate qué se estrenó esta semana y elegí una peli 🎬👍 https://goo.gl/Tn2QBO #cine #sábado #teatrotambién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727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- 2017-01-17 16:19:33</a:t>
                      </a:r>
                      <a:r>
                        <a:rPr lang="es-ES" sz="1000"/>
                        <a:t>
⚽🌊 ¿Te gusta el fútbol? ¿Estás por Mar del Plata? No te pierdas el #TorneoDeLasFiguras! Participá y llevate tus entradas ▶▶▶ https://goo.gl/nzNCrF
#Verano2017MDQ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0.0210%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070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- 2017-01-12 18:24:57</a:t>
                      </a:r>
                      <a:r>
                        <a:rPr lang="es-ES" sz="1000"/>
                        <a:t>
☀ Si pasás por el Balneario 12 de Punta Mogotes, vení a visitarnos :) 
🎶 Qué lindo que es estar en Mar del Plata... ♫ #Verano2017MDQ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580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- 2017-01-20 17:00:25</a:t>
                      </a:r>
                      <a:r>
                        <a:rPr lang="es-ES" sz="1000"/>
                        <a:t>
Felicitamos a René, otro de los ganadores de la #CampañaHomeBanking2016, que ahora tiene al banco más a mano! 💻📱✋🏦
Estate atento a la próxima edición #HomeBanking #SucursalVirtual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0.0183%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274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- 2017-01-27 11:30:02</a:t>
                      </a:r>
                      <a:r>
                        <a:rPr lang="es-ES" sz="1000"/>
                        <a:t>
Se viene la subasta especial del #DiaDeLosEnamorados ❤
💎 💍 Miercoles 8 de febrero – 13 hs. Exhibición desde el 31/01 en Esmeralda 660. Conocé más aquí ➡ https://goo.gl/U8T7O8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39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- 2017-02-09 11:15:26</a:t>
                      </a:r>
                      <a:r>
                        <a:rPr lang="es-ES" sz="1000"/>
                        <a:t>
🍎 📚 📝 Tarea para el hogar: agendar los sábados de promo #VueltaAlCole con tus tarjetas del Ciudad! https://goo.gl/wE2B7C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120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- 2017-01-31 11:47:00</a:t>
                      </a:r>
                      <a:r>
                        <a:rPr lang="es-ES" sz="1000"/>
                        <a:t>
#Lluvia con L de #Libro ☔️📚👓❤️
goo.gl/Vjd6yg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994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- 2017-02-01 10:54:21</a:t>
                      </a:r>
                      <a:r>
                        <a:rPr lang="es-ES" sz="1000"/>
                        <a:t>
☕ Bendito el café de la mañana 💟 ¿Desayunamos? http://goo.gl/QCTN7G #débito #miércoles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60294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0978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88687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0991248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5003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67496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30987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24187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06646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91682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65538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012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- 2017-01-20 10:54:20</a:t>
                      </a:r>
                      <a:r>
                        <a:rPr lang="es-ES" sz="1000"/>
                        <a:t>
Si estás con ganas de viajar, este es tu momento! ✈
Con tu Visa del Ciudad del 20 al 22 de enero accedé a la promo exclusiva de Aerolíneas Argentinas y viajá en 18 cuotas! Pensá a dónde querés ir y conocé más aquí ⏩ https://goo.gl/kUw7Z6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414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- 2017-01-19 11:40:20</a:t>
                      </a:r>
                      <a:r>
                        <a:rPr lang="es-ES" sz="1000"/>
                        <a:t>
Empezá bien la previa del finde y armá tu plan para mañana! 🍴🍔
#viernes #restaurants #disfrutar goo.gl/QumjNn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117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- 2017-02-03 12:45:56</a:t>
                      </a:r>
                      <a:r>
                        <a:rPr lang="es-ES" sz="1000"/>
                        <a:t>
¿Qué comemos hoy? 🍔🍕🍝🍟
#Viernes #crédito #promo goo.gl/QumjNn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837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- 2017-01-11 09:10:40</a:t>
                      </a:r>
                      <a:r>
                        <a:rPr lang="es-ES" sz="1000"/>
                        <a:t>
Qué lindo día para empezarlo con medialunas recién hechas... #Pensalo... 🌛😍 http://goo.gl/QCTN7G #BuenMiércoles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828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- 2017-01-30 11:55:58</a:t>
                      </a:r>
                      <a:r>
                        <a:rPr lang="es-ES" sz="1000"/>
                        <a:t>
Buscá una malla que combine con el calor del verano, atátela bien y tirate de bomba! 👙☀🌊😎 http://goo.gl/lpvWZn #lunes #indumentaria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395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- 2017-02-06 11:52:31</a:t>
                      </a:r>
                      <a:r>
                        <a:rPr lang="es-ES" sz="1000"/>
                        <a:t>
El bolso de las vacaciones, un lugar misterioso donde siempre se puede agregar algo más. Ni hablar si es lunes y tenés descuento en #Indumentaria 👜👕👗👙☀ goo.gl/lpvWZn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879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- 2017-02-08 16:53:11</a:t>
                      </a:r>
                      <a:r>
                        <a:rPr lang="es-ES" sz="1000"/>
                        <a:t>
El 20 de febrero podés estar en la #Subasta de un terreno, podés creer? Venite a las 11 hs. a Esmeralda 660. Conocé todos los detalles acá ➡ https://goo.gl/8HRTSi 🏡 #QuiénDaMás?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339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- 2017-02-02 11:30:18</a:t>
                      </a:r>
                      <a:r>
                        <a:rPr lang="es-ES" sz="1000"/>
                        <a:t>
Prepará la listita, el finde vamos a COTO! 🍎🍌🍞🍇💡🔋...
http://goo.gl/nW4Wmz #débito #sintope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731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- 2017-01-16 12:00:05</a:t>
                      </a:r>
                      <a:r>
                        <a:rPr lang="es-ES" sz="1000"/>
                        <a:t>
Las cosas que te faltan para completar el bolso de vacaciones se buscan los #lunes! 😎👙👜✈ goo.gl/lpvWZn #indumentaria #calzado #marroquinería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279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- 2017-01-24 11:50:52</a:t>
                      </a:r>
                      <a:r>
                        <a:rPr lang="es-ES" sz="1000"/>
                        <a:t>
Hay dos cosas que no te pueden faltar en el bolso: protector solar y un libro. ¿Qué vas a leer este verano? 📖 🌅
#martes #librerías goo.gl/Vjd6yg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54930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6062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2409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0063326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55246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29784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17248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16442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9439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96318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483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788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- 2017-01-13 11:56:28</a:t>
                      </a:r>
                      <a:r>
                        <a:rPr lang="es-ES" sz="1000"/>
                        <a:t>
Un 🍨 como este hoy tiene 25% de descuento en todos los #restaurantes, podés creer? #viernes #crédito #senoshizoagualaboca! 🍦🍰😋 goo.gl/QumjNn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4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- 2017-01-25 09:20:28</a:t>
                      </a:r>
                      <a:r>
                        <a:rPr lang="es-ES" sz="1000"/>
                        <a:t>
El que no se tienta con un buen #desayuno no tiene corazón... ☕🍞🍪 http://goo.gl/QCTN7G
#miércoles #débito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566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- 2017-01-21 12:02:17</a:t>
                      </a:r>
                      <a:r>
                        <a:rPr lang="es-ES" sz="1000"/>
                        <a:t>
¿Vos también querés una selfie en un lugar increíble? 📷 
✈ Con tu Visa del Ciudad del 20 al 22 de enero accedé a la promo exclusiva de Aerolíneas Argentinas y viajá en 18 cuotas! Pensá a dónde querés la foto y buscá tu pasaje ⏩ https://goo.gl/kUw7Z6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353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- 2017-02-08 11:05:33</a:t>
                      </a:r>
                      <a:r>
                        <a:rPr lang="es-ES" sz="1000"/>
                        <a:t>
📣 Hoy te devolvemos un cuarto de tu cafecito de todos los días ☕😊 http://goo.gl/QCTN7G #miércoles #desayuno #veinticincoporciento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314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- 2017-02-04 12:00:13</a:t>
                      </a:r>
                      <a:r>
                        <a:rPr lang="es-ES" sz="1000"/>
                        <a:t>
¿Necesitás algo del súper? Date una vuelta por @coto 😉🍎🍌🍞🍇💡🔋...
http://goo.gl/nW4Wmz #débito #sintope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33834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436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21754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3524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57388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3021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58848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7417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56497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9799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3423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4394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15193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1776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80212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0769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72747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9398643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447167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31226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29523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86878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659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Adriana Federico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988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Daniela Babikian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739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Lucía Cará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350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Silvia Zangrando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363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Hernán Jiménez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522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Juan Carlos Leiva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228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Adriana Loureyro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837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Leonardo García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70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Lorena Klin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310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Adrian Leonardo Rivas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43393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3733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35637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1835325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270456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03635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48027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348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576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Karina Pugliese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910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Adriana Cagnasso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621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Florencia Vidal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827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Magdalena Flores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824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Sebastián Navarro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418994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3486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120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995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745</Words>
  <Application>Microsoft Office PowerPoint</Application>
  <PresentationFormat>On-screen Show (4:3)</PresentationFormat>
  <Paragraphs>388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quintly_template</vt:lpstr>
      <vt:lpstr>Reporte Facebook</vt:lpstr>
      <vt:lpstr>Key Metrics Table</vt:lpstr>
      <vt:lpstr>Fans Total</vt:lpstr>
      <vt:lpstr>Key Metrics Radar</vt:lpstr>
      <vt:lpstr>Fans Change</vt:lpstr>
      <vt:lpstr>Fans Change Per Weekday</vt:lpstr>
      <vt:lpstr>Own Posts</vt:lpstr>
      <vt:lpstr>Own Posts Table - 1 of 3</vt:lpstr>
      <vt:lpstr>Own Posts Table - 2 of 3</vt:lpstr>
      <vt:lpstr>Own Posts Table - 3 of 3</vt:lpstr>
      <vt:lpstr>Own Posts By Weekday</vt:lpstr>
      <vt:lpstr>Interaction Rate By Weekday</vt:lpstr>
      <vt:lpstr>Own Posts By Hour</vt:lpstr>
      <vt:lpstr>Interaction Rate By Hour</vt:lpstr>
      <vt:lpstr>Post Type Distribution</vt:lpstr>
      <vt:lpstr>Interaction Rate By Post Type</vt:lpstr>
      <vt:lpstr>Interactions Distribution</vt:lpstr>
      <vt:lpstr>Key Influencers - 1 of 2</vt:lpstr>
      <vt:lpstr>Key Influencers - 2 of 2</vt:lpstr>
      <vt:lpstr>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2017-02-10T15:34:17Z</dcterms:created>
  <dcterms:modified xsi:type="dcterms:W3CDTF">2017-02-10T15:35:35Z</dcterms:modified>
</cp:coreProperties>
</file>