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58827</c:v>
                </c:pt>
                <c:pt idx="1">
                  <c:v>58836</c:v>
                </c:pt>
                <c:pt idx="2">
                  <c:v>58839</c:v>
                </c:pt>
                <c:pt idx="3">
                  <c:v>58834</c:v>
                </c:pt>
                <c:pt idx="4">
                  <c:v>58830</c:v>
                </c:pt>
                <c:pt idx="5">
                  <c:v>58830</c:v>
                </c:pt>
                <c:pt idx="6">
                  <c:v>58828</c:v>
                </c:pt>
                <c:pt idx="7">
                  <c:v>58833</c:v>
                </c:pt>
                <c:pt idx="8">
                  <c:v>58831</c:v>
                </c:pt>
                <c:pt idx="9">
                  <c:v>58838</c:v>
                </c:pt>
                <c:pt idx="10">
                  <c:v>58835</c:v>
                </c:pt>
                <c:pt idx="11">
                  <c:v>58839</c:v>
                </c:pt>
                <c:pt idx="12">
                  <c:v>58839</c:v>
                </c:pt>
                <c:pt idx="13">
                  <c:v>58837</c:v>
                </c:pt>
                <c:pt idx="14">
                  <c:v>58830</c:v>
                </c:pt>
                <c:pt idx="15">
                  <c:v>58830</c:v>
                </c:pt>
                <c:pt idx="16">
                  <c:v>58833</c:v>
                </c:pt>
                <c:pt idx="17">
                  <c:v>58830</c:v>
                </c:pt>
                <c:pt idx="18">
                  <c:v>58832</c:v>
                </c:pt>
                <c:pt idx="19">
                  <c:v>58831</c:v>
                </c:pt>
                <c:pt idx="20">
                  <c:v>58832</c:v>
                </c:pt>
                <c:pt idx="21">
                  <c:v>58830</c:v>
                </c:pt>
                <c:pt idx="22">
                  <c:v>58840</c:v>
                </c:pt>
                <c:pt idx="23">
                  <c:v>58842</c:v>
                </c:pt>
                <c:pt idx="24">
                  <c:v>58844</c:v>
                </c:pt>
                <c:pt idx="25">
                  <c:v>58841</c:v>
                </c:pt>
                <c:pt idx="26">
                  <c:v>58838</c:v>
                </c:pt>
                <c:pt idx="27">
                  <c:v>58838</c:v>
                </c:pt>
                <c:pt idx="28">
                  <c:v>58845</c:v>
                </c:pt>
                <c:pt idx="29">
                  <c:v>58838</c:v>
                </c:pt>
                <c:pt idx="30">
                  <c:v>58840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E9-48F3-A944-3E6B08541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25232"/>
        <c:axId val="238526216"/>
      </c:lineChart>
      <c:dateAx>
        <c:axId val="238525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26216"/>
        <c:crosses val="autoZero"/>
        <c:auto val="1"/>
        <c:lblOffset val="100"/>
        <c:baseTimeUnit val="days"/>
      </c:dateAx>
      <c:valAx>
        <c:axId val="23852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2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7E-41BB-BA87-4E7B6511D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387792"/>
        <c:axId val="237390088"/>
      </c:radarChart>
      <c:catAx>
        <c:axId val="23738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90088"/>
        <c:crosses val="autoZero"/>
        <c:auto val="1"/>
        <c:lblAlgn val="ctr"/>
        <c:lblOffset val="100"/>
        <c:noMultiLvlLbl val="0"/>
      </c:catAx>
      <c:valAx>
        <c:axId val="23739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9</c:v>
                </c:pt>
                <c:pt idx="2">
                  <c:v>3</c:v>
                </c:pt>
                <c:pt idx="3">
                  <c:v>-5</c:v>
                </c:pt>
                <c:pt idx="4">
                  <c:v>-4</c:v>
                </c:pt>
                <c:pt idx="5">
                  <c:v>0</c:v>
                </c:pt>
                <c:pt idx="6">
                  <c:v>-2</c:v>
                </c:pt>
                <c:pt idx="7">
                  <c:v>5</c:v>
                </c:pt>
                <c:pt idx="8">
                  <c:v>-2</c:v>
                </c:pt>
                <c:pt idx="9">
                  <c:v>7</c:v>
                </c:pt>
                <c:pt idx="10">
                  <c:v>-3</c:v>
                </c:pt>
                <c:pt idx="11">
                  <c:v>4</c:v>
                </c:pt>
                <c:pt idx="12">
                  <c:v>0</c:v>
                </c:pt>
                <c:pt idx="13">
                  <c:v>-2</c:v>
                </c:pt>
                <c:pt idx="14">
                  <c:v>-7</c:v>
                </c:pt>
                <c:pt idx="15">
                  <c:v>0</c:v>
                </c:pt>
                <c:pt idx="16">
                  <c:v>3</c:v>
                </c:pt>
                <c:pt idx="17">
                  <c:v>-3</c:v>
                </c:pt>
                <c:pt idx="18">
                  <c:v>2</c:v>
                </c:pt>
                <c:pt idx="19">
                  <c:v>-1</c:v>
                </c:pt>
                <c:pt idx="20">
                  <c:v>1</c:v>
                </c:pt>
                <c:pt idx="21">
                  <c:v>-2</c:v>
                </c:pt>
                <c:pt idx="22">
                  <c:v>10</c:v>
                </c:pt>
                <c:pt idx="23">
                  <c:v>2</c:v>
                </c:pt>
                <c:pt idx="24">
                  <c:v>2</c:v>
                </c:pt>
                <c:pt idx="25">
                  <c:v>-3</c:v>
                </c:pt>
                <c:pt idx="26">
                  <c:v>-3</c:v>
                </c:pt>
                <c:pt idx="27">
                  <c:v>0</c:v>
                </c:pt>
                <c:pt idx="28">
                  <c:v>7</c:v>
                </c:pt>
                <c:pt idx="29">
                  <c:v>-7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31-4374-9752-953CD70AE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88776"/>
        <c:axId val="237384184"/>
      </c:lineChart>
      <c:dateAx>
        <c:axId val="23738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4184"/>
        <c:crosses val="autoZero"/>
        <c:auto val="1"/>
        <c:lblOffset val="100"/>
        <c:baseTimeUnit val="days"/>
      </c:dateAx>
      <c:valAx>
        <c:axId val="23738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-1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A9-4070-A0E9-74305F3EF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281136"/>
        <c:axId val="271280808"/>
      </c:barChart>
      <c:catAx>
        <c:axId val="27128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80808"/>
        <c:crosses val="autoZero"/>
        <c:auto val="1"/>
        <c:lblAlgn val="ctr"/>
        <c:lblOffset val="100"/>
        <c:noMultiLvlLbl val="0"/>
      </c:catAx>
      <c:valAx>
        <c:axId val="27128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8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5A-43E2-BFD7-20C377588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25888"/>
        <c:axId val="267587920"/>
      </c:lineChart>
      <c:dateAx>
        <c:axId val="23852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87920"/>
        <c:crosses val="autoZero"/>
        <c:auto val="1"/>
        <c:lblOffset val="100"/>
        <c:baseTimeUnit val="days"/>
      </c:dateAx>
      <c:valAx>
        <c:axId val="26758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2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0-43F9-92E4-07B9CD59E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0-43F9-92E4-07B9CD59E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108992"/>
        <c:axId val="273103416"/>
      </c:barChart>
      <c:catAx>
        <c:axId val="27310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03416"/>
        <c:crosses val="autoZero"/>
        <c:auto val="1"/>
        <c:lblAlgn val="ctr"/>
        <c:lblOffset val="100"/>
        <c:noMultiLvlLbl val="0"/>
      </c:catAx>
      <c:valAx>
        <c:axId val="27310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0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12</c:v>
                </c:pt>
                <c:pt idx="4">
                  <c:v>14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C-4B59-B51A-5CB3F9979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106040"/>
        <c:axId val="273107680"/>
      </c:barChart>
      <c:catAx>
        <c:axId val="27310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07680"/>
        <c:crosses val="autoZero"/>
        <c:auto val="1"/>
        <c:lblAlgn val="ctr"/>
        <c:lblOffset val="100"/>
        <c:noMultiLvlLbl val="0"/>
      </c:catAx>
      <c:valAx>
        <c:axId val="27310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0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5.0991790321757999E-3</c:v>
                </c:pt>
                <c:pt idx="1">
                  <c:v>6.7989053762343996E-3</c:v>
                </c:pt>
                <c:pt idx="2">
                  <c:v>8.8076728737582002E-3</c:v>
                </c:pt>
                <c:pt idx="3">
                  <c:v>8.7819194443028003E-3</c:v>
                </c:pt>
                <c:pt idx="4">
                  <c:v>6.5560873270832003E-3</c:v>
                </c:pt>
                <c:pt idx="5">
                  <c:v>5.9490422042050998E-3</c:v>
                </c:pt>
                <c:pt idx="6">
                  <c:v>3.3994526881171998E-3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6-49CF-AB49-382DE4E6C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70856"/>
        <c:axId val="269475120"/>
      </c:barChart>
      <c:catAx>
        <c:axId val="26947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5120"/>
        <c:crosses val="autoZero"/>
        <c:auto val="1"/>
        <c:lblAlgn val="ctr"/>
        <c:lblOffset val="100"/>
        <c:noMultiLvlLbl val="0"/>
      </c:catAx>
      <c:valAx>
        <c:axId val="26947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11</c:v>
                </c:pt>
                <c:pt idx="12">
                  <c:v>8</c:v>
                </c:pt>
                <c:pt idx="13">
                  <c:v>4</c:v>
                </c:pt>
                <c:pt idx="14">
                  <c:v>6</c:v>
                </c:pt>
                <c:pt idx="15">
                  <c:v>3</c:v>
                </c:pt>
                <c:pt idx="16">
                  <c:v>5</c:v>
                </c:pt>
                <c:pt idx="17">
                  <c:v>8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08-4C2B-B677-5A11D534F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71840"/>
        <c:axId val="269468888"/>
      </c:lineChart>
      <c:catAx>
        <c:axId val="26947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68888"/>
        <c:crosses val="autoZero"/>
        <c:auto val="1"/>
        <c:lblAlgn val="ctr"/>
        <c:lblOffset val="100"/>
        <c:noMultiLvlLbl val="0"/>
      </c:catAx>
      <c:valAx>
        <c:axId val="26946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9.3486537938537E-3</c:v>
                </c:pt>
                <c:pt idx="10">
                  <c:v>9.7735926026652001E-3</c:v>
                </c:pt>
                <c:pt idx="11">
                  <c:v>6.6444977377802996E-3</c:v>
                </c:pt>
                <c:pt idx="12">
                  <c:v>5.3117351101441002E-3</c:v>
                </c:pt>
                <c:pt idx="13">
                  <c:v>4.2493880881153004E-3</c:v>
                </c:pt>
                <c:pt idx="14">
                  <c:v>5.3825582449460998E-3</c:v>
                </c:pt>
                <c:pt idx="15">
                  <c:v>3.3995104704922E-3</c:v>
                </c:pt>
                <c:pt idx="16">
                  <c:v>1.3937992929017999E-2</c:v>
                </c:pt>
                <c:pt idx="17">
                  <c:v>8.2863067718248994E-3</c:v>
                </c:pt>
                <c:pt idx="18">
                  <c:v>1.1898286646723001E-2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7-444C-925B-AFA3B9F38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61064"/>
        <c:axId val="272357784"/>
      </c:lineChart>
      <c:catAx>
        <c:axId val="27236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57784"/>
        <c:crosses val="autoZero"/>
        <c:auto val="1"/>
        <c:lblAlgn val="ctr"/>
        <c:lblOffset val="100"/>
        <c:noMultiLvlLbl val="0"/>
      </c:catAx>
      <c:valAx>
        <c:axId val="27235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6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11</c:v>
                </c:pt>
                <c:pt idx="2">
                  <c:v>5</c:v>
                </c:pt>
                <c:pt idx="3">
                  <c:v>1</c:v>
                </c:pt>
                <c:pt idx="4">
                  <c:v>4</c:v>
                </c:pt>
                <c:pt idx="5">
                  <c:v>36</c:v>
                </c:pt>
                <c:pt idx="6">
                  <c:v>16</c:v>
                </c:pt>
                <c:pt idx="7">
                  <c:v>21</c:v>
                </c:pt>
                <c:pt idx="8">
                  <c:v>12</c:v>
                </c:pt>
                <c:pt idx="9">
                  <c:v>37</c:v>
                </c:pt>
                <c:pt idx="10">
                  <c:v>8</c:v>
                </c:pt>
                <c:pt idx="11">
                  <c:v>4</c:v>
                </c:pt>
                <c:pt idx="12">
                  <c:v>10</c:v>
                </c:pt>
                <c:pt idx="13">
                  <c:v>10</c:v>
                </c:pt>
                <c:pt idx="14">
                  <c:v>13</c:v>
                </c:pt>
                <c:pt idx="15">
                  <c:v>12</c:v>
                </c:pt>
                <c:pt idx="16">
                  <c:v>17</c:v>
                </c:pt>
                <c:pt idx="17">
                  <c:v>5</c:v>
                </c:pt>
                <c:pt idx="18">
                  <c:v>6</c:v>
                </c:pt>
                <c:pt idx="19">
                  <c:v>16</c:v>
                </c:pt>
                <c:pt idx="20">
                  <c:v>20</c:v>
                </c:pt>
                <c:pt idx="21">
                  <c:v>15</c:v>
                </c:pt>
                <c:pt idx="22">
                  <c:v>17</c:v>
                </c:pt>
                <c:pt idx="23">
                  <c:v>9</c:v>
                </c:pt>
                <c:pt idx="24">
                  <c:v>8</c:v>
                </c:pt>
                <c:pt idx="25">
                  <c:v>5</c:v>
                </c:pt>
                <c:pt idx="26">
                  <c:v>8</c:v>
                </c:pt>
                <c:pt idx="27">
                  <c:v>7</c:v>
                </c:pt>
                <c:pt idx="28">
                  <c:v>20</c:v>
                </c:pt>
                <c:pt idx="29">
                  <c:v>14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42-4A50-AD88-3C2C1D056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279496"/>
        <c:axId val="271281792"/>
      </c:lineChart>
      <c:dateAx>
        <c:axId val="27127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81792"/>
        <c:crosses val="autoZero"/>
        <c:auto val="1"/>
        <c:lblOffset val="100"/>
        <c:baseTimeUnit val="days"/>
      </c:dateAx>
      <c:valAx>
        <c:axId val="27128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7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4-4232-B7BA-06929A7D8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640208"/>
        <c:axId val="345643488"/>
      </c:barChart>
      <c:catAx>
        <c:axId val="34564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43488"/>
        <c:crosses val="autoZero"/>
        <c:auto val="1"/>
        <c:lblAlgn val="ctr"/>
        <c:lblOffset val="100"/>
        <c:noMultiLvlLbl val="0"/>
      </c:catAx>
      <c:valAx>
        <c:axId val="34564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4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89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74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70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971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10858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780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170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455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298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127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918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197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564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93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373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00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16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58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0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879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235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797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9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903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136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1946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51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793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32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608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53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801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71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1546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05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9896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15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1643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93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9112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23603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892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377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44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247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060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89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- 2017-01-25 15:07:05</a:t>
                      </a:r>
                      <a:r>
                        <a:rPr lang="es-ES" sz="1000"/>
                        <a:t>
¿Te imaginas ser #PeriodistaPorUnDía y comentar un partido de @ATENAS_CORDOBA en vivo? Enviá tus datos y participá 📧 https://t.co/woazHG13an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- 2017-01-25 15:03:45</a:t>
                      </a:r>
                      <a:r>
                        <a:rPr lang="es-ES" sz="1000"/>
                        <a:t>
Te invitamos a ser #PeriodistaPorUnDía y comentar un partido de @ATENAS_CORDOBA en vivo! Enviá tus datos y participá 📧 https://t.co/REyWlBtOd7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6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- 2017-01-26 16:47:41</a:t>
                      </a:r>
                      <a:r>
                        <a:rPr lang="es-ES" sz="1000"/>
                        <a:t>
Se viene el #TorneoDeLasFiguras! Seguilo con nosotros mañana viernes, 12 hs! ⚽ #CopaFundaciónBancoCiudad #Verano2017MDQ #FútbolSinViolencia https://t.co/gVM0OWSjyC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29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- 2017-01-26 09:43:08</a:t>
                      </a:r>
                      <a:r>
                        <a:rPr lang="es-ES" sz="1000"/>
                        <a:t>
¿Se te quedó la tarjeta adentro del cajero? 💳 😱 Que no cunda el pánico! Poné play y mirá lo que hay que hacer.
https://t.co/tQxLdj2W4I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7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- 2017-01-11 08:10:43</a:t>
                      </a:r>
                      <a:r>
                        <a:rPr lang="es-ES" sz="1000"/>
                        <a:t>
Qué lindo día para empezarlo con medialunas recién hechas... #Pensalo... 🌛😍 https://t.co/I5TEl6DoLZ #BuenMiércoles https://t.co/o67Uw0vEMY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7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- 2017-01-27 11:40:20</a:t>
                      </a:r>
                      <a:r>
                        <a:rPr lang="es-ES" sz="1000"/>
                        <a:t>
📢 Ya arranca el #TorneoDeLasFiguras! Seguilo acá ➡➡ https://t.co/zrmavtOZnU ⚽ #CopaFundaciónBancoCiudad #Verano2017MDQ #FútbolSinViolencia https://t.co/mp8H4LFhTy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21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- 2017-01-27 12:51:05</a:t>
                      </a:r>
                      <a:r>
                        <a:rPr lang="es-ES" sz="1000"/>
                        <a:t>
📢 Seguí en vivo  @RacingClub vs @Independiente ➡ https://t.co/zrmavu6Afs ⚽ #CopaFundaciónBancoCiudad #TorneoDeLasFiguras #FútbolSinViolencia https://t.co/vhjClryLpy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2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- 2017-01-27 12:26:52</a:t>
                      </a:r>
                      <a:r>
                        <a:rPr lang="es-ES" sz="1000"/>
                        <a:t>
📢 Seguí en vivo el #TorneoDeLasFiguras! ➡ https://t.co/zrmavu6Afs  ⚽ #CopaFundaciónBancoCiudad #Verano2017MDQ #FútbolSinViolencia #Mardel https://t.co/wWdIg9XFqo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1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- 2017-01-20 09:59:17</a:t>
                      </a:r>
                      <a:r>
                        <a:rPr lang="es-ES" sz="1000"/>
                        <a:t>
Si estás con ganas de viajar, este es tu momento! ✈
Accedé a la promo exclusiva hasta el 22/01! Conocé más ⏩ https://t.co/EIeDW54AQU https://t.co/BC7025BFvk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4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- 2017-02-04 11:00:14</a:t>
                      </a:r>
                      <a:r>
                        <a:rPr lang="es-ES" sz="1000"/>
                        <a:t>
¿Te falta algo del súper? Pasate por @Coto_Ar! 😉🍎🍌🍞🍇💡🔋...
https://t.co/9omR0o9xbQ #débito #sintope https://t.co/LKLQUPgMJR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418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13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307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234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401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124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286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996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813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- 2017-01-16 11:00:25</a:t>
                      </a:r>
                      <a:r>
                        <a:rPr lang="es-ES" sz="1000"/>
                        <a:t>
Las cosas que te faltan para completar el bolso de vacaciones se buscan los #lunes! 😎👙👜✈ https://t.co/oCqYzoBG3j #indumentaria #calzado https://t.co/c7Si2yHpXg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2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- 2017-02-09 10:15:30</a:t>
                      </a:r>
                      <a:r>
                        <a:rPr lang="es-ES" sz="1000"/>
                        <a:t>
🍎 📚 📝 Tarea para el hogar: agendar la promo #VueltaAlCole con tus tarjetas del Ciudad! https://t.co/WTiAU3V717 https://t.co/0wqm5eGEQq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43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- 2017-01-31 10:47:40</a:t>
                      </a:r>
                      <a:r>
                        <a:rPr lang="es-ES" sz="1000"/>
                        <a:t>
#Lluvia con L de #libro ☔️📚👓❤️
https://t.co/16ii0dIOar https://t.co/Nmubvz3QS2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- 2017-01-17 15:20:32</a:t>
                      </a:r>
                      <a:r>
                        <a:rPr lang="es-ES" sz="1000"/>
                        <a:t>
⚽🌊 Te gusta el fútbol? Estás por Mardel? No te pierdas el #TorneoDeLasFiguras! Participá y llevate tus entradas ▶▶▶ https://t.co/ZPZPPY9iID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33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- 2017-01-25 08:20:31</a:t>
                      </a:r>
                      <a:r>
                        <a:rPr lang="es-ES" sz="1000"/>
                        <a:t>
El que no se tienta con un buen #desayuno no tiene corazón... ☕🍞🍪 https://t.co/I5TEl6DoLZ
#miércoles #débito https://t.co/wDdyqXCUjZ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2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- 2017-01-30 10:55:42</a:t>
                      </a:r>
                      <a:r>
                        <a:rPr lang="es-ES" sz="1000"/>
                        <a:t>
Buscá una malla que combine con el calor del verano, atátela bien y tirate de bomba! 👙☀🌊😎 https://t.co/oCqYzoBG3j #lunes #indumentaria https://t.co/NcYu0pUZ0Q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92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- 2017-01-27 16:36:19</a:t>
                      </a:r>
                      <a:r>
                        <a:rPr lang="es-ES" sz="1000"/>
                        <a:t>
📢 #TorneoDeLasFiguras Seguí en vivo la final  🏆 @BocaJrsOficial vs @RacingClub acá ➡ https://t.co/zrmavtOZnU #CopaFundaciónBancoCiudad ⚽ https://t.co/9ERzV8F8G1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1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- 2017-01-13 10:57:21</a:t>
                      </a:r>
                      <a:r>
                        <a:rPr lang="es-ES" sz="1000"/>
                        <a:t>
Un🍨como este hoy tiene descuento en todos los #restaurantes, podés creer? #viernes #crédito #senoshizoagualaboca!🍰😋🍦https://t.co/ZmIKadOpbH https://t.co/MxenK8lfPd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92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- 2017-01-13 16:59:16</a:t>
                      </a:r>
                      <a:r>
                        <a:rPr lang="es-ES" sz="1000"/>
                        <a:t>
Fijate qué se estrenó esta semana y elegí una peli 🎬👍 https://t.co/XQ4vWVJjP5 #cine #sábado https://t.co/Tjh8VEqSwz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55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- 2017-01-27 11:07:56</a:t>
                      </a:r>
                      <a:r>
                        <a:rPr lang="es-ES" sz="1000"/>
                        <a:t>
Se viene la subasta especial del #DiaDeLosEnamorados ❤
💍Miercoles 8/2, 13 hs. Exhibición desde el 31/1. Conocé más ➡ https://t.co/UkFLbKUwQn https://t.co/IPIIMS1OW3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9028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04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902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88122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886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962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3750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162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00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8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- 2017-02-08 15:54:11</a:t>
                      </a:r>
                      <a:r>
                        <a:rPr lang="es-ES" sz="1000"/>
                        <a:t>
El 20 de febrero podés estar en la #Subasta de un #terreno, podés creer? Conocé más acá ➡ https://t.co/elP2TmdQcF 🏡 #QuiénDaMás? https://t.co/WFSckJTGnZ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55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- 2017-02-02 10:30:18</a:t>
                      </a:r>
                      <a:r>
                        <a:rPr lang="es-ES" sz="1000"/>
                        <a:t>
Prepará la listita, el finde vamos a @Coto_Ar! 🍎🍌🍞🍇💡🔋...
https://t.co/9omR0o9xbQ #débito #sintope https://t.co/LYI2cDhD5i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26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- 2017-01-18 09:22:01</a:t>
                      </a:r>
                      <a:r>
                        <a:rPr lang="es-ES" sz="1000"/>
                        <a:t>
#BuenMiércoles! A quién le toca llevar algo dulce hoy? Desayuná rico y pagá con débito del Ciudad 😊 ☕ 🍩 https://t.co/I5TEl6DoLZ https://t.co/61mD7T2Ukg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88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- 2017-01-19 16:44:26</a:t>
                      </a:r>
                      <a:r>
                        <a:rPr lang="es-ES" sz="1000"/>
                        <a:t>
Si te estás yendo de #vacaciones, tomate unos segunditos y mirá! 🎒😎☀🌊 https://t.co/okYF4KyowY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41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- 2017-01-19 10:41:06</a:t>
                      </a:r>
                      <a:r>
                        <a:rPr lang="es-ES" sz="1000"/>
                        <a:t>
Empezá bien la previa del finde y armá tu plan para mañana!🍴🍔
#viernes #restaurants #disfrutar #BuenJueves #Adelanto https://t.co/ZmIKadOpbH https://t.co/hyHjJdPO1t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0560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23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514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66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940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206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706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293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6655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9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@InformacionCABJ - 2017-01-27 14:13:17</a:t>
                      </a:r>
                      <a:r>
                        <a:rPr lang="es-ES" sz="1000"/>
                        <a:t>
.@MChichoSerna fue reconocido por el @BancoCiudad. "Siempre di todo por Boca", dijo al término del partido 👏🏻👏🏻👏🏻 https://t.co/D1C85GueBI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@cburgueno - 2017-02-09 19:03:04</a:t>
                      </a:r>
                      <a:r>
                        <a:rPr lang="es-ES" sz="1000"/>
                        <a:t>
Avisan desde el @BancoCiudad que desde este fin de semana se suman a las 50 cuotas con un interés de 19% para electrodomésticos.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0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@sinsacoclaudio - 2017-01-11 22:15:04</a:t>
                      </a:r>
                      <a:r>
                        <a:rPr lang="es-ES" sz="1000"/>
                        <a:t>
Gobierno de @horaciorlarreta ofrece a manteros: inscribirse en "Monotributo Social", una Caja de Ahorro en @BancoCiudad (sigue)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4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@EstoesRacingOk - 2017-01-30 11:47:42</a:t>
                      </a:r>
                      <a:r>
                        <a:rPr lang="es-ES" sz="1000"/>
                        <a:t>
En vivo @leoparadizo en el Hospital Materno Infantil de Mar del Plata, donde habrá una donación entre @RacingSolidario y @BancoCiudad.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8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@invenomica - 2017-01-30 09:55:13</a:t>
                      </a:r>
                      <a:r>
                        <a:rPr lang="es-ES" sz="1000"/>
                        <a:t>
Informe Económico Nº 407 del @BancoCiudad https://t.co/WCxMIhXrxB https://t.co/9aiXSq07jB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8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@CorBsAsSur - 2017-01-17 16:12:02</a:t>
                      </a:r>
                      <a:r>
                        <a:rPr lang="es-ES" sz="1000"/>
                        <a:t>
Arrancamos con las charlas de Ciudad Microempresas del @BancoCiudad para los vecinos emprendedores de zona sur que… https://t.co/dQFw5OiWhi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1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@invenomica - 2017-01-23 16:01:06</a:t>
                      </a:r>
                      <a:r>
                        <a:rPr lang="es-ES" sz="1000"/>
                        <a:t>
Informe @BancoCiudad : Resultados del Sinceramiento Fiscal a Diciembre https://t.co/xSdkv0l1OD https://t.co/Tp6TpWvnxR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5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@IdentidadRc - 2017-02-08 14:17:17</a:t>
                      </a:r>
                      <a:r>
                        <a:rPr lang="es-ES" sz="1000"/>
                        <a:t>
El sábado 18/2, a las 20.30, #Racing inaugurará las luces del Cilindro en un amistoso ante #Huracán. Estará en juego la Copa @BancoCiudad.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44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@migueguidardini - 2017-01-30 12:47:46</a:t>
                      </a:r>
                      <a:r>
                        <a:rPr lang="es-ES" sz="1000"/>
                        <a:t>
Visita al Htal Materno Infantil de #MDQ junto a Autoridades del @BancoCiudad, Directivos y jugadores de @RacingClub… https://t.co/RJJjhhs3wm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34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@invenomica - 2017-01-28 11:10:22</a:t>
                      </a:r>
                      <a:r>
                        <a:rPr lang="es-ES" sz="1000"/>
                        <a:t>
"Se confirma que la actividad económica culminó el año pasado en ascenso." @BancoCiudad https://t.co/WCxMIhXrxB https://t.co/SDUvgqFswo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240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77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438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50090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960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3472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004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5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@invenomica - 2017-02-05 14:45:28</a:t>
                      </a:r>
                      <a:r>
                        <a:rPr lang="es-ES" sz="1000"/>
                        <a:t>
Recaudación del #IVA acompaña recuperación de la actividad económica https://t.co/3TjqobZsHm via @BancoCiudad https://t.co/I85j4THN63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7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@migueguidardini - 2017-01-30 13:06:09</a:t>
                      </a:r>
                      <a:r>
                        <a:rPr lang="es-ES" sz="1000"/>
                        <a:t>
@BancoCiudad y @RacingClub unidos por un fútbol solidario y sin violencia @RacingSolidario @Vbrvictor… https://t.co/Jce5SOFJyw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2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@invenomica - 2017-01-31 10:10:16</a:t>
                      </a:r>
                      <a:r>
                        <a:rPr lang="es-ES" sz="1000"/>
                        <a:t>
La #inversión alcanzó a fines de 2016 un 22,6% del #PIB medida a precios constantes via Informe @BancoCiudad… https://t.co/SAxvVerwuE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88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@miguel_nones - 2017-01-25 16:41:03</a:t>
                      </a:r>
                      <a:r>
                        <a:rPr lang="es-ES" sz="1000"/>
                        <a:t>
@Emme1E se suspende por lluvia.....................logo de @BancoCiudad sera en las oficinas de SUMA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8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@migueguidardini - 2017-01-31 13:57:02</a:t>
                      </a:r>
                      <a:r>
                        <a:rPr lang="es-ES" sz="1000"/>
                        <a:t>
Nota en el diario @lacapitalmdq sobre la acción solidaria de @RacingClub y @BancoCiudad en el Htal. Materno Infanti… https://t.co/Z6p7Ag8uZr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3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@Diego_MHG - 2017-01-27 14:33:27</a:t>
                      </a:r>
                      <a:r>
                        <a:rPr lang="es-ES" sz="1000"/>
                        <a:t>
@InformacionCABJ @MChichoSerna @BancoCiudad diste mucho mas que esto chicho! huevo huevo huevo!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60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@SeccionCiudad - 2017-01-28 09:45:05</a:t>
                      </a:r>
                      <a:r>
                        <a:rPr lang="es-ES" sz="1000"/>
                        <a:t>
En 2016, el @BancoCiudad subió un 59% sus ganancias https://t.co/jRCGQ69E7A https://t.co/opn23XD656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51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@SeccionCiudad - 2017-01-27 14:20:00</a:t>
                      </a:r>
                      <a:r>
                        <a:rPr lang="es-ES" sz="1000"/>
                        <a:t>
En 2016, el @BancoCiudad subió un 59% sus ganancias https://t.co/jRCGQ5S2J0 https://t.co/zW3365vpNd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8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@AldoConejeros - 2017-02-01 14:16:13</a:t>
                      </a:r>
                      <a:r>
                        <a:rPr lang="es-ES" sz="1000"/>
                        <a:t>
@Visa @AmericanExpress @MastercardArg dejemos d usar tarjetas, son usureros, igual q los bancos @BancoGalicia @Banco_Patagonia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87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@dbiztoday - 2017-01-19 10:01:08</a:t>
                      </a:r>
                      <a:r>
                        <a:rPr lang="es-ES" sz="1000"/>
                        <a:t>
Se viene la Copa Banco Ciudad. @BancoCiudad https://t.co/ccJe7pULyc #TorneoSolidario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308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983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033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2541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60607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3545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6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@wabianco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6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@SeccionCiudad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@Danorecoleta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76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@marieclopez77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80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@pablogoki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57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@invenomica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2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@gatodepelagatos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40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@migueguidardini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70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@santarciero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5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@RacingSolidario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855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610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722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7175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76594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82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76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@LegalStandUp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8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@MaximStore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38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@sbagcheian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14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@piquibianchi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@luiscolavita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81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@elinformatorio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2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@QuejarseAqui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0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@AdmInnovacion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3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@rolan1960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04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@oyenteIP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499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55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768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32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84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368126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21812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346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5005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35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@kari_ben - 2017-02-09 16:17:21</a:t>
                      </a:r>
                      <a:r>
                        <a:rPr lang="es-ES" sz="1000"/>
                        <a:t>
@BancoCiudad Consulta. El tope del reintegro es en total o puedo ahorrar 250 con débito y 250 con crédito si realizo dos compras?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3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@antoniogalvn5 - 2017-02-09 16:09:08</a:t>
                      </a:r>
                      <a:r>
                        <a:rPr lang="es-ES" sz="1000"/>
                        <a:t>
@BancoCiudad Están enviando mail a los clientes ,con encuestas sobre uso de la tarjeta de débito?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41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@MarceBenini - 2017-02-09 13:01:39</a:t>
                      </a:r>
                      <a:r>
                        <a:rPr lang="es-ES" sz="1000"/>
                        <a:t>
¿Huracán percibe ingresos por este partido? ¿Será la bienvenida a @BancoCiudad como nuevo sponsor? https://t.co/T0OlhT0V5V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2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@vcmque - 2017-02-09 10:12:05</a:t>
                      </a:r>
                      <a:r>
                        <a:rPr lang="es-ES" sz="1000"/>
                        <a:t>
Habrá alguna posibilidad de que me atienda un ser humano en el maldito 0800?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3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@andres182 - 2017-02-08 16:10:29</a:t>
                      </a:r>
                      <a:r>
                        <a:rPr lang="en-US" sz="1000"/>
                        <a:t>
@BancoCiudad 62,500 usd un terreno de 320 mts? Base de la subasta???? Lei bien???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39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@arodriguezhertz - 2017-02-08 11:35:04</a:t>
                      </a:r>
                      <a:r>
                        <a:rPr lang="es-ES" sz="1000"/>
                        <a:t>
@BancoCiudad Consulta: que tramite tengo que realizar para cambiar el domicilio de mí cuenta? Saludos y gracias!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@esteban_edg - 2017-02-08 11:32:50</a:t>
                      </a:r>
                      <a:r>
                        <a:rPr lang="es-ES" sz="1000"/>
                        <a:t>
@BancoCiudad me seguis por favor que tengo que hacerles una consulta?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78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@Flowains - 2017-02-08 09:40:01</a:t>
                      </a:r>
                      <a:r>
                        <a:rPr lang="es-ES" sz="1000"/>
                        <a:t>
@BancoCiudad Hola, los lunes el descuento en indumentaria con credito tiene todavia un tope de 200 o lo cambiaron? gracias.....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2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@gcandarle - 2017-02-07 12:00:48</a:t>
                      </a:r>
                      <a:r>
                        <a:rPr lang="es-ES" sz="1000"/>
                        <a:t>
@BancoCiudad por un extracto de 2015, $27 la hoja. Envío por email? Que pasó con la despapelización?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6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@PoppyObarrio - 2017-02-06 16:50:59</a:t>
                      </a:r>
                      <a:r>
                        <a:rPr lang="es-ES" sz="1000"/>
                        <a:t>
@BancoCiudad hola! Las cuotas del plan 50 cuotas sin intereses para comprar bicicletas está vigente o las cuotas son con intereses? Gracias!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019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83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1206</Words>
  <Application>Microsoft Office PowerPoint</Application>
  <PresentationFormat>On-screen Show (4:3)</PresentationFormat>
  <Paragraphs>459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3</vt:lpstr>
      <vt:lpstr>Own and Retweeted Tweets Table - 2 of 3</vt:lpstr>
      <vt:lpstr>Own and Retweeted Tweets Table - 3 of 3</vt:lpstr>
      <vt:lpstr>Mentions</vt:lpstr>
      <vt:lpstr>Mentions Table - 1 of 2</vt:lpstr>
      <vt:lpstr>Mentions Table - 2 of 2</vt:lpstr>
      <vt:lpstr>Key Influencers - 1 of 2</vt:lpstr>
      <vt:lpstr>Key Influencers - 2 of 2</vt:lpstr>
      <vt:lpstr>Response Times</vt:lpstr>
      <vt:lpstr>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2017-02-10T15:28:14Z</dcterms:created>
  <dcterms:modified xsi:type="dcterms:W3CDTF">2017-02-10T15:29:10Z</dcterms:modified>
</cp:coreProperties>
</file>