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304414</c:v>
                </c:pt>
                <c:pt idx="1">
                  <c:v>314296</c:v>
                </c:pt>
                <c:pt idx="2">
                  <c:v>317268</c:v>
                </c:pt>
                <c:pt idx="3">
                  <c:v>317409</c:v>
                </c:pt>
                <c:pt idx="4">
                  <c:v>317574</c:v>
                </c:pt>
                <c:pt idx="5">
                  <c:v>317766</c:v>
                </c:pt>
                <c:pt idx="6">
                  <c:v>318007</c:v>
                </c:pt>
                <c:pt idx="7">
                  <c:v>318008</c:v>
                </c:pt>
                <c:pt idx="8">
                  <c:v>318094</c:v>
                </c:pt>
                <c:pt idx="9">
                  <c:v>318310</c:v>
                </c:pt>
                <c:pt idx="10">
                  <c:v>318564</c:v>
                </c:pt>
                <c:pt idx="11">
                  <c:v>318812</c:v>
                </c:pt>
                <c:pt idx="12">
                  <c:v>319102</c:v>
                </c:pt>
                <c:pt idx="13">
                  <c:v>319366</c:v>
                </c:pt>
                <c:pt idx="14">
                  <c:v>319739</c:v>
                </c:pt>
                <c:pt idx="15">
                  <c:v>325084</c:v>
                </c:pt>
                <c:pt idx="16">
                  <c:v>328544</c:v>
                </c:pt>
                <c:pt idx="17">
                  <c:v>330917</c:v>
                </c:pt>
                <c:pt idx="18">
                  <c:v>333078</c:v>
                </c:pt>
                <c:pt idx="19">
                  <c:v>334963</c:v>
                </c:pt>
                <c:pt idx="20">
                  <c:v>336876</c:v>
                </c:pt>
                <c:pt idx="21">
                  <c:v>338756</c:v>
                </c:pt>
                <c:pt idx="22">
                  <c:v>338847</c:v>
                </c:pt>
                <c:pt idx="23">
                  <c:v>338818</c:v>
                </c:pt>
                <c:pt idx="24">
                  <c:v>338890</c:v>
                </c:pt>
                <c:pt idx="25">
                  <c:v>338934</c:v>
                </c:pt>
                <c:pt idx="26">
                  <c:v>338977</c:v>
                </c:pt>
                <c:pt idx="27">
                  <c:v>339033</c:v>
                </c:pt>
                <c:pt idx="28">
                  <c:v>339086</c:v>
                </c:pt>
                <c:pt idx="29">
                  <c:v>339184</c:v>
                </c:pt>
                <c:pt idx="30">
                  <c:v>339288</c:v>
                </c:pt>
              </c:numCache>
            </c:numRef>
          </c:val>
          <c:smooth val="0"/>
          <c:extLst>
            <c:ext xmlns:c16="http://schemas.microsoft.com/office/drawing/2014/chart" uri="{C3380CC4-5D6E-409C-BE32-E72D297353CC}">
              <c16:uniqueId val="{00000000-23EC-41C0-ABAF-D9CFB34C1B16}"/>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Sheet1!$C$2:$C$32</c:f>
              <c:numCache>
                <c:formatCode>General</c:formatCode>
                <c:ptCount val="31"/>
                <c:pt idx="0">
                  <c:v>10034</c:v>
                </c:pt>
                <c:pt idx="1">
                  <c:v>10037</c:v>
                </c:pt>
                <c:pt idx="2">
                  <c:v>10045</c:v>
                </c:pt>
                <c:pt idx="3">
                  <c:v>10052</c:v>
                </c:pt>
                <c:pt idx="4">
                  <c:v>10059</c:v>
                </c:pt>
                <c:pt idx="5">
                  <c:v>10064</c:v>
                </c:pt>
                <c:pt idx="6">
                  <c:v>10066</c:v>
                </c:pt>
                <c:pt idx="7">
                  <c:v>10066</c:v>
                </c:pt>
                <c:pt idx="8">
                  <c:v>10069</c:v>
                </c:pt>
                <c:pt idx="9">
                  <c:v>10078</c:v>
                </c:pt>
                <c:pt idx="10">
                  <c:v>10090</c:v>
                </c:pt>
                <c:pt idx="11">
                  <c:v>10095</c:v>
                </c:pt>
                <c:pt idx="12">
                  <c:v>10099</c:v>
                </c:pt>
                <c:pt idx="13">
                  <c:v>10101</c:v>
                </c:pt>
                <c:pt idx="14">
                  <c:v>10105</c:v>
                </c:pt>
                <c:pt idx="15">
                  <c:v>10108</c:v>
                </c:pt>
                <c:pt idx="16">
                  <c:v>10126</c:v>
                </c:pt>
                <c:pt idx="17">
                  <c:v>10145</c:v>
                </c:pt>
                <c:pt idx="18">
                  <c:v>10161</c:v>
                </c:pt>
                <c:pt idx="19">
                  <c:v>10174</c:v>
                </c:pt>
                <c:pt idx="20">
                  <c:v>10181</c:v>
                </c:pt>
                <c:pt idx="21">
                  <c:v>10183</c:v>
                </c:pt>
                <c:pt idx="22">
                  <c:v>10189</c:v>
                </c:pt>
                <c:pt idx="23">
                  <c:v>10196</c:v>
                </c:pt>
                <c:pt idx="24">
                  <c:v>10210</c:v>
                </c:pt>
                <c:pt idx="25">
                  <c:v>10224</c:v>
                </c:pt>
                <c:pt idx="26">
                  <c:v>10229</c:v>
                </c:pt>
                <c:pt idx="27">
                  <c:v>10234</c:v>
                </c:pt>
                <c:pt idx="28">
                  <c:v>10242</c:v>
                </c:pt>
                <c:pt idx="29">
                  <c:v>10251</c:v>
                </c:pt>
                <c:pt idx="30">
                  <c:v>10259</c:v>
                </c:pt>
              </c:numCache>
            </c:numRef>
          </c:val>
          <c:smooth val="0"/>
          <c:extLst>
            <c:ext xmlns:c16="http://schemas.microsoft.com/office/drawing/2014/chart" uri="{C3380CC4-5D6E-409C-BE32-E72D297353CC}">
              <c16:uniqueId val="{00000001-23EC-41C0-ABAF-D9CFB34C1B16}"/>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Sheet1!$D$2:$D$32</c:f>
              <c:numCache>
                <c:formatCode>General</c:formatCode>
                <c:ptCount val="31"/>
                <c:pt idx="0">
                  <c:v>979</c:v>
                </c:pt>
                <c:pt idx="1">
                  <c:v>979</c:v>
                </c:pt>
                <c:pt idx="2">
                  <c:v>980</c:v>
                </c:pt>
                <c:pt idx="3">
                  <c:v>980</c:v>
                </c:pt>
                <c:pt idx="4">
                  <c:v>979</c:v>
                </c:pt>
                <c:pt idx="5">
                  <c:v>980</c:v>
                </c:pt>
                <c:pt idx="6">
                  <c:v>980</c:v>
                </c:pt>
                <c:pt idx="7">
                  <c:v>980</c:v>
                </c:pt>
                <c:pt idx="8">
                  <c:v>981</c:v>
                </c:pt>
                <c:pt idx="9">
                  <c:v>981</c:v>
                </c:pt>
                <c:pt idx="10">
                  <c:v>982</c:v>
                </c:pt>
                <c:pt idx="11">
                  <c:v>982</c:v>
                </c:pt>
                <c:pt idx="12">
                  <c:v>983</c:v>
                </c:pt>
                <c:pt idx="13">
                  <c:v>983</c:v>
                </c:pt>
                <c:pt idx="14">
                  <c:v>984</c:v>
                </c:pt>
                <c:pt idx="15">
                  <c:v>984</c:v>
                </c:pt>
                <c:pt idx="16">
                  <c:v>985</c:v>
                </c:pt>
                <c:pt idx="17">
                  <c:v>985</c:v>
                </c:pt>
                <c:pt idx="18">
                  <c:v>986</c:v>
                </c:pt>
                <c:pt idx="19">
                  <c:v>986</c:v>
                </c:pt>
                <c:pt idx="20">
                  <c:v>986</c:v>
                </c:pt>
                <c:pt idx="21">
                  <c:v>988</c:v>
                </c:pt>
                <c:pt idx="22">
                  <c:v>988</c:v>
                </c:pt>
                <c:pt idx="23">
                  <c:v>988</c:v>
                </c:pt>
                <c:pt idx="24">
                  <c:v>988</c:v>
                </c:pt>
                <c:pt idx="25">
                  <c:v>988</c:v>
                </c:pt>
                <c:pt idx="26">
                  <c:v>986</c:v>
                </c:pt>
                <c:pt idx="27">
                  <c:v>987</c:v>
                </c:pt>
                <c:pt idx="28">
                  <c:v>986</c:v>
                </c:pt>
                <c:pt idx="29">
                  <c:v>986</c:v>
                </c:pt>
                <c:pt idx="30">
                  <c:v>987</c:v>
                </c:pt>
              </c:numCache>
            </c:numRef>
          </c:val>
          <c:smooth val="0"/>
          <c:extLst>
            <c:ext xmlns:c16="http://schemas.microsoft.com/office/drawing/2014/chart" uri="{C3380CC4-5D6E-409C-BE32-E72D297353CC}">
              <c16:uniqueId val="{00000002-23EC-41C0-ABAF-D9CFB34C1B16}"/>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Sheet1!$E$2:$E$32</c:f>
              <c:numCache>
                <c:formatCode>General</c:formatCode>
                <c:ptCount val="31"/>
                <c:pt idx="0">
                  <c:v>9590</c:v>
                </c:pt>
                <c:pt idx="1">
                  <c:v>9611</c:v>
                </c:pt>
                <c:pt idx="2">
                  <c:v>9625</c:v>
                </c:pt>
                <c:pt idx="3">
                  <c:v>9634</c:v>
                </c:pt>
                <c:pt idx="4">
                  <c:v>9643</c:v>
                </c:pt>
                <c:pt idx="5">
                  <c:v>9738</c:v>
                </c:pt>
                <c:pt idx="6">
                  <c:v>9779</c:v>
                </c:pt>
                <c:pt idx="7">
                  <c:v>9779</c:v>
                </c:pt>
                <c:pt idx="8">
                  <c:v>9788</c:v>
                </c:pt>
                <c:pt idx="9">
                  <c:v>9815</c:v>
                </c:pt>
                <c:pt idx="10">
                  <c:v>9833</c:v>
                </c:pt>
                <c:pt idx="11">
                  <c:v>9851</c:v>
                </c:pt>
                <c:pt idx="12">
                  <c:v>9860</c:v>
                </c:pt>
                <c:pt idx="13">
                  <c:v>9863</c:v>
                </c:pt>
                <c:pt idx="14">
                  <c:v>9869</c:v>
                </c:pt>
                <c:pt idx="15">
                  <c:v>9876</c:v>
                </c:pt>
                <c:pt idx="16">
                  <c:v>9879</c:v>
                </c:pt>
                <c:pt idx="17">
                  <c:v>9885</c:v>
                </c:pt>
                <c:pt idx="18">
                  <c:v>9894</c:v>
                </c:pt>
                <c:pt idx="19">
                  <c:v>9902</c:v>
                </c:pt>
                <c:pt idx="20">
                  <c:v>9909</c:v>
                </c:pt>
                <c:pt idx="21">
                  <c:v>9910</c:v>
                </c:pt>
                <c:pt idx="22">
                  <c:v>9912</c:v>
                </c:pt>
                <c:pt idx="23">
                  <c:v>9923</c:v>
                </c:pt>
                <c:pt idx="24">
                  <c:v>9934</c:v>
                </c:pt>
                <c:pt idx="25">
                  <c:v>9958</c:v>
                </c:pt>
                <c:pt idx="26">
                  <c:v>9985</c:v>
                </c:pt>
                <c:pt idx="27">
                  <c:v>9992</c:v>
                </c:pt>
                <c:pt idx="28">
                  <c:v>9999</c:v>
                </c:pt>
                <c:pt idx="29">
                  <c:v>10010</c:v>
                </c:pt>
                <c:pt idx="30">
                  <c:v>10033</c:v>
                </c:pt>
              </c:numCache>
            </c:numRef>
          </c:val>
          <c:smooth val="0"/>
          <c:extLst>
            <c:ext xmlns:c16="http://schemas.microsoft.com/office/drawing/2014/chart" uri="{C3380CC4-5D6E-409C-BE32-E72D297353CC}">
              <c16:uniqueId val="{00000003-23EC-41C0-ABAF-D9CFB34C1B16}"/>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Sheet1!$F$2:$F$32</c:f>
              <c:numCache>
                <c:formatCode>General</c:formatCode>
                <c:ptCount val="31"/>
                <c:pt idx="0">
                  <c:v>33973</c:v>
                </c:pt>
                <c:pt idx="1">
                  <c:v>33983</c:v>
                </c:pt>
                <c:pt idx="2">
                  <c:v>33989</c:v>
                </c:pt>
                <c:pt idx="3">
                  <c:v>33992</c:v>
                </c:pt>
                <c:pt idx="4">
                  <c:v>34003</c:v>
                </c:pt>
                <c:pt idx="5">
                  <c:v>34010</c:v>
                </c:pt>
                <c:pt idx="6">
                  <c:v>34020</c:v>
                </c:pt>
                <c:pt idx="7">
                  <c:v>34020</c:v>
                </c:pt>
                <c:pt idx="8">
                  <c:v>34024</c:v>
                </c:pt>
                <c:pt idx="9">
                  <c:v>34034</c:v>
                </c:pt>
                <c:pt idx="10">
                  <c:v>34043</c:v>
                </c:pt>
                <c:pt idx="11">
                  <c:v>34049</c:v>
                </c:pt>
                <c:pt idx="12">
                  <c:v>34059</c:v>
                </c:pt>
                <c:pt idx="13">
                  <c:v>34057</c:v>
                </c:pt>
                <c:pt idx="14">
                  <c:v>34058</c:v>
                </c:pt>
                <c:pt idx="15">
                  <c:v>34064</c:v>
                </c:pt>
                <c:pt idx="16">
                  <c:v>34066</c:v>
                </c:pt>
                <c:pt idx="17">
                  <c:v>34068</c:v>
                </c:pt>
                <c:pt idx="18">
                  <c:v>34075</c:v>
                </c:pt>
                <c:pt idx="19">
                  <c:v>34077</c:v>
                </c:pt>
                <c:pt idx="20">
                  <c:v>34077</c:v>
                </c:pt>
                <c:pt idx="21">
                  <c:v>34081</c:v>
                </c:pt>
                <c:pt idx="22">
                  <c:v>34081</c:v>
                </c:pt>
                <c:pt idx="23">
                  <c:v>34085</c:v>
                </c:pt>
                <c:pt idx="24">
                  <c:v>34090</c:v>
                </c:pt>
                <c:pt idx="25">
                  <c:v>34087</c:v>
                </c:pt>
                <c:pt idx="26">
                  <c:v>34089</c:v>
                </c:pt>
                <c:pt idx="27">
                  <c:v>34088</c:v>
                </c:pt>
                <c:pt idx="28">
                  <c:v>34091</c:v>
                </c:pt>
                <c:pt idx="29">
                  <c:v>34092</c:v>
                </c:pt>
                <c:pt idx="30">
                  <c:v>34098</c:v>
                </c:pt>
              </c:numCache>
            </c:numRef>
          </c:val>
          <c:smooth val="0"/>
          <c:extLst>
            <c:ext xmlns:c16="http://schemas.microsoft.com/office/drawing/2014/chart" uri="{C3380CC4-5D6E-409C-BE32-E72D297353CC}">
              <c16:uniqueId val="{00000004-23EC-41C0-ABAF-D9CFB34C1B16}"/>
            </c:ext>
          </c:extLst>
        </c:ser>
        <c:dLbls>
          <c:showLegendKey val="0"/>
          <c:showVal val="0"/>
          <c:showCatName val="0"/>
          <c:showSerName val="0"/>
          <c:showPercent val="0"/>
          <c:showBubbleSize val="0"/>
        </c:dLbls>
        <c:smooth val="0"/>
        <c:axId val="272588104"/>
        <c:axId val="272588432"/>
      </c:lineChart>
      <c:dateAx>
        <c:axId val="27258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88432"/>
        <c:crosses val="autoZero"/>
        <c:auto val="1"/>
        <c:lblOffset val="100"/>
        <c:baseTimeUnit val="days"/>
      </c:dateAx>
      <c:valAx>
        <c:axId val="27258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8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27.971599999999999</c:v>
                </c:pt>
                <c:pt idx="5">
                  <c:v>100</c:v>
                </c:pt>
              </c:numCache>
            </c:numRef>
          </c:val>
          <c:extLst>
            <c:ext xmlns:c16="http://schemas.microsoft.com/office/drawing/2014/chart" uri="{C3380CC4-5D6E-409C-BE32-E72D297353CC}">
              <c16:uniqueId val="{00000000-0293-4B39-A002-EF6B9D290290}"/>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3.0236999999999998</c:v>
                </c:pt>
                <c:pt idx="1">
                  <c:v>36.231900000000003</c:v>
                </c:pt>
                <c:pt idx="2">
                  <c:v>0.36149999999999999</c:v>
                </c:pt>
                <c:pt idx="3">
                  <c:v>0</c:v>
                </c:pt>
                <c:pt idx="4">
                  <c:v>8.8530999999999995</c:v>
                </c:pt>
                <c:pt idx="5">
                  <c:v>19.8127</c:v>
                </c:pt>
              </c:numCache>
            </c:numRef>
          </c:val>
          <c:extLst>
            <c:ext xmlns:c16="http://schemas.microsoft.com/office/drawing/2014/chart" uri="{C3380CC4-5D6E-409C-BE32-E72D297353CC}">
              <c16:uniqueId val="{00000001-0293-4B39-A002-EF6B9D290290}"/>
            </c:ext>
          </c:extLst>
        </c:ser>
        <c:ser>
          <c:idx val="2"/>
          <c:order val="2"/>
          <c:tx>
            <c:strRef>
              <c:f>Sheet1!$D$1</c:f>
              <c:strCache>
                <c:ptCount val="1"/>
                <c:pt idx="0">
                  <c:v>CGERA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0.29089999999999999</c:v>
                </c:pt>
                <c:pt idx="1">
                  <c:v>1.4493</c:v>
                </c:pt>
                <c:pt idx="2">
                  <c:v>1.5800000000000002E-2</c:v>
                </c:pt>
                <c:pt idx="3">
                  <c:v>0</c:v>
                </c:pt>
                <c:pt idx="4">
                  <c:v>100</c:v>
                </c:pt>
                <c:pt idx="5">
                  <c:v>7.1228999999999996</c:v>
                </c:pt>
              </c:numCache>
            </c:numRef>
          </c:val>
          <c:extLst>
            <c:ext xmlns:c16="http://schemas.microsoft.com/office/drawing/2014/chart" uri="{C3380CC4-5D6E-409C-BE32-E72D297353CC}">
              <c16:uniqueId val="{00000002-0293-4B39-A002-EF6B9D290290}"/>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2.9571000000000001</c:v>
                </c:pt>
                <c:pt idx="1">
                  <c:v>10.1449</c:v>
                </c:pt>
                <c:pt idx="2">
                  <c:v>0.32569999999999999</c:v>
                </c:pt>
                <c:pt idx="3">
                  <c:v>0</c:v>
                </c:pt>
                <c:pt idx="4">
                  <c:v>29.464400000000001</c:v>
                </c:pt>
                <c:pt idx="5">
                  <c:v>40.836799999999997</c:v>
                </c:pt>
              </c:numCache>
            </c:numRef>
          </c:val>
          <c:extLst>
            <c:ext xmlns:c16="http://schemas.microsoft.com/office/drawing/2014/chart" uri="{C3380CC4-5D6E-409C-BE32-E72D297353CC}">
              <c16:uniqueId val="{00000003-0293-4B39-A002-EF6B9D290290}"/>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10.049899999999999</c:v>
                </c:pt>
                <c:pt idx="1">
                  <c:v>23.188400000000001</c:v>
                </c:pt>
                <c:pt idx="2">
                  <c:v>0.2099</c:v>
                </c:pt>
                <c:pt idx="3">
                  <c:v>0</c:v>
                </c:pt>
                <c:pt idx="4">
                  <c:v>2.3940999999999999</c:v>
                </c:pt>
                <c:pt idx="5">
                  <c:v>3.1815000000000002</c:v>
                </c:pt>
              </c:numCache>
            </c:numRef>
          </c:val>
          <c:extLst>
            <c:ext xmlns:c16="http://schemas.microsoft.com/office/drawing/2014/chart" uri="{C3380CC4-5D6E-409C-BE32-E72D297353CC}">
              <c16:uniqueId val="{00000004-0293-4B39-A002-EF6B9D290290}"/>
            </c:ext>
          </c:extLst>
        </c:ser>
        <c:dLbls>
          <c:showLegendKey val="0"/>
          <c:showVal val="0"/>
          <c:showCatName val="0"/>
          <c:showSerName val="0"/>
          <c:showPercent val="0"/>
          <c:showBubbleSize val="0"/>
        </c:dLbls>
        <c:axId val="273993184"/>
        <c:axId val="273989576"/>
      </c:radarChart>
      <c:catAx>
        <c:axId val="27399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89576"/>
        <c:crosses val="autoZero"/>
        <c:auto val="1"/>
        <c:lblAlgn val="ctr"/>
        <c:lblOffset val="100"/>
        <c:noMultiLvlLbl val="0"/>
      </c:catAx>
      <c:valAx>
        <c:axId val="27398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9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44</c:v>
                </c:pt>
                <c:pt idx="1">
                  <c:v>9882</c:v>
                </c:pt>
                <c:pt idx="2">
                  <c:v>2972</c:v>
                </c:pt>
                <c:pt idx="3">
                  <c:v>141</c:v>
                </c:pt>
                <c:pt idx="4">
                  <c:v>165</c:v>
                </c:pt>
                <c:pt idx="5">
                  <c:v>192</c:v>
                </c:pt>
                <c:pt idx="6">
                  <c:v>241</c:v>
                </c:pt>
                <c:pt idx="7">
                  <c:v>1</c:v>
                </c:pt>
                <c:pt idx="8">
                  <c:v>86</c:v>
                </c:pt>
                <c:pt idx="9">
                  <c:v>216</c:v>
                </c:pt>
                <c:pt idx="10">
                  <c:v>254</c:v>
                </c:pt>
                <c:pt idx="11">
                  <c:v>248</c:v>
                </c:pt>
                <c:pt idx="12">
                  <c:v>290</c:v>
                </c:pt>
                <c:pt idx="13">
                  <c:v>264</c:v>
                </c:pt>
                <c:pt idx="14">
                  <c:v>373</c:v>
                </c:pt>
                <c:pt idx="15">
                  <c:v>5345</c:v>
                </c:pt>
                <c:pt idx="16">
                  <c:v>3460</c:v>
                </c:pt>
                <c:pt idx="17">
                  <c:v>2373</c:v>
                </c:pt>
                <c:pt idx="18">
                  <c:v>2161</c:v>
                </c:pt>
                <c:pt idx="19">
                  <c:v>1885</c:v>
                </c:pt>
                <c:pt idx="20">
                  <c:v>1913</c:v>
                </c:pt>
                <c:pt idx="21">
                  <c:v>1880</c:v>
                </c:pt>
                <c:pt idx="22">
                  <c:v>91</c:v>
                </c:pt>
                <c:pt idx="23">
                  <c:v>-29</c:v>
                </c:pt>
                <c:pt idx="24">
                  <c:v>72</c:v>
                </c:pt>
                <c:pt idx="25">
                  <c:v>44</c:v>
                </c:pt>
                <c:pt idx="26">
                  <c:v>43</c:v>
                </c:pt>
                <c:pt idx="27">
                  <c:v>56</c:v>
                </c:pt>
                <c:pt idx="28">
                  <c:v>53</c:v>
                </c:pt>
                <c:pt idx="29">
                  <c:v>98</c:v>
                </c:pt>
                <c:pt idx="30">
                  <c:v>104</c:v>
                </c:pt>
              </c:numCache>
            </c:numRef>
          </c:val>
          <c:smooth val="0"/>
          <c:extLst>
            <c:ext xmlns:c16="http://schemas.microsoft.com/office/drawing/2014/chart" uri="{C3380CC4-5D6E-409C-BE32-E72D297353CC}">
              <c16:uniqueId val="{00000000-B8AC-48DA-8FA0-C3ED727AAC55}"/>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Sheet1!$C$2:$C$32</c:f>
              <c:numCache>
                <c:formatCode>General</c:formatCode>
                <c:ptCount val="31"/>
                <c:pt idx="0">
                  <c:v>3</c:v>
                </c:pt>
                <c:pt idx="1">
                  <c:v>3</c:v>
                </c:pt>
                <c:pt idx="2">
                  <c:v>8</c:v>
                </c:pt>
                <c:pt idx="3">
                  <c:v>7</c:v>
                </c:pt>
                <c:pt idx="4">
                  <c:v>7</c:v>
                </c:pt>
                <c:pt idx="5">
                  <c:v>5</c:v>
                </c:pt>
                <c:pt idx="6">
                  <c:v>2</c:v>
                </c:pt>
                <c:pt idx="7">
                  <c:v>0</c:v>
                </c:pt>
                <c:pt idx="8">
                  <c:v>3</c:v>
                </c:pt>
                <c:pt idx="9">
                  <c:v>9</c:v>
                </c:pt>
                <c:pt idx="10">
                  <c:v>12</c:v>
                </c:pt>
                <c:pt idx="11">
                  <c:v>5</c:v>
                </c:pt>
                <c:pt idx="12">
                  <c:v>4</c:v>
                </c:pt>
                <c:pt idx="13">
                  <c:v>2</c:v>
                </c:pt>
                <c:pt idx="14">
                  <c:v>4</c:v>
                </c:pt>
                <c:pt idx="15">
                  <c:v>3</c:v>
                </c:pt>
                <c:pt idx="16">
                  <c:v>18</c:v>
                </c:pt>
                <c:pt idx="17">
                  <c:v>19</c:v>
                </c:pt>
                <c:pt idx="18">
                  <c:v>16</c:v>
                </c:pt>
                <c:pt idx="19">
                  <c:v>13</c:v>
                </c:pt>
                <c:pt idx="20">
                  <c:v>7</c:v>
                </c:pt>
                <c:pt idx="21">
                  <c:v>2</c:v>
                </c:pt>
                <c:pt idx="22">
                  <c:v>6</c:v>
                </c:pt>
                <c:pt idx="23">
                  <c:v>7</c:v>
                </c:pt>
                <c:pt idx="24">
                  <c:v>14</c:v>
                </c:pt>
                <c:pt idx="25">
                  <c:v>14</c:v>
                </c:pt>
                <c:pt idx="26">
                  <c:v>5</c:v>
                </c:pt>
                <c:pt idx="27">
                  <c:v>5</c:v>
                </c:pt>
                <c:pt idx="28">
                  <c:v>8</c:v>
                </c:pt>
                <c:pt idx="29">
                  <c:v>9</c:v>
                </c:pt>
                <c:pt idx="30">
                  <c:v>8</c:v>
                </c:pt>
              </c:numCache>
            </c:numRef>
          </c:val>
          <c:smooth val="0"/>
          <c:extLst>
            <c:ext xmlns:c16="http://schemas.microsoft.com/office/drawing/2014/chart" uri="{C3380CC4-5D6E-409C-BE32-E72D297353CC}">
              <c16:uniqueId val="{00000001-B8AC-48DA-8FA0-C3ED727AAC55}"/>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Sheet1!$D$2:$D$32</c:f>
              <c:numCache>
                <c:formatCode>General</c:formatCode>
                <c:ptCount val="31"/>
                <c:pt idx="0">
                  <c:v>0</c:v>
                </c:pt>
                <c:pt idx="1">
                  <c:v>0</c:v>
                </c:pt>
                <c:pt idx="2">
                  <c:v>1</c:v>
                </c:pt>
                <c:pt idx="3">
                  <c:v>0</c:v>
                </c:pt>
                <c:pt idx="4">
                  <c:v>-1</c:v>
                </c:pt>
                <c:pt idx="5">
                  <c:v>1</c:v>
                </c:pt>
                <c:pt idx="6">
                  <c:v>0</c:v>
                </c:pt>
                <c:pt idx="7">
                  <c:v>0</c:v>
                </c:pt>
                <c:pt idx="8">
                  <c:v>1</c:v>
                </c:pt>
                <c:pt idx="9">
                  <c:v>0</c:v>
                </c:pt>
                <c:pt idx="10">
                  <c:v>1</c:v>
                </c:pt>
                <c:pt idx="11">
                  <c:v>0</c:v>
                </c:pt>
                <c:pt idx="12">
                  <c:v>1</c:v>
                </c:pt>
                <c:pt idx="13">
                  <c:v>0</c:v>
                </c:pt>
                <c:pt idx="14">
                  <c:v>1</c:v>
                </c:pt>
                <c:pt idx="15">
                  <c:v>0</c:v>
                </c:pt>
                <c:pt idx="16">
                  <c:v>1</c:v>
                </c:pt>
                <c:pt idx="17">
                  <c:v>0</c:v>
                </c:pt>
                <c:pt idx="18">
                  <c:v>1</c:v>
                </c:pt>
                <c:pt idx="19">
                  <c:v>0</c:v>
                </c:pt>
                <c:pt idx="20">
                  <c:v>0</c:v>
                </c:pt>
                <c:pt idx="21">
                  <c:v>2</c:v>
                </c:pt>
                <c:pt idx="22">
                  <c:v>0</c:v>
                </c:pt>
                <c:pt idx="23">
                  <c:v>0</c:v>
                </c:pt>
                <c:pt idx="24">
                  <c:v>0</c:v>
                </c:pt>
                <c:pt idx="25">
                  <c:v>0</c:v>
                </c:pt>
                <c:pt idx="26">
                  <c:v>-2</c:v>
                </c:pt>
                <c:pt idx="27">
                  <c:v>1</c:v>
                </c:pt>
                <c:pt idx="28">
                  <c:v>-1</c:v>
                </c:pt>
                <c:pt idx="29">
                  <c:v>0</c:v>
                </c:pt>
                <c:pt idx="30">
                  <c:v>1</c:v>
                </c:pt>
              </c:numCache>
            </c:numRef>
          </c:val>
          <c:smooth val="0"/>
          <c:extLst>
            <c:ext xmlns:c16="http://schemas.microsoft.com/office/drawing/2014/chart" uri="{C3380CC4-5D6E-409C-BE32-E72D297353CC}">
              <c16:uniqueId val="{00000002-B8AC-48DA-8FA0-C3ED727AAC55}"/>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Sheet1!$E$2:$E$32</c:f>
              <c:numCache>
                <c:formatCode>General</c:formatCode>
                <c:ptCount val="31"/>
                <c:pt idx="0">
                  <c:v>6</c:v>
                </c:pt>
                <c:pt idx="1">
                  <c:v>21</c:v>
                </c:pt>
                <c:pt idx="2">
                  <c:v>14</c:v>
                </c:pt>
                <c:pt idx="3">
                  <c:v>9</c:v>
                </c:pt>
                <c:pt idx="4">
                  <c:v>9</c:v>
                </c:pt>
                <c:pt idx="5">
                  <c:v>95</c:v>
                </c:pt>
                <c:pt idx="6">
                  <c:v>41</c:v>
                </c:pt>
                <c:pt idx="7">
                  <c:v>0</c:v>
                </c:pt>
                <c:pt idx="8">
                  <c:v>9</c:v>
                </c:pt>
                <c:pt idx="9">
                  <c:v>27</c:v>
                </c:pt>
                <c:pt idx="10">
                  <c:v>18</c:v>
                </c:pt>
                <c:pt idx="11">
                  <c:v>18</c:v>
                </c:pt>
                <c:pt idx="12">
                  <c:v>9</c:v>
                </c:pt>
                <c:pt idx="13">
                  <c:v>3</c:v>
                </c:pt>
                <c:pt idx="14">
                  <c:v>6</c:v>
                </c:pt>
                <c:pt idx="15">
                  <c:v>7</c:v>
                </c:pt>
                <c:pt idx="16">
                  <c:v>3</c:v>
                </c:pt>
                <c:pt idx="17">
                  <c:v>6</c:v>
                </c:pt>
                <c:pt idx="18">
                  <c:v>9</c:v>
                </c:pt>
                <c:pt idx="19">
                  <c:v>8</c:v>
                </c:pt>
                <c:pt idx="20">
                  <c:v>7</c:v>
                </c:pt>
                <c:pt idx="21">
                  <c:v>1</c:v>
                </c:pt>
                <c:pt idx="22">
                  <c:v>2</c:v>
                </c:pt>
                <c:pt idx="23">
                  <c:v>11</c:v>
                </c:pt>
                <c:pt idx="24">
                  <c:v>11</c:v>
                </c:pt>
                <c:pt idx="25">
                  <c:v>24</c:v>
                </c:pt>
                <c:pt idx="26">
                  <c:v>27</c:v>
                </c:pt>
                <c:pt idx="27">
                  <c:v>7</c:v>
                </c:pt>
                <c:pt idx="28">
                  <c:v>7</c:v>
                </c:pt>
                <c:pt idx="29">
                  <c:v>11</c:v>
                </c:pt>
                <c:pt idx="30">
                  <c:v>23</c:v>
                </c:pt>
              </c:numCache>
            </c:numRef>
          </c:val>
          <c:smooth val="0"/>
          <c:extLst>
            <c:ext xmlns:c16="http://schemas.microsoft.com/office/drawing/2014/chart" uri="{C3380CC4-5D6E-409C-BE32-E72D297353CC}">
              <c16:uniqueId val="{00000003-B8AC-48DA-8FA0-C3ED727AAC55}"/>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Sheet1!$F$2:$F$32</c:f>
              <c:numCache>
                <c:formatCode>General</c:formatCode>
                <c:ptCount val="31"/>
                <c:pt idx="0">
                  <c:v>-1</c:v>
                </c:pt>
                <c:pt idx="1">
                  <c:v>10</c:v>
                </c:pt>
                <c:pt idx="2">
                  <c:v>6</c:v>
                </c:pt>
                <c:pt idx="3">
                  <c:v>3</c:v>
                </c:pt>
                <c:pt idx="4">
                  <c:v>11</c:v>
                </c:pt>
                <c:pt idx="5">
                  <c:v>7</c:v>
                </c:pt>
                <c:pt idx="6">
                  <c:v>10</c:v>
                </c:pt>
                <c:pt idx="7">
                  <c:v>0</c:v>
                </c:pt>
                <c:pt idx="8">
                  <c:v>4</c:v>
                </c:pt>
                <c:pt idx="9">
                  <c:v>10</c:v>
                </c:pt>
                <c:pt idx="10">
                  <c:v>9</c:v>
                </c:pt>
                <c:pt idx="11">
                  <c:v>6</c:v>
                </c:pt>
                <c:pt idx="12">
                  <c:v>10</c:v>
                </c:pt>
                <c:pt idx="13">
                  <c:v>-2</c:v>
                </c:pt>
                <c:pt idx="14">
                  <c:v>1</c:v>
                </c:pt>
                <c:pt idx="15">
                  <c:v>6</c:v>
                </c:pt>
                <c:pt idx="16">
                  <c:v>2</c:v>
                </c:pt>
                <c:pt idx="17">
                  <c:v>2</c:v>
                </c:pt>
                <c:pt idx="18">
                  <c:v>7</c:v>
                </c:pt>
                <c:pt idx="19">
                  <c:v>2</c:v>
                </c:pt>
                <c:pt idx="20">
                  <c:v>0</c:v>
                </c:pt>
                <c:pt idx="21">
                  <c:v>4</c:v>
                </c:pt>
                <c:pt idx="22">
                  <c:v>0</c:v>
                </c:pt>
                <c:pt idx="23">
                  <c:v>4</c:v>
                </c:pt>
                <c:pt idx="24">
                  <c:v>5</c:v>
                </c:pt>
                <c:pt idx="25">
                  <c:v>-3</c:v>
                </c:pt>
                <c:pt idx="26">
                  <c:v>2</c:v>
                </c:pt>
                <c:pt idx="27">
                  <c:v>-1</c:v>
                </c:pt>
                <c:pt idx="28">
                  <c:v>3</c:v>
                </c:pt>
                <c:pt idx="29">
                  <c:v>1</c:v>
                </c:pt>
                <c:pt idx="30">
                  <c:v>6</c:v>
                </c:pt>
              </c:numCache>
            </c:numRef>
          </c:val>
          <c:smooth val="0"/>
          <c:extLst>
            <c:ext xmlns:c16="http://schemas.microsoft.com/office/drawing/2014/chart" uri="{C3380CC4-5D6E-409C-BE32-E72D297353CC}">
              <c16:uniqueId val="{00000004-B8AC-48DA-8FA0-C3ED727AAC55}"/>
            </c:ext>
          </c:extLst>
        </c:ser>
        <c:dLbls>
          <c:showLegendKey val="0"/>
          <c:showVal val="0"/>
          <c:showCatName val="0"/>
          <c:showSerName val="0"/>
          <c:showPercent val="0"/>
          <c:showBubbleSize val="0"/>
        </c:dLbls>
        <c:smooth val="0"/>
        <c:axId val="273994168"/>
        <c:axId val="273993840"/>
      </c:lineChart>
      <c:dateAx>
        <c:axId val="27399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93840"/>
        <c:crosses val="autoZero"/>
        <c:auto val="1"/>
        <c:lblOffset val="100"/>
        <c:baseTimeUnit val="days"/>
      </c:dateAx>
      <c:valAx>
        <c:axId val="27399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9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3100</c:v>
                </c:pt>
                <c:pt idx="1">
                  <c:v>1345</c:v>
                </c:pt>
                <c:pt idx="2">
                  <c:v>710</c:v>
                </c:pt>
                <c:pt idx="3">
                  <c:v>655</c:v>
                </c:pt>
                <c:pt idx="4">
                  <c:v>603</c:v>
                </c:pt>
                <c:pt idx="5">
                  <c:v>619</c:v>
                </c:pt>
                <c:pt idx="6">
                  <c:v>470</c:v>
                </c:pt>
              </c:numCache>
            </c:numRef>
          </c:val>
          <c:extLst>
            <c:ext xmlns:c16="http://schemas.microsoft.com/office/drawing/2014/chart" uri="{C3380CC4-5D6E-409C-BE32-E72D297353CC}">
              <c16:uniqueId val="{00000000-C7AE-48F6-AEB1-63EE8B2F169B}"/>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10</c:v>
                </c:pt>
                <c:pt idx="2">
                  <c:v>13</c:v>
                </c:pt>
                <c:pt idx="3">
                  <c:v>11</c:v>
                </c:pt>
                <c:pt idx="4">
                  <c:v>7</c:v>
                </c:pt>
                <c:pt idx="5">
                  <c:v>4</c:v>
                </c:pt>
                <c:pt idx="6">
                  <c:v>3</c:v>
                </c:pt>
              </c:numCache>
            </c:numRef>
          </c:val>
          <c:extLst>
            <c:ext xmlns:c16="http://schemas.microsoft.com/office/drawing/2014/chart" uri="{C3380CC4-5D6E-409C-BE32-E72D297353CC}">
              <c16:uniqueId val="{00000001-C7AE-48F6-AEB1-63EE8B2F169B}"/>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0</c:v>
                </c:pt>
                <c:pt idx="3">
                  <c:v>0</c:v>
                </c:pt>
                <c:pt idx="4">
                  <c:v>0</c:v>
                </c:pt>
                <c:pt idx="5">
                  <c:v>0</c:v>
                </c:pt>
                <c:pt idx="6">
                  <c:v>0</c:v>
                </c:pt>
              </c:numCache>
            </c:numRef>
          </c:val>
          <c:extLst>
            <c:ext xmlns:c16="http://schemas.microsoft.com/office/drawing/2014/chart" uri="{C3380CC4-5D6E-409C-BE32-E72D297353CC}">
              <c16:uniqueId val="{00000002-C7AE-48F6-AEB1-63EE8B2F169B}"/>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c:v>
                </c:pt>
                <c:pt idx="1">
                  <c:v>16</c:v>
                </c:pt>
                <c:pt idx="2">
                  <c:v>11</c:v>
                </c:pt>
                <c:pt idx="3">
                  <c:v>15</c:v>
                </c:pt>
                <c:pt idx="4">
                  <c:v>35</c:v>
                </c:pt>
                <c:pt idx="5">
                  <c:v>15</c:v>
                </c:pt>
                <c:pt idx="6">
                  <c:v>4</c:v>
                </c:pt>
              </c:numCache>
            </c:numRef>
          </c:val>
          <c:extLst>
            <c:ext xmlns:c16="http://schemas.microsoft.com/office/drawing/2014/chart" uri="{C3380CC4-5D6E-409C-BE32-E72D297353CC}">
              <c16:uniqueId val="{00000003-C7AE-48F6-AEB1-63EE8B2F169B}"/>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6</c:v>
                </c:pt>
                <c:pt idx="2">
                  <c:v>5</c:v>
                </c:pt>
                <c:pt idx="3">
                  <c:v>5</c:v>
                </c:pt>
                <c:pt idx="4">
                  <c:v>5</c:v>
                </c:pt>
                <c:pt idx="5">
                  <c:v>2</c:v>
                </c:pt>
                <c:pt idx="6">
                  <c:v>1</c:v>
                </c:pt>
              </c:numCache>
            </c:numRef>
          </c:val>
          <c:extLst>
            <c:ext xmlns:c16="http://schemas.microsoft.com/office/drawing/2014/chart" uri="{C3380CC4-5D6E-409C-BE32-E72D297353CC}">
              <c16:uniqueId val="{00000004-C7AE-48F6-AEB1-63EE8B2F169B}"/>
            </c:ext>
          </c:extLst>
        </c:ser>
        <c:dLbls>
          <c:showLegendKey val="0"/>
          <c:showVal val="0"/>
          <c:showCatName val="0"/>
          <c:showSerName val="0"/>
          <c:showPercent val="0"/>
          <c:showBubbleSize val="0"/>
        </c:dLbls>
        <c:gapWidth val="219"/>
        <c:overlap val="-27"/>
        <c:axId val="283993224"/>
        <c:axId val="283991584"/>
      </c:barChart>
      <c:catAx>
        <c:axId val="28399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91584"/>
        <c:crosses val="autoZero"/>
        <c:auto val="1"/>
        <c:lblAlgn val="ctr"/>
        <c:lblOffset val="100"/>
        <c:noMultiLvlLbl val="0"/>
      </c:catAx>
      <c:valAx>
        <c:axId val="28399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9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1</c:v>
                </c:pt>
                <c:pt idx="1">
                  <c:v>2</c:v>
                </c:pt>
                <c:pt idx="2">
                  <c:v>2</c:v>
                </c:pt>
                <c:pt idx="3">
                  <c:v>2</c:v>
                </c:pt>
                <c:pt idx="4">
                  <c:v>2</c:v>
                </c:pt>
                <c:pt idx="5">
                  <c:v>3</c:v>
                </c:pt>
                <c:pt idx="6">
                  <c:v>2</c:v>
                </c:pt>
                <c:pt idx="7">
                  <c:v>2</c:v>
                </c:pt>
                <c:pt idx="8">
                  <c:v>2</c:v>
                </c:pt>
                <c:pt idx="9">
                  <c:v>2</c:v>
                </c:pt>
                <c:pt idx="10">
                  <c:v>2</c:v>
                </c:pt>
                <c:pt idx="11">
                  <c:v>2</c:v>
                </c:pt>
                <c:pt idx="12">
                  <c:v>3</c:v>
                </c:pt>
                <c:pt idx="13">
                  <c:v>2</c:v>
                </c:pt>
                <c:pt idx="14">
                  <c:v>2</c:v>
                </c:pt>
                <c:pt idx="15">
                  <c:v>3</c:v>
                </c:pt>
                <c:pt idx="16">
                  <c:v>3</c:v>
                </c:pt>
                <c:pt idx="17">
                  <c:v>3</c:v>
                </c:pt>
                <c:pt idx="18">
                  <c:v>2</c:v>
                </c:pt>
                <c:pt idx="19">
                  <c:v>3</c:v>
                </c:pt>
                <c:pt idx="20">
                  <c:v>2</c:v>
                </c:pt>
                <c:pt idx="21">
                  <c:v>2</c:v>
                </c:pt>
                <c:pt idx="22">
                  <c:v>3</c:v>
                </c:pt>
                <c:pt idx="23">
                  <c:v>3</c:v>
                </c:pt>
                <c:pt idx="24">
                  <c:v>2</c:v>
                </c:pt>
                <c:pt idx="25">
                  <c:v>2</c:v>
                </c:pt>
                <c:pt idx="26">
                  <c:v>2</c:v>
                </c:pt>
                <c:pt idx="27">
                  <c:v>2</c:v>
                </c:pt>
                <c:pt idx="28">
                  <c:v>2</c:v>
                </c:pt>
                <c:pt idx="29">
                  <c:v>2</c:v>
                </c:pt>
                <c:pt idx="30">
                  <c:v>2</c:v>
                </c:pt>
              </c:numCache>
            </c:numRef>
          </c:val>
          <c:smooth val="0"/>
          <c:extLst>
            <c:ext xmlns:c16="http://schemas.microsoft.com/office/drawing/2014/chart" uri="{C3380CC4-5D6E-409C-BE32-E72D297353CC}">
              <c16:uniqueId val="{00000000-A009-4F0C-AAB4-256107C344FE}"/>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Sheet1!$C$2:$C$32</c:f>
              <c:numCache>
                <c:formatCode>General</c:formatCode>
                <c:ptCount val="31"/>
                <c:pt idx="0">
                  <c:v>0</c:v>
                </c:pt>
                <c:pt idx="1">
                  <c:v>0</c:v>
                </c:pt>
                <c:pt idx="2">
                  <c:v>1</c:v>
                </c:pt>
                <c:pt idx="3">
                  <c:v>1</c:v>
                </c:pt>
                <c:pt idx="4">
                  <c:v>1</c:v>
                </c:pt>
                <c:pt idx="5">
                  <c:v>1</c:v>
                </c:pt>
                <c:pt idx="6">
                  <c:v>0</c:v>
                </c:pt>
                <c:pt idx="7">
                  <c:v>0</c:v>
                </c:pt>
                <c:pt idx="8">
                  <c:v>2</c:v>
                </c:pt>
                <c:pt idx="9">
                  <c:v>1</c:v>
                </c:pt>
                <c:pt idx="10">
                  <c:v>1</c:v>
                </c:pt>
                <c:pt idx="11">
                  <c:v>0</c:v>
                </c:pt>
                <c:pt idx="12">
                  <c:v>1</c:v>
                </c:pt>
                <c:pt idx="13">
                  <c:v>0</c:v>
                </c:pt>
                <c:pt idx="14">
                  <c:v>0</c:v>
                </c:pt>
                <c:pt idx="15">
                  <c:v>1</c:v>
                </c:pt>
                <c:pt idx="16">
                  <c:v>2</c:v>
                </c:pt>
                <c:pt idx="17">
                  <c:v>1</c:v>
                </c:pt>
                <c:pt idx="18">
                  <c:v>1</c:v>
                </c:pt>
                <c:pt idx="19">
                  <c:v>1</c:v>
                </c:pt>
                <c:pt idx="20">
                  <c:v>0</c:v>
                </c:pt>
                <c:pt idx="21">
                  <c:v>0</c:v>
                </c:pt>
                <c:pt idx="22">
                  <c:v>3</c:v>
                </c:pt>
                <c:pt idx="23">
                  <c:v>1</c:v>
                </c:pt>
                <c:pt idx="24">
                  <c:v>1</c:v>
                </c:pt>
                <c:pt idx="25">
                  <c:v>1</c:v>
                </c:pt>
                <c:pt idx="26">
                  <c:v>1</c:v>
                </c:pt>
                <c:pt idx="27">
                  <c:v>0</c:v>
                </c:pt>
                <c:pt idx="28">
                  <c:v>0</c:v>
                </c:pt>
                <c:pt idx="29">
                  <c:v>1</c:v>
                </c:pt>
                <c:pt idx="30">
                  <c:v>2</c:v>
                </c:pt>
              </c:numCache>
            </c:numRef>
          </c:val>
          <c:smooth val="0"/>
          <c:extLst>
            <c:ext xmlns:c16="http://schemas.microsoft.com/office/drawing/2014/chart" uri="{C3380CC4-5D6E-409C-BE32-E72D297353CC}">
              <c16:uniqueId val="{00000001-A009-4F0C-AAB4-256107C344FE}"/>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2-A009-4F0C-AAB4-256107C344FE}"/>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Sheet1!$E$2:$E$32</c:f>
              <c:numCache>
                <c:formatCode>General</c:formatCode>
                <c:ptCount val="31"/>
                <c:pt idx="0">
                  <c:v>0</c:v>
                </c:pt>
                <c:pt idx="1">
                  <c:v>0</c:v>
                </c:pt>
                <c:pt idx="2">
                  <c:v>0</c:v>
                </c:pt>
                <c:pt idx="3">
                  <c:v>0</c:v>
                </c:pt>
                <c:pt idx="4">
                  <c:v>1</c:v>
                </c:pt>
                <c:pt idx="5">
                  <c:v>1</c:v>
                </c:pt>
                <c:pt idx="6">
                  <c:v>0</c:v>
                </c:pt>
                <c:pt idx="7">
                  <c:v>0</c:v>
                </c:pt>
                <c:pt idx="8">
                  <c:v>0</c:v>
                </c:pt>
                <c:pt idx="9">
                  <c:v>0</c:v>
                </c:pt>
                <c:pt idx="10">
                  <c:v>0</c:v>
                </c:pt>
                <c:pt idx="11">
                  <c:v>1</c:v>
                </c:pt>
                <c:pt idx="12">
                  <c:v>0</c:v>
                </c:pt>
                <c:pt idx="13">
                  <c:v>1</c:v>
                </c:pt>
                <c:pt idx="14">
                  <c:v>0</c:v>
                </c:pt>
                <c:pt idx="15">
                  <c:v>0</c:v>
                </c:pt>
                <c:pt idx="16">
                  <c:v>1</c:v>
                </c:pt>
                <c:pt idx="17">
                  <c:v>1</c:v>
                </c:pt>
                <c:pt idx="18">
                  <c:v>0</c:v>
                </c:pt>
                <c:pt idx="19">
                  <c:v>0</c:v>
                </c:pt>
                <c:pt idx="20">
                  <c:v>0</c:v>
                </c:pt>
                <c:pt idx="21">
                  <c:v>0</c:v>
                </c:pt>
                <c:pt idx="22">
                  <c:v>0</c:v>
                </c:pt>
                <c:pt idx="23">
                  <c:v>0</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3-A009-4F0C-AAB4-256107C344FE}"/>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Sheet1!$F$2:$F$32</c:f>
              <c:numCache>
                <c:formatCode>General</c:formatCode>
                <c:ptCount val="31"/>
                <c:pt idx="0">
                  <c:v>0</c:v>
                </c:pt>
                <c:pt idx="1">
                  <c:v>1</c:v>
                </c:pt>
                <c:pt idx="2">
                  <c:v>0</c:v>
                </c:pt>
                <c:pt idx="3">
                  <c:v>1</c:v>
                </c:pt>
                <c:pt idx="4">
                  <c:v>0</c:v>
                </c:pt>
                <c:pt idx="5">
                  <c:v>1</c:v>
                </c:pt>
                <c:pt idx="6">
                  <c:v>0</c:v>
                </c:pt>
                <c:pt idx="7">
                  <c:v>1</c:v>
                </c:pt>
                <c:pt idx="8">
                  <c:v>0</c:v>
                </c:pt>
                <c:pt idx="9">
                  <c:v>2</c:v>
                </c:pt>
                <c:pt idx="10">
                  <c:v>0</c:v>
                </c:pt>
                <c:pt idx="11">
                  <c:v>1</c:v>
                </c:pt>
                <c:pt idx="12">
                  <c:v>1</c:v>
                </c:pt>
                <c:pt idx="13">
                  <c:v>1</c:v>
                </c:pt>
                <c:pt idx="14">
                  <c:v>1</c:v>
                </c:pt>
                <c:pt idx="15">
                  <c:v>0</c:v>
                </c:pt>
                <c:pt idx="16">
                  <c:v>1</c:v>
                </c:pt>
                <c:pt idx="17">
                  <c:v>0</c:v>
                </c:pt>
                <c:pt idx="18">
                  <c:v>1</c:v>
                </c:pt>
                <c:pt idx="19">
                  <c:v>0</c:v>
                </c:pt>
                <c:pt idx="20">
                  <c:v>1</c:v>
                </c:pt>
                <c:pt idx="21">
                  <c:v>0</c:v>
                </c:pt>
                <c:pt idx="22">
                  <c:v>0</c:v>
                </c:pt>
                <c:pt idx="23">
                  <c:v>1</c:v>
                </c:pt>
                <c:pt idx="24">
                  <c:v>0</c:v>
                </c:pt>
                <c:pt idx="25">
                  <c:v>1</c:v>
                </c:pt>
                <c:pt idx="26">
                  <c:v>0</c:v>
                </c:pt>
                <c:pt idx="27">
                  <c:v>0</c:v>
                </c:pt>
                <c:pt idx="28">
                  <c:v>1</c:v>
                </c:pt>
                <c:pt idx="29">
                  <c:v>0</c:v>
                </c:pt>
                <c:pt idx="30">
                  <c:v>0</c:v>
                </c:pt>
              </c:numCache>
            </c:numRef>
          </c:val>
          <c:smooth val="0"/>
          <c:extLst>
            <c:ext xmlns:c16="http://schemas.microsoft.com/office/drawing/2014/chart" uri="{C3380CC4-5D6E-409C-BE32-E72D297353CC}">
              <c16:uniqueId val="{00000004-A009-4F0C-AAB4-256107C344FE}"/>
            </c:ext>
          </c:extLst>
        </c:ser>
        <c:dLbls>
          <c:showLegendKey val="0"/>
          <c:showVal val="0"/>
          <c:showCatName val="0"/>
          <c:showSerName val="0"/>
          <c:showPercent val="0"/>
          <c:showBubbleSize val="0"/>
        </c:dLbls>
        <c:smooth val="0"/>
        <c:axId val="283988304"/>
        <c:axId val="283994208"/>
      </c:lineChart>
      <c:dateAx>
        <c:axId val="28398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94208"/>
        <c:crosses val="autoZero"/>
        <c:auto val="1"/>
        <c:lblOffset val="100"/>
        <c:baseTimeUnit val="days"/>
      </c:dateAx>
      <c:valAx>
        <c:axId val="28399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8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c:v>
                </c:pt>
                <c:pt idx="1">
                  <c:v>12</c:v>
                </c:pt>
                <c:pt idx="2">
                  <c:v>9</c:v>
                </c:pt>
                <c:pt idx="3">
                  <c:v>8</c:v>
                </c:pt>
                <c:pt idx="4">
                  <c:v>11</c:v>
                </c:pt>
                <c:pt idx="5">
                  <c:v>8</c:v>
                </c:pt>
                <c:pt idx="6">
                  <c:v>9</c:v>
                </c:pt>
              </c:numCache>
            </c:numRef>
          </c:val>
          <c:extLst>
            <c:ext xmlns:c16="http://schemas.microsoft.com/office/drawing/2014/chart" uri="{C3380CC4-5D6E-409C-BE32-E72D297353CC}">
              <c16:uniqueId val="{00000000-0BFB-41D3-AA20-2C98C3EB272F}"/>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7</c:v>
                </c:pt>
                <c:pt idx="2">
                  <c:v>4</c:v>
                </c:pt>
                <c:pt idx="3">
                  <c:v>3</c:v>
                </c:pt>
                <c:pt idx="4">
                  <c:v>4</c:v>
                </c:pt>
                <c:pt idx="5">
                  <c:v>0</c:v>
                </c:pt>
                <c:pt idx="6">
                  <c:v>0</c:v>
                </c:pt>
              </c:numCache>
            </c:numRef>
          </c:val>
          <c:extLst>
            <c:ext xmlns:c16="http://schemas.microsoft.com/office/drawing/2014/chart" uri="{C3380CC4-5D6E-409C-BE32-E72D297353CC}">
              <c16:uniqueId val="{00000001-0BFB-41D3-AA20-2C98C3EB272F}"/>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0</c:v>
                </c:pt>
                <c:pt idx="3">
                  <c:v>0</c:v>
                </c:pt>
                <c:pt idx="4">
                  <c:v>0</c:v>
                </c:pt>
                <c:pt idx="5">
                  <c:v>0</c:v>
                </c:pt>
                <c:pt idx="6">
                  <c:v>0</c:v>
                </c:pt>
              </c:numCache>
            </c:numRef>
          </c:val>
          <c:extLst>
            <c:ext xmlns:c16="http://schemas.microsoft.com/office/drawing/2014/chart" uri="{C3380CC4-5D6E-409C-BE32-E72D297353CC}">
              <c16:uniqueId val="{00000002-0BFB-41D3-AA20-2C98C3EB272F}"/>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1</c:v>
                </c:pt>
                <c:pt idx="2">
                  <c:v>1</c:v>
                </c:pt>
                <c:pt idx="3">
                  <c:v>3</c:v>
                </c:pt>
                <c:pt idx="4">
                  <c:v>1</c:v>
                </c:pt>
                <c:pt idx="5">
                  <c:v>1</c:v>
                </c:pt>
                <c:pt idx="6">
                  <c:v>0</c:v>
                </c:pt>
              </c:numCache>
            </c:numRef>
          </c:val>
          <c:extLst>
            <c:ext xmlns:c16="http://schemas.microsoft.com/office/drawing/2014/chart" uri="{C3380CC4-5D6E-409C-BE32-E72D297353CC}">
              <c16:uniqueId val="{00000003-0BFB-41D3-AA20-2C98C3EB272F}"/>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4</c:v>
                </c:pt>
                <c:pt idx="2">
                  <c:v>1</c:v>
                </c:pt>
                <c:pt idx="3">
                  <c:v>3</c:v>
                </c:pt>
                <c:pt idx="4">
                  <c:v>2</c:v>
                </c:pt>
                <c:pt idx="5">
                  <c:v>2</c:v>
                </c:pt>
                <c:pt idx="6">
                  <c:v>3</c:v>
                </c:pt>
              </c:numCache>
            </c:numRef>
          </c:val>
          <c:extLst>
            <c:ext xmlns:c16="http://schemas.microsoft.com/office/drawing/2014/chart" uri="{C3380CC4-5D6E-409C-BE32-E72D297353CC}">
              <c16:uniqueId val="{00000004-0BFB-41D3-AA20-2C98C3EB272F}"/>
            </c:ext>
          </c:extLst>
        </c:ser>
        <c:dLbls>
          <c:showLegendKey val="0"/>
          <c:showVal val="0"/>
          <c:showCatName val="0"/>
          <c:showSerName val="0"/>
          <c:showPercent val="0"/>
          <c:showBubbleSize val="0"/>
        </c:dLbls>
        <c:gapWidth val="219"/>
        <c:overlap val="-27"/>
        <c:axId val="284818168"/>
        <c:axId val="284815544"/>
      </c:barChart>
      <c:catAx>
        <c:axId val="28481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15544"/>
        <c:crosses val="autoZero"/>
        <c:auto val="1"/>
        <c:lblAlgn val="ctr"/>
        <c:lblOffset val="100"/>
        <c:noMultiLvlLbl val="0"/>
      </c:catAx>
      <c:valAx>
        <c:axId val="28481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1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0.30816537258958998</c:v>
                </c:pt>
                <c:pt idx="1">
                  <c:v>0.72259109546550004</c:v>
                </c:pt>
                <c:pt idx="2">
                  <c:v>1.5702918431199999</c:v>
                </c:pt>
                <c:pt idx="3">
                  <c:v>0.74634691208043002</c:v>
                </c:pt>
                <c:pt idx="4">
                  <c:v>0.10295560255014</c:v>
                </c:pt>
                <c:pt idx="5">
                  <c:v>0.14505935976584999</c:v>
                </c:pt>
                <c:pt idx="6">
                  <c:v>0.28187646526567001</c:v>
                </c:pt>
              </c:numCache>
            </c:numRef>
          </c:val>
          <c:extLst>
            <c:ext xmlns:c16="http://schemas.microsoft.com/office/drawing/2014/chart" uri="{C3380CC4-5D6E-409C-BE32-E72D297353CC}">
              <c16:uniqueId val="{00000000-1E25-4D12-A83B-C0E957B61BFA}"/>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0.16051364365970999</c:v>
                </c:pt>
                <c:pt idx="1">
                  <c:v>0.11123313902734</c:v>
                </c:pt>
                <c:pt idx="2">
                  <c:v>0.27104277547802003</c:v>
                </c:pt>
                <c:pt idx="3">
                  <c:v>0.32196596359813001</c:v>
                </c:pt>
                <c:pt idx="4">
                  <c:v>8.1312832643405997E-2</c:v>
                </c:pt>
              </c:numCache>
            </c:numRef>
          </c:val>
          <c:extLst>
            <c:ext xmlns:c16="http://schemas.microsoft.com/office/drawing/2014/chart" uri="{C3380CC4-5D6E-409C-BE32-E72D297353CC}">
              <c16:uniqueId val="{00000001-1E25-4D12-A83B-C0E957B61BFA}"/>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1.9328585961343001</c:v>
                </c:pt>
              </c:numCache>
            </c:numRef>
          </c:val>
          <c:extLst>
            <c:ext xmlns:c16="http://schemas.microsoft.com/office/drawing/2014/chart" uri="{C3380CC4-5D6E-409C-BE32-E72D297353CC}">
              <c16:uniqueId val="{00000002-1E25-4D12-A83B-C0E957B61BFA}"/>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0.31597186831107998</c:v>
                </c:pt>
                <c:pt idx="2">
                  <c:v>0.65232901844867996</c:v>
                </c:pt>
                <c:pt idx="3">
                  <c:v>0.83579655488737004</c:v>
                </c:pt>
                <c:pt idx="4">
                  <c:v>0.17327489552542999</c:v>
                </c:pt>
                <c:pt idx="5">
                  <c:v>0.33635715013759998</c:v>
                </c:pt>
              </c:numCache>
            </c:numRef>
          </c:val>
          <c:extLst>
            <c:ext xmlns:c16="http://schemas.microsoft.com/office/drawing/2014/chart" uri="{C3380CC4-5D6E-409C-BE32-E72D297353CC}">
              <c16:uniqueId val="{00000003-1E25-4D12-A83B-C0E957B61BFA}"/>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9.4020860878507001E-2</c:v>
                </c:pt>
                <c:pt idx="1">
                  <c:v>2.3505215219627E-2</c:v>
                </c:pt>
                <c:pt idx="2">
                  <c:v>0.11164977229323</c:v>
                </c:pt>
                <c:pt idx="3">
                  <c:v>6.6598109788942997E-2</c:v>
                </c:pt>
                <c:pt idx="4">
                  <c:v>2.6443367122080001E-2</c:v>
                </c:pt>
                <c:pt idx="5">
                  <c:v>5.2886734244160002E-2</c:v>
                </c:pt>
                <c:pt idx="6">
                  <c:v>2.7422751089565E-2</c:v>
                </c:pt>
              </c:numCache>
            </c:numRef>
          </c:val>
          <c:extLst>
            <c:ext xmlns:c16="http://schemas.microsoft.com/office/drawing/2014/chart" uri="{C3380CC4-5D6E-409C-BE32-E72D297353CC}">
              <c16:uniqueId val="{00000004-1E25-4D12-A83B-C0E957B61BFA}"/>
            </c:ext>
          </c:extLst>
        </c:ser>
        <c:dLbls>
          <c:showLegendKey val="0"/>
          <c:showVal val="0"/>
          <c:showCatName val="0"/>
          <c:showSerName val="0"/>
          <c:showPercent val="0"/>
          <c:showBubbleSize val="0"/>
        </c:dLbls>
        <c:gapWidth val="219"/>
        <c:overlap val="-27"/>
        <c:axId val="284810952"/>
        <c:axId val="284811936"/>
      </c:barChart>
      <c:catAx>
        <c:axId val="28481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11936"/>
        <c:crosses val="autoZero"/>
        <c:auto val="1"/>
        <c:lblAlgn val="ctr"/>
        <c:lblOffset val="100"/>
        <c:noMultiLvlLbl val="0"/>
      </c:catAx>
      <c:valAx>
        <c:axId val="28481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1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8</c:v>
                </c:pt>
                <c:pt idx="12">
                  <c:v>20</c:v>
                </c:pt>
                <c:pt idx="13">
                  <c:v>1</c:v>
                </c:pt>
                <c:pt idx="14">
                  <c:v>1</c:v>
                </c:pt>
                <c:pt idx="15">
                  <c:v>0</c:v>
                </c:pt>
                <c:pt idx="16">
                  <c:v>1</c:v>
                </c:pt>
                <c:pt idx="17">
                  <c:v>11</c:v>
                </c:pt>
                <c:pt idx="18">
                  <c:v>18</c:v>
                </c:pt>
                <c:pt idx="19">
                  <c:v>3</c:v>
                </c:pt>
                <c:pt idx="20">
                  <c:v>5</c:v>
                </c:pt>
                <c:pt idx="21">
                  <c:v>0</c:v>
                </c:pt>
                <c:pt idx="22">
                  <c:v>0</c:v>
                </c:pt>
                <c:pt idx="23">
                  <c:v>0</c:v>
                </c:pt>
              </c:numCache>
            </c:numRef>
          </c:val>
          <c:smooth val="0"/>
          <c:extLst>
            <c:ext xmlns:c16="http://schemas.microsoft.com/office/drawing/2014/chart" uri="{C3380CC4-5D6E-409C-BE32-E72D297353CC}">
              <c16:uniqueId val="{00000000-5F08-4BCD-BDE5-5CE7A54A37DD}"/>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2</c:v>
                </c:pt>
                <c:pt idx="13">
                  <c:v>6</c:v>
                </c:pt>
                <c:pt idx="14">
                  <c:v>2</c:v>
                </c:pt>
                <c:pt idx="15">
                  <c:v>0</c:v>
                </c:pt>
                <c:pt idx="16">
                  <c:v>4</c:v>
                </c:pt>
                <c:pt idx="17">
                  <c:v>2</c:v>
                </c:pt>
                <c:pt idx="18">
                  <c:v>3</c:v>
                </c:pt>
                <c:pt idx="19">
                  <c:v>2</c:v>
                </c:pt>
                <c:pt idx="20">
                  <c:v>0</c:v>
                </c:pt>
                <c:pt idx="21">
                  <c:v>0</c:v>
                </c:pt>
                <c:pt idx="22">
                  <c:v>2</c:v>
                </c:pt>
                <c:pt idx="23">
                  <c:v>0</c:v>
                </c:pt>
              </c:numCache>
            </c:numRef>
          </c:val>
          <c:smooth val="0"/>
          <c:extLst>
            <c:ext xmlns:c16="http://schemas.microsoft.com/office/drawing/2014/chart" uri="{C3380CC4-5D6E-409C-BE32-E72D297353CC}">
              <c16:uniqueId val="{00000001-5F08-4BCD-BDE5-5CE7A54A37DD}"/>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F08-4BCD-BDE5-5CE7A54A37DD}"/>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0</c:v>
                </c:pt>
                <c:pt idx="14">
                  <c:v>0</c:v>
                </c:pt>
                <c:pt idx="15">
                  <c:v>0</c:v>
                </c:pt>
                <c:pt idx="16">
                  <c:v>0</c:v>
                </c:pt>
                <c:pt idx="17">
                  <c:v>0</c:v>
                </c:pt>
                <c:pt idx="18">
                  <c:v>2</c:v>
                </c:pt>
                <c:pt idx="19">
                  <c:v>0</c:v>
                </c:pt>
                <c:pt idx="20">
                  <c:v>1</c:v>
                </c:pt>
                <c:pt idx="21">
                  <c:v>1</c:v>
                </c:pt>
                <c:pt idx="22">
                  <c:v>0</c:v>
                </c:pt>
                <c:pt idx="23">
                  <c:v>0</c:v>
                </c:pt>
              </c:numCache>
            </c:numRef>
          </c:val>
          <c:smooth val="0"/>
          <c:extLst>
            <c:ext xmlns:c16="http://schemas.microsoft.com/office/drawing/2014/chart" uri="{C3380CC4-5D6E-409C-BE32-E72D297353CC}">
              <c16:uniqueId val="{00000003-5F08-4BCD-BDE5-5CE7A54A37DD}"/>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9</c:v>
                </c:pt>
                <c:pt idx="11">
                  <c:v>2</c:v>
                </c:pt>
                <c:pt idx="12">
                  <c:v>2</c:v>
                </c:pt>
                <c:pt idx="13">
                  <c:v>1</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5F08-4BCD-BDE5-5CE7A54A37DD}"/>
            </c:ext>
          </c:extLst>
        </c:ser>
        <c:dLbls>
          <c:showLegendKey val="0"/>
          <c:showVal val="0"/>
          <c:showCatName val="0"/>
          <c:showSerName val="0"/>
          <c:showPercent val="0"/>
          <c:showBubbleSize val="0"/>
        </c:dLbls>
        <c:smooth val="0"/>
        <c:axId val="284805048"/>
        <c:axId val="284804064"/>
      </c:lineChart>
      <c:catAx>
        <c:axId val="28480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04064"/>
        <c:crosses val="autoZero"/>
        <c:auto val="1"/>
        <c:lblAlgn val="ctr"/>
        <c:lblOffset val="100"/>
        <c:noMultiLvlLbl val="0"/>
      </c:catAx>
      <c:valAx>
        <c:axId val="28480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0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0.14168046704841999</c:v>
                </c:pt>
                <c:pt idx="9">
                  <c:v>0</c:v>
                </c:pt>
                <c:pt idx="10">
                  <c:v>0</c:v>
                </c:pt>
                <c:pt idx="11">
                  <c:v>1.0277271159635999</c:v>
                </c:pt>
                <c:pt idx="12">
                  <c:v>0.47661806239533</c:v>
                </c:pt>
                <c:pt idx="13">
                  <c:v>9.165731969141E-2</c:v>
                </c:pt>
                <c:pt idx="14">
                  <c:v>0.45455816511366998</c:v>
                </c:pt>
                <c:pt idx="15">
                  <c:v>0</c:v>
                </c:pt>
                <c:pt idx="16">
                  <c:v>0.13142727535411999</c:v>
                </c:pt>
                <c:pt idx="17">
                  <c:v>0.16097228502968999</c:v>
                </c:pt>
                <c:pt idx="18">
                  <c:v>0.89427164191574005</c:v>
                </c:pt>
                <c:pt idx="19">
                  <c:v>0.19988545424227999</c:v>
                </c:pt>
                <c:pt idx="20">
                  <c:v>5.2322347918756999E-2</c:v>
                </c:pt>
                <c:pt idx="21">
                  <c:v>0</c:v>
                </c:pt>
                <c:pt idx="22">
                  <c:v>0</c:v>
                </c:pt>
                <c:pt idx="23">
                  <c:v>0</c:v>
                </c:pt>
              </c:numCache>
            </c:numRef>
          </c:val>
          <c:smooth val="0"/>
          <c:extLst>
            <c:ext xmlns:c16="http://schemas.microsoft.com/office/drawing/2014/chart" uri="{C3380CC4-5D6E-409C-BE32-E72D297353CC}">
              <c16:uniqueId val="{00000000-4619-4230-8FB3-425D9C3D61F5}"/>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0.25625862408831002</c:v>
                </c:pt>
                <c:pt idx="12">
                  <c:v>0.31539522964715</c:v>
                </c:pt>
                <c:pt idx="13">
                  <c:v>0.11005979367895</c:v>
                </c:pt>
                <c:pt idx="14">
                  <c:v>4.9280504632367002E-2</c:v>
                </c:pt>
                <c:pt idx="15">
                  <c:v>0</c:v>
                </c:pt>
                <c:pt idx="16">
                  <c:v>0.27597082594125999</c:v>
                </c:pt>
                <c:pt idx="17">
                  <c:v>0.15276956436034</c:v>
                </c:pt>
                <c:pt idx="18">
                  <c:v>0.13141467901965001</c:v>
                </c:pt>
                <c:pt idx="19">
                  <c:v>6.8992706485313998E-2</c:v>
                </c:pt>
                <c:pt idx="20">
                  <c:v>0</c:v>
                </c:pt>
                <c:pt idx="21">
                  <c:v>0</c:v>
                </c:pt>
                <c:pt idx="22">
                  <c:v>0.21683422038242001</c:v>
                </c:pt>
                <c:pt idx="23">
                  <c:v>0</c:v>
                </c:pt>
              </c:numCache>
            </c:numRef>
          </c:val>
          <c:smooth val="0"/>
          <c:extLst>
            <c:ext xmlns:c16="http://schemas.microsoft.com/office/drawing/2014/chart" uri="{C3380CC4-5D6E-409C-BE32-E72D297353CC}">
              <c16:uniqueId val="{00000001-4619-4230-8FB3-425D9C3D61F5}"/>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1.9328585961343001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619-4230-8FB3-425D9C3D61F5}"/>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1.0498420140658</c:v>
                </c:pt>
                <c:pt idx="11">
                  <c:v>0.33635715013759998</c:v>
                </c:pt>
                <c:pt idx="12">
                  <c:v>0</c:v>
                </c:pt>
                <c:pt idx="13">
                  <c:v>0</c:v>
                </c:pt>
                <c:pt idx="14">
                  <c:v>0</c:v>
                </c:pt>
                <c:pt idx="15">
                  <c:v>0</c:v>
                </c:pt>
                <c:pt idx="16">
                  <c:v>0</c:v>
                </c:pt>
                <c:pt idx="17">
                  <c:v>0</c:v>
                </c:pt>
                <c:pt idx="18">
                  <c:v>0.53001732748954999</c:v>
                </c:pt>
                <c:pt idx="19">
                  <c:v>0</c:v>
                </c:pt>
                <c:pt idx="20">
                  <c:v>0.31597186831107998</c:v>
                </c:pt>
                <c:pt idx="21">
                  <c:v>0.17327489552542999</c:v>
                </c:pt>
                <c:pt idx="22">
                  <c:v>0</c:v>
                </c:pt>
                <c:pt idx="23">
                  <c:v>0</c:v>
                </c:pt>
              </c:numCache>
            </c:numRef>
          </c:val>
          <c:smooth val="0"/>
          <c:extLst>
            <c:ext xmlns:c16="http://schemas.microsoft.com/office/drawing/2014/chart" uri="{C3380CC4-5D6E-409C-BE32-E72D297353CC}">
              <c16:uniqueId val="{00000003-4619-4230-8FB3-425D9C3D61F5}"/>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1.1752607609813E-2</c:v>
                </c:pt>
                <c:pt idx="10">
                  <c:v>4.7010430439254E-2</c:v>
                </c:pt>
                <c:pt idx="11">
                  <c:v>0.10283531658587</c:v>
                </c:pt>
                <c:pt idx="12">
                  <c:v>1.9097987365946999E-2</c:v>
                </c:pt>
                <c:pt idx="13">
                  <c:v>2.6443367122080001E-2</c:v>
                </c:pt>
                <c:pt idx="14">
                  <c:v>0</c:v>
                </c:pt>
                <c:pt idx="15">
                  <c:v>0</c:v>
                </c:pt>
                <c:pt idx="16">
                  <c:v>0</c:v>
                </c:pt>
                <c:pt idx="17">
                  <c:v>3.5257822829439997E-2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619-4230-8FB3-425D9C3D61F5}"/>
            </c:ext>
          </c:extLst>
        </c:ser>
        <c:dLbls>
          <c:showLegendKey val="0"/>
          <c:showVal val="0"/>
          <c:showCatName val="0"/>
          <c:showSerName val="0"/>
          <c:showPercent val="0"/>
          <c:showBubbleSize val="0"/>
        </c:dLbls>
        <c:smooth val="0"/>
        <c:axId val="284813576"/>
        <c:axId val="284810296"/>
      </c:lineChart>
      <c:catAx>
        <c:axId val="284813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10296"/>
        <c:crosses val="autoZero"/>
        <c:auto val="1"/>
        <c:lblAlgn val="ctr"/>
        <c:lblOffset val="100"/>
        <c:noMultiLvlLbl val="0"/>
      </c:catAx>
      <c:valAx>
        <c:axId val="28481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1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Sheet1!$B$2:$B$6</c:f>
              <c:numCache>
                <c:formatCode>General</c:formatCode>
                <c:ptCount val="5"/>
                <c:pt idx="0">
                  <c:v>0</c:v>
                </c:pt>
                <c:pt idx="1">
                  <c:v>2</c:v>
                </c:pt>
                <c:pt idx="2">
                  <c:v>0</c:v>
                </c:pt>
                <c:pt idx="3">
                  <c:v>4</c:v>
                </c:pt>
                <c:pt idx="4">
                  <c:v>3</c:v>
                </c:pt>
              </c:numCache>
            </c:numRef>
          </c:val>
          <c:extLst>
            <c:ext xmlns:c16="http://schemas.microsoft.com/office/drawing/2014/chart" uri="{C3380CC4-5D6E-409C-BE32-E72D297353CC}">
              <c16:uniqueId val="{00000000-0097-4CD1-8D30-861122F12ACE}"/>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Sheet1!$C$2:$C$6</c:f>
              <c:numCache>
                <c:formatCode>General</c:formatCode>
                <c:ptCount val="5"/>
                <c:pt idx="0">
                  <c:v>57</c:v>
                </c:pt>
                <c:pt idx="1">
                  <c:v>14</c:v>
                </c:pt>
                <c:pt idx="2">
                  <c:v>0</c:v>
                </c:pt>
                <c:pt idx="3">
                  <c:v>1</c:v>
                </c:pt>
                <c:pt idx="4">
                  <c:v>11</c:v>
                </c:pt>
              </c:numCache>
            </c:numRef>
          </c:val>
          <c:extLst>
            <c:ext xmlns:c16="http://schemas.microsoft.com/office/drawing/2014/chart" uri="{C3380CC4-5D6E-409C-BE32-E72D297353CC}">
              <c16:uniqueId val="{00000001-0097-4CD1-8D30-861122F12ACE}"/>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Sheet1!$D$2:$D$6</c:f>
              <c:numCache>
                <c:formatCode>General</c:formatCode>
                <c:ptCount val="5"/>
                <c:pt idx="0">
                  <c:v>12</c:v>
                </c:pt>
                <c:pt idx="1">
                  <c:v>9</c:v>
                </c:pt>
                <c:pt idx="2">
                  <c:v>1</c:v>
                </c:pt>
                <c:pt idx="3">
                  <c:v>2</c:v>
                </c:pt>
                <c:pt idx="4">
                  <c:v>1</c:v>
                </c:pt>
              </c:numCache>
            </c:numRef>
          </c:val>
          <c:extLst>
            <c:ext xmlns:c16="http://schemas.microsoft.com/office/drawing/2014/chart" uri="{C3380CC4-5D6E-409C-BE32-E72D297353CC}">
              <c16:uniqueId val="{00000002-0097-4CD1-8D30-861122F12ACE}"/>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Sheet1!$E$2:$E$6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3-0097-4CD1-8D30-861122F12ACE}"/>
            </c:ext>
          </c:extLst>
        </c:ser>
        <c:dLbls>
          <c:showLegendKey val="0"/>
          <c:showVal val="0"/>
          <c:showCatName val="0"/>
          <c:showSerName val="0"/>
          <c:showPercent val="0"/>
          <c:showBubbleSize val="0"/>
        </c:dLbls>
        <c:gapWidth val="150"/>
        <c:overlap val="100"/>
        <c:axId val="283990928"/>
        <c:axId val="244269312"/>
      </c:barChart>
      <c:catAx>
        <c:axId val="28399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69312"/>
        <c:crosses val="autoZero"/>
        <c:auto val="1"/>
        <c:lblAlgn val="ctr"/>
        <c:lblOffset val="100"/>
        <c:noMultiLvlLbl val="0"/>
      </c:catAx>
      <c:valAx>
        <c:axId val="244269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9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0.38342249501040998</c:v>
                </c:pt>
                <c:pt idx="3">
                  <c:v>0</c:v>
                </c:pt>
                <c:pt idx="4">
                  <c:v>1.2478186732328</c:v>
                </c:pt>
                <c:pt idx="5">
                  <c:v>0</c:v>
                </c:pt>
                <c:pt idx="6">
                  <c:v>0</c:v>
                </c:pt>
              </c:numCache>
            </c:numRef>
          </c:val>
          <c:extLst>
            <c:ext xmlns:c16="http://schemas.microsoft.com/office/drawing/2014/chart" uri="{C3380CC4-5D6E-409C-BE32-E72D297353CC}">
              <c16:uniqueId val="{00000000-9B03-4266-816B-DAB9D46F3A7F}"/>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3.4512917216075002E-2</c:v>
                </c:pt>
                <c:pt idx="2">
                  <c:v>0.21930995332142</c:v>
                </c:pt>
                <c:pt idx="3">
                  <c:v>0</c:v>
                </c:pt>
                <c:pt idx="4">
                  <c:v>0.12634106585374999</c:v>
                </c:pt>
                <c:pt idx="5">
                  <c:v>0</c:v>
                </c:pt>
                <c:pt idx="6">
                  <c:v>0</c:v>
                </c:pt>
              </c:numCache>
            </c:numRef>
          </c:val>
          <c:extLst>
            <c:ext xmlns:c16="http://schemas.microsoft.com/office/drawing/2014/chart" uri="{C3380CC4-5D6E-409C-BE32-E72D297353CC}">
              <c16:uniqueId val="{00000001-9B03-4266-816B-DAB9D46F3A7F}"/>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0</c:v>
                </c:pt>
                <c:pt idx="3">
                  <c:v>0</c:v>
                </c:pt>
                <c:pt idx="4">
                  <c:v>1.9250253292806001</c:v>
                </c:pt>
                <c:pt idx="5">
                  <c:v>0</c:v>
                </c:pt>
                <c:pt idx="6">
                  <c:v>0</c:v>
                </c:pt>
              </c:numCache>
            </c:numRef>
          </c:val>
          <c:extLst>
            <c:ext xmlns:c16="http://schemas.microsoft.com/office/drawing/2014/chart" uri="{C3380CC4-5D6E-409C-BE32-E72D297353CC}">
              <c16:uniqueId val="{00000002-9B03-4266-816B-DAB9D46F3A7F}"/>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0.54691625128873</c:v>
                </c:pt>
                <c:pt idx="2">
                  <c:v>0.18272256623693001</c:v>
                </c:pt>
                <c:pt idx="3">
                  <c:v>0</c:v>
                </c:pt>
                <c:pt idx="4">
                  <c:v>0.80028149445580998</c:v>
                </c:pt>
                <c:pt idx="5">
                  <c:v>0</c:v>
                </c:pt>
                <c:pt idx="6">
                  <c:v>0</c:v>
                </c:pt>
              </c:numCache>
            </c:numRef>
          </c:val>
          <c:extLst>
            <c:ext xmlns:c16="http://schemas.microsoft.com/office/drawing/2014/chart" uri="{C3380CC4-5D6E-409C-BE32-E72D297353CC}">
              <c16:uniqueId val="{00000003-9B03-4266-816B-DAB9D46F3A7F}"/>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1.1752952929424E-2</c:v>
                </c:pt>
                <c:pt idx="1">
                  <c:v>6.9457977865511E-2</c:v>
                </c:pt>
                <c:pt idx="2">
                  <c:v>4.4882630769066997E-2</c:v>
                </c:pt>
                <c:pt idx="3">
                  <c:v>0</c:v>
                </c:pt>
                <c:pt idx="4">
                  <c:v>2.6424733550603E-2</c:v>
                </c:pt>
                <c:pt idx="5">
                  <c:v>0</c:v>
                </c:pt>
                <c:pt idx="6">
                  <c:v>0</c:v>
                </c:pt>
              </c:numCache>
            </c:numRef>
          </c:val>
          <c:extLst>
            <c:ext xmlns:c16="http://schemas.microsoft.com/office/drawing/2014/chart" uri="{C3380CC4-5D6E-409C-BE32-E72D297353CC}">
              <c16:uniqueId val="{00000004-9B03-4266-816B-DAB9D46F3A7F}"/>
            </c:ext>
          </c:extLst>
        </c:ser>
        <c:dLbls>
          <c:showLegendKey val="0"/>
          <c:showVal val="0"/>
          <c:showCatName val="0"/>
          <c:showSerName val="0"/>
          <c:showPercent val="0"/>
          <c:showBubbleSize val="0"/>
        </c:dLbls>
        <c:gapWidth val="219"/>
        <c:overlap val="-27"/>
        <c:axId val="284792600"/>
        <c:axId val="284792272"/>
      </c:barChart>
      <c:catAx>
        <c:axId val="28479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92272"/>
        <c:crosses val="autoZero"/>
        <c:auto val="1"/>
        <c:lblAlgn val="ctr"/>
        <c:lblOffset val="100"/>
        <c:noMultiLvlLbl val="0"/>
      </c:catAx>
      <c:valAx>
        <c:axId val="28479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9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Sheet1!$B$2:$B$6</c:f>
              <c:numCache>
                <c:formatCode>General</c:formatCode>
                <c:ptCount val="5"/>
                <c:pt idx="0">
                  <c:v>73261</c:v>
                </c:pt>
                <c:pt idx="1">
                  <c:v>311</c:v>
                </c:pt>
                <c:pt idx="2">
                  <c:v>7</c:v>
                </c:pt>
                <c:pt idx="3">
                  <c:v>229</c:v>
                </c:pt>
                <c:pt idx="4">
                  <c:v>196</c:v>
                </c:pt>
              </c:numCache>
            </c:numRef>
          </c:val>
          <c:extLst>
            <c:ext xmlns:c16="http://schemas.microsoft.com/office/drawing/2014/chart" uri="{C3380CC4-5D6E-409C-BE32-E72D297353CC}">
              <c16:uniqueId val="{00000000-7008-4236-A91D-52B8E6AC2B01}"/>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Sheet1!$C$2:$C$6</c:f>
              <c:numCache>
                <c:formatCode>General</c:formatCode>
                <c:ptCount val="5"/>
                <c:pt idx="0">
                  <c:v>6043</c:v>
                </c:pt>
                <c:pt idx="1">
                  <c:v>9</c:v>
                </c:pt>
                <c:pt idx="2">
                  <c:v>0</c:v>
                </c:pt>
                <c:pt idx="3">
                  <c:v>25</c:v>
                </c:pt>
                <c:pt idx="4">
                  <c:v>5</c:v>
                </c:pt>
              </c:numCache>
            </c:numRef>
          </c:val>
          <c:extLst>
            <c:ext xmlns:c16="http://schemas.microsoft.com/office/drawing/2014/chart" uri="{C3380CC4-5D6E-409C-BE32-E72D297353CC}">
              <c16:uniqueId val="{00000001-7008-4236-A91D-52B8E6AC2B01}"/>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Sheet1!$D$2:$D$6</c:f>
              <c:numCache>
                <c:formatCode>General</c:formatCode>
                <c:ptCount val="5"/>
                <c:pt idx="0">
                  <c:v>329</c:v>
                </c:pt>
                <c:pt idx="1">
                  <c:v>2</c:v>
                </c:pt>
                <c:pt idx="2">
                  <c:v>0</c:v>
                </c:pt>
                <c:pt idx="3">
                  <c:v>1</c:v>
                </c:pt>
                <c:pt idx="4">
                  <c:v>1</c:v>
                </c:pt>
              </c:numCache>
            </c:numRef>
          </c:val>
          <c:extLst>
            <c:ext xmlns:c16="http://schemas.microsoft.com/office/drawing/2014/chart" uri="{C3380CC4-5D6E-409C-BE32-E72D297353CC}">
              <c16:uniqueId val="{00000002-7008-4236-A91D-52B8E6AC2B01}"/>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Sheet1!$E$2:$E$6</c:f>
              <c:numCache>
                <c:formatCode>General</c:formatCode>
                <c:ptCount val="5"/>
                <c:pt idx="0">
                  <c:v>399</c:v>
                </c:pt>
                <c:pt idx="1">
                  <c:v>3</c:v>
                </c:pt>
                <c:pt idx="2">
                  <c:v>0</c:v>
                </c:pt>
                <c:pt idx="3">
                  <c:v>2</c:v>
                </c:pt>
                <c:pt idx="4">
                  <c:v>1</c:v>
                </c:pt>
              </c:numCache>
            </c:numRef>
          </c:val>
          <c:extLst>
            <c:ext xmlns:c16="http://schemas.microsoft.com/office/drawing/2014/chart" uri="{C3380CC4-5D6E-409C-BE32-E72D297353CC}">
              <c16:uniqueId val="{00000003-7008-4236-A91D-52B8E6AC2B01}"/>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Sheet1!$F$2:$F$6</c:f>
              <c:numCache>
                <c:formatCode>General</c:formatCode>
                <c:ptCount val="5"/>
                <c:pt idx="0">
                  <c:v>589</c:v>
                </c:pt>
                <c:pt idx="1">
                  <c:v>0</c:v>
                </c:pt>
                <c:pt idx="2">
                  <c:v>0</c:v>
                </c:pt>
                <c:pt idx="3">
                  <c:v>0</c:v>
                </c:pt>
                <c:pt idx="4">
                  <c:v>0</c:v>
                </c:pt>
              </c:numCache>
            </c:numRef>
          </c:val>
          <c:extLst>
            <c:ext xmlns:c16="http://schemas.microsoft.com/office/drawing/2014/chart" uri="{C3380CC4-5D6E-409C-BE32-E72D297353CC}">
              <c16:uniqueId val="{00000004-7008-4236-A91D-52B8E6AC2B01}"/>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Sheet1!$G$2:$G$6</c:f>
              <c:numCache>
                <c:formatCode>General</c:formatCode>
                <c:ptCount val="5"/>
                <c:pt idx="0">
                  <c:v>2047</c:v>
                </c:pt>
                <c:pt idx="1">
                  <c:v>0</c:v>
                </c:pt>
                <c:pt idx="2">
                  <c:v>0</c:v>
                </c:pt>
                <c:pt idx="3">
                  <c:v>0</c:v>
                </c:pt>
                <c:pt idx="4">
                  <c:v>0</c:v>
                </c:pt>
              </c:numCache>
            </c:numRef>
          </c:val>
          <c:extLst>
            <c:ext xmlns:c16="http://schemas.microsoft.com/office/drawing/2014/chart" uri="{C3380CC4-5D6E-409C-BE32-E72D297353CC}">
              <c16:uniqueId val="{00000005-7008-4236-A91D-52B8E6AC2B0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Sheet1!$H$2:$H$6</c:f>
              <c:numCache>
                <c:formatCode>General</c:formatCode>
                <c:ptCount val="5"/>
                <c:pt idx="0">
                  <c:v>11633</c:v>
                </c:pt>
                <c:pt idx="1">
                  <c:v>23</c:v>
                </c:pt>
                <c:pt idx="2">
                  <c:v>0</c:v>
                </c:pt>
                <c:pt idx="3">
                  <c:v>12</c:v>
                </c:pt>
                <c:pt idx="4">
                  <c:v>6</c:v>
                </c:pt>
              </c:numCache>
            </c:numRef>
          </c:val>
          <c:extLst>
            <c:ext xmlns:c16="http://schemas.microsoft.com/office/drawing/2014/chart" uri="{C3380CC4-5D6E-409C-BE32-E72D297353CC}">
              <c16:uniqueId val="{00000006-7008-4236-A91D-52B8E6AC2B0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Sheet1!$I$2:$I$6</c:f>
              <c:numCache>
                <c:formatCode>General</c:formatCode>
                <c:ptCount val="5"/>
                <c:pt idx="0">
                  <c:v>25757</c:v>
                </c:pt>
                <c:pt idx="1">
                  <c:v>86</c:v>
                </c:pt>
                <c:pt idx="2">
                  <c:v>12</c:v>
                </c:pt>
                <c:pt idx="3">
                  <c:v>122</c:v>
                </c:pt>
                <c:pt idx="4">
                  <c:v>43</c:v>
                </c:pt>
              </c:numCache>
            </c:numRef>
          </c:val>
          <c:extLst>
            <c:ext xmlns:c16="http://schemas.microsoft.com/office/drawing/2014/chart" uri="{C3380CC4-5D6E-409C-BE32-E72D297353CC}">
              <c16:uniqueId val="{00000007-7008-4236-A91D-52B8E6AC2B01}"/>
            </c:ext>
          </c:extLst>
        </c:ser>
        <c:dLbls>
          <c:showLegendKey val="0"/>
          <c:showVal val="0"/>
          <c:showCatName val="0"/>
          <c:showSerName val="0"/>
          <c:showPercent val="0"/>
          <c:showBubbleSize val="0"/>
        </c:dLbls>
        <c:gapWidth val="150"/>
        <c:overlap val="100"/>
        <c:axId val="284788664"/>
        <c:axId val="284791616"/>
      </c:barChart>
      <c:catAx>
        <c:axId val="284788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91616"/>
        <c:crosses val="autoZero"/>
        <c:auto val="1"/>
        <c:lblAlgn val="ctr"/>
        <c:lblOffset val="100"/>
        <c:noMultiLvlLbl val="0"/>
      </c:catAx>
      <c:valAx>
        <c:axId val="284791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8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180-4AE8-A201-10076FE71B81}"/>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C180-4AE8-A201-10076FE71B81}"/>
            </c:ext>
          </c:extLst>
        </c:ser>
        <c:ser>
          <c:idx val="2"/>
          <c:order val="2"/>
          <c:tx>
            <c:strRef>
              <c:f>Sheet1!$D$1</c:f>
              <c:strCache>
                <c:ptCount val="1"/>
                <c:pt idx="0">
                  <c:v>CGERA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C180-4AE8-A201-10076FE71B81}"/>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3-C180-4AE8-A201-10076FE71B81}"/>
            </c:ext>
          </c:extLst>
        </c:ser>
        <c:ser>
          <c:idx val="4"/>
          <c:order val="4"/>
          <c:tx>
            <c:strRef>
              <c:f>Sheet1!$F$1</c:f>
              <c:strCache>
                <c:ptCount val="1"/>
                <c:pt idx="0">
                  <c:v>Revista PYMES</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C180-4AE8-A201-10076FE71B81}"/>
            </c:ext>
          </c:extLst>
        </c:ser>
        <c:dLbls>
          <c:showLegendKey val="0"/>
          <c:showVal val="0"/>
          <c:showCatName val="0"/>
          <c:showSerName val="0"/>
          <c:showPercent val="0"/>
          <c:showBubbleSize val="0"/>
        </c:dLbls>
        <c:gapWidth val="219"/>
        <c:overlap val="-27"/>
        <c:axId val="246804784"/>
        <c:axId val="246809048"/>
      </c:barChart>
      <c:catAx>
        <c:axId val="24680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09048"/>
        <c:crosses val="autoZero"/>
        <c:auto val="1"/>
        <c:lblAlgn val="ctr"/>
        <c:lblOffset val="100"/>
        <c:noMultiLvlLbl val="0"/>
      </c:catAx>
      <c:valAx>
        <c:axId val="24680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0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620158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19127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10299463"/>
                    </a:ext>
                  </a:extLst>
                </a:gridCol>
                <a:gridCol w="740664">
                  <a:extLst>
                    <a:ext uri="{9D8B030D-6E8A-4147-A177-3AD203B41FA5}">
                      <a16:colId xmlns:a16="http://schemas.microsoft.com/office/drawing/2014/main" val="4287321151"/>
                    </a:ext>
                  </a:extLst>
                </a:gridCol>
                <a:gridCol w="740664">
                  <a:extLst>
                    <a:ext uri="{9D8B030D-6E8A-4147-A177-3AD203B41FA5}">
                      <a16:colId xmlns:a16="http://schemas.microsoft.com/office/drawing/2014/main" val="3734184918"/>
                    </a:ext>
                  </a:extLst>
                </a:gridCol>
                <a:gridCol w="740664">
                  <a:extLst>
                    <a:ext uri="{9D8B030D-6E8A-4147-A177-3AD203B41FA5}">
                      <a16:colId xmlns:a16="http://schemas.microsoft.com/office/drawing/2014/main" val="1957153674"/>
                    </a:ext>
                  </a:extLst>
                </a:gridCol>
                <a:gridCol w="740664">
                  <a:extLst>
                    <a:ext uri="{9D8B030D-6E8A-4147-A177-3AD203B41FA5}">
                      <a16:colId xmlns:a16="http://schemas.microsoft.com/office/drawing/2014/main" val="73602953"/>
                    </a:ext>
                  </a:extLst>
                </a:gridCol>
                <a:gridCol w="740664">
                  <a:extLst>
                    <a:ext uri="{9D8B030D-6E8A-4147-A177-3AD203B41FA5}">
                      <a16:colId xmlns:a16="http://schemas.microsoft.com/office/drawing/2014/main" val="2790862953"/>
                    </a:ext>
                  </a:extLst>
                </a:gridCol>
                <a:gridCol w="740664">
                  <a:extLst>
                    <a:ext uri="{9D8B030D-6E8A-4147-A177-3AD203B41FA5}">
                      <a16:colId xmlns:a16="http://schemas.microsoft.com/office/drawing/2014/main" val="3867979695"/>
                    </a:ext>
                  </a:extLst>
                </a:gridCol>
                <a:gridCol w="740664">
                  <a:extLst>
                    <a:ext uri="{9D8B030D-6E8A-4147-A177-3AD203B41FA5}">
                      <a16:colId xmlns:a16="http://schemas.microsoft.com/office/drawing/2014/main" val="2652013342"/>
                    </a:ext>
                  </a:extLst>
                </a:gridCol>
                <a:gridCol w="740664">
                  <a:extLst>
                    <a:ext uri="{9D8B030D-6E8A-4147-A177-3AD203B41FA5}">
                      <a16:colId xmlns:a16="http://schemas.microsoft.com/office/drawing/2014/main" val="3829482325"/>
                    </a:ext>
                  </a:extLst>
                </a:gridCol>
                <a:gridCol w="740664">
                  <a:extLst>
                    <a:ext uri="{9D8B030D-6E8A-4147-A177-3AD203B41FA5}">
                      <a16:colId xmlns:a16="http://schemas.microsoft.com/office/drawing/2014/main" val="425154614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668464827"/>
                  </a:ext>
                </a:extLst>
              </a:tr>
              <a:tr h="370840">
                <a:tc>
                  <a:txBody>
                    <a:bodyPr/>
                    <a:lstStyle/>
                    <a:p>
                      <a:r>
                        <a:rPr lang="es-ES" sz="1000"/>
                        <a:t>CAME - Confederación Argentina de la Mediana Empresa</a:t>
                      </a:r>
                      <a:endParaRPr lang="en-US" sz="1000"/>
                    </a:p>
                  </a:txBody>
                  <a:tcPr/>
                </a:tc>
                <a:tc>
                  <a:txBody>
                    <a:bodyPr/>
                    <a:lstStyle/>
                    <a:p>
                      <a:r>
                        <a:rPr lang="en-US" sz="1000"/>
                        <a:t>339288</a:t>
                      </a:r>
                      <a:endParaRPr lang="en-US" sz="1000"/>
                    </a:p>
                  </a:txBody>
                  <a:tcPr/>
                </a:tc>
                <a:tc>
                  <a:txBody>
                    <a:bodyPr/>
                    <a:lstStyle/>
                    <a:p>
                      <a:r>
                        <a:rPr lang="en-US" sz="1000"/>
                        <a:t>34918</a:t>
                      </a:r>
                      <a:endParaRPr lang="en-US" sz="1000"/>
                    </a:p>
                  </a:txBody>
                  <a:tcPr/>
                </a:tc>
                <a:tc>
                  <a:txBody>
                    <a:bodyPr/>
                    <a:lstStyle/>
                    <a:p>
                      <a:r>
                        <a:rPr lang="en-US" sz="1000"/>
                        <a:t>69</a:t>
                      </a:r>
                      <a:endParaRPr lang="en-US" sz="1000"/>
                    </a:p>
                  </a:txBody>
                  <a:tcPr/>
                </a:tc>
                <a:tc>
                  <a:txBody>
                    <a:bodyPr/>
                    <a:lstStyle/>
                    <a:p>
                      <a:r>
                        <a:rPr lang="en-US" sz="1000"/>
                        <a:t>82668</a:t>
                      </a:r>
                      <a:endParaRPr lang="en-US" sz="1000"/>
                    </a:p>
                  </a:txBody>
                  <a:tcPr/>
                </a:tc>
                <a:tc>
                  <a:txBody>
                    <a:bodyPr/>
                    <a:lstStyle/>
                    <a:p>
                      <a:r>
                        <a:rPr lang="en-US" sz="1000"/>
                        <a:t>11633</a:t>
                      </a:r>
                      <a:endParaRPr lang="en-US" sz="1000"/>
                    </a:p>
                  </a:txBody>
                  <a:tcPr/>
                </a:tc>
                <a:tc>
                  <a:txBody>
                    <a:bodyPr/>
                    <a:lstStyle/>
                    <a:p>
                      <a:r>
                        <a:rPr lang="en-US" sz="1000"/>
                        <a:t>25757</a:t>
                      </a:r>
                      <a:endParaRPr lang="en-US" sz="1000"/>
                    </a:p>
                  </a:txBody>
                  <a:tcPr/>
                </a:tc>
                <a:tc>
                  <a:txBody>
                    <a:bodyPr/>
                    <a:lstStyle/>
                    <a:p>
                      <a:r>
                        <a:rPr lang="en-US" sz="1000"/>
                        <a:t>0</a:t>
                      </a:r>
                      <a:endParaRPr lang="en-US" sz="1000"/>
                    </a:p>
                  </a:txBody>
                  <a:tcPr/>
                </a:tc>
                <a:tc>
                  <a:txBody>
                    <a:bodyPr/>
                    <a:lstStyle/>
                    <a:p>
                      <a:r>
                        <a:rPr lang="en-US" sz="1000"/>
                        <a:t>0.5407%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603476986"/>
                  </a:ext>
                </a:extLst>
              </a:tr>
              <a:tr h="370840">
                <a:tc>
                  <a:txBody>
                    <a:bodyPr/>
                    <a:lstStyle/>
                    <a:p>
                      <a:r>
                        <a:rPr lang="es-ES" sz="1000"/>
                        <a:t>Ministerio de Modernización, Innovación y Tecnología de Buenos Aires</a:t>
                      </a:r>
                      <a:endParaRPr lang="en-US" sz="1000"/>
                    </a:p>
                  </a:txBody>
                  <a:tcPr/>
                </a:tc>
                <a:tc>
                  <a:txBody>
                    <a:bodyPr/>
                    <a:lstStyle/>
                    <a:p>
                      <a:r>
                        <a:rPr lang="en-US" sz="1000"/>
                        <a:t>10259</a:t>
                      </a:r>
                      <a:endParaRPr lang="en-US" sz="1000"/>
                    </a:p>
                  </a:txBody>
                  <a:tcPr/>
                </a:tc>
                <a:tc>
                  <a:txBody>
                    <a:bodyPr/>
                    <a:lstStyle/>
                    <a:p>
                      <a:r>
                        <a:rPr lang="en-US" sz="1000"/>
                        <a:t>228</a:t>
                      </a:r>
                      <a:endParaRPr lang="en-US" sz="1000"/>
                    </a:p>
                  </a:txBody>
                  <a:tcPr/>
                </a:tc>
                <a:tc>
                  <a:txBody>
                    <a:bodyPr/>
                    <a:lstStyle/>
                    <a:p>
                      <a:r>
                        <a:rPr lang="en-US" sz="1000"/>
                        <a:t>25</a:t>
                      </a:r>
                      <a:endParaRPr lang="en-US" sz="1000"/>
                    </a:p>
                  </a:txBody>
                  <a:tcPr/>
                </a:tc>
                <a:tc>
                  <a:txBody>
                    <a:bodyPr/>
                    <a:lstStyle/>
                    <a:p>
                      <a:r>
                        <a:rPr lang="en-US" sz="1000"/>
                        <a:t>325</a:t>
                      </a:r>
                      <a:endParaRPr lang="en-US" sz="1000"/>
                    </a:p>
                  </a:txBody>
                  <a:tcPr/>
                </a:tc>
                <a:tc>
                  <a:txBody>
                    <a:bodyPr/>
                    <a:lstStyle/>
                    <a:p>
                      <a:r>
                        <a:rPr lang="en-US" sz="1000"/>
                        <a:t>23</a:t>
                      </a:r>
                      <a:endParaRPr lang="en-US" sz="1000"/>
                    </a:p>
                  </a:txBody>
                  <a:tcPr/>
                </a:tc>
                <a:tc>
                  <a:txBody>
                    <a:bodyPr/>
                    <a:lstStyle/>
                    <a:p>
                      <a:r>
                        <a:rPr lang="en-US" sz="1000"/>
                        <a:t>86</a:t>
                      </a:r>
                      <a:endParaRPr lang="en-US" sz="1000"/>
                    </a:p>
                  </a:txBody>
                  <a:tcPr/>
                </a:tc>
                <a:tc>
                  <a:txBody>
                    <a:bodyPr/>
                    <a:lstStyle/>
                    <a:p>
                      <a:r>
                        <a:rPr lang="en-US" sz="1000"/>
                        <a:t>0</a:t>
                      </a:r>
                      <a:endParaRPr lang="en-US" sz="1000"/>
                    </a:p>
                  </a:txBody>
                  <a:tcPr/>
                </a:tc>
                <a:tc>
                  <a:txBody>
                    <a:bodyPr/>
                    <a:lstStyle/>
                    <a:p>
                      <a:r>
                        <a:rPr lang="en-US" sz="1000"/>
                        <a:t>0.1711%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304662710"/>
                  </a:ext>
                </a:extLst>
              </a:tr>
              <a:tr h="370840">
                <a:tc>
                  <a:txBody>
                    <a:bodyPr/>
                    <a:lstStyle/>
                    <a:p>
                      <a:r>
                        <a:rPr lang="en-US" sz="1000"/>
                        <a:t>CGERA</a:t>
                      </a:r>
                      <a:endParaRPr lang="en-US" sz="1000"/>
                    </a:p>
                  </a:txBody>
                  <a:tcPr/>
                </a:tc>
                <a:tc>
                  <a:txBody>
                    <a:bodyPr/>
                    <a:lstStyle/>
                    <a:p>
                      <a:r>
                        <a:rPr lang="en-US" sz="1000"/>
                        <a:t>987</a:t>
                      </a:r>
                      <a:endParaRPr lang="en-US" sz="1000"/>
                    </a:p>
                  </a:txBody>
                  <a:tcPr/>
                </a:tc>
                <a:tc>
                  <a:txBody>
                    <a:bodyPr/>
                    <a:lstStyle/>
                    <a:p>
                      <a:r>
                        <a:rPr lang="en-US" sz="1000"/>
                        <a:t>8</a:t>
                      </a:r>
                      <a:endParaRPr lang="en-US" sz="1000"/>
                    </a:p>
                  </a:txBody>
                  <a:tcPr/>
                </a:tc>
                <a:tc>
                  <a:txBody>
                    <a:bodyPr/>
                    <a:lstStyle/>
                    <a:p>
                      <a:r>
                        <a:rPr lang="en-US" sz="1000"/>
                        <a:t>1</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1.9329%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479541418"/>
                  </a:ext>
                </a:extLst>
              </a:tr>
              <a:tr h="370840">
                <a:tc>
                  <a:txBody>
                    <a:bodyPr/>
                    <a:lstStyle/>
                    <a:p>
                      <a:r>
                        <a:rPr lang="es-ES" sz="1000"/>
                        <a:t>ASEA - Asociación de Emprendedores de Argentina</a:t>
                      </a:r>
                      <a:endParaRPr lang="en-US" sz="1000"/>
                    </a:p>
                  </a:txBody>
                  <a:tcPr/>
                </a:tc>
                <a:tc>
                  <a:txBody>
                    <a:bodyPr/>
                    <a:lstStyle/>
                    <a:p>
                      <a:r>
                        <a:rPr lang="en-US" sz="1000"/>
                        <a:t>10033</a:t>
                      </a:r>
                      <a:endParaRPr lang="en-US" sz="1000"/>
                    </a:p>
                  </a:txBody>
                  <a:tcPr/>
                </a:tc>
                <a:tc>
                  <a:txBody>
                    <a:bodyPr/>
                    <a:lstStyle/>
                    <a:p>
                      <a:r>
                        <a:rPr lang="en-US" sz="1000"/>
                        <a:t>449</a:t>
                      </a:r>
                      <a:endParaRPr lang="en-US" sz="1000"/>
                    </a:p>
                  </a:txBody>
                  <a:tcPr/>
                </a:tc>
                <a:tc>
                  <a:txBody>
                    <a:bodyPr/>
                    <a:lstStyle/>
                    <a:p>
                      <a:r>
                        <a:rPr lang="en-US" sz="1000"/>
                        <a:t>7</a:t>
                      </a:r>
                      <a:endParaRPr lang="en-US" sz="1000"/>
                    </a:p>
                  </a:txBody>
                  <a:tcPr/>
                </a:tc>
                <a:tc>
                  <a:txBody>
                    <a:bodyPr/>
                    <a:lstStyle/>
                    <a:p>
                      <a:r>
                        <a:rPr lang="en-US" sz="1000"/>
                        <a:t>257</a:t>
                      </a:r>
                      <a:endParaRPr lang="en-US" sz="1000"/>
                    </a:p>
                  </a:txBody>
                  <a:tcPr/>
                </a:tc>
                <a:tc>
                  <a:txBody>
                    <a:bodyPr/>
                    <a:lstStyle/>
                    <a:p>
                      <a:r>
                        <a:rPr lang="en-US" sz="1000"/>
                        <a:t>12</a:t>
                      </a:r>
                      <a:endParaRPr lang="en-US" sz="1000"/>
                    </a:p>
                  </a:txBody>
                  <a:tcPr/>
                </a:tc>
                <a:tc>
                  <a:txBody>
                    <a:bodyPr/>
                    <a:lstStyle/>
                    <a:p>
                      <a:r>
                        <a:rPr lang="en-US" sz="1000"/>
                        <a:t>122</a:t>
                      </a:r>
                      <a:endParaRPr lang="en-US" sz="1000"/>
                    </a:p>
                  </a:txBody>
                  <a:tcPr/>
                </a:tc>
                <a:tc>
                  <a:txBody>
                    <a:bodyPr/>
                    <a:lstStyle/>
                    <a:p>
                      <a:r>
                        <a:rPr lang="en-US" sz="1000"/>
                        <a:t>3</a:t>
                      </a:r>
                      <a:endParaRPr lang="en-US" sz="1000"/>
                    </a:p>
                  </a:txBody>
                  <a:tcPr/>
                </a:tc>
                <a:tc>
                  <a:txBody>
                    <a:bodyPr/>
                    <a:lstStyle/>
                    <a:p>
                      <a:r>
                        <a:rPr lang="en-US" sz="1000"/>
                        <a:t>0.5695%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04474388"/>
                  </a:ext>
                </a:extLst>
              </a:tr>
              <a:tr h="370840">
                <a:tc>
                  <a:txBody>
                    <a:bodyPr/>
                    <a:lstStyle/>
                    <a:p>
                      <a:r>
                        <a:rPr lang="en-US" sz="1000"/>
                        <a:t>Revista PYMES</a:t>
                      </a:r>
                      <a:endParaRPr lang="en-US" sz="1000"/>
                    </a:p>
                  </a:txBody>
                  <a:tcPr/>
                </a:tc>
                <a:tc>
                  <a:txBody>
                    <a:bodyPr/>
                    <a:lstStyle/>
                    <a:p>
                      <a:r>
                        <a:rPr lang="en-US" sz="1000"/>
                        <a:t>34098</a:t>
                      </a:r>
                      <a:endParaRPr lang="en-US" sz="1000"/>
                    </a:p>
                  </a:txBody>
                  <a:tcPr/>
                </a:tc>
                <a:tc>
                  <a:txBody>
                    <a:bodyPr/>
                    <a:lstStyle/>
                    <a:p>
                      <a:r>
                        <a:rPr lang="en-US" sz="1000"/>
                        <a:t>124</a:t>
                      </a:r>
                      <a:endParaRPr lang="en-US" sz="1000"/>
                    </a:p>
                  </a:txBody>
                  <a:tcPr/>
                </a:tc>
                <a:tc>
                  <a:txBody>
                    <a:bodyPr/>
                    <a:lstStyle/>
                    <a:p>
                      <a:r>
                        <a:rPr lang="en-US" sz="1000"/>
                        <a:t>16</a:t>
                      </a:r>
                      <a:endParaRPr lang="en-US" sz="1000"/>
                    </a:p>
                  </a:txBody>
                  <a:tcPr/>
                </a:tc>
                <a:tc>
                  <a:txBody>
                    <a:bodyPr/>
                    <a:lstStyle/>
                    <a:p>
                      <a:r>
                        <a:rPr lang="en-US" sz="1000"/>
                        <a:t>203</a:t>
                      </a:r>
                      <a:endParaRPr lang="en-US" sz="1000"/>
                    </a:p>
                  </a:txBody>
                  <a:tcPr/>
                </a:tc>
                <a:tc>
                  <a:txBody>
                    <a:bodyPr/>
                    <a:lstStyle/>
                    <a:p>
                      <a:r>
                        <a:rPr lang="en-US" sz="1000"/>
                        <a:t>6</a:t>
                      </a:r>
                      <a:endParaRPr lang="en-US" sz="1000"/>
                    </a:p>
                  </a:txBody>
                  <a:tcPr/>
                </a:tc>
                <a:tc>
                  <a:txBody>
                    <a:bodyPr/>
                    <a:lstStyle/>
                    <a:p>
                      <a:r>
                        <a:rPr lang="en-US" sz="1000"/>
                        <a:t>43</a:t>
                      </a:r>
                      <a:endParaRPr lang="en-US" sz="1000"/>
                    </a:p>
                  </a:txBody>
                  <a:tcPr/>
                </a:tc>
                <a:tc>
                  <a:txBody>
                    <a:bodyPr/>
                    <a:lstStyle/>
                    <a:p>
                      <a:r>
                        <a:rPr lang="en-US" sz="1000"/>
                        <a:t>0</a:t>
                      </a:r>
                      <a:endParaRPr lang="en-US" sz="1000"/>
                    </a:p>
                  </a:txBody>
                  <a:tcPr/>
                </a:tc>
                <a:tc>
                  <a:txBody>
                    <a:bodyPr/>
                    <a:lstStyle/>
                    <a:p>
                      <a:r>
                        <a:rPr lang="en-US" sz="1000"/>
                        <a:t>0.0463%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412998263"/>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1434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23612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8414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75984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237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14080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4029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84631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243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84764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019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90661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3327849"/>
                    </a:ext>
                  </a:extLst>
                </a:gridCol>
                <a:gridCol w="658368">
                  <a:extLst>
                    <a:ext uri="{9D8B030D-6E8A-4147-A177-3AD203B41FA5}">
                      <a16:colId xmlns:a16="http://schemas.microsoft.com/office/drawing/2014/main" val="3662250591"/>
                    </a:ext>
                  </a:extLst>
                </a:gridCol>
                <a:gridCol w="658368">
                  <a:extLst>
                    <a:ext uri="{9D8B030D-6E8A-4147-A177-3AD203B41FA5}">
                      <a16:colId xmlns:a16="http://schemas.microsoft.com/office/drawing/2014/main" val="643476311"/>
                    </a:ext>
                  </a:extLst>
                </a:gridCol>
                <a:gridCol w="658368">
                  <a:extLst>
                    <a:ext uri="{9D8B030D-6E8A-4147-A177-3AD203B41FA5}">
                      <a16:colId xmlns:a16="http://schemas.microsoft.com/office/drawing/2014/main" val="377119951"/>
                    </a:ext>
                  </a:extLst>
                </a:gridCol>
                <a:gridCol w="658368">
                  <a:extLst>
                    <a:ext uri="{9D8B030D-6E8A-4147-A177-3AD203B41FA5}">
                      <a16:colId xmlns:a16="http://schemas.microsoft.com/office/drawing/2014/main" val="1269511128"/>
                    </a:ext>
                  </a:extLst>
                </a:gridCol>
                <a:gridCol w="658368">
                  <a:extLst>
                    <a:ext uri="{9D8B030D-6E8A-4147-A177-3AD203B41FA5}">
                      <a16:colId xmlns:a16="http://schemas.microsoft.com/office/drawing/2014/main" val="1943793558"/>
                    </a:ext>
                  </a:extLst>
                </a:gridCol>
                <a:gridCol w="658368">
                  <a:extLst>
                    <a:ext uri="{9D8B030D-6E8A-4147-A177-3AD203B41FA5}">
                      <a16:colId xmlns:a16="http://schemas.microsoft.com/office/drawing/2014/main" val="2999683587"/>
                    </a:ext>
                  </a:extLst>
                </a:gridCol>
                <a:gridCol w="658368">
                  <a:extLst>
                    <a:ext uri="{9D8B030D-6E8A-4147-A177-3AD203B41FA5}">
                      <a16:colId xmlns:a16="http://schemas.microsoft.com/office/drawing/2014/main" val="295741635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637986561"/>
                  </a:ext>
                </a:extLst>
              </a:tr>
              <a:tr h="370840">
                <a:tc>
                  <a:txBody>
                    <a:bodyPr/>
                    <a:lstStyle/>
                    <a:p>
                      <a:r>
                        <a:rPr lang="es-ES" sz="1000" b="1"/>
                        <a:t>CAME - Confederación Argentina de la Mediana Empresa - 2017-01-10 11:24:13</a:t>
                      </a:r>
                      <a:r>
                        <a:rPr lang="es-ES" sz="1000"/>
                        <a:t>
APOYO A LOS OPERATIVOS DE DESALOJO EN ONCE
Expresamos nuestro absoluto apoyo al Gobierno de la Ciudad de Buenos Aires por los operativos llevados a cabo esta madrugada en el barrio de Once para desalojar a los manteros y confiscar mercadería de dudosa procedencia. Consideramos estas acciones el camino correcto para erradicar este flagelo manejado por mafias organizadas que ocupan ilegalmente el espacio público, evaden impuestos y generan trabajo esclavo y competencia desleal. https://goo.gl/Hu4UiX</a:t>
                      </a:r>
                      <a:endParaRPr lang="en-US" sz="1000"/>
                    </a:p>
                  </a:txBody>
                  <a:tcPr/>
                </a:tc>
                <a:tc>
                  <a:txBody>
                    <a:bodyPr/>
                    <a:lstStyle/>
                    <a:p>
                      <a:r>
                        <a:rPr lang="en-US" sz="1000"/>
                        <a:t>25229</a:t>
                      </a:r>
                      <a:endParaRPr lang="en-US" sz="1000"/>
                    </a:p>
                  </a:txBody>
                  <a:tcPr/>
                </a:tc>
                <a:tc>
                  <a:txBody>
                    <a:bodyPr/>
                    <a:lstStyle/>
                    <a:p>
                      <a:r>
                        <a:rPr lang="en-US" sz="1000"/>
                        <a:t>19032</a:t>
                      </a:r>
                      <a:endParaRPr lang="en-US" sz="1000"/>
                    </a:p>
                  </a:txBody>
                  <a:tcPr/>
                </a:tc>
                <a:tc>
                  <a:txBody>
                    <a:bodyPr/>
                    <a:lstStyle/>
                    <a:p>
                      <a:r>
                        <a:rPr lang="en-US" sz="1000"/>
                        <a:t>2787</a:t>
                      </a:r>
                      <a:endParaRPr lang="en-US" sz="1000"/>
                    </a:p>
                  </a:txBody>
                  <a:tcPr/>
                </a:tc>
                <a:tc>
                  <a:txBody>
                    <a:bodyPr/>
                    <a:lstStyle/>
                    <a:p>
                      <a:r>
                        <a:rPr lang="en-US" sz="1000"/>
                        <a:t>3410</a:t>
                      </a:r>
                      <a:endParaRPr lang="en-US" sz="1000"/>
                    </a:p>
                  </a:txBody>
                  <a:tcPr/>
                </a:tc>
                <a:tc>
                  <a:txBody>
                    <a:bodyPr/>
                    <a:lstStyle/>
                    <a:p>
                      <a:r>
                        <a:rPr lang="en-US" sz="1000"/>
                        <a:t>7.9259%</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4280339"/>
                  </a:ext>
                </a:extLst>
              </a:tr>
              <a:tr h="370840">
                <a:tc>
                  <a:txBody>
                    <a:bodyPr/>
                    <a:lstStyle/>
                    <a:p>
                      <a:r>
                        <a:rPr lang="es-ES" sz="1000" b="1"/>
                        <a:t>CAME - Confederación Argentina de la Mediana Empresa - 2017-01-18 18:03:34</a:t>
                      </a:r>
                      <a:r>
                        <a:rPr lang="es-ES" sz="1000"/>
                        <a:t>
MANTEROS: EL ANTES Y EL DESPUÉS
Mirá el video del Gobierno de la Ciudad de Buenos Aires del antes y después del barrio de Once: la zona logró recuperar el espacio público y se mejoraron las condiciones de seguridad e higiene.</a:t>
                      </a:r>
                      <a:endParaRPr lang="en-US" sz="1000"/>
                    </a:p>
                  </a:txBody>
                  <a:tcPr/>
                </a:tc>
                <a:tc>
                  <a:txBody>
                    <a:bodyPr/>
                    <a:lstStyle/>
                    <a:p>
                      <a:r>
                        <a:rPr lang="en-US" sz="1000"/>
                        <a:t>21584</a:t>
                      </a:r>
                      <a:endParaRPr lang="en-US" sz="1000"/>
                    </a:p>
                  </a:txBody>
                  <a:tcPr/>
                </a:tc>
                <a:tc>
                  <a:txBody>
                    <a:bodyPr/>
                    <a:lstStyle/>
                    <a:p>
                      <a:r>
                        <a:rPr lang="en-US" sz="1000"/>
                        <a:t>15610</a:t>
                      </a:r>
                      <a:endParaRPr lang="en-US" sz="1000"/>
                    </a:p>
                  </a:txBody>
                  <a:tcPr/>
                </a:tc>
                <a:tc>
                  <a:txBody>
                    <a:bodyPr/>
                    <a:lstStyle/>
                    <a:p>
                      <a:r>
                        <a:rPr lang="en-US" sz="1000"/>
                        <a:t>2892</a:t>
                      </a:r>
                      <a:endParaRPr lang="en-US" sz="1000"/>
                    </a:p>
                  </a:txBody>
                  <a:tcPr/>
                </a:tc>
                <a:tc>
                  <a:txBody>
                    <a:bodyPr/>
                    <a:lstStyle/>
                    <a:p>
                      <a:r>
                        <a:rPr lang="en-US" sz="1000"/>
                        <a:t>3082</a:t>
                      </a:r>
                      <a:endParaRPr lang="en-US" sz="1000"/>
                    </a:p>
                  </a:txBody>
                  <a:tcPr/>
                </a:tc>
                <a:tc>
                  <a:txBody>
                    <a:bodyPr/>
                    <a:lstStyle/>
                    <a:p>
                      <a:r>
                        <a:rPr lang="en-US" sz="1000"/>
                        <a:t>6.5225%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253167920"/>
                  </a:ext>
                </a:extLst>
              </a:tr>
              <a:tr h="370840">
                <a:tc>
                  <a:txBody>
                    <a:bodyPr/>
                    <a:lstStyle/>
                    <a:p>
                      <a:r>
                        <a:rPr lang="es-ES" sz="1000" b="1"/>
                        <a:t>CAME - Confederación Argentina de la Mediana Empresa - 2017-01-25 18:38:55</a:t>
                      </a:r>
                      <a:r>
                        <a:rPr lang="es-ES" sz="1000"/>
                        <a:t>
AHORA ES TU TURNO: NO COMPRES ILEGAL
Entre todos podemos ayudar a desbaratar las organizaciones mafiosas que están detrás de los manteros. Cuando compras mercadería trucha perdemos todos: estás desalentando a la industria nacional, el esfuerzo de los emprendedores y la creación de nuevas empresas. Dale COMPARTIR y fomentemos el crecimiento de nuestro país.</a:t>
                      </a:r>
                      <a:endParaRPr lang="en-US" sz="1000"/>
                    </a:p>
                  </a:txBody>
                  <a:tcPr/>
                </a:tc>
                <a:tc>
                  <a:txBody>
                    <a:bodyPr/>
                    <a:lstStyle/>
                    <a:p>
                      <a:r>
                        <a:rPr lang="en-US" sz="1000"/>
                        <a:t>20197</a:t>
                      </a:r>
                      <a:endParaRPr lang="en-US" sz="1000"/>
                    </a:p>
                  </a:txBody>
                  <a:tcPr/>
                </a:tc>
                <a:tc>
                  <a:txBody>
                    <a:bodyPr/>
                    <a:lstStyle/>
                    <a:p>
                      <a:r>
                        <a:rPr lang="en-US" sz="1000"/>
                        <a:t>12357</a:t>
                      </a:r>
                      <a:endParaRPr lang="en-US" sz="1000"/>
                    </a:p>
                  </a:txBody>
                  <a:tcPr/>
                </a:tc>
                <a:tc>
                  <a:txBody>
                    <a:bodyPr/>
                    <a:lstStyle/>
                    <a:p>
                      <a:r>
                        <a:rPr lang="en-US" sz="1000"/>
                        <a:t>2638</a:t>
                      </a:r>
                      <a:endParaRPr lang="en-US" sz="1000"/>
                    </a:p>
                  </a:txBody>
                  <a:tcPr/>
                </a:tc>
                <a:tc>
                  <a:txBody>
                    <a:bodyPr/>
                    <a:lstStyle/>
                    <a:p>
                      <a:r>
                        <a:rPr lang="en-US" sz="1000"/>
                        <a:t>5202</a:t>
                      </a:r>
                      <a:endParaRPr lang="en-US" sz="1000"/>
                    </a:p>
                  </a:txBody>
                  <a:tcPr/>
                </a:tc>
                <a:tc>
                  <a:txBody>
                    <a:bodyPr/>
                    <a:lstStyle/>
                    <a:p>
                      <a:r>
                        <a:rPr lang="en-US" sz="1000"/>
                        <a:t>5.9598%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65020846"/>
                  </a:ext>
                </a:extLst>
              </a:tr>
              <a:tr h="370840">
                <a:tc>
                  <a:txBody>
                    <a:bodyPr/>
                    <a:lstStyle/>
                    <a:p>
                      <a:r>
                        <a:rPr lang="es-ES" sz="1000" b="1"/>
                        <a:t>CAME - Confederación Argentina de la Mediana Empresa - 2017-01-05 12:04:25</a:t>
                      </a:r>
                      <a:r>
                        <a:rPr lang="es-ES" sz="1000"/>
                        <a:t>
ESTE VERANO CONOCÉ LA ARGENTINA
Salta ofrece postales que enamoran: su dique Cabra Corral, el Tren de las Nubes, los Valles Calchaquíes, el Abra del Acay… Y mucho más, como las noches de peña y sus típicas empanadas. Argentina tiene muchos kilómetros de belleza natural. Dale COMPARTIR y fomentemos el turismo nacional.</a:t>
                      </a:r>
                      <a:endParaRPr lang="en-US" sz="1000"/>
                    </a:p>
                  </a:txBody>
                  <a:tcPr/>
                </a:tc>
                <a:tc>
                  <a:txBody>
                    <a:bodyPr/>
                    <a:lstStyle/>
                    <a:p>
                      <a:r>
                        <a:rPr lang="en-US" sz="1000"/>
                        <a:t>15761</a:t>
                      </a:r>
                      <a:endParaRPr lang="en-US" sz="1000"/>
                    </a:p>
                  </a:txBody>
                  <a:tcPr/>
                </a:tc>
                <a:tc>
                  <a:txBody>
                    <a:bodyPr/>
                    <a:lstStyle/>
                    <a:p>
                      <a:r>
                        <a:rPr lang="en-US" sz="1000"/>
                        <a:t>12146</a:t>
                      </a:r>
                      <a:endParaRPr lang="en-US" sz="1000"/>
                    </a:p>
                  </a:txBody>
                  <a:tcPr/>
                </a:tc>
                <a:tc>
                  <a:txBody>
                    <a:bodyPr/>
                    <a:lstStyle/>
                    <a:p>
                      <a:r>
                        <a:rPr lang="en-US" sz="1000"/>
                        <a:t>515</a:t>
                      </a:r>
                      <a:endParaRPr lang="en-US" sz="1000"/>
                    </a:p>
                  </a:txBody>
                  <a:tcPr/>
                </a:tc>
                <a:tc>
                  <a:txBody>
                    <a:bodyPr/>
                    <a:lstStyle/>
                    <a:p>
                      <a:r>
                        <a:rPr lang="en-US" sz="1000"/>
                        <a:t>3100</a:t>
                      </a:r>
                      <a:endParaRPr lang="en-US" sz="1000"/>
                    </a:p>
                  </a:txBody>
                  <a:tcPr/>
                </a:tc>
                <a:tc>
                  <a:txBody>
                    <a:bodyPr/>
                    <a:lstStyle/>
                    <a:p>
                      <a:r>
                        <a:rPr lang="en-US" sz="1000"/>
                        <a:t>4.9629%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45063566"/>
                  </a:ext>
                </a:extLst>
              </a:tr>
              <a:tr h="370840">
                <a:tc>
                  <a:txBody>
                    <a:bodyPr/>
                    <a:lstStyle/>
                    <a:p>
                      <a:r>
                        <a:rPr lang="es-ES" sz="1000" b="1"/>
                        <a:t>CAME - Confederación Argentina de la Mediana Empresa - 2017-01-16 12:18:23</a:t>
                      </a:r>
                      <a:r>
                        <a:rPr lang="es-ES" sz="1000"/>
                        <a:t>
EN DEFENSA DE LOS PRODUCTORES
Sigue siendo muy alta la diferencia entre lo que recibe el productor y lo que pagan los consumidores. En diciembre, la mayor diferencia se dio en la comercialización de mandarinas. Los productores recibieron $1,5 por kilo mientras que en la góndola se vendió a $ 21,1. Dale COMPARTIR y ayudanos a difundir esta disparidad https://goo.gl/t85jc1</a:t>
                      </a:r>
                      <a:endParaRPr lang="en-US" sz="1000"/>
                    </a:p>
                  </a:txBody>
                  <a:tcPr/>
                </a:tc>
                <a:tc>
                  <a:txBody>
                    <a:bodyPr/>
                    <a:lstStyle/>
                    <a:p>
                      <a:r>
                        <a:rPr lang="en-US" sz="1000"/>
                        <a:t>5463</a:t>
                      </a:r>
                      <a:endParaRPr lang="en-US" sz="1000"/>
                    </a:p>
                  </a:txBody>
                  <a:tcPr/>
                </a:tc>
                <a:tc>
                  <a:txBody>
                    <a:bodyPr/>
                    <a:lstStyle/>
                    <a:p>
                      <a:r>
                        <a:rPr lang="en-US" sz="1000"/>
                        <a:t>2975</a:t>
                      </a:r>
                      <a:endParaRPr lang="en-US" sz="1000"/>
                    </a:p>
                  </a:txBody>
                  <a:tcPr/>
                </a:tc>
                <a:tc>
                  <a:txBody>
                    <a:bodyPr/>
                    <a:lstStyle/>
                    <a:p>
                      <a:r>
                        <a:rPr lang="en-US" sz="1000"/>
                        <a:t>249</a:t>
                      </a:r>
                      <a:endParaRPr lang="en-US" sz="1000"/>
                    </a:p>
                  </a:txBody>
                  <a:tcPr/>
                </a:tc>
                <a:tc>
                  <a:txBody>
                    <a:bodyPr/>
                    <a:lstStyle/>
                    <a:p>
                      <a:r>
                        <a:rPr lang="en-US" sz="1000"/>
                        <a:t>2239</a:t>
                      </a:r>
                      <a:endParaRPr lang="en-US" sz="1000"/>
                    </a:p>
                  </a:txBody>
                  <a:tcPr/>
                </a:tc>
                <a:tc>
                  <a:txBody>
                    <a:bodyPr/>
                    <a:lstStyle/>
                    <a:p>
                      <a:r>
                        <a:rPr lang="en-US" sz="1000"/>
                        <a:t>1.6805%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45824319"/>
                  </a:ext>
                </a:extLst>
              </a:tr>
              <a:tr h="370840">
                <a:tc>
                  <a:txBody>
                    <a:bodyPr/>
                    <a:lstStyle/>
                    <a:p>
                      <a:r>
                        <a:rPr lang="es-ES" sz="1000" b="1"/>
                        <a:t>CAME - Confederación Argentina de la Mediana Empresa - 2017-01-08 18:16:34</a:t>
                      </a:r>
                      <a:r>
                        <a:rPr lang="es-ES" sz="1000"/>
                        <a:t>
LAS SANDÍAS MÁS GRANDES DE MISIONES
¿Sabías que en el Valle del Cuñá Pirú se producen las sandías más grandes de la provincia de Misiones? Allí unas 30 familias de agricultores producen un híbrido llamado “Bárbara”, muy dulce y delicioso. Dale COMPARTIR y apoyemos la producción regional.</a:t>
                      </a:r>
                      <a:endParaRPr lang="en-US" sz="1000"/>
                    </a:p>
                  </a:txBody>
                  <a:tcPr/>
                </a:tc>
                <a:tc>
                  <a:txBody>
                    <a:bodyPr/>
                    <a:lstStyle/>
                    <a:p>
                      <a:r>
                        <a:rPr lang="en-US" sz="1000"/>
                        <a:t>3572</a:t>
                      </a:r>
                      <a:endParaRPr lang="en-US" sz="1000"/>
                    </a:p>
                  </a:txBody>
                  <a:tcPr/>
                </a:tc>
                <a:tc>
                  <a:txBody>
                    <a:bodyPr/>
                    <a:lstStyle/>
                    <a:p>
                      <a:r>
                        <a:rPr lang="en-US" sz="1000"/>
                        <a:t>2385</a:t>
                      </a:r>
                      <a:endParaRPr lang="en-US" sz="1000"/>
                    </a:p>
                  </a:txBody>
                  <a:tcPr/>
                </a:tc>
                <a:tc>
                  <a:txBody>
                    <a:bodyPr/>
                    <a:lstStyle/>
                    <a:p>
                      <a:r>
                        <a:rPr lang="en-US" sz="1000"/>
                        <a:t>79</a:t>
                      </a:r>
                      <a:endParaRPr lang="en-US" sz="1000"/>
                    </a:p>
                  </a:txBody>
                  <a:tcPr/>
                </a:tc>
                <a:tc>
                  <a:txBody>
                    <a:bodyPr/>
                    <a:lstStyle/>
                    <a:p>
                      <a:r>
                        <a:rPr lang="en-US" sz="1000"/>
                        <a:t>1108</a:t>
                      </a:r>
                      <a:endParaRPr lang="en-US" sz="1000"/>
                    </a:p>
                  </a:txBody>
                  <a:tcPr/>
                </a:tc>
                <a:tc>
                  <a:txBody>
                    <a:bodyPr/>
                    <a:lstStyle/>
                    <a:p>
                      <a:r>
                        <a:rPr lang="en-US" sz="1000"/>
                        <a:t>1.1232%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57734716"/>
                  </a:ext>
                </a:extLst>
              </a:tr>
              <a:tr h="370840">
                <a:tc>
                  <a:txBody>
                    <a:bodyPr/>
                    <a:lstStyle/>
                    <a:p>
                      <a:r>
                        <a:rPr lang="es-ES" sz="1000" b="1"/>
                        <a:t>CAME - Confederación Argentina de la Mediana Empresa - 2017-01-16 17:58:54</a:t>
                      </a:r>
                      <a:r>
                        <a:rPr lang="es-ES" sz="1000"/>
                        <a:t>
CAME TE INVITA A GUALEGUAYCHÚ
¿Querés vivir el color, la música y toda la magia del Carnaval de Gualeguaychú? Participá por 2 entradas para el sábado 28 de enero. COMPARTÍ la publicación y escribí los últimos 3 números de tu DNI. Habrá 2 ganadores. ¡No te quedes afuera! Tenés tiempo hasta el lunes 23!</a:t>
                      </a:r>
                      <a:endParaRPr lang="en-US" sz="1000"/>
                    </a:p>
                  </a:txBody>
                  <a:tcPr/>
                </a:tc>
                <a:tc>
                  <a:txBody>
                    <a:bodyPr/>
                    <a:lstStyle/>
                    <a:p>
                      <a:r>
                        <a:rPr lang="en-US" sz="1000"/>
                        <a:t>1676</a:t>
                      </a:r>
                      <a:endParaRPr lang="en-US" sz="1000"/>
                    </a:p>
                  </a:txBody>
                  <a:tcPr/>
                </a:tc>
                <a:tc>
                  <a:txBody>
                    <a:bodyPr/>
                    <a:lstStyle/>
                    <a:p>
                      <a:r>
                        <a:rPr lang="en-US" sz="1000"/>
                        <a:t>602</a:t>
                      </a:r>
                      <a:endParaRPr lang="en-US" sz="1000"/>
                    </a:p>
                  </a:txBody>
                  <a:tcPr/>
                </a:tc>
                <a:tc>
                  <a:txBody>
                    <a:bodyPr/>
                    <a:lstStyle/>
                    <a:p>
                      <a:r>
                        <a:rPr lang="en-US" sz="1000"/>
                        <a:t>405</a:t>
                      </a:r>
                      <a:endParaRPr lang="en-US" sz="1000"/>
                    </a:p>
                  </a:txBody>
                  <a:tcPr/>
                </a:tc>
                <a:tc>
                  <a:txBody>
                    <a:bodyPr/>
                    <a:lstStyle/>
                    <a:p>
                      <a:r>
                        <a:rPr lang="en-US" sz="1000"/>
                        <a:t>669</a:t>
                      </a:r>
                      <a:endParaRPr lang="en-US" sz="1000"/>
                    </a:p>
                  </a:txBody>
                  <a:tcPr/>
                </a:tc>
                <a:tc>
                  <a:txBody>
                    <a:bodyPr/>
                    <a:lstStyle/>
                    <a:p>
                      <a:r>
                        <a:rPr lang="en-US" sz="1000"/>
                        <a:t>0.5156%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63187906"/>
                  </a:ext>
                </a:extLst>
              </a:tr>
              <a:tr h="370840">
                <a:tc>
                  <a:txBody>
                    <a:bodyPr/>
                    <a:lstStyle/>
                    <a:p>
                      <a:r>
                        <a:rPr lang="es-ES" sz="1000" b="1"/>
                        <a:t>CAME - Confederación Argentina de la Mediana Empresa - 2017-01-12 19:31:40</a:t>
                      </a:r>
                      <a:r>
                        <a:rPr lang="es-ES" sz="1000"/>
                        <a:t>
Ante la emergencia y necesidad de defender a los comerciantes y lograr que los manteros ingresen al circuito legal, el presidente de CAME, Osvaldo Cornide, anunció hoy, junto al ministro de Modernización, Innovación y Tecnología Andy Freire y al ministro de Ambiente y Espacio Público Eduardo Macchiavelli, que se realizarán los aportes para financiar un Programa de Capacitación de dos meses de duración. Con esta iniciativa continuamos luchando por la erradicación de la venta ilegal, flagelo que tiene como componentes la esclavitud, la corrupción, la evasión impositiva, los talleres clandestinos y el contrabando y que afecta tanto a los comerciantes legales como a toda la sociedad en su conjunto.</a:t>
                      </a:r>
                      <a:endParaRPr lang="en-US" sz="1000"/>
                    </a:p>
                  </a:txBody>
                  <a:tcPr/>
                </a:tc>
                <a:tc>
                  <a:txBody>
                    <a:bodyPr/>
                    <a:lstStyle/>
                    <a:p>
                      <a:r>
                        <a:rPr lang="en-US" sz="1000"/>
                        <a:t>1650</a:t>
                      </a:r>
                      <a:endParaRPr lang="en-US" sz="1000"/>
                    </a:p>
                  </a:txBody>
                  <a:tcPr/>
                </a:tc>
                <a:tc>
                  <a:txBody>
                    <a:bodyPr/>
                    <a:lstStyle/>
                    <a:p>
                      <a:r>
                        <a:rPr lang="en-US" sz="1000"/>
                        <a:t>1066</a:t>
                      </a:r>
                      <a:endParaRPr lang="en-US" sz="1000"/>
                    </a:p>
                  </a:txBody>
                  <a:tcPr/>
                </a:tc>
                <a:tc>
                  <a:txBody>
                    <a:bodyPr/>
                    <a:lstStyle/>
                    <a:p>
                      <a:r>
                        <a:rPr lang="en-US" sz="1000"/>
                        <a:t>281</a:t>
                      </a:r>
                      <a:endParaRPr lang="en-US" sz="1000"/>
                    </a:p>
                  </a:txBody>
                  <a:tcPr/>
                </a:tc>
                <a:tc>
                  <a:txBody>
                    <a:bodyPr/>
                    <a:lstStyle/>
                    <a:p>
                      <a:r>
                        <a:rPr lang="en-US" sz="1000"/>
                        <a:t>303</a:t>
                      </a:r>
                      <a:endParaRPr lang="en-US" sz="1000"/>
                    </a:p>
                  </a:txBody>
                  <a:tcPr/>
                </a:tc>
                <a:tc>
                  <a:txBody>
                    <a:bodyPr/>
                    <a:lstStyle/>
                    <a:p>
                      <a:r>
                        <a:rPr lang="en-US" sz="1000"/>
                        <a:t>0.5175%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48694920"/>
                  </a:ext>
                </a:extLst>
              </a:tr>
              <a:tr h="370840">
                <a:tc>
                  <a:txBody>
                    <a:bodyPr/>
                    <a:lstStyle/>
                    <a:p>
                      <a:r>
                        <a:rPr lang="es-ES" sz="1000" b="1"/>
                        <a:t>CAME - Confederación Argentina de la Mediana Empresa - 2017-01-02 18:00:19</a:t>
                      </a:r>
                      <a:r>
                        <a:rPr lang="es-ES" sz="1000"/>
                        <a:t>
CONSUMO RESPONSABLE
¿Sabías que las lámparas de bajo consumo utilizan un 80% menos de energía que las incandescentes y duran hasta cuatro veces más? Ahorrá energía y dinero cambiando los focos, apagando las luces de habitaciones desocupadas y aprovechando la luz natural. ¡COMPARTÍ estos consejos!</a:t>
                      </a:r>
                      <a:endParaRPr lang="en-US" sz="1000"/>
                    </a:p>
                  </a:txBody>
                  <a:tcPr/>
                </a:tc>
                <a:tc>
                  <a:txBody>
                    <a:bodyPr/>
                    <a:lstStyle/>
                    <a:p>
                      <a:r>
                        <a:rPr lang="en-US" sz="1000"/>
                        <a:t>1522</a:t>
                      </a:r>
                      <a:endParaRPr lang="en-US" sz="1000"/>
                    </a:p>
                  </a:txBody>
                  <a:tcPr/>
                </a:tc>
                <a:tc>
                  <a:txBody>
                    <a:bodyPr/>
                    <a:lstStyle/>
                    <a:p>
                      <a:r>
                        <a:rPr lang="en-US" sz="1000"/>
                        <a:t>1103</a:t>
                      </a:r>
                      <a:endParaRPr lang="en-US" sz="1000"/>
                    </a:p>
                  </a:txBody>
                  <a:tcPr/>
                </a:tc>
                <a:tc>
                  <a:txBody>
                    <a:bodyPr/>
                    <a:lstStyle/>
                    <a:p>
                      <a:r>
                        <a:rPr lang="en-US" sz="1000"/>
                        <a:t>53</a:t>
                      </a:r>
                      <a:endParaRPr lang="en-US" sz="1000"/>
                    </a:p>
                  </a:txBody>
                  <a:tcPr/>
                </a:tc>
                <a:tc>
                  <a:txBody>
                    <a:bodyPr/>
                    <a:lstStyle/>
                    <a:p>
                      <a:r>
                        <a:rPr lang="en-US" sz="1000"/>
                        <a:t>366</a:t>
                      </a:r>
                      <a:endParaRPr lang="en-US" sz="1000"/>
                    </a:p>
                  </a:txBody>
                  <a:tcPr/>
                </a:tc>
                <a:tc>
                  <a:txBody>
                    <a:bodyPr/>
                    <a:lstStyle/>
                    <a:p>
                      <a:r>
                        <a:rPr lang="en-US" sz="1000"/>
                        <a:t>0.4843%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4976193"/>
                  </a:ext>
                </a:extLst>
              </a:tr>
              <a:tr h="370840">
                <a:tc>
                  <a:txBody>
                    <a:bodyPr/>
                    <a:lstStyle/>
                    <a:p>
                      <a:r>
                        <a:rPr lang="es-ES" sz="1000" b="1"/>
                        <a:t>CAME - Confederación Argentina de la Mediana Empresa - 2017-01-14 12:57:07</a:t>
                      </a:r>
                      <a:r>
                        <a:rPr lang="es-ES" sz="1000"/>
                        <a:t>
UN VERANO SALUDABLE PARA TODOS
Disfrutá del aire libre junto con tu perro tomando los recaudos necesarios para que no sufra el calor. Si jadea más de lo normal, le cuesta respirar y los ojos se le ponen rojos, es porque está mal hidratado. En días de calor, dale más agua que lo habitual! COMPARTÍ y difundí este consejo!</a:t>
                      </a:r>
                      <a:endParaRPr lang="en-US" sz="1000"/>
                    </a:p>
                  </a:txBody>
                  <a:tcPr/>
                </a:tc>
                <a:tc>
                  <a:txBody>
                    <a:bodyPr/>
                    <a:lstStyle/>
                    <a:p>
                      <a:r>
                        <a:rPr lang="en-US" sz="1000"/>
                        <a:t>1487</a:t>
                      </a:r>
                      <a:endParaRPr lang="en-US" sz="1000"/>
                    </a:p>
                  </a:txBody>
                  <a:tcPr/>
                </a:tc>
                <a:tc>
                  <a:txBody>
                    <a:bodyPr/>
                    <a:lstStyle/>
                    <a:p>
                      <a:r>
                        <a:rPr lang="en-US" sz="1000"/>
                        <a:t>1163</a:t>
                      </a:r>
                      <a:endParaRPr lang="en-US" sz="1000"/>
                    </a:p>
                  </a:txBody>
                  <a:tcPr/>
                </a:tc>
                <a:tc>
                  <a:txBody>
                    <a:bodyPr/>
                    <a:lstStyle/>
                    <a:p>
                      <a:r>
                        <a:rPr lang="en-US" sz="1000"/>
                        <a:t>18</a:t>
                      </a:r>
                      <a:endParaRPr lang="en-US" sz="1000"/>
                    </a:p>
                  </a:txBody>
                  <a:tcPr/>
                </a:tc>
                <a:tc>
                  <a:txBody>
                    <a:bodyPr/>
                    <a:lstStyle/>
                    <a:p>
                      <a:r>
                        <a:rPr lang="en-US" sz="1000"/>
                        <a:t>306</a:t>
                      </a:r>
                      <a:endParaRPr lang="en-US" sz="1000"/>
                    </a:p>
                  </a:txBody>
                  <a:tcPr/>
                </a:tc>
                <a:tc>
                  <a:txBody>
                    <a:bodyPr/>
                    <a:lstStyle/>
                    <a:p>
                      <a:r>
                        <a:rPr lang="en-US" sz="1000"/>
                        <a:t>0.4656%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24667295"/>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8006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2221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2905617"/>
                    </a:ext>
                  </a:extLst>
                </a:gridCol>
                <a:gridCol w="658368">
                  <a:extLst>
                    <a:ext uri="{9D8B030D-6E8A-4147-A177-3AD203B41FA5}">
                      <a16:colId xmlns:a16="http://schemas.microsoft.com/office/drawing/2014/main" val="1588703208"/>
                    </a:ext>
                  </a:extLst>
                </a:gridCol>
                <a:gridCol w="658368">
                  <a:extLst>
                    <a:ext uri="{9D8B030D-6E8A-4147-A177-3AD203B41FA5}">
                      <a16:colId xmlns:a16="http://schemas.microsoft.com/office/drawing/2014/main" val="2458214714"/>
                    </a:ext>
                  </a:extLst>
                </a:gridCol>
                <a:gridCol w="658368">
                  <a:extLst>
                    <a:ext uri="{9D8B030D-6E8A-4147-A177-3AD203B41FA5}">
                      <a16:colId xmlns:a16="http://schemas.microsoft.com/office/drawing/2014/main" val="2278484226"/>
                    </a:ext>
                  </a:extLst>
                </a:gridCol>
                <a:gridCol w="658368">
                  <a:extLst>
                    <a:ext uri="{9D8B030D-6E8A-4147-A177-3AD203B41FA5}">
                      <a16:colId xmlns:a16="http://schemas.microsoft.com/office/drawing/2014/main" val="941585790"/>
                    </a:ext>
                  </a:extLst>
                </a:gridCol>
                <a:gridCol w="658368">
                  <a:extLst>
                    <a:ext uri="{9D8B030D-6E8A-4147-A177-3AD203B41FA5}">
                      <a16:colId xmlns:a16="http://schemas.microsoft.com/office/drawing/2014/main" val="3939019901"/>
                    </a:ext>
                  </a:extLst>
                </a:gridCol>
                <a:gridCol w="658368">
                  <a:extLst>
                    <a:ext uri="{9D8B030D-6E8A-4147-A177-3AD203B41FA5}">
                      <a16:colId xmlns:a16="http://schemas.microsoft.com/office/drawing/2014/main" val="351057356"/>
                    </a:ext>
                  </a:extLst>
                </a:gridCol>
                <a:gridCol w="658368">
                  <a:extLst>
                    <a:ext uri="{9D8B030D-6E8A-4147-A177-3AD203B41FA5}">
                      <a16:colId xmlns:a16="http://schemas.microsoft.com/office/drawing/2014/main" val="194100917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246637911"/>
                  </a:ext>
                </a:extLst>
              </a:tr>
              <a:tr h="370840">
                <a:tc>
                  <a:txBody>
                    <a:bodyPr/>
                    <a:lstStyle/>
                    <a:p>
                      <a:r>
                        <a:rPr lang="es-ES" sz="1000" b="1"/>
                        <a:t>CAME - Confederación Argentina de la Mediana Empresa - 2017-01-18 14:03:51</a:t>
                      </a:r>
                      <a:r>
                        <a:rPr lang="es-ES" sz="1000"/>
                        <a:t>
IMPULSANDO EL TRABAJO LEGAL: CAPACITACIONES A MANTEROS
Los manteros que quieren ingresar al circuito legal comenzarán los cursos obligatorios de 40 días de duración y un total de 160 horas de cursada, abordando herramientas para la empleabilidad. Aquellos que completen el curso recibirán un subsidio de $11.700 por dos meses y podrán acceder a los predios que dispuso el Gobierno de la Ciudad de Buenos Aires en las inmediaciones de la Plaza Miserere. Con esta iniciativa se busca además reactivar las ventas de los comerciantes Pyme y beneficiar a los vecinos de la zona.</a:t>
                      </a:r>
                      <a:endParaRPr lang="en-US" sz="1000"/>
                    </a:p>
                  </a:txBody>
                  <a:tcPr/>
                </a:tc>
                <a:tc>
                  <a:txBody>
                    <a:bodyPr/>
                    <a:lstStyle/>
                    <a:p>
                      <a:r>
                        <a:rPr lang="en-US" sz="1000"/>
                        <a:t>1463</a:t>
                      </a:r>
                      <a:endParaRPr lang="en-US" sz="1000"/>
                    </a:p>
                  </a:txBody>
                  <a:tcPr/>
                </a:tc>
                <a:tc>
                  <a:txBody>
                    <a:bodyPr/>
                    <a:lstStyle/>
                    <a:p>
                      <a:r>
                        <a:rPr lang="en-US" sz="1000"/>
                        <a:t>969</a:t>
                      </a:r>
                      <a:endParaRPr lang="en-US" sz="1000"/>
                    </a:p>
                  </a:txBody>
                  <a:tcPr/>
                </a:tc>
                <a:tc>
                  <a:txBody>
                    <a:bodyPr/>
                    <a:lstStyle/>
                    <a:p>
                      <a:r>
                        <a:rPr lang="en-US" sz="1000"/>
                        <a:t>257</a:t>
                      </a:r>
                      <a:endParaRPr lang="en-US" sz="1000"/>
                    </a:p>
                  </a:txBody>
                  <a:tcPr/>
                </a:tc>
                <a:tc>
                  <a:txBody>
                    <a:bodyPr/>
                    <a:lstStyle/>
                    <a:p>
                      <a:r>
                        <a:rPr lang="en-US" sz="1000"/>
                        <a:t>237</a:t>
                      </a:r>
                      <a:endParaRPr lang="en-US" sz="1000"/>
                    </a:p>
                  </a:txBody>
                  <a:tcPr/>
                </a:tc>
                <a:tc>
                  <a:txBody>
                    <a:bodyPr/>
                    <a:lstStyle/>
                    <a:p>
                      <a:r>
                        <a:rPr lang="en-US" sz="1000"/>
                        <a:t>0.4421%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62581328"/>
                  </a:ext>
                </a:extLst>
              </a:tr>
              <a:tr h="370840">
                <a:tc>
                  <a:txBody>
                    <a:bodyPr/>
                    <a:lstStyle/>
                    <a:p>
                      <a:r>
                        <a:rPr lang="es-ES" sz="1000" b="1"/>
                        <a:t>CAME - Confederación Argentina de la Mediana Empresa - 2017-01-22 12:19:01</a:t>
                      </a:r>
                      <a:r>
                        <a:rPr lang="es-ES" sz="1000"/>
                        <a:t>
Un joven emprendedor argentino unió su pasión por el asado con una idea surgida de un trabajo práctico y el resultado fue una parrilla descartable hecha de cartón biodegradable. Dale COMPARTIR por más proyectos innovadores y amigables con el medio ambiente.</a:t>
                      </a:r>
                      <a:endParaRPr lang="en-US" sz="1000"/>
                    </a:p>
                  </a:txBody>
                  <a:tcPr/>
                </a:tc>
                <a:tc>
                  <a:txBody>
                    <a:bodyPr/>
                    <a:lstStyle/>
                    <a:p>
                      <a:r>
                        <a:rPr lang="en-US" sz="1000"/>
                        <a:t>1186</a:t>
                      </a:r>
                      <a:endParaRPr lang="en-US" sz="1000"/>
                    </a:p>
                  </a:txBody>
                  <a:tcPr/>
                </a:tc>
                <a:tc>
                  <a:txBody>
                    <a:bodyPr/>
                    <a:lstStyle/>
                    <a:p>
                      <a:r>
                        <a:rPr lang="en-US" sz="1000"/>
                        <a:t>833</a:t>
                      </a:r>
                      <a:endParaRPr lang="en-US" sz="1000"/>
                    </a:p>
                  </a:txBody>
                  <a:tcPr/>
                </a:tc>
                <a:tc>
                  <a:txBody>
                    <a:bodyPr/>
                    <a:lstStyle/>
                    <a:p>
                      <a:r>
                        <a:rPr lang="en-US" sz="1000"/>
                        <a:t>27</a:t>
                      </a:r>
                      <a:endParaRPr lang="en-US" sz="1000"/>
                    </a:p>
                  </a:txBody>
                  <a:tcPr/>
                </a:tc>
                <a:tc>
                  <a:txBody>
                    <a:bodyPr/>
                    <a:lstStyle/>
                    <a:p>
                      <a:r>
                        <a:rPr lang="en-US" sz="1000"/>
                        <a:t>326</a:t>
                      </a:r>
                      <a:endParaRPr lang="en-US" sz="1000"/>
                    </a:p>
                  </a:txBody>
                  <a:tcPr/>
                </a:tc>
                <a:tc>
                  <a:txBody>
                    <a:bodyPr/>
                    <a:lstStyle/>
                    <a:p>
                      <a:r>
                        <a:rPr lang="en-US" sz="1000"/>
                        <a:t>0.3501%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51585547"/>
                  </a:ext>
                </a:extLst>
              </a:tr>
              <a:tr h="370840">
                <a:tc>
                  <a:txBody>
                    <a:bodyPr/>
                    <a:lstStyle/>
                    <a:p>
                      <a:r>
                        <a:rPr lang="es-ES" sz="1000" b="1"/>
                        <a:t>CAME - Confederación Argentina de la Mediana Empresa - 2017-01-04 12:04:03</a:t>
                      </a:r>
                      <a:r>
                        <a:rPr lang="es-ES" sz="1000"/>
                        <a:t>
¿YA TENÉS TU ECOBOLSA?
Para promover el cuidado del medioambiente apoyamos la iniciativa del Gobierno de la Ciudad de Buenos Aires que prohíbe la entrega de bolsas plásticas en comercios de la ciudad y las reemplaza por las biodegradables. Dale COMPARTIR y sumate a la conciencia ecológica.</a:t>
                      </a:r>
                      <a:endParaRPr lang="en-US" sz="1000"/>
                    </a:p>
                  </a:txBody>
                  <a:tcPr/>
                </a:tc>
                <a:tc>
                  <a:txBody>
                    <a:bodyPr/>
                    <a:lstStyle/>
                    <a:p>
                      <a:r>
                        <a:rPr lang="en-US" sz="1000"/>
                        <a:t>1149</a:t>
                      </a:r>
                      <a:endParaRPr lang="en-US" sz="1000"/>
                    </a:p>
                  </a:txBody>
                  <a:tcPr/>
                </a:tc>
                <a:tc>
                  <a:txBody>
                    <a:bodyPr/>
                    <a:lstStyle/>
                    <a:p>
                      <a:r>
                        <a:rPr lang="en-US" sz="1000"/>
                        <a:t>806</a:t>
                      </a:r>
                      <a:endParaRPr lang="en-US" sz="1000"/>
                    </a:p>
                  </a:txBody>
                  <a:tcPr/>
                </a:tc>
                <a:tc>
                  <a:txBody>
                    <a:bodyPr/>
                    <a:lstStyle/>
                    <a:p>
                      <a:r>
                        <a:rPr lang="en-US" sz="1000"/>
                        <a:t>102</a:t>
                      </a:r>
                      <a:endParaRPr lang="en-US" sz="1000"/>
                    </a:p>
                  </a:txBody>
                  <a:tcPr/>
                </a:tc>
                <a:tc>
                  <a:txBody>
                    <a:bodyPr/>
                    <a:lstStyle/>
                    <a:p>
                      <a:r>
                        <a:rPr lang="en-US" sz="1000"/>
                        <a:t>241</a:t>
                      </a:r>
                      <a:endParaRPr lang="en-US" sz="1000"/>
                    </a:p>
                  </a:txBody>
                  <a:tcPr/>
                </a:tc>
                <a:tc>
                  <a:txBody>
                    <a:bodyPr/>
                    <a:lstStyle/>
                    <a:p>
                      <a:r>
                        <a:rPr lang="en-US" sz="1000"/>
                        <a:t>0.3620%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26111018"/>
                  </a:ext>
                </a:extLst>
              </a:tr>
              <a:tr h="370840">
                <a:tc>
                  <a:txBody>
                    <a:bodyPr/>
                    <a:lstStyle/>
                    <a:p>
                      <a:r>
                        <a:rPr lang="es-ES" sz="1000" b="1"/>
                        <a:t>CAME - Confederación Argentina de la Mediana Empresa - 2017-01-20 17:57:18</a:t>
                      </a:r>
                      <a:r>
                        <a:rPr lang="es-ES" sz="1000"/>
                        <a:t>
Con nuestro apoyo, la piloto argentina completó su tercer desafío alcanzando el mejor rendimiento en sus cuatro participaciones. Felicitamos a esta valiente mujer por su esfuerzo y perseverancia, que la convierten en un ejemplo de motivación y superación. Enviale tu apoyo, dale COMPARTIR. https://goo.gl/3WPgGU</a:t>
                      </a:r>
                      <a:endParaRPr lang="en-US" sz="1000"/>
                    </a:p>
                  </a:txBody>
                  <a:tcPr/>
                </a:tc>
                <a:tc>
                  <a:txBody>
                    <a:bodyPr/>
                    <a:lstStyle/>
                    <a:p>
                      <a:r>
                        <a:rPr lang="en-US" sz="1000"/>
                        <a:t>1114</a:t>
                      </a:r>
                      <a:endParaRPr lang="en-US" sz="1000"/>
                    </a:p>
                  </a:txBody>
                  <a:tcPr/>
                </a:tc>
                <a:tc>
                  <a:txBody>
                    <a:bodyPr/>
                    <a:lstStyle/>
                    <a:p>
                      <a:r>
                        <a:rPr lang="en-US" sz="1000"/>
                        <a:t>718</a:t>
                      </a:r>
                      <a:endParaRPr lang="en-US" sz="1000"/>
                    </a:p>
                  </a:txBody>
                  <a:tcPr/>
                </a:tc>
                <a:tc>
                  <a:txBody>
                    <a:bodyPr/>
                    <a:lstStyle/>
                    <a:p>
                      <a:r>
                        <a:rPr lang="en-US" sz="1000"/>
                        <a:t>23</a:t>
                      </a:r>
                      <a:endParaRPr lang="en-US" sz="1000"/>
                    </a:p>
                  </a:txBody>
                  <a:tcPr/>
                </a:tc>
                <a:tc>
                  <a:txBody>
                    <a:bodyPr/>
                    <a:lstStyle/>
                    <a:p>
                      <a:r>
                        <a:rPr lang="en-US" sz="1000"/>
                        <a:t>373</a:t>
                      </a:r>
                      <a:endParaRPr lang="en-US" sz="1000"/>
                    </a:p>
                  </a:txBody>
                  <a:tcPr/>
                </a:tc>
                <a:tc>
                  <a:txBody>
                    <a:bodyPr/>
                    <a:lstStyle/>
                    <a:p>
                      <a:r>
                        <a:rPr lang="en-US" sz="1000"/>
                        <a:t>0.3326%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26994706"/>
                  </a:ext>
                </a:extLst>
              </a:tr>
              <a:tr h="370840">
                <a:tc>
                  <a:txBody>
                    <a:bodyPr/>
                    <a:lstStyle/>
                    <a:p>
                      <a:r>
                        <a:rPr lang="es-ES" sz="1000" b="1"/>
                        <a:t>CAME - Confederación Argentina de la Mediana Empresa - 2017-01-29 18:09:16</a:t>
                      </a:r>
                      <a:r>
                        <a:rPr lang="es-ES" sz="1000"/>
                        <a:t>
EL PRIMER BARRIO BIOCLIMÁTICO DE ARGENTINA
La ciudad de San Luis se convirtió en el primer lugar del país en inaugurar un barrio bioclimático. Se trata de un conjunto de casas equipadas con paneles solares que generan energía renovable destinada a proveer de electricidad y agua caliente para uso sanitario a más de 33 familias beneficiadas con el emprendimiento, lo que permitirá lograr importantes ahorros en los costos de energía de esos hogares ¿Qué te parece esta novedad? Dale COMPARTIR para que cada vez hayan más barrios así.</a:t>
                      </a:r>
                      <a:endParaRPr lang="en-US" sz="1000"/>
                    </a:p>
                  </a:txBody>
                  <a:tcPr/>
                </a:tc>
                <a:tc>
                  <a:txBody>
                    <a:bodyPr/>
                    <a:lstStyle/>
                    <a:p>
                      <a:r>
                        <a:rPr lang="en-US" sz="1000"/>
                        <a:t>1077</a:t>
                      </a:r>
                      <a:endParaRPr lang="en-US" sz="1000"/>
                    </a:p>
                  </a:txBody>
                  <a:tcPr/>
                </a:tc>
                <a:tc>
                  <a:txBody>
                    <a:bodyPr/>
                    <a:lstStyle/>
                    <a:p>
                      <a:r>
                        <a:rPr lang="en-US" sz="1000"/>
                        <a:t>722</a:t>
                      </a:r>
                      <a:endParaRPr lang="en-US" sz="1000"/>
                    </a:p>
                  </a:txBody>
                  <a:tcPr/>
                </a:tc>
                <a:tc>
                  <a:txBody>
                    <a:bodyPr/>
                    <a:lstStyle/>
                    <a:p>
                      <a:r>
                        <a:rPr lang="en-US" sz="1000"/>
                        <a:t>28</a:t>
                      </a:r>
                      <a:endParaRPr lang="en-US" sz="1000"/>
                    </a:p>
                  </a:txBody>
                  <a:tcPr/>
                </a:tc>
                <a:tc>
                  <a:txBody>
                    <a:bodyPr/>
                    <a:lstStyle/>
                    <a:p>
                      <a:r>
                        <a:rPr lang="en-US" sz="1000"/>
                        <a:t>327</a:t>
                      </a:r>
                      <a:endParaRPr lang="en-US" sz="1000"/>
                    </a:p>
                  </a:txBody>
                  <a:tcPr/>
                </a:tc>
                <a:tc>
                  <a:txBody>
                    <a:bodyPr/>
                    <a:lstStyle/>
                    <a:p>
                      <a:r>
                        <a:rPr lang="en-US" sz="1000"/>
                        <a:t>0.3176%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98117456"/>
                  </a:ext>
                </a:extLst>
              </a:tr>
              <a:tr h="370840">
                <a:tc>
                  <a:txBody>
                    <a:bodyPr/>
                    <a:lstStyle/>
                    <a:p>
                      <a:r>
                        <a:rPr lang="es-ES" sz="1000" b="1"/>
                        <a:t>CAME - Confederación Argentina de la Mediana Empresa - 2017-01-08 12:08:27</a:t>
                      </a:r>
                      <a:r>
                        <a:rPr lang="es-ES" sz="1000"/>
                        <a:t>
DECILE SÍ AL CIERRE DOMINICAL
Humanicemos el trabajo. Recuperemos el domingo como el día dedicado a la familia y al descanso. El Papa Francisco ya apoyó nuestra causa. Hacelo vos también con un COMPARTIR!</a:t>
                      </a:r>
                      <a:endParaRPr lang="en-US" sz="1000"/>
                    </a:p>
                  </a:txBody>
                  <a:tcPr/>
                </a:tc>
                <a:tc>
                  <a:txBody>
                    <a:bodyPr/>
                    <a:lstStyle/>
                    <a:p>
                      <a:r>
                        <a:rPr lang="en-US" sz="1000"/>
                        <a:t>855</a:t>
                      </a:r>
                      <a:endParaRPr lang="en-US" sz="1000"/>
                    </a:p>
                  </a:txBody>
                  <a:tcPr/>
                </a:tc>
                <a:tc>
                  <a:txBody>
                    <a:bodyPr/>
                    <a:lstStyle/>
                    <a:p>
                      <a:r>
                        <a:rPr lang="en-US" sz="1000"/>
                        <a:t>554</a:t>
                      </a:r>
                      <a:endParaRPr lang="en-US" sz="1000"/>
                    </a:p>
                  </a:txBody>
                  <a:tcPr/>
                </a:tc>
                <a:tc>
                  <a:txBody>
                    <a:bodyPr/>
                    <a:lstStyle/>
                    <a:p>
                      <a:r>
                        <a:rPr lang="en-US" sz="1000"/>
                        <a:t>36</a:t>
                      </a:r>
                      <a:endParaRPr lang="en-US" sz="1000"/>
                    </a:p>
                  </a:txBody>
                  <a:tcPr/>
                </a:tc>
                <a:tc>
                  <a:txBody>
                    <a:bodyPr/>
                    <a:lstStyle/>
                    <a:p>
                      <a:r>
                        <a:rPr lang="en-US" sz="1000"/>
                        <a:t>265</a:t>
                      </a:r>
                      <a:endParaRPr lang="en-US" sz="1000"/>
                    </a:p>
                  </a:txBody>
                  <a:tcPr/>
                </a:tc>
                <a:tc>
                  <a:txBody>
                    <a:bodyPr/>
                    <a:lstStyle/>
                    <a:p>
                      <a:r>
                        <a:rPr lang="en-US" sz="1000"/>
                        <a:t>0.2689%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23890622"/>
                  </a:ext>
                </a:extLst>
              </a:tr>
              <a:tr h="370840">
                <a:tc>
                  <a:txBody>
                    <a:bodyPr/>
                    <a:lstStyle/>
                    <a:p>
                      <a:r>
                        <a:rPr lang="es-ES" sz="1000" b="1"/>
                        <a:t>CAME - Confederación Argentina de la Mediana Empresa - 2017-01-30 12:28:07</a:t>
                      </a:r>
                      <a:r>
                        <a:rPr lang="es-ES" sz="1000"/>
                        <a:t>
Sabías que Argentina es el segundo proveedor mundial de miel? En el país hay unos 20 mil apicultores y 2.500.000 colmenas y las principales provincias donde se produce son Buenos Aires, La Pampa, Córdoba, Santa Fe, Entre Ríos, Tucumán, Salta, Misiones y Chaco. Dale COMPARTIR y alentá vos también la producción de este sabroso y nutritivo alimento.</a:t>
                      </a:r>
                      <a:endParaRPr lang="en-US" sz="1000"/>
                    </a:p>
                  </a:txBody>
                  <a:tcPr/>
                </a:tc>
                <a:tc>
                  <a:txBody>
                    <a:bodyPr/>
                    <a:lstStyle/>
                    <a:p>
                      <a:r>
                        <a:rPr lang="en-US" sz="1000"/>
                        <a:t>768</a:t>
                      </a:r>
                      <a:endParaRPr lang="en-US" sz="1000"/>
                    </a:p>
                  </a:txBody>
                  <a:tcPr/>
                </a:tc>
                <a:tc>
                  <a:txBody>
                    <a:bodyPr/>
                    <a:lstStyle/>
                    <a:p>
                      <a:r>
                        <a:rPr lang="en-US" sz="1000"/>
                        <a:t>496</a:t>
                      </a:r>
                      <a:endParaRPr lang="en-US" sz="1000"/>
                    </a:p>
                  </a:txBody>
                  <a:tcPr/>
                </a:tc>
                <a:tc>
                  <a:txBody>
                    <a:bodyPr/>
                    <a:lstStyle/>
                    <a:p>
                      <a:r>
                        <a:rPr lang="en-US" sz="1000"/>
                        <a:t>16</a:t>
                      </a:r>
                      <a:endParaRPr lang="en-US" sz="1000"/>
                    </a:p>
                  </a:txBody>
                  <a:tcPr/>
                </a:tc>
                <a:tc>
                  <a:txBody>
                    <a:bodyPr/>
                    <a:lstStyle/>
                    <a:p>
                      <a:r>
                        <a:rPr lang="en-US" sz="1000"/>
                        <a:t>256</a:t>
                      </a:r>
                      <a:endParaRPr lang="en-US" sz="1000"/>
                    </a:p>
                  </a:txBody>
                  <a:tcPr/>
                </a:tc>
                <a:tc>
                  <a:txBody>
                    <a:bodyPr/>
                    <a:lstStyle/>
                    <a:p>
                      <a:r>
                        <a:rPr lang="en-US" sz="1000"/>
                        <a:t>0.2264%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72912975"/>
                  </a:ext>
                </a:extLst>
              </a:tr>
              <a:tr h="370840">
                <a:tc>
                  <a:txBody>
                    <a:bodyPr/>
                    <a:lstStyle/>
                    <a:p>
                      <a:r>
                        <a:rPr lang="es-ES" sz="1000" b="1"/>
                        <a:t>CAME - Confederación Argentina de la Mediana Empresa - 2017-01-21 17:30:23</a:t>
                      </a:r>
                      <a:r>
                        <a:rPr lang="es-ES" sz="1000"/>
                        <a:t>
CRUCE SANMARTINIANO
En su lucha contra oponentes más grandes, San Martín fortaleció su carácter de liderazgo positivo motivando a sus tropas hasta lograr un objetivo para el bien común. Dale COMPARTIR y fomentá el legado de la proeza sanmartiniana.</a:t>
                      </a:r>
                      <a:endParaRPr lang="en-US" sz="1000"/>
                    </a:p>
                  </a:txBody>
                  <a:tcPr/>
                </a:tc>
                <a:tc>
                  <a:txBody>
                    <a:bodyPr/>
                    <a:lstStyle/>
                    <a:p>
                      <a:r>
                        <a:rPr lang="en-US" sz="1000"/>
                        <a:t>765</a:t>
                      </a:r>
                      <a:endParaRPr lang="en-US" sz="1000"/>
                    </a:p>
                  </a:txBody>
                  <a:tcPr/>
                </a:tc>
                <a:tc>
                  <a:txBody>
                    <a:bodyPr/>
                    <a:lstStyle/>
                    <a:p>
                      <a:r>
                        <a:rPr lang="en-US" sz="1000"/>
                        <a:t>496</a:t>
                      </a:r>
                      <a:endParaRPr lang="en-US" sz="1000"/>
                    </a:p>
                  </a:txBody>
                  <a:tcPr/>
                </a:tc>
                <a:tc>
                  <a:txBody>
                    <a:bodyPr/>
                    <a:lstStyle/>
                    <a:p>
                      <a:r>
                        <a:rPr lang="en-US" sz="1000"/>
                        <a:t>19</a:t>
                      </a:r>
                      <a:endParaRPr lang="en-US" sz="1000"/>
                    </a:p>
                  </a:txBody>
                  <a:tcPr/>
                </a:tc>
                <a:tc>
                  <a:txBody>
                    <a:bodyPr/>
                    <a:lstStyle/>
                    <a:p>
                      <a:r>
                        <a:rPr lang="en-US" sz="1000"/>
                        <a:t>250</a:t>
                      </a:r>
                      <a:endParaRPr lang="en-US" sz="1000"/>
                    </a:p>
                  </a:txBody>
                  <a:tcPr/>
                </a:tc>
                <a:tc>
                  <a:txBody>
                    <a:bodyPr/>
                    <a:lstStyle/>
                    <a:p>
                      <a:r>
                        <a:rPr lang="en-US" sz="1000"/>
                        <a:t>0.2271%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72538461"/>
                  </a:ext>
                </a:extLst>
              </a:tr>
              <a:tr h="370840">
                <a:tc>
                  <a:txBody>
                    <a:bodyPr/>
                    <a:lstStyle/>
                    <a:p>
                      <a:r>
                        <a:rPr lang="es-ES" sz="1000" b="1"/>
                        <a:t>CAME - Confederación Argentina de la Mediana Empresa - 2017-01-15 12:01:59</a:t>
                      </a:r>
                      <a:r>
                        <a:rPr lang="es-ES" sz="1000"/>
                        <a:t>
¿ESCUCHASTE HABLAR DE COHOUSING?
Es una nueva modalidad de viviendas para que adultos mayores, que están solos, vivan con amigos y conocidos. Son casas autogestionadas que se vienen imponiendo con fuerza en muchos lugares del mundo. Dale COMPARTIR y contanos qué te parece esta idea!</a:t>
                      </a:r>
                      <a:endParaRPr lang="en-US" sz="1000"/>
                    </a:p>
                  </a:txBody>
                  <a:tcPr/>
                </a:tc>
                <a:tc>
                  <a:txBody>
                    <a:bodyPr/>
                    <a:lstStyle/>
                    <a:p>
                      <a:r>
                        <a:rPr lang="en-US" sz="1000"/>
                        <a:t>587</a:t>
                      </a:r>
                      <a:endParaRPr lang="en-US" sz="1000"/>
                    </a:p>
                  </a:txBody>
                  <a:tcPr/>
                </a:tc>
                <a:tc>
                  <a:txBody>
                    <a:bodyPr/>
                    <a:lstStyle/>
                    <a:p>
                      <a:r>
                        <a:rPr lang="en-US" sz="1000"/>
                        <a:t>383</a:t>
                      </a:r>
                      <a:endParaRPr lang="en-US" sz="1000"/>
                    </a:p>
                  </a:txBody>
                  <a:tcPr/>
                </a:tc>
                <a:tc>
                  <a:txBody>
                    <a:bodyPr/>
                    <a:lstStyle/>
                    <a:p>
                      <a:r>
                        <a:rPr lang="en-US" sz="1000"/>
                        <a:t>43</a:t>
                      </a:r>
                      <a:endParaRPr lang="en-US" sz="1000"/>
                    </a:p>
                  </a:txBody>
                  <a:tcPr/>
                </a:tc>
                <a:tc>
                  <a:txBody>
                    <a:bodyPr/>
                    <a:lstStyle/>
                    <a:p>
                      <a:r>
                        <a:rPr lang="en-US" sz="1000"/>
                        <a:t>161</a:t>
                      </a:r>
                      <a:endParaRPr lang="en-US" sz="1000"/>
                    </a:p>
                  </a:txBody>
                  <a:tcPr/>
                </a:tc>
                <a:tc>
                  <a:txBody>
                    <a:bodyPr/>
                    <a:lstStyle/>
                    <a:p>
                      <a:r>
                        <a:rPr lang="en-US" sz="1000"/>
                        <a:t>0.1836%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1738372"/>
                  </a:ext>
                </a:extLst>
              </a:tr>
              <a:tr h="370840">
                <a:tc>
                  <a:txBody>
                    <a:bodyPr/>
                    <a:lstStyle/>
                    <a:p>
                      <a:r>
                        <a:rPr lang="es-ES" sz="1000" b="1"/>
                        <a:t>CAME - Confederación Argentina de la Mediana Empresa - 2017-01-13 18:13:49</a:t>
                      </a:r>
                      <a:r>
                        <a:rPr lang="es-ES" sz="1000"/>
                        <a:t>
CON CONCIENCIA ECOLÓGICA
En tus vacaciones, descansá cuidando el planeta. Jugá, tomá, comé, leé, y después dejá todo limpio! El medio ambiente es un asunto de todos. Dale COMPARTIR y generá más conciencia ecológica!</a:t>
                      </a:r>
                      <a:endParaRPr lang="en-US" sz="1000"/>
                    </a:p>
                  </a:txBody>
                  <a:tcPr/>
                </a:tc>
                <a:tc>
                  <a:txBody>
                    <a:bodyPr/>
                    <a:lstStyle/>
                    <a:p>
                      <a:r>
                        <a:rPr lang="en-US" sz="1000"/>
                        <a:t>540</a:t>
                      </a:r>
                      <a:endParaRPr lang="en-US" sz="1000"/>
                    </a:p>
                  </a:txBody>
                  <a:tcPr/>
                </a:tc>
                <a:tc>
                  <a:txBody>
                    <a:bodyPr/>
                    <a:lstStyle/>
                    <a:p>
                      <a:r>
                        <a:rPr lang="en-US" sz="1000"/>
                        <a:t>269</a:t>
                      </a:r>
                      <a:endParaRPr lang="en-US" sz="1000"/>
                    </a:p>
                  </a:txBody>
                  <a:tcPr/>
                </a:tc>
                <a:tc>
                  <a:txBody>
                    <a:bodyPr/>
                    <a:lstStyle/>
                    <a:p>
                      <a:r>
                        <a:rPr lang="en-US" sz="1000"/>
                        <a:t>9</a:t>
                      </a:r>
                      <a:endParaRPr lang="en-US" sz="1000"/>
                    </a:p>
                  </a:txBody>
                  <a:tcPr/>
                </a:tc>
                <a:tc>
                  <a:txBody>
                    <a:bodyPr/>
                    <a:lstStyle/>
                    <a:p>
                      <a:r>
                        <a:rPr lang="en-US" sz="1000"/>
                        <a:t>262</a:t>
                      </a:r>
                      <a:endParaRPr lang="en-US" sz="1000"/>
                    </a:p>
                  </a:txBody>
                  <a:tcPr/>
                </a:tc>
                <a:tc>
                  <a:txBody>
                    <a:bodyPr/>
                    <a:lstStyle/>
                    <a:p>
                      <a:r>
                        <a:rPr lang="en-US" sz="1000"/>
                        <a:t>0.1692%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92278455"/>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1098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38788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7661195"/>
                    </a:ext>
                  </a:extLst>
                </a:gridCol>
                <a:gridCol w="658368">
                  <a:extLst>
                    <a:ext uri="{9D8B030D-6E8A-4147-A177-3AD203B41FA5}">
                      <a16:colId xmlns:a16="http://schemas.microsoft.com/office/drawing/2014/main" val="248101586"/>
                    </a:ext>
                  </a:extLst>
                </a:gridCol>
                <a:gridCol w="658368">
                  <a:extLst>
                    <a:ext uri="{9D8B030D-6E8A-4147-A177-3AD203B41FA5}">
                      <a16:colId xmlns:a16="http://schemas.microsoft.com/office/drawing/2014/main" val="2311594340"/>
                    </a:ext>
                  </a:extLst>
                </a:gridCol>
                <a:gridCol w="658368">
                  <a:extLst>
                    <a:ext uri="{9D8B030D-6E8A-4147-A177-3AD203B41FA5}">
                      <a16:colId xmlns:a16="http://schemas.microsoft.com/office/drawing/2014/main" val="958922490"/>
                    </a:ext>
                  </a:extLst>
                </a:gridCol>
                <a:gridCol w="658368">
                  <a:extLst>
                    <a:ext uri="{9D8B030D-6E8A-4147-A177-3AD203B41FA5}">
                      <a16:colId xmlns:a16="http://schemas.microsoft.com/office/drawing/2014/main" val="4016731315"/>
                    </a:ext>
                  </a:extLst>
                </a:gridCol>
                <a:gridCol w="658368">
                  <a:extLst>
                    <a:ext uri="{9D8B030D-6E8A-4147-A177-3AD203B41FA5}">
                      <a16:colId xmlns:a16="http://schemas.microsoft.com/office/drawing/2014/main" val="3235797353"/>
                    </a:ext>
                  </a:extLst>
                </a:gridCol>
                <a:gridCol w="658368">
                  <a:extLst>
                    <a:ext uri="{9D8B030D-6E8A-4147-A177-3AD203B41FA5}">
                      <a16:colId xmlns:a16="http://schemas.microsoft.com/office/drawing/2014/main" val="3939343028"/>
                    </a:ext>
                  </a:extLst>
                </a:gridCol>
                <a:gridCol w="658368">
                  <a:extLst>
                    <a:ext uri="{9D8B030D-6E8A-4147-A177-3AD203B41FA5}">
                      <a16:colId xmlns:a16="http://schemas.microsoft.com/office/drawing/2014/main" val="66510483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792104600"/>
                  </a:ext>
                </a:extLst>
              </a:tr>
              <a:tr h="370840">
                <a:tc>
                  <a:txBody>
                    <a:bodyPr/>
                    <a:lstStyle/>
                    <a:p>
                      <a:r>
                        <a:rPr lang="es-ES" sz="1000" b="1"/>
                        <a:t>CAME - Confederación Argentina de la Mediana Empresa - 2017-01-16 18:53:13</a:t>
                      </a:r>
                      <a:r>
                        <a:rPr lang="es-ES" sz="1000"/>
                        <a:t>
Los comerciantes del Once agradecen a CAME por su lucha contra la venta ilegal, en defensa de las Pymes.</a:t>
                      </a:r>
                      <a:endParaRPr lang="en-US" sz="1000"/>
                    </a:p>
                  </a:txBody>
                  <a:tcPr/>
                </a:tc>
                <a:tc>
                  <a:txBody>
                    <a:bodyPr/>
                    <a:lstStyle/>
                    <a:p>
                      <a:r>
                        <a:rPr lang="en-US" sz="1000"/>
                        <a:t>537</a:t>
                      </a:r>
                      <a:endParaRPr lang="en-US" sz="1000"/>
                    </a:p>
                  </a:txBody>
                  <a:tcPr/>
                </a:tc>
                <a:tc>
                  <a:txBody>
                    <a:bodyPr/>
                    <a:lstStyle/>
                    <a:p>
                      <a:r>
                        <a:rPr lang="en-US" sz="1000"/>
                        <a:t>394</a:t>
                      </a:r>
                      <a:endParaRPr lang="en-US" sz="1000"/>
                    </a:p>
                  </a:txBody>
                  <a:tcPr/>
                </a:tc>
                <a:tc>
                  <a:txBody>
                    <a:bodyPr/>
                    <a:lstStyle/>
                    <a:p>
                      <a:r>
                        <a:rPr lang="en-US" sz="1000"/>
                        <a:t>51</a:t>
                      </a:r>
                      <a:endParaRPr lang="en-US" sz="1000"/>
                    </a:p>
                  </a:txBody>
                  <a:tcPr/>
                </a:tc>
                <a:tc>
                  <a:txBody>
                    <a:bodyPr/>
                    <a:lstStyle/>
                    <a:p>
                      <a:r>
                        <a:rPr lang="en-US" sz="1000"/>
                        <a:t>92</a:t>
                      </a:r>
                      <a:endParaRPr lang="en-US" sz="1000"/>
                    </a:p>
                  </a:txBody>
                  <a:tcPr/>
                </a:tc>
                <a:tc>
                  <a:txBody>
                    <a:bodyPr/>
                    <a:lstStyle/>
                    <a:p>
                      <a:r>
                        <a:rPr lang="en-US" sz="1000"/>
                        <a:t>0.1652%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54170459"/>
                  </a:ext>
                </a:extLst>
              </a:tr>
              <a:tr h="370840">
                <a:tc>
                  <a:txBody>
                    <a:bodyPr/>
                    <a:lstStyle/>
                    <a:p>
                      <a:r>
                        <a:rPr lang="es-ES" sz="1000" b="1"/>
                        <a:t>CAME - Confederación Argentina de la Mediana Empresa - 2017-01-01 17:19:55</a:t>
                      </a:r>
                      <a:r>
                        <a:rPr lang="es-ES" sz="1000"/>
                        <a:t>
Para dar a conocer la fauna autóctona de los Esteros del Iberá y preservarla, dos jóvenes correntinos fabrican juguetes de diversos animales y remeras con frases en guaraní. Cada animal, que puede ser bordado, de tela, de madera o tejido al crochet, tiene una tarjeta que cuenta las características de su hábitat y su historia. Dale COMPARTIR y, como ellos, animate a crear tu propio emprendimiento.</a:t>
                      </a:r>
                      <a:endParaRPr lang="en-US" sz="1000"/>
                    </a:p>
                  </a:txBody>
                  <a:tcPr/>
                </a:tc>
                <a:tc>
                  <a:txBody>
                    <a:bodyPr/>
                    <a:lstStyle/>
                    <a:p>
                      <a:r>
                        <a:rPr lang="en-US" sz="1000"/>
                        <a:t>480</a:t>
                      </a:r>
                      <a:endParaRPr lang="en-US" sz="1000"/>
                    </a:p>
                  </a:txBody>
                  <a:tcPr/>
                </a:tc>
                <a:tc>
                  <a:txBody>
                    <a:bodyPr/>
                    <a:lstStyle/>
                    <a:p>
                      <a:r>
                        <a:rPr lang="en-US" sz="1000"/>
                        <a:t>331</a:t>
                      </a:r>
                      <a:endParaRPr lang="en-US" sz="1000"/>
                    </a:p>
                  </a:txBody>
                  <a:tcPr/>
                </a:tc>
                <a:tc>
                  <a:txBody>
                    <a:bodyPr/>
                    <a:lstStyle/>
                    <a:p>
                      <a:r>
                        <a:rPr lang="en-US" sz="1000"/>
                        <a:t>19</a:t>
                      </a:r>
                      <a:endParaRPr lang="en-US" sz="1000"/>
                    </a:p>
                  </a:txBody>
                  <a:tcPr/>
                </a:tc>
                <a:tc>
                  <a:txBody>
                    <a:bodyPr/>
                    <a:lstStyle/>
                    <a:p>
                      <a:r>
                        <a:rPr lang="en-US" sz="1000"/>
                        <a:t>130</a:t>
                      </a:r>
                      <a:endParaRPr lang="en-US" sz="1000"/>
                    </a:p>
                  </a:txBody>
                  <a:tcPr/>
                </a:tc>
                <a:tc>
                  <a:txBody>
                    <a:bodyPr/>
                    <a:lstStyle/>
                    <a:p>
                      <a:r>
                        <a:rPr lang="en-US" sz="1000"/>
                        <a:t>0.1577%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82806328"/>
                  </a:ext>
                </a:extLst>
              </a:tr>
              <a:tr h="370840">
                <a:tc>
                  <a:txBody>
                    <a:bodyPr/>
                    <a:lstStyle/>
                    <a:p>
                      <a:r>
                        <a:rPr lang="es-ES" sz="1000" b="1"/>
                        <a:t>CAME - Confederación Argentina de la Mediana Empresa - 2017-01-19 08:58:58</a:t>
                      </a:r>
                      <a:r>
                        <a:rPr lang="es-ES" sz="1000"/>
                        <a:t>
MÁS CONTROLES PARA DEFENDER LA INDUSTRIA LOCAL
Apoyamos la intención del gobierno de trabajar en una ley que refuerce los controles migratorios y que ayude a registrar el trabajo informal. El ingreso de mercadería falsificada es fuente de competencia desleal y atenta contra la industria nacional. Dale COMPARTIR y apoyá nuestra lucha. https://goo.gl/ba84QK</a:t>
                      </a:r>
                      <a:endParaRPr lang="en-US" sz="1000"/>
                    </a:p>
                  </a:txBody>
                  <a:tcPr/>
                </a:tc>
                <a:tc>
                  <a:txBody>
                    <a:bodyPr/>
                    <a:lstStyle/>
                    <a:p>
                      <a:r>
                        <a:rPr lang="en-US" sz="1000"/>
                        <a:t>456</a:t>
                      </a:r>
                      <a:endParaRPr lang="en-US" sz="1000"/>
                    </a:p>
                  </a:txBody>
                  <a:tcPr/>
                </a:tc>
                <a:tc>
                  <a:txBody>
                    <a:bodyPr/>
                    <a:lstStyle/>
                    <a:p>
                      <a:r>
                        <a:rPr lang="en-US" sz="1000"/>
                        <a:t>268</a:t>
                      </a:r>
                      <a:endParaRPr lang="en-US" sz="1000"/>
                    </a:p>
                  </a:txBody>
                  <a:tcPr/>
                </a:tc>
                <a:tc>
                  <a:txBody>
                    <a:bodyPr/>
                    <a:lstStyle/>
                    <a:p>
                      <a:r>
                        <a:rPr lang="en-US" sz="1000"/>
                        <a:t>74</a:t>
                      </a:r>
                      <a:endParaRPr lang="en-US" sz="1000"/>
                    </a:p>
                  </a:txBody>
                  <a:tcPr/>
                </a:tc>
                <a:tc>
                  <a:txBody>
                    <a:bodyPr/>
                    <a:lstStyle/>
                    <a:p>
                      <a:r>
                        <a:rPr lang="en-US" sz="1000"/>
                        <a:t>114</a:t>
                      </a:r>
                      <a:endParaRPr lang="en-US" sz="1000"/>
                    </a:p>
                  </a:txBody>
                  <a:tcPr/>
                </a:tc>
                <a:tc>
                  <a:txBody>
                    <a:bodyPr/>
                    <a:lstStyle/>
                    <a:p>
                      <a:r>
                        <a:rPr lang="en-US" sz="1000"/>
                        <a:t>0.1369%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88192097"/>
                  </a:ext>
                </a:extLst>
              </a:tr>
              <a:tr h="370840">
                <a:tc>
                  <a:txBody>
                    <a:bodyPr/>
                    <a:lstStyle/>
                    <a:p>
                      <a:r>
                        <a:rPr lang="es-ES" sz="1000" b="1"/>
                        <a:t>CAME - Confederación Argentina de la Mediana Empresa - 2017-01-07 18:00:41</a:t>
                      </a:r>
                      <a:r>
                        <a:rPr lang="es-ES" sz="1000"/>
                        <a:t>
SOLUCIONES QUE MEJORAN LA CALIDAD DE VIDA
Investigadores de la Facultad de Ingeniería de la Universidad Nacional de La Plata | UNLP crearon un dispositivo de bajo costo que purifica el agua contaminada con arsénico, un problema que afecta a 1 de cada 10 argentinos. Dale COMPARTIR y alentemos ideas que mejoren la calidad de vida!</a:t>
                      </a:r>
                      <a:endParaRPr lang="en-US" sz="1000"/>
                    </a:p>
                  </a:txBody>
                  <a:tcPr/>
                </a:tc>
                <a:tc>
                  <a:txBody>
                    <a:bodyPr/>
                    <a:lstStyle/>
                    <a:p>
                      <a:r>
                        <a:rPr lang="en-US" sz="1000"/>
                        <a:t>455</a:t>
                      </a:r>
                      <a:endParaRPr lang="en-US" sz="1000"/>
                    </a:p>
                  </a:txBody>
                  <a:tcPr/>
                </a:tc>
                <a:tc>
                  <a:txBody>
                    <a:bodyPr/>
                    <a:lstStyle/>
                    <a:p>
                      <a:r>
                        <a:rPr lang="en-US" sz="1000"/>
                        <a:t>267</a:t>
                      </a:r>
                      <a:endParaRPr lang="en-US" sz="1000"/>
                    </a:p>
                  </a:txBody>
                  <a:tcPr/>
                </a:tc>
                <a:tc>
                  <a:txBody>
                    <a:bodyPr/>
                    <a:lstStyle/>
                    <a:p>
                      <a:r>
                        <a:rPr lang="en-US" sz="1000"/>
                        <a:t>12</a:t>
                      </a:r>
                      <a:endParaRPr lang="en-US" sz="1000"/>
                    </a:p>
                  </a:txBody>
                  <a:tcPr/>
                </a:tc>
                <a:tc>
                  <a:txBody>
                    <a:bodyPr/>
                    <a:lstStyle/>
                    <a:p>
                      <a:r>
                        <a:rPr lang="en-US" sz="1000"/>
                        <a:t>176</a:t>
                      </a:r>
                      <a:endParaRPr lang="en-US" sz="1000"/>
                    </a:p>
                  </a:txBody>
                  <a:tcPr/>
                </a:tc>
                <a:tc>
                  <a:txBody>
                    <a:bodyPr/>
                    <a:lstStyle/>
                    <a:p>
                      <a:r>
                        <a:rPr lang="en-US" sz="1000"/>
                        <a:t>0.1431%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52401784"/>
                  </a:ext>
                </a:extLst>
              </a:tr>
              <a:tr h="370840">
                <a:tc>
                  <a:txBody>
                    <a:bodyPr/>
                    <a:lstStyle/>
                    <a:p>
                      <a:r>
                        <a:rPr lang="es-ES" sz="1000" b="1"/>
                        <a:t>CAME - Confederación Argentina de la Mediana Empresa - 2017-01-06 17:54:55</a:t>
                      </a:r>
                      <a:r>
                        <a:rPr lang="es-ES" sz="1000"/>
                        <a:t>
SOLIDARIDAD CON LOS PRODUCTORES REGIONALES
Acompañamos a los productores afectados por las inundaciones en la cuenca lechera y hortícola de Santa Fe y Entre Ríos, en este difícil momento que ocasiona la pérdida casi total de la producción.</a:t>
                      </a:r>
                      <a:endParaRPr lang="en-US" sz="1000"/>
                    </a:p>
                  </a:txBody>
                  <a:tcPr/>
                </a:tc>
                <a:tc>
                  <a:txBody>
                    <a:bodyPr/>
                    <a:lstStyle/>
                    <a:p>
                      <a:r>
                        <a:rPr lang="en-US" sz="1000"/>
                        <a:t>448</a:t>
                      </a:r>
                      <a:endParaRPr lang="en-US" sz="1000"/>
                    </a:p>
                  </a:txBody>
                  <a:tcPr/>
                </a:tc>
                <a:tc>
                  <a:txBody>
                    <a:bodyPr/>
                    <a:lstStyle/>
                    <a:p>
                      <a:r>
                        <a:rPr lang="en-US" sz="1000"/>
                        <a:t>297</a:t>
                      </a:r>
                      <a:endParaRPr lang="en-US" sz="1000"/>
                    </a:p>
                  </a:txBody>
                  <a:tcPr/>
                </a:tc>
                <a:tc>
                  <a:txBody>
                    <a:bodyPr/>
                    <a:lstStyle/>
                    <a:p>
                      <a:r>
                        <a:rPr lang="en-US" sz="1000"/>
                        <a:t>20</a:t>
                      </a:r>
                      <a:endParaRPr lang="en-US" sz="1000"/>
                    </a:p>
                  </a:txBody>
                  <a:tcPr/>
                </a:tc>
                <a:tc>
                  <a:txBody>
                    <a:bodyPr/>
                    <a:lstStyle/>
                    <a:p>
                      <a:r>
                        <a:rPr lang="en-US" sz="1000"/>
                        <a:t>131</a:t>
                      </a:r>
                      <a:endParaRPr lang="en-US" sz="1000"/>
                    </a:p>
                  </a:txBody>
                  <a:tcPr/>
                </a:tc>
                <a:tc>
                  <a:txBody>
                    <a:bodyPr/>
                    <a:lstStyle/>
                    <a:p>
                      <a:r>
                        <a:rPr lang="en-US" sz="1000"/>
                        <a:t>0.1410%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29500994"/>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462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598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9178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29700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3163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1963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0591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25605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1715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62740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0633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83466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0093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50379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650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30043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133982"/>
                    </a:ext>
                  </a:extLst>
                </a:gridCol>
                <a:gridCol w="2468880">
                  <a:extLst>
                    <a:ext uri="{9D8B030D-6E8A-4147-A177-3AD203B41FA5}">
                      <a16:colId xmlns:a16="http://schemas.microsoft.com/office/drawing/2014/main" val="3052941334"/>
                    </a:ext>
                  </a:extLst>
                </a:gridCol>
                <a:gridCol w="822960">
                  <a:extLst>
                    <a:ext uri="{9D8B030D-6E8A-4147-A177-3AD203B41FA5}">
                      <a16:colId xmlns:a16="http://schemas.microsoft.com/office/drawing/2014/main" val="1864067558"/>
                    </a:ext>
                  </a:extLst>
                </a:gridCol>
                <a:gridCol w="822960">
                  <a:extLst>
                    <a:ext uri="{9D8B030D-6E8A-4147-A177-3AD203B41FA5}">
                      <a16:colId xmlns:a16="http://schemas.microsoft.com/office/drawing/2014/main" val="1837985221"/>
                    </a:ext>
                  </a:extLst>
                </a:gridCol>
                <a:gridCol w="822960">
                  <a:extLst>
                    <a:ext uri="{9D8B030D-6E8A-4147-A177-3AD203B41FA5}">
                      <a16:colId xmlns:a16="http://schemas.microsoft.com/office/drawing/2014/main" val="353487066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556616575"/>
                  </a:ext>
                </a:extLst>
              </a:tr>
              <a:tr h="370840">
                <a:tc>
                  <a:txBody>
                    <a:bodyPr/>
                    <a:lstStyle/>
                    <a:p>
                      <a:r>
                        <a:rPr lang="en-US" sz="1000"/>
                        <a:t>Guillermo Arnaudo</a:t>
                      </a:r>
                      <a:endParaRPr lang="en-US" sz="1000"/>
                    </a:p>
                  </a:txBody>
                  <a:tcPr/>
                </a:tc>
                <a:tc>
                  <a:txBody>
                    <a:bodyPr/>
                    <a:lstStyle/>
                    <a:p>
                      <a:r>
                        <a:rPr lang="es-ES" sz="1000"/>
                        <a:t>CAME - Confederación Argentina de la Mediana Empresa (76)</a:t>
                      </a:r>
                      <a:endParaRPr lang="en-US" sz="1000"/>
                    </a:p>
                  </a:txBody>
                  <a:tcPr/>
                </a:tc>
                <a:tc>
                  <a:txBody>
                    <a:bodyPr/>
                    <a:lstStyle/>
                    <a:p>
                      <a:r>
                        <a:rPr lang="en-US" sz="1000"/>
                        <a:t>0</a:t>
                      </a:r>
                      <a:endParaRPr lang="en-US" sz="1000"/>
                    </a:p>
                  </a:txBody>
                  <a:tcPr/>
                </a:tc>
                <a:tc>
                  <a:txBody>
                    <a:bodyPr/>
                    <a:lstStyle/>
                    <a:p>
                      <a:r>
                        <a:rPr lang="en-US" sz="1000"/>
                        <a:t>76</a:t>
                      </a:r>
                      <a:endParaRPr lang="en-US" sz="1000"/>
                    </a:p>
                  </a:txBody>
                  <a:tcPr/>
                </a:tc>
                <a:tc>
                  <a:txBody>
                    <a:bodyPr/>
                    <a:lstStyle/>
                    <a:p>
                      <a:r>
                        <a:rPr lang="en-US" sz="1000"/>
                        <a:t>76</a:t>
                      </a:r>
                      <a:endParaRPr lang="en-US" sz="1000"/>
                    </a:p>
                  </a:txBody>
                  <a:tcPr/>
                </a:tc>
                <a:extLst>
                  <a:ext uri="{0D108BD9-81ED-4DB2-BD59-A6C34878D82A}">
                    <a16:rowId xmlns:a16="http://schemas.microsoft.com/office/drawing/2014/main" val="3031979081"/>
                  </a:ext>
                </a:extLst>
              </a:tr>
              <a:tr h="370840">
                <a:tc>
                  <a:txBody>
                    <a:bodyPr/>
                    <a:lstStyle/>
                    <a:p>
                      <a:r>
                        <a:rPr lang="en-US" sz="1000"/>
                        <a:t>Marisa Sabljic</a:t>
                      </a:r>
                      <a:endParaRPr lang="en-US" sz="1000"/>
                    </a:p>
                  </a:txBody>
                  <a:tcPr/>
                </a:tc>
                <a:tc>
                  <a:txBody>
                    <a:bodyPr/>
                    <a:lstStyle/>
                    <a:p>
                      <a:r>
                        <a:rPr lang="es-ES" sz="1000"/>
                        <a:t>CAME - Confederación Argentina de la Mediana Empresa (39)</a:t>
                      </a:r>
                      <a:endParaRPr lang="en-US" sz="1000"/>
                    </a:p>
                  </a:txBody>
                  <a:tcPr/>
                </a:tc>
                <a:tc>
                  <a:txBody>
                    <a:bodyPr/>
                    <a:lstStyle/>
                    <a:p>
                      <a:r>
                        <a:rPr lang="en-US" sz="1000"/>
                        <a:t>0</a:t>
                      </a:r>
                      <a:endParaRPr lang="en-US" sz="1000"/>
                    </a:p>
                  </a:txBody>
                  <a:tcPr/>
                </a:tc>
                <a:tc>
                  <a:txBody>
                    <a:bodyPr/>
                    <a:lstStyle/>
                    <a:p>
                      <a:r>
                        <a:rPr lang="en-US" sz="1000"/>
                        <a:t>39</a:t>
                      </a:r>
                      <a:endParaRPr lang="en-US" sz="1000"/>
                    </a:p>
                  </a:txBody>
                  <a:tcPr/>
                </a:tc>
                <a:tc>
                  <a:txBody>
                    <a:bodyPr/>
                    <a:lstStyle/>
                    <a:p>
                      <a:r>
                        <a:rPr lang="en-US" sz="1000"/>
                        <a:t>39</a:t>
                      </a:r>
                      <a:endParaRPr lang="en-US" sz="1000"/>
                    </a:p>
                  </a:txBody>
                  <a:tcPr/>
                </a:tc>
                <a:extLst>
                  <a:ext uri="{0D108BD9-81ED-4DB2-BD59-A6C34878D82A}">
                    <a16:rowId xmlns:a16="http://schemas.microsoft.com/office/drawing/2014/main" val="115701183"/>
                  </a:ext>
                </a:extLst>
              </a:tr>
              <a:tr h="370840">
                <a:tc>
                  <a:txBody>
                    <a:bodyPr/>
                    <a:lstStyle/>
                    <a:p>
                      <a:r>
                        <a:rPr lang="en-US" sz="1000"/>
                        <a:t>Leo Sierra</a:t>
                      </a:r>
                      <a:endParaRPr lang="en-US" sz="1000"/>
                    </a:p>
                  </a:txBody>
                  <a:tcPr/>
                </a:tc>
                <a:tc>
                  <a:txBody>
                    <a:bodyPr/>
                    <a:lstStyle/>
                    <a:p>
                      <a:r>
                        <a:rPr lang="es-ES" sz="1000"/>
                        <a:t>CAME - Confederación Argentina de la Mediana Empresa (36)</a:t>
                      </a:r>
                      <a:endParaRPr lang="en-US" sz="1000"/>
                    </a:p>
                  </a:txBody>
                  <a:tcPr/>
                </a:tc>
                <a:tc>
                  <a:txBody>
                    <a:bodyPr/>
                    <a:lstStyle/>
                    <a:p>
                      <a:r>
                        <a:rPr lang="en-US" sz="1000"/>
                        <a:t>0</a:t>
                      </a:r>
                      <a:endParaRPr lang="en-US" sz="1000"/>
                    </a:p>
                  </a:txBody>
                  <a:tcPr/>
                </a:tc>
                <a:tc>
                  <a:txBody>
                    <a:bodyPr/>
                    <a:lstStyle/>
                    <a:p>
                      <a:r>
                        <a:rPr lang="en-US" sz="1000"/>
                        <a:t>36</a:t>
                      </a:r>
                      <a:endParaRPr lang="en-US" sz="1000"/>
                    </a:p>
                  </a:txBody>
                  <a:tcPr/>
                </a:tc>
                <a:tc>
                  <a:txBody>
                    <a:bodyPr/>
                    <a:lstStyle/>
                    <a:p>
                      <a:r>
                        <a:rPr lang="en-US" sz="1000"/>
                        <a:t>36</a:t>
                      </a:r>
                      <a:endParaRPr lang="en-US" sz="1000"/>
                    </a:p>
                  </a:txBody>
                  <a:tcPr/>
                </a:tc>
                <a:extLst>
                  <a:ext uri="{0D108BD9-81ED-4DB2-BD59-A6C34878D82A}">
                    <a16:rowId xmlns:a16="http://schemas.microsoft.com/office/drawing/2014/main" val="1508870503"/>
                  </a:ext>
                </a:extLst>
              </a:tr>
              <a:tr h="370840">
                <a:tc>
                  <a:txBody>
                    <a:bodyPr/>
                    <a:lstStyle/>
                    <a:p>
                      <a:r>
                        <a:rPr lang="en-US" sz="1000"/>
                        <a:t>Susana Vercher</a:t>
                      </a:r>
                      <a:endParaRPr lang="en-US" sz="1000"/>
                    </a:p>
                  </a:txBody>
                  <a:tcPr/>
                </a:tc>
                <a:tc>
                  <a:txBody>
                    <a:bodyPr/>
                    <a:lstStyle/>
                    <a:p>
                      <a:r>
                        <a:rPr lang="es-ES" sz="1000"/>
                        <a:t>CAME - Confederación Argentina de la Mediana Empresa (35)</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3651038040"/>
                  </a:ext>
                </a:extLst>
              </a:tr>
              <a:tr h="370840">
                <a:tc>
                  <a:txBody>
                    <a:bodyPr/>
                    <a:lstStyle/>
                    <a:p>
                      <a:r>
                        <a:rPr lang="en-US" sz="1000"/>
                        <a:t>Nicolas Garcia</a:t>
                      </a:r>
                      <a:endParaRPr lang="en-US" sz="1000"/>
                    </a:p>
                  </a:txBody>
                  <a:tcPr/>
                </a:tc>
                <a:tc>
                  <a:txBody>
                    <a:bodyPr/>
                    <a:lstStyle/>
                    <a:p>
                      <a:r>
                        <a:rPr lang="es-ES" sz="1000"/>
                        <a:t>CAME - Confederación Argentina de la Mediana Empresa (27)</a:t>
                      </a:r>
                      <a:endParaRPr lang="en-US" sz="1000"/>
                    </a:p>
                  </a:txBody>
                  <a:tcPr/>
                </a:tc>
                <a:tc>
                  <a:txBody>
                    <a:bodyPr/>
                    <a:lstStyle/>
                    <a:p>
                      <a:r>
                        <a:rPr lang="en-US" sz="1000"/>
                        <a:t>0</a:t>
                      </a:r>
                      <a:endParaRPr lang="en-US" sz="1000"/>
                    </a:p>
                  </a:txBody>
                  <a:tcPr/>
                </a:tc>
                <a:tc>
                  <a:txBody>
                    <a:bodyPr/>
                    <a:lstStyle/>
                    <a:p>
                      <a:r>
                        <a:rPr lang="en-US" sz="1000"/>
                        <a:t>27</a:t>
                      </a:r>
                      <a:endParaRPr lang="en-US" sz="1000"/>
                    </a:p>
                  </a:txBody>
                  <a:tcPr/>
                </a:tc>
                <a:tc>
                  <a:txBody>
                    <a:bodyPr/>
                    <a:lstStyle/>
                    <a:p>
                      <a:r>
                        <a:rPr lang="en-US" sz="1000"/>
                        <a:t>27</a:t>
                      </a:r>
                      <a:endParaRPr lang="en-US" sz="1000"/>
                    </a:p>
                  </a:txBody>
                  <a:tcPr/>
                </a:tc>
                <a:extLst>
                  <a:ext uri="{0D108BD9-81ED-4DB2-BD59-A6C34878D82A}">
                    <a16:rowId xmlns:a16="http://schemas.microsoft.com/office/drawing/2014/main" val="3642217816"/>
                  </a:ext>
                </a:extLst>
              </a:tr>
              <a:tr h="370840">
                <a:tc>
                  <a:txBody>
                    <a:bodyPr/>
                    <a:lstStyle/>
                    <a:p>
                      <a:r>
                        <a:rPr lang="en-US" sz="1000"/>
                        <a:t>Eduardo Amadeo</a:t>
                      </a:r>
                      <a:endParaRPr lang="en-US" sz="1000"/>
                    </a:p>
                  </a:txBody>
                  <a:tcPr/>
                </a:tc>
                <a:tc>
                  <a:txBody>
                    <a:bodyPr/>
                    <a:lstStyle/>
                    <a:p>
                      <a:r>
                        <a:rPr lang="es-ES" sz="1000"/>
                        <a:t>CAME - Confederación Argentina de la Mediana Empresa (26)</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26</a:t>
                      </a:r>
                      <a:endParaRPr lang="en-US" sz="1000"/>
                    </a:p>
                  </a:txBody>
                  <a:tcPr/>
                </a:tc>
                <a:extLst>
                  <a:ext uri="{0D108BD9-81ED-4DB2-BD59-A6C34878D82A}">
                    <a16:rowId xmlns:a16="http://schemas.microsoft.com/office/drawing/2014/main" val="163424472"/>
                  </a:ext>
                </a:extLst>
              </a:tr>
              <a:tr h="370840">
                <a:tc>
                  <a:txBody>
                    <a:bodyPr/>
                    <a:lstStyle/>
                    <a:p>
                      <a:r>
                        <a:rPr lang="en-US" sz="1000"/>
                        <a:t>Valentina Acevedo</a:t>
                      </a:r>
                      <a:endParaRPr lang="en-US" sz="1000"/>
                    </a:p>
                  </a:txBody>
                  <a:tcPr/>
                </a:tc>
                <a:tc>
                  <a:txBody>
                    <a:bodyPr/>
                    <a:lstStyle/>
                    <a:p>
                      <a:r>
                        <a:rPr lang="es-ES" sz="1000"/>
                        <a:t>CAME - Confederación Argentina de la Mediana Empresa (25)</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1544216548"/>
                  </a:ext>
                </a:extLst>
              </a:tr>
              <a:tr h="370840">
                <a:tc>
                  <a:txBody>
                    <a:bodyPr/>
                    <a:lstStyle/>
                    <a:p>
                      <a:r>
                        <a:rPr lang="en-US" sz="1000"/>
                        <a:t>Rashid Tala</a:t>
                      </a:r>
                      <a:endParaRPr lang="en-US" sz="1000"/>
                    </a:p>
                  </a:txBody>
                  <a:tcPr/>
                </a:tc>
                <a:tc>
                  <a:txBody>
                    <a:bodyPr/>
                    <a:lstStyle/>
                    <a:p>
                      <a:r>
                        <a:rPr lang="es-ES" sz="1000"/>
                        <a:t>CAME - Confederación Argentina de la Mediana Empresa (24)</a:t>
                      </a:r>
                      <a:endParaRPr lang="en-US" sz="1000"/>
                    </a:p>
                  </a:txBody>
                  <a:tcPr/>
                </a:tc>
                <a:tc>
                  <a:txBody>
                    <a:bodyPr/>
                    <a:lstStyle/>
                    <a:p>
                      <a:r>
                        <a:rPr lang="en-US" sz="1000"/>
                        <a:t>0</a:t>
                      </a:r>
                      <a:endParaRPr lang="en-US" sz="1000"/>
                    </a:p>
                  </a:txBody>
                  <a:tcPr/>
                </a:tc>
                <a:tc>
                  <a:txBody>
                    <a:bodyPr/>
                    <a:lstStyle/>
                    <a:p>
                      <a:r>
                        <a:rPr lang="en-US" sz="1000"/>
                        <a:t>24</a:t>
                      </a:r>
                      <a:endParaRPr lang="en-US" sz="1000"/>
                    </a:p>
                  </a:txBody>
                  <a:tcPr/>
                </a:tc>
                <a:tc>
                  <a:txBody>
                    <a:bodyPr/>
                    <a:lstStyle/>
                    <a:p>
                      <a:r>
                        <a:rPr lang="en-US" sz="1000"/>
                        <a:t>24</a:t>
                      </a:r>
                      <a:endParaRPr lang="en-US" sz="1000"/>
                    </a:p>
                  </a:txBody>
                  <a:tcPr/>
                </a:tc>
                <a:extLst>
                  <a:ext uri="{0D108BD9-81ED-4DB2-BD59-A6C34878D82A}">
                    <a16:rowId xmlns:a16="http://schemas.microsoft.com/office/drawing/2014/main" val="144739897"/>
                  </a:ext>
                </a:extLst>
              </a:tr>
              <a:tr h="370840">
                <a:tc>
                  <a:txBody>
                    <a:bodyPr/>
                    <a:lstStyle/>
                    <a:p>
                      <a:r>
                        <a:rPr lang="en-US" sz="1000"/>
                        <a:t>Carlos Maria Freire</a:t>
                      </a:r>
                      <a:endParaRPr lang="en-US" sz="1000"/>
                    </a:p>
                  </a:txBody>
                  <a:tcPr/>
                </a:tc>
                <a:tc>
                  <a:txBody>
                    <a:bodyPr/>
                    <a:lstStyle/>
                    <a:p>
                      <a:r>
                        <a:rPr lang="es-ES" sz="1000"/>
                        <a:t>CAME - Confederación Argentina de la Mediana Empresa (24)</a:t>
                      </a:r>
                      <a:endParaRPr lang="en-US" sz="1000"/>
                    </a:p>
                  </a:txBody>
                  <a:tcPr/>
                </a:tc>
                <a:tc>
                  <a:txBody>
                    <a:bodyPr/>
                    <a:lstStyle/>
                    <a:p>
                      <a:r>
                        <a:rPr lang="en-US" sz="1000"/>
                        <a:t>0</a:t>
                      </a:r>
                      <a:endParaRPr lang="en-US" sz="1000"/>
                    </a:p>
                  </a:txBody>
                  <a:tcPr/>
                </a:tc>
                <a:tc>
                  <a:txBody>
                    <a:bodyPr/>
                    <a:lstStyle/>
                    <a:p>
                      <a:r>
                        <a:rPr lang="en-US" sz="1000"/>
                        <a:t>24</a:t>
                      </a:r>
                      <a:endParaRPr lang="en-US" sz="1000"/>
                    </a:p>
                  </a:txBody>
                  <a:tcPr/>
                </a:tc>
                <a:tc>
                  <a:txBody>
                    <a:bodyPr/>
                    <a:lstStyle/>
                    <a:p>
                      <a:r>
                        <a:rPr lang="en-US" sz="1000"/>
                        <a:t>24</a:t>
                      </a:r>
                      <a:endParaRPr lang="en-US" sz="1000"/>
                    </a:p>
                  </a:txBody>
                  <a:tcPr/>
                </a:tc>
                <a:extLst>
                  <a:ext uri="{0D108BD9-81ED-4DB2-BD59-A6C34878D82A}">
                    <a16:rowId xmlns:a16="http://schemas.microsoft.com/office/drawing/2014/main" val="882237472"/>
                  </a:ext>
                </a:extLst>
              </a:tr>
              <a:tr h="370840">
                <a:tc>
                  <a:txBody>
                    <a:bodyPr/>
                    <a:lstStyle/>
                    <a:p>
                      <a:r>
                        <a:rPr lang="en-US" sz="1000"/>
                        <a:t>Claudio Moyano</a:t>
                      </a:r>
                      <a:endParaRPr lang="en-US" sz="1000"/>
                    </a:p>
                  </a:txBody>
                  <a:tcPr/>
                </a:tc>
                <a:tc>
                  <a:txBody>
                    <a:bodyPr/>
                    <a:lstStyle/>
                    <a:p>
                      <a:r>
                        <a:rPr lang="es-ES" sz="1000"/>
                        <a:t>CAME - Confederación Argentina de la Mediana Empresa (23)</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3019006851"/>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7630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20513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8725552"/>
                    </a:ext>
                  </a:extLst>
                </a:gridCol>
                <a:gridCol w="2468880">
                  <a:extLst>
                    <a:ext uri="{9D8B030D-6E8A-4147-A177-3AD203B41FA5}">
                      <a16:colId xmlns:a16="http://schemas.microsoft.com/office/drawing/2014/main" val="3225397031"/>
                    </a:ext>
                  </a:extLst>
                </a:gridCol>
                <a:gridCol w="822960">
                  <a:extLst>
                    <a:ext uri="{9D8B030D-6E8A-4147-A177-3AD203B41FA5}">
                      <a16:colId xmlns:a16="http://schemas.microsoft.com/office/drawing/2014/main" val="3358166073"/>
                    </a:ext>
                  </a:extLst>
                </a:gridCol>
                <a:gridCol w="822960">
                  <a:extLst>
                    <a:ext uri="{9D8B030D-6E8A-4147-A177-3AD203B41FA5}">
                      <a16:colId xmlns:a16="http://schemas.microsoft.com/office/drawing/2014/main" val="3443336144"/>
                    </a:ext>
                  </a:extLst>
                </a:gridCol>
                <a:gridCol w="822960">
                  <a:extLst>
                    <a:ext uri="{9D8B030D-6E8A-4147-A177-3AD203B41FA5}">
                      <a16:colId xmlns:a16="http://schemas.microsoft.com/office/drawing/2014/main" val="3179855636"/>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4121278062"/>
                  </a:ext>
                </a:extLst>
              </a:tr>
              <a:tr h="370840">
                <a:tc>
                  <a:txBody>
                    <a:bodyPr/>
                    <a:lstStyle/>
                    <a:p>
                      <a:r>
                        <a:rPr lang="en-US" sz="1000"/>
                        <a:t>Leandro Schernitzki</a:t>
                      </a:r>
                      <a:endParaRPr lang="en-US" sz="1000"/>
                    </a:p>
                  </a:txBody>
                  <a:tcPr/>
                </a:tc>
                <a:tc>
                  <a:txBody>
                    <a:bodyPr/>
                    <a:lstStyle/>
                    <a:p>
                      <a:r>
                        <a:rPr lang="es-ES" sz="1000"/>
                        <a:t>CAME - Confederación Argentina de la Mediana Empresa (23)</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1480217333"/>
                  </a:ext>
                </a:extLst>
              </a:tr>
              <a:tr h="370840">
                <a:tc>
                  <a:txBody>
                    <a:bodyPr/>
                    <a:lstStyle/>
                    <a:p>
                      <a:r>
                        <a:rPr lang="en-US" sz="1000"/>
                        <a:t>Marcela Bonfiglio</a:t>
                      </a:r>
                      <a:endParaRPr lang="en-US" sz="1000"/>
                    </a:p>
                  </a:txBody>
                  <a:tcPr/>
                </a:tc>
                <a:tc>
                  <a:txBody>
                    <a:bodyPr/>
                    <a:lstStyle/>
                    <a:p>
                      <a:r>
                        <a:rPr lang="es-ES" sz="1000"/>
                        <a:t>CAME - Confederación Argentina de la Mediana Empresa (21)</a:t>
                      </a:r>
                      <a:endParaRPr lang="en-US" sz="1000"/>
                    </a:p>
                  </a:txBody>
                  <a:tcPr/>
                </a:tc>
                <a:tc>
                  <a:txBody>
                    <a:bodyPr/>
                    <a:lstStyle/>
                    <a:p>
                      <a:r>
                        <a:rPr lang="en-US" sz="1000"/>
                        <a:t>0</a:t>
                      </a:r>
                      <a:endParaRPr lang="en-US" sz="1000"/>
                    </a:p>
                  </a:txBody>
                  <a:tcPr/>
                </a:tc>
                <a:tc>
                  <a:txBody>
                    <a:bodyPr/>
                    <a:lstStyle/>
                    <a:p>
                      <a:r>
                        <a:rPr lang="en-US" sz="1000"/>
                        <a:t>21</a:t>
                      </a:r>
                      <a:endParaRPr lang="en-US" sz="1000"/>
                    </a:p>
                  </a:txBody>
                  <a:tcPr/>
                </a:tc>
                <a:tc>
                  <a:txBody>
                    <a:bodyPr/>
                    <a:lstStyle/>
                    <a:p>
                      <a:r>
                        <a:rPr lang="en-US" sz="1000"/>
                        <a:t>21</a:t>
                      </a:r>
                      <a:endParaRPr lang="en-US" sz="1000"/>
                    </a:p>
                  </a:txBody>
                  <a:tcPr/>
                </a:tc>
                <a:extLst>
                  <a:ext uri="{0D108BD9-81ED-4DB2-BD59-A6C34878D82A}">
                    <a16:rowId xmlns:a16="http://schemas.microsoft.com/office/drawing/2014/main" val="1791871991"/>
                  </a:ext>
                </a:extLst>
              </a:tr>
              <a:tr h="370840">
                <a:tc>
                  <a:txBody>
                    <a:bodyPr/>
                    <a:lstStyle/>
                    <a:p>
                      <a:r>
                        <a:rPr lang="en-US" sz="1000"/>
                        <a:t>Monica Araceli Fernandez</a:t>
                      </a:r>
                      <a:endParaRPr lang="en-US" sz="1000"/>
                    </a:p>
                  </a:txBody>
                  <a:tcPr/>
                </a:tc>
                <a:tc>
                  <a:txBody>
                    <a:bodyPr/>
                    <a:lstStyle/>
                    <a:p>
                      <a:r>
                        <a:rPr lang="es-ES" sz="1000"/>
                        <a:t>CAME - Confederación Argentina de la Mediana Empresa (20)</a:t>
                      </a:r>
                      <a:endParaRPr lang="en-US" sz="1000"/>
                    </a:p>
                  </a:txBody>
                  <a:tcPr/>
                </a:tc>
                <a:tc>
                  <a:txBody>
                    <a:bodyPr/>
                    <a:lstStyle/>
                    <a:p>
                      <a:r>
                        <a:rPr lang="en-US" sz="1000"/>
                        <a:t>0</a:t>
                      </a:r>
                      <a:endParaRPr lang="en-US" sz="1000"/>
                    </a:p>
                  </a:txBody>
                  <a:tcPr/>
                </a:tc>
                <a:tc>
                  <a:txBody>
                    <a:bodyPr/>
                    <a:lstStyle/>
                    <a:p>
                      <a:r>
                        <a:rPr lang="en-US" sz="1000"/>
                        <a:t>20</a:t>
                      </a:r>
                      <a:endParaRPr lang="en-US" sz="1000"/>
                    </a:p>
                  </a:txBody>
                  <a:tcPr/>
                </a:tc>
                <a:tc>
                  <a:txBody>
                    <a:bodyPr/>
                    <a:lstStyle/>
                    <a:p>
                      <a:r>
                        <a:rPr lang="en-US" sz="1000"/>
                        <a:t>20</a:t>
                      </a:r>
                      <a:endParaRPr lang="en-US" sz="1000"/>
                    </a:p>
                  </a:txBody>
                  <a:tcPr/>
                </a:tc>
                <a:extLst>
                  <a:ext uri="{0D108BD9-81ED-4DB2-BD59-A6C34878D82A}">
                    <a16:rowId xmlns:a16="http://schemas.microsoft.com/office/drawing/2014/main" val="3579053007"/>
                  </a:ext>
                </a:extLst>
              </a:tr>
              <a:tr h="370840">
                <a:tc>
                  <a:txBody>
                    <a:bodyPr/>
                    <a:lstStyle/>
                    <a:p>
                      <a:r>
                        <a:rPr lang="en-US" sz="1000"/>
                        <a:t>Karina Ruiz</a:t>
                      </a:r>
                      <a:endParaRPr lang="en-US" sz="1000"/>
                    </a:p>
                  </a:txBody>
                  <a:tcPr/>
                </a:tc>
                <a:tc>
                  <a:txBody>
                    <a:bodyPr/>
                    <a:lstStyle/>
                    <a:p>
                      <a:r>
                        <a:rPr lang="es-ES" sz="1000"/>
                        <a:t>CAME - Confederación Argentina de la Mediana Empresa (19)</a:t>
                      </a:r>
                      <a:endParaRPr lang="en-US" sz="1000"/>
                    </a:p>
                  </a:txBody>
                  <a:tcPr/>
                </a:tc>
                <a:tc>
                  <a:txBody>
                    <a:bodyPr/>
                    <a:lstStyle/>
                    <a:p>
                      <a:r>
                        <a:rPr lang="en-US" sz="1000"/>
                        <a:t>0</a:t>
                      </a:r>
                      <a:endParaRPr lang="en-US" sz="1000"/>
                    </a:p>
                  </a:txBody>
                  <a:tcPr/>
                </a:tc>
                <a:tc>
                  <a:txBody>
                    <a:bodyPr/>
                    <a:lstStyle/>
                    <a:p>
                      <a:r>
                        <a:rPr lang="en-US" sz="1000"/>
                        <a:t>19</a:t>
                      </a:r>
                      <a:endParaRPr lang="en-US" sz="1000"/>
                    </a:p>
                  </a:txBody>
                  <a:tcPr/>
                </a:tc>
                <a:tc>
                  <a:txBody>
                    <a:bodyPr/>
                    <a:lstStyle/>
                    <a:p>
                      <a:r>
                        <a:rPr lang="en-US" sz="1000"/>
                        <a:t>19</a:t>
                      </a:r>
                      <a:endParaRPr lang="en-US" sz="1000"/>
                    </a:p>
                  </a:txBody>
                  <a:tcPr/>
                </a:tc>
                <a:extLst>
                  <a:ext uri="{0D108BD9-81ED-4DB2-BD59-A6C34878D82A}">
                    <a16:rowId xmlns:a16="http://schemas.microsoft.com/office/drawing/2014/main" val="2142386455"/>
                  </a:ext>
                </a:extLst>
              </a:tr>
              <a:tr h="370840">
                <a:tc>
                  <a:txBody>
                    <a:bodyPr/>
                    <a:lstStyle/>
                    <a:p>
                      <a:r>
                        <a:rPr lang="en-US" sz="1000"/>
                        <a:t>Lisandro Martínez Geoffroy</a:t>
                      </a:r>
                      <a:endParaRPr lang="en-US" sz="1000"/>
                    </a:p>
                  </a:txBody>
                  <a:tcPr/>
                </a:tc>
                <a:tc>
                  <a:txBody>
                    <a:bodyPr/>
                    <a:lstStyle/>
                    <a:p>
                      <a:r>
                        <a:rPr lang="es-ES" sz="1000"/>
                        <a:t>CAME - Confederación Argentina de la Mediana Empresa (19)</a:t>
                      </a:r>
                      <a:endParaRPr lang="en-US" sz="1000"/>
                    </a:p>
                  </a:txBody>
                  <a:tcPr/>
                </a:tc>
                <a:tc>
                  <a:txBody>
                    <a:bodyPr/>
                    <a:lstStyle/>
                    <a:p>
                      <a:r>
                        <a:rPr lang="en-US" sz="1000"/>
                        <a:t>0</a:t>
                      </a:r>
                      <a:endParaRPr lang="en-US" sz="1000"/>
                    </a:p>
                  </a:txBody>
                  <a:tcPr/>
                </a:tc>
                <a:tc>
                  <a:txBody>
                    <a:bodyPr/>
                    <a:lstStyle/>
                    <a:p>
                      <a:r>
                        <a:rPr lang="en-US" sz="1000"/>
                        <a:t>19</a:t>
                      </a:r>
                      <a:endParaRPr lang="en-US" sz="1000"/>
                    </a:p>
                  </a:txBody>
                  <a:tcPr/>
                </a:tc>
                <a:tc>
                  <a:txBody>
                    <a:bodyPr/>
                    <a:lstStyle/>
                    <a:p>
                      <a:r>
                        <a:rPr lang="en-US" sz="1000"/>
                        <a:t>19</a:t>
                      </a:r>
                      <a:endParaRPr lang="en-US" sz="1000"/>
                    </a:p>
                  </a:txBody>
                  <a:tcPr/>
                </a:tc>
                <a:extLst>
                  <a:ext uri="{0D108BD9-81ED-4DB2-BD59-A6C34878D82A}">
                    <a16:rowId xmlns:a16="http://schemas.microsoft.com/office/drawing/2014/main" val="1577817913"/>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9969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85846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60293540"/>
                    </a:ext>
                  </a:extLst>
                </a:gridCol>
                <a:gridCol w="1645920">
                  <a:extLst>
                    <a:ext uri="{9D8B030D-6E8A-4147-A177-3AD203B41FA5}">
                      <a16:colId xmlns:a16="http://schemas.microsoft.com/office/drawing/2014/main" val="3728435591"/>
                    </a:ext>
                  </a:extLst>
                </a:gridCol>
                <a:gridCol w="822960">
                  <a:extLst>
                    <a:ext uri="{9D8B030D-6E8A-4147-A177-3AD203B41FA5}">
                      <a16:colId xmlns:a16="http://schemas.microsoft.com/office/drawing/2014/main" val="4023649336"/>
                    </a:ext>
                  </a:extLst>
                </a:gridCol>
                <a:gridCol w="822960">
                  <a:extLst>
                    <a:ext uri="{9D8B030D-6E8A-4147-A177-3AD203B41FA5}">
                      <a16:colId xmlns:a16="http://schemas.microsoft.com/office/drawing/2014/main" val="1241463869"/>
                    </a:ext>
                  </a:extLst>
                </a:gridCol>
                <a:gridCol w="822960">
                  <a:extLst>
                    <a:ext uri="{9D8B030D-6E8A-4147-A177-3AD203B41FA5}">
                      <a16:colId xmlns:a16="http://schemas.microsoft.com/office/drawing/2014/main" val="2839596555"/>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2619675108"/>
                  </a:ext>
                </a:extLst>
              </a:tr>
              <a:tr h="370840">
                <a:tc>
                  <a:txBody>
                    <a:bodyPr/>
                    <a:lstStyle/>
                    <a:p>
                      <a:r>
                        <a:rPr lang="es-ES" sz="1000" b="1"/>
                        <a:t>ASEA - Asociación de Emprendedores de Argentina</a:t>
                      </a:r>
                      <a:r>
                        <a:rPr lang="es-ES" sz="1000"/>
                        <a:t> was asked by </a:t>
                      </a:r>
                      <a:r>
                        <a:rPr lang="es-ES" sz="1000" b="1"/>
                        <a:t>Rodrigo Gregoire - 2017-01-24 19:25:58</a:t>
                      </a:r>
                      <a:r>
                        <a:rPr lang="es-ES" sz="1000"/>
                        <a:t>
Hay alguna novedad sobre la ley de emprendedores? Necesitamos financiamiento urgente para nuestro proyecto!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814039769"/>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865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13469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5588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1084</Words>
  <Application>Microsoft Office PowerPoint</Application>
  <PresentationFormat>On-screen Show (4:3)</PresentationFormat>
  <Paragraphs>441</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Table - 1 of 3</vt:lpstr>
      <vt:lpstr>Own Posts Table - 2 of 3</vt:lpstr>
      <vt:lpstr>Own Posts Table - 3 of 3</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Questions Table</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2017-02-08T20:17:20Z</dcterms:created>
  <dcterms:modified xsi:type="dcterms:W3CDTF">2017-02-08T20:18:11Z</dcterms:modified>
</cp:coreProperties>
</file>