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95627</c:v>
                </c:pt>
                <c:pt idx="1">
                  <c:v>95669</c:v>
                </c:pt>
                <c:pt idx="2">
                  <c:v>95739</c:v>
                </c:pt>
                <c:pt idx="3">
                  <c:v>95790</c:v>
                </c:pt>
                <c:pt idx="4">
                  <c:v>95830</c:v>
                </c:pt>
                <c:pt idx="5">
                  <c:v>95864</c:v>
                </c:pt>
                <c:pt idx="6">
                  <c:v>95890</c:v>
                </c:pt>
                <c:pt idx="7">
                  <c:v>95927</c:v>
                </c:pt>
                <c:pt idx="8">
                  <c:v>95993</c:v>
                </c:pt>
                <c:pt idx="9">
                  <c:v>96050</c:v>
                </c:pt>
                <c:pt idx="10">
                  <c:v>96209</c:v>
                </c:pt>
                <c:pt idx="11">
                  <c:v>96418</c:v>
                </c:pt>
                <c:pt idx="12">
                  <c:v>96593</c:v>
                </c:pt>
                <c:pt idx="13">
                  <c:v>96701</c:v>
                </c:pt>
                <c:pt idx="14">
                  <c:v>96752</c:v>
                </c:pt>
                <c:pt idx="15">
                  <c:v>96802</c:v>
                </c:pt>
                <c:pt idx="16">
                  <c:v>96888</c:v>
                </c:pt>
                <c:pt idx="17">
                  <c:v>97026</c:v>
                </c:pt>
                <c:pt idx="18">
                  <c:v>97116</c:v>
                </c:pt>
                <c:pt idx="19">
                  <c:v>97196</c:v>
                </c:pt>
                <c:pt idx="20">
                  <c:v>97263</c:v>
                </c:pt>
                <c:pt idx="21">
                  <c:v>97408</c:v>
                </c:pt>
                <c:pt idx="22">
                  <c:v>97571</c:v>
                </c:pt>
                <c:pt idx="23">
                  <c:v>97984</c:v>
                </c:pt>
                <c:pt idx="24">
                  <c:v>98343</c:v>
                </c:pt>
                <c:pt idx="25">
                  <c:v>98539</c:v>
                </c:pt>
                <c:pt idx="26">
                  <c:v>98631</c:v>
                </c:pt>
                <c:pt idx="27">
                  <c:v>98713</c:v>
                </c:pt>
                <c:pt idx="28">
                  <c:v>98776</c:v>
                </c:pt>
                <c:pt idx="29">
                  <c:v>98847</c:v>
                </c:pt>
                <c:pt idx="30">
                  <c:v>98960</c:v>
                </c:pt>
              </c:numCache>
            </c:numRef>
          </c:val>
          <c:smooth val="0"/>
          <c:extLst>
            <c:ext xmlns:c16="http://schemas.microsoft.com/office/drawing/2014/chart" uri="{C3380CC4-5D6E-409C-BE32-E72D297353CC}">
              <c16:uniqueId val="{00000000-89D8-462B-99F0-147063D74566}"/>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8120</c:v>
                </c:pt>
                <c:pt idx="1">
                  <c:v>8118</c:v>
                </c:pt>
                <c:pt idx="2">
                  <c:v>8118</c:v>
                </c:pt>
                <c:pt idx="3">
                  <c:v>8120</c:v>
                </c:pt>
                <c:pt idx="4">
                  <c:v>8119</c:v>
                </c:pt>
                <c:pt idx="5">
                  <c:v>8120</c:v>
                </c:pt>
                <c:pt idx="6">
                  <c:v>8122</c:v>
                </c:pt>
                <c:pt idx="7">
                  <c:v>8122</c:v>
                </c:pt>
                <c:pt idx="8">
                  <c:v>8123</c:v>
                </c:pt>
                <c:pt idx="9">
                  <c:v>8126</c:v>
                </c:pt>
                <c:pt idx="10">
                  <c:v>8127</c:v>
                </c:pt>
                <c:pt idx="11">
                  <c:v>8131</c:v>
                </c:pt>
                <c:pt idx="12">
                  <c:v>8133</c:v>
                </c:pt>
                <c:pt idx="13">
                  <c:v>8133</c:v>
                </c:pt>
                <c:pt idx="14">
                  <c:v>8134</c:v>
                </c:pt>
                <c:pt idx="15">
                  <c:v>8136</c:v>
                </c:pt>
                <c:pt idx="16">
                  <c:v>8137</c:v>
                </c:pt>
                <c:pt idx="17">
                  <c:v>8139</c:v>
                </c:pt>
                <c:pt idx="18">
                  <c:v>8138</c:v>
                </c:pt>
                <c:pt idx="19">
                  <c:v>8139</c:v>
                </c:pt>
                <c:pt idx="20">
                  <c:v>8140</c:v>
                </c:pt>
                <c:pt idx="21">
                  <c:v>8142</c:v>
                </c:pt>
                <c:pt idx="22">
                  <c:v>8141</c:v>
                </c:pt>
                <c:pt idx="23">
                  <c:v>8144</c:v>
                </c:pt>
                <c:pt idx="24">
                  <c:v>8145</c:v>
                </c:pt>
                <c:pt idx="25">
                  <c:v>8153</c:v>
                </c:pt>
                <c:pt idx="26">
                  <c:v>8155</c:v>
                </c:pt>
                <c:pt idx="27">
                  <c:v>8155</c:v>
                </c:pt>
                <c:pt idx="28">
                  <c:v>8160</c:v>
                </c:pt>
                <c:pt idx="29">
                  <c:v>8163</c:v>
                </c:pt>
                <c:pt idx="30">
                  <c:v>8165</c:v>
                </c:pt>
              </c:numCache>
            </c:numRef>
          </c:val>
          <c:smooth val="0"/>
          <c:extLst>
            <c:ext xmlns:c16="http://schemas.microsoft.com/office/drawing/2014/chart" uri="{C3380CC4-5D6E-409C-BE32-E72D297353CC}">
              <c16:uniqueId val="{00000001-89D8-462B-99F0-147063D74566}"/>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460303</c:v>
                </c:pt>
                <c:pt idx="1">
                  <c:v>460454</c:v>
                </c:pt>
                <c:pt idx="2">
                  <c:v>460668</c:v>
                </c:pt>
                <c:pt idx="3">
                  <c:v>460884</c:v>
                </c:pt>
                <c:pt idx="4">
                  <c:v>461069</c:v>
                </c:pt>
                <c:pt idx="5">
                  <c:v>461167</c:v>
                </c:pt>
                <c:pt idx="6">
                  <c:v>461237</c:v>
                </c:pt>
                <c:pt idx="7">
                  <c:v>461238</c:v>
                </c:pt>
                <c:pt idx="8">
                  <c:v>461289</c:v>
                </c:pt>
                <c:pt idx="9">
                  <c:v>461461</c:v>
                </c:pt>
                <c:pt idx="10">
                  <c:v>461678</c:v>
                </c:pt>
                <c:pt idx="11">
                  <c:v>461849</c:v>
                </c:pt>
                <c:pt idx="12">
                  <c:v>461980</c:v>
                </c:pt>
                <c:pt idx="13">
                  <c:v>462024</c:v>
                </c:pt>
                <c:pt idx="14">
                  <c:v>462086</c:v>
                </c:pt>
                <c:pt idx="15">
                  <c:v>462223</c:v>
                </c:pt>
                <c:pt idx="16">
                  <c:v>462356</c:v>
                </c:pt>
                <c:pt idx="17">
                  <c:v>462459</c:v>
                </c:pt>
                <c:pt idx="18">
                  <c:v>462573</c:v>
                </c:pt>
                <c:pt idx="19">
                  <c:v>462658</c:v>
                </c:pt>
                <c:pt idx="20">
                  <c:v>462724</c:v>
                </c:pt>
                <c:pt idx="21">
                  <c:v>462784</c:v>
                </c:pt>
                <c:pt idx="22">
                  <c:v>462900</c:v>
                </c:pt>
                <c:pt idx="23">
                  <c:v>463017</c:v>
                </c:pt>
                <c:pt idx="24">
                  <c:v>463146</c:v>
                </c:pt>
                <c:pt idx="25">
                  <c:v>463242</c:v>
                </c:pt>
                <c:pt idx="26">
                  <c:v>463365</c:v>
                </c:pt>
                <c:pt idx="27">
                  <c:v>463421</c:v>
                </c:pt>
                <c:pt idx="28">
                  <c:v>463455</c:v>
                </c:pt>
                <c:pt idx="29">
                  <c:v>463618</c:v>
                </c:pt>
                <c:pt idx="30">
                  <c:v>465090</c:v>
                </c:pt>
              </c:numCache>
            </c:numRef>
          </c:val>
          <c:smooth val="0"/>
          <c:extLst>
            <c:ext xmlns:c16="http://schemas.microsoft.com/office/drawing/2014/chart" uri="{C3380CC4-5D6E-409C-BE32-E72D297353CC}">
              <c16:uniqueId val="{00000002-89D8-462B-99F0-147063D74566}"/>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86162</c:v>
                </c:pt>
                <c:pt idx="1">
                  <c:v>86278</c:v>
                </c:pt>
                <c:pt idx="2">
                  <c:v>86387</c:v>
                </c:pt>
                <c:pt idx="3">
                  <c:v>86553</c:v>
                </c:pt>
                <c:pt idx="4">
                  <c:v>86763</c:v>
                </c:pt>
                <c:pt idx="5">
                  <c:v>86888</c:v>
                </c:pt>
                <c:pt idx="6">
                  <c:v>86973</c:v>
                </c:pt>
                <c:pt idx="7">
                  <c:v>86973</c:v>
                </c:pt>
                <c:pt idx="8">
                  <c:v>86999</c:v>
                </c:pt>
                <c:pt idx="9">
                  <c:v>87075</c:v>
                </c:pt>
                <c:pt idx="10">
                  <c:v>87158</c:v>
                </c:pt>
                <c:pt idx="11">
                  <c:v>87261</c:v>
                </c:pt>
                <c:pt idx="12">
                  <c:v>87359</c:v>
                </c:pt>
                <c:pt idx="13">
                  <c:v>87414</c:v>
                </c:pt>
                <c:pt idx="14">
                  <c:v>87476</c:v>
                </c:pt>
                <c:pt idx="15">
                  <c:v>87556</c:v>
                </c:pt>
                <c:pt idx="16">
                  <c:v>87683</c:v>
                </c:pt>
                <c:pt idx="17">
                  <c:v>87776</c:v>
                </c:pt>
                <c:pt idx="18">
                  <c:v>88231</c:v>
                </c:pt>
                <c:pt idx="19">
                  <c:v>89014</c:v>
                </c:pt>
                <c:pt idx="20">
                  <c:v>89334</c:v>
                </c:pt>
                <c:pt idx="21">
                  <c:v>89500</c:v>
                </c:pt>
                <c:pt idx="22">
                  <c:v>89612</c:v>
                </c:pt>
                <c:pt idx="23">
                  <c:v>89727</c:v>
                </c:pt>
                <c:pt idx="24">
                  <c:v>89860</c:v>
                </c:pt>
                <c:pt idx="25">
                  <c:v>89993</c:v>
                </c:pt>
                <c:pt idx="26">
                  <c:v>90131</c:v>
                </c:pt>
                <c:pt idx="27">
                  <c:v>90230</c:v>
                </c:pt>
                <c:pt idx="28">
                  <c:v>90290</c:v>
                </c:pt>
                <c:pt idx="29">
                  <c:v>90368</c:v>
                </c:pt>
                <c:pt idx="30">
                  <c:v>90442</c:v>
                </c:pt>
              </c:numCache>
            </c:numRef>
          </c:val>
          <c:smooth val="0"/>
          <c:extLst>
            <c:ext xmlns:c16="http://schemas.microsoft.com/office/drawing/2014/chart" uri="{C3380CC4-5D6E-409C-BE32-E72D297353CC}">
              <c16:uniqueId val="{00000003-89D8-462B-99F0-147063D74566}"/>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33973</c:v>
                </c:pt>
                <c:pt idx="1">
                  <c:v>33983</c:v>
                </c:pt>
                <c:pt idx="2">
                  <c:v>33989</c:v>
                </c:pt>
                <c:pt idx="3">
                  <c:v>33992</c:v>
                </c:pt>
                <c:pt idx="4">
                  <c:v>34003</c:v>
                </c:pt>
                <c:pt idx="5">
                  <c:v>34010</c:v>
                </c:pt>
                <c:pt idx="6">
                  <c:v>34020</c:v>
                </c:pt>
                <c:pt idx="7">
                  <c:v>34020</c:v>
                </c:pt>
                <c:pt idx="8">
                  <c:v>34024</c:v>
                </c:pt>
                <c:pt idx="9">
                  <c:v>34034</c:v>
                </c:pt>
                <c:pt idx="10">
                  <c:v>34043</c:v>
                </c:pt>
                <c:pt idx="11">
                  <c:v>34049</c:v>
                </c:pt>
                <c:pt idx="12">
                  <c:v>34059</c:v>
                </c:pt>
                <c:pt idx="13">
                  <c:v>34057</c:v>
                </c:pt>
                <c:pt idx="14">
                  <c:v>34058</c:v>
                </c:pt>
                <c:pt idx="15">
                  <c:v>34064</c:v>
                </c:pt>
                <c:pt idx="16">
                  <c:v>34066</c:v>
                </c:pt>
                <c:pt idx="17">
                  <c:v>34068</c:v>
                </c:pt>
                <c:pt idx="18">
                  <c:v>34075</c:v>
                </c:pt>
                <c:pt idx="19">
                  <c:v>34077</c:v>
                </c:pt>
                <c:pt idx="20">
                  <c:v>34077</c:v>
                </c:pt>
                <c:pt idx="21">
                  <c:v>34081</c:v>
                </c:pt>
                <c:pt idx="22">
                  <c:v>34081</c:v>
                </c:pt>
                <c:pt idx="23">
                  <c:v>34085</c:v>
                </c:pt>
                <c:pt idx="24">
                  <c:v>34090</c:v>
                </c:pt>
                <c:pt idx="25">
                  <c:v>34087</c:v>
                </c:pt>
                <c:pt idx="26">
                  <c:v>34089</c:v>
                </c:pt>
                <c:pt idx="27">
                  <c:v>34088</c:v>
                </c:pt>
                <c:pt idx="28">
                  <c:v>34091</c:v>
                </c:pt>
                <c:pt idx="29">
                  <c:v>34092</c:v>
                </c:pt>
                <c:pt idx="30">
                  <c:v>34098</c:v>
                </c:pt>
              </c:numCache>
            </c:numRef>
          </c:val>
          <c:smooth val="0"/>
          <c:extLst>
            <c:ext xmlns:c16="http://schemas.microsoft.com/office/drawing/2014/chart" uri="{C3380CC4-5D6E-409C-BE32-E72D297353CC}">
              <c16:uniqueId val="{00000004-89D8-462B-99F0-147063D74566}"/>
            </c:ext>
          </c:extLst>
        </c:ser>
        <c:dLbls>
          <c:showLegendKey val="0"/>
          <c:showVal val="0"/>
          <c:showCatName val="0"/>
          <c:showSerName val="0"/>
          <c:showPercent val="0"/>
          <c:showBubbleSize val="0"/>
        </c:dLbls>
        <c:smooth val="0"/>
        <c:axId val="235563624"/>
        <c:axId val="235563952"/>
      </c:lineChart>
      <c:dateAx>
        <c:axId val="23556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3952"/>
        <c:crosses val="autoZero"/>
        <c:auto val="1"/>
        <c:lblOffset val="100"/>
        <c:baseTimeUnit val="days"/>
      </c:dateAx>
      <c:valAx>
        <c:axId val="23556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21.2776</c:v>
                </c:pt>
                <c:pt idx="1">
                  <c:v>39.655200000000001</c:v>
                </c:pt>
                <c:pt idx="2">
                  <c:v>35.094700000000003</c:v>
                </c:pt>
                <c:pt idx="3">
                  <c:v>0</c:v>
                </c:pt>
                <c:pt idx="4">
                  <c:v>35.991700000000002</c:v>
                </c:pt>
                <c:pt idx="5">
                  <c:v>69.155799999999999</c:v>
                </c:pt>
              </c:numCache>
            </c:numRef>
          </c:val>
          <c:extLst>
            <c:ext xmlns:c16="http://schemas.microsoft.com/office/drawing/2014/chart" uri="{C3380CC4-5D6E-409C-BE32-E72D297353CC}">
              <c16:uniqueId val="{00000000-362F-4E76-AA38-2F0A279D4B9A}"/>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1.7556</c:v>
                </c:pt>
                <c:pt idx="1">
                  <c:v>17.241399999999999</c:v>
                </c:pt>
                <c:pt idx="2">
                  <c:v>1.3801000000000001</c:v>
                </c:pt>
                <c:pt idx="3">
                  <c:v>0</c:v>
                </c:pt>
                <c:pt idx="4">
                  <c:v>38.897599999999997</c:v>
                </c:pt>
                <c:pt idx="5">
                  <c:v>11.625</c:v>
                </c:pt>
              </c:numCache>
            </c:numRef>
          </c:val>
          <c:extLst>
            <c:ext xmlns:c16="http://schemas.microsoft.com/office/drawing/2014/chart" uri="{C3380CC4-5D6E-409C-BE32-E72D297353CC}">
              <c16:uniqueId val="{00000001-362F-4E76-AA38-2F0A279D4B9A}"/>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34.586500000000001</c:v>
                </c:pt>
                <c:pt idx="3">
                  <c:v>0</c:v>
                </c:pt>
                <c:pt idx="4">
                  <c:v>2.9573999999999998</c:v>
                </c:pt>
                <c:pt idx="5">
                  <c:v>20.6252</c:v>
                </c:pt>
              </c:numCache>
            </c:numRef>
          </c:val>
          <c:extLst>
            <c:ext xmlns:c16="http://schemas.microsoft.com/office/drawing/2014/chart" uri="{C3380CC4-5D6E-409C-BE32-E72D297353CC}">
              <c16:uniqueId val="{00000002-362F-4E76-AA38-2F0A279D4B9A}"/>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19.446100000000001</c:v>
                </c:pt>
                <c:pt idx="1">
                  <c:v>44.827599999999997</c:v>
                </c:pt>
                <c:pt idx="2">
                  <c:v>100</c:v>
                </c:pt>
                <c:pt idx="3">
                  <c:v>0</c:v>
                </c:pt>
                <c:pt idx="4">
                  <c:v>100</c:v>
                </c:pt>
                <c:pt idx="5">
                  <c:v>100</c:v>
                </c:pt>
              </c:numCache>
            </c:numRef>
          </c:val>
          <c:extLst>
            <c:ext xmlns:c16="http://schemas.microsoft.com/office/drawing/2014/chart" uri="{C3380CC4-5D6E-409C-BE32-E72D297353CC}">
              <c16:uniqueId val="{00000003-362F-4E76-AA38-2F0A279D4B9A}"/>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7.3315000000000001</c:v>
                </c:pt>
                <c:pt idx="1">
                  <c:v>27.586200000000002</c:v>
                </c:pt>
                <c:pt idx="2">
                  <c:v>0.53590000000000004</c:v>
                </c:pt>
                <c:pt idx="3">
                  <c:v>0</c:v>
                </c:pt>
                <c:pt idx="4">
                  <c:v>2.2578999999999998</c:v>
                </c:pt>
                <c:pt idx="5">
                  <c:v>7.1749999999999998</c:v>
                </c:pt>
              </c:numCache>
            </c:numRef>
          </c:val>
          <c:extLst>
            <c:ext xmlns:c16="http://schemas.microsoft.com/office/drawing/2014/chart" uri="{C3380CC4-5D6E-409C-BE32-E72D297353CC}">
              <c16:uniqueId val="{00000004-362F-4E76-AA38-2F0A279D4B9A}"/>
            </c:ext>
          </c:extLst>
        </c:ser>
        <c:dLbls>
          <c:showLegendKey val="0"/>
          <c:showVal val="0"/>
          <c:showCatName val="0"/>
          <c:showSerName val="0"/>
          <c:showPercent val="0"/>
          <c:showBubbleSize val="0"/>
        </c:dLbls>
        <c:axId val="235560672"/>
        <c:axId val="235557392"/>
      </c:radarChart>
      <c:catAx>
        <c:axId val="23556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57392"/>
        <c:crosses val="autoZero"/>
        <c:auto val="1"/>
        <c:lblAlgn val="ctr"/>
        <c:lblOffset val="100"/>
        <c:noMultiLvlLbl val="0"/>
      </c:catAx>
      <c:valAx>
        <c:axId val="23555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30</c:v>
                </c:pt>
                <c:pt idx="1">
                  <c:v>42</c:v>
                </c:pt>
                <c:pt idx="2">
                  <c:v>70</c:v>
                </c:pt>
                <c:pt idx="3">
                  <c:v>51</c:v>
                </c:pt>
                <c:pt idx="4">
                  <c:v>40</c:v>
                </c:pt>
                <c:pt idx="5">
                  <c:v>34</c:v>
                </c:pt>
                <c:pt idx="6">
                  <c:v>26</c:v>
                </c:pt>
                <c:pt idx="7">
                  <c:v>37</c:v>
                </c:pt>
                <c:pt idx="8">
                  <c:v>66</c:v>
                </c:pt>
                <c:pt idx="9">
                  <c:v>57</c:v>
                </c:pt>
                <c:pt idx="10">
                  <c:v>159</c:v>
                </c:pt>
                <c:pt idx="11">
                  <c:v>209</c:v>
                </c:pt>
                <c:pt idx="12">
                  <c:v>175</c:v>
                </c:pt>
                <c:pt idx="13">
                  <c:v>108</c:v>
                </c:pt>
                <c:pt idx="14">
                  <c:v>51</c:v>
                </c:pt>
                <c:pt idx="15">
                  <c:v>50</c:v>
                </c:pt>
                <c:pt idx="16">
                  <c:v>86</c:v>
                </c:pt>
                <c:pt idx="17">
                  <c:v>138</c:v>
                </c:pt>
                <c:pt idx="18">
                  <c:v>90</c:v>
                </c:pt>
                <c:pt idx="19">
                  <c:v>80</c:v>
                </c:pt>
                <c:pt idx="20">
                  <c:v>67</c:v>
                </c:pt>
                <c:pt idx="21">
                  <c:v>145</c:v>
                </c:pt>
                <c:pt idx="22">
                  <c:v>163</c:v>
                </c:pt>
                <c:pt idx="23">
                  <c:v>413</c:v>
                </c:pt>
                <c:pt idx="24">
                  <c:v>359</c:v>
                </c:pt>
                <c:pt idx="25">
                  <c:v>196</c:v>
                </c:pt>
                <c:pt idx="26">
                  <c:v>92</c:v>
                </c:pt>
                <c:pt idx="27">
                  <c:v>82</c:v>
                </c:pt>
                <c:pt idx="28">
                  <c:v>63</c:v>
                </c:pt>
                <c:pt idx="29">
                  <c:v>71</c:v>
                </c:pt>
                <c:pt idx="30">
                  <c:v>113</c:v>
                </c:pt>
              </c:numCache>
            </c:numRef>
          </c:val>
          <c:smooth val="0"/>
          <c:extLst>
            <c:ext xmlns:c16="http://schemas.microsoft.com/office/drawing/2014/chart" uri="{C3380CC4-5D6E-409C-BE32-E72D297353CC}">
              <c16:uniqueId val="{00000000-9F6F-4D49-90C4-2E788EC1F584}"/>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3</c:v>
                </c:pt>
                <c:pt idx="1">
                  <c:v>-2</c:v>
                </c:pt>
                <c:pt idx="2">
                  <c:v>0</c:v>
                </c:pt>
                <c:pt idx="3">
                  <c:v>2</c:v>
                </c:pt>
                <c:pt idx="4">
                  <c:v>-1</c:v>
                </c:pt>
                <c:pt idx="5">
                  <c:v>1</c:v>
                </c:pt>
                <c:pt idx="6">
                  <c:v>2</c:v>
                </c:pt>
                <c:pt idx="7">
                  <c:v>0</c:v>
                </c:pt>
                <c:pt idx="8">
                  <c:v>1</c:v>
                </c:pt>
                <c:pt idx="9">
                  <c:v>3</c:v>
                </c:pt>
                <c:pt idx="10">
                  <c:v>1</c:v>
                </c:pt>
                <c:pt idx="11">
                  <c:v>4</c:v>
                </c:pt>
                <c:pt idx="12">
                  <c:v>2</c:v>
                </c:pt>
                <c:pt idx="13">
                  <c:v>0</c:v>
                </c:pt>
                <c:pt idx="14">
                  <c:v>1</c:v>
                </c:pt>
                <c:pt idx="15">
                  <c:v>2</c:v>
                </c:pt>
                <c:pt idx="16">
                  <c:v>1</c:v>
                </c:pt>
                <c:pt idx="17">
                  <c:v>2</c:v>
                </c:pt>
                <c:pt idx="18">
                  <c:v>-1</c:v>
                </c:pt>
                <c:pt idx="19">
                  <c:v>1</c:v>
                </c:pt>
                <c:pt idx="20">
                  <c:v>1</c:v>
                </c:pt>
                <c:pt idx="21">
                  <c:v>2</c:v>
                </c:pt>
                <c:pt idx="22">
                  <c:v>-1</c:v>
                </c:pt>
                <c:pt idx="23">
                  <c:v>3</c:v>
                </c:pt>
                <c:pt idx="24">
                  <c:v>1</c:v>
                </c:pt>
                <c:pt idx="25">
                  <c:v>8</c:v>
                </c:pt>
                <c:pt idx="26">
                  <c:v>2</c:v>
                </c:pt>
                <c:pt idx="27">
                  <c:v>0</c:v>
                </c:pt>
                <c:pt idx="28">
                  <c:v>5</c:v>
                </c:pt>
                <c:pt idx="29">
                  <c:v>3</c:v>
                </c:pt>
                <c:pt idx="30">
                  <c:v>2</c:v>
                </c:pt>
              </c:numCache>
            </c:numRef>
          </c:val>
          <c:smooth val="0"/>
          <c:extLst>
            <c:ext xmlns:c16="http://schemas.microsoft.com/office/drawing/2014/chart" uri="{C3380CC4-5D6E-409C-BE32-E72D297353CC}">
              <c16:uniqueId val="{00000001-9F6F-4D49-90C4-2E788EC1F584}"/>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42</c:v>
                </c:pt>
                <c:pt idx="1">
                  <c:v>151</c:v>
                </c:pt>
                <c:pt idx="2">
                  <c:v>214</c:v>
                </c:pt>
                <c:pt idx="3">
                  <c:v>216</c:v>
                </c:pt>
                <c:pt idx="4">
                  <c:v>185</c:v>
                </c:pt>
                <c:pt idx="5">
                  <c:v>98</c:v>
                </c:pt>
                <c:pt idx="6">
                  <c:v>70</c:v>
                </c:pt>
                <c:pt idx="7">
                  <c:v>1</c:v>
                </c:pt>
                <c:pt idx="8">
                  <c:v>51</c:v>
                </c:pt>
                <c:pt idx="9">
                  <c:v>172</c:v>
                </c:pt>
                <c:pt idx="10">
                  <c:v>217</c:v>
                </c:pt>
                <c:pt idx="11">
                  <c:v>171</c:v>
                </c:pt>
                <c:pt idx="12">
                  <c:v>131</c:v>
                </c:pt>
                <c:pt idx="13">
                  <c:v>44</c:v>
                </c:pt>
                <c:pt idx="14">
                  <c:v>62</c:v>
                </c:pt>
                <c:pt idx="15">
                  <c:v>137</c:v>
                </c:pt>
                <c:pt idx="16">
                  <c:v>133</c:v>
                </c:pt>
                <c:pt idx="17">
                  <c:v>103</c:v>
                </c:pt>
                <c:pt idx="18">
                  <c:v>114</c:v>
                </c:pt>
                <c:pt idx="19">
                  <c:v>85</c:v>
                </c:pt>
                <c:pt idx="20">
                  <c:v>66</c:v>
                </c:pt>
                <c:pt idx="21">
                  <c:v>60</c:v>
                </c:pt>
                <c:pt idx="22">
                  <c:v>116</c:v>
                </c:pt>
                <c:pt idx="23">
                  <c:v>117</c:v>
                </c:pt>
                <c:pt idx="24">
                  <c:v>129</c:v>
                </c:pt>
                <c:pt idx="25">
                  <c:v>96</c:v>
                </c:pt>
                <c:pt idx="26">
                  <c:v>123</c:v>
                </c:pt>
                <c:pt idx="27">
                  <c:v>56</c:v>
                </c:pt>
                <c:pt idx="28">
                  <c:v>34</c:v>
                </c:pt>
                <c:pt idx="29">
                  <c:v>163</c:v>
                </c:pt>
                <c:pt idx="30">
                  <c:v>1472</c:v>
                </c:pt>
              </c:numCache>
            </c:numRef>
          </c:val>
          <c:smooth val="0"/>
          <c:extLst>
            <c:ext xmlns:c16="http://schemas.microsoft.com/office/drawing/2014/chart" uri="{C3380CC4-5D6E-409C-BE32-E72D297353CC}">
              <c16:uniqueId val="{00000002-9F6F-4D49-90C4-2E788EC1F584}"/>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98</c:v>
                </c:pt>
                <c:pt idx="1">
                  <c:v>116</c:v>
                </c:pt>
                <c:pt idx="2">
                  <c:v>109</c:v>
                </c:pt>
                <c:pt idx="3">
                  <c:v>166</c:v>
                </c:pt>
                <c:pt idx="4">
                  <c:v>210</c:v>
                </c:pt>
                <c:pt idx="5">
                  <c:v>125</c:v>
                </c:pt>
                <c:pt idx="6">
                  <c:v>85</c:v>
                </c:pt>
                <c:pt idx="7">
                  <c:v>0</c:v>
                </c:pt>
                <c:pt idx="8">
                  <c:v>26</c:v>
                </c:pt>
                <c:pt idx="9">
                  <c:v>76</c:v>
                </c:pt>
                <c:pt idx="10">
                  <c:v>83</c:v>
                </c:pt>
                <c:pt idx="11">
                  <c:v>103</c:v>
                </c:pt>
                <c:pt idx="12">
                  <c:v>98</c:v>
                </c:pt>
                <c:pt idx="13">
                  <c:v>55</c:v>
                </c:pt>
                <c:pt idx="14">
                  <c:v>62</c:v>
                </c:pt>
                <c:pt idx="15">
                  <c:v>80</c:v>
                </c:pt>
                <c:pt idx="16">
                  <c:v>127</c:v>
                </c:pt>
                <c:pt idx="17">
                  <c:v>93</c:v>
                </c:pt>
                <c:pt idx="18">
                  <c:v>455</c:v>
                </c:pt>
                <c:pt idx="19">
                  <c:v>783</c:v>
                </c:pt>
                <c:pt idx="20">
                  <c:v>320</c:v>
                </c:pt>
                <c:pt idx="21">
                  <c:v>166</c:v>
                </c:pt>
                <c:pt idx="22">
                  <c:v>112</c:v>
                </c:pt>
                <c:pt idx="23">
                  <c:v>115</c:v>
                </c:pt>
                <c:pt idx="24">
                  <c:v>133</c:v>
                </c:pt>
                <c:pt idx="25">
                  <c:v>133</c:v>
                </c:pt>
                <c:pt idx="26">
                  <c:v>138</c:v>
                </c:pt>
                <c:pt idx="27">
                  <c:v>99</c:v>
                </c:pt>
                <c:pt idx="28">
                  <c:v>60</c:v>
                </c:pt>
                <c:pt idx="29">
                  <c:v>78</c:v>
                </c:pt>
                <c:pt idx="30">
                  <c:v>74</c:v>
                </c:pt>
              </c:numCache>
            </c:numRef>
          </c:val>
          <c:smooth val="0"/>
          <c:extLst>
            <c:ext xmlns:c16="http://schemas.microsoft.com/office/drawing/2014/chart" uri="{C3380CC4-5D6E-409C-BE32-E72D297353CC}">
              <c16:uniqueId val="{00000003-9F6F-4D49-90C4-2E788EC1F584}"/>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-1</c:v>
                </c:pt>
                <c:pt idx="1">
                  <c:v>10</c:v>
                </c:pt>
                <c:pt idx="2">
                  <c:v>6</c:v>
                </c:pt>
                <c:pt idx="3">
                  <c:v>3</c:v>
                </c:pt>
                <c:pt idx="4">
                  <c:v>11</c:v>
                </c:pt>
                <c:pt idx="5">
                  <c:v>7</c:v>
                </c:pt>
                <c:pt idx="6">
                  <c:v>10</c:v>
                </c:pt>
                <c:pt idx="7">
                  <c:v>0</c:v>
                </c:pt>
                <c:pt idx="8">
                  <c:v>4</c:v>
                </c:pt>
                <c:pt idx="9">
                  <c:v>10</c:v>
                </c:pt>
                <c:pt idx="10">
                  <c:v>9</c:v>
                </c:pt>
                <c:pt idx="11">
                  <c:v>6</c:v>
                </c:pt>
                <c:pt idx="12">
                  <c:v>10</c:v>
                </c:pt>
                <c:pt idx="13">
                  <c:v>-2</c:v>
                </c:pt>
                <c:pt idx="14">
                  <c:v>1</c:v>
                </c:pt>
                <c:pt idx="15">
                  <c:v>6</c:v>
                </c:pt>
                <c:pt idx="16">
                  <c:v>2</c:v>
                </c:pt>
                <c:pt idx="17">
                  <c:v>2</c:v>
                </c:pt>
                <c:pt idx="18">
                  <c:v>7</c:v>
                </c:pt>
                <c:pt idx="19">
                  <c:v>2</c:v>
                </c:pt>
                <c:pt idx="20">
                  <c:v>0</c:v>
                </c:pt>
                <c:pt idx="21">
                  <c:v>4</c:v>
                </c:pt>
                <c:pt idx="22">
                  <c:v>0</c:v>
                </c:pt>
                <c:pt idx="23">
                  <c:v>4</c:v>
                </c:pt>
                <c:pt idx="24">
                  <c:v>5</c:v>
                </c:pt>
                <c:pt idx="25">
                  <c:v>-3</c:v>
                </c:pt>
                <c:pt idx="26">
                  <c:v>2</c:v>
                </c:pt>
                <c:pt idx="27">
                  <c:v>-1</c:v>
                </c:pt>
                <c:pt idx="28">
                  <c:v>3</c:v>
                </c:pt>
                <c:pt idx="29">
                  <c:v>1</c:v>
                </c:pt>
                <c:pt idx="30">
                  <c:v>6</c:v>
                </c:pt>
              </c:numCache>
            </c:numRef>
          </c:val>
          <c:smooth val="0"/>
          <c:extLst>
            <c:ext xmlns:c16="http://schemas.microsoft.com/office/drawing/2014/chart" uri="{C3380CC4-5D6E-409C-BE32-E72D297353CC}">
              <c16:uniqueId val="{00000004-9F6F-4D49-90C4-2E788EC1F584}"/>
            </c:ext>
          </c:extLst>
        </c:ser>
        <c:dLbls>
          <c:showLegendKey val="0"/>
          <c:showVal val="0"/>
          <c:showCatName val="0"/>
          <c:showSerName val="0"/>
          <c:showPercent val="0"/>
          <c:showBubbleSize val="0"/>
        </c:dLbls>
        <c:smooth val="0"/>
        <c:axId val="170220768"/>
        <c:axId val="170225688"/>
      </c:lineChart>
      <c:dateAx>
        <c:axId val="17022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25688"/>
        <c:crosses val="autoZero"/>
        <c:auto val="1"/>
        <c:lblOffset val="100"/>
        <c:baseTimeUnit val="days"/>
      </c:dateAx>
      <c:valAx>
        <c:axId val="17022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2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c:v>
                </c:pt>
                <c:pt idx="1">
                  <c:v>148</c:v>
                </c:pt>
                <c:pt idx="2">
                  <c:v>177</c:v>
                </c:pt>
                <c:pt idx="3">
                  <c:v>134</c:v>
                </c:pt>
                <c:pt idx="4">
                  <c:v>95</c:v>
                </c:pt>
                <c:pt idx="5">
                  <c:v>71</c:v>
                </c:pt>
                <c:pt idx="6">
                  <c:v>65</c:v>
                </c:pt>
              </c:numCache>
            </c:numRef>
          </c:val>
          <c:extLst>
            <c:ext xmlns:c16="http://schemas.microsoft.com/office/drawing/2014/chart" uri="{C3380CC4-5D6E-409C-BE32-E72D297353CC}">
              <c16:uniqueId val="{00000000-7AC9-479A-BFBB-9A039840DAD6}"/>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2</c:v>
                </c:pt>
                <c:pt idx="3">
                  <c:v>3</c:v>
                </c:pt>
                <c:pt idx="4">
                  <c:v>2</c:v>
                </c:pt>
                <c:pt idx="5">
                  <c:v>1</c:v>
                </c:pt>
                <c:pt idx="6">
                  <c:v>2</c:v>
                </c:pt>
              </c:numCache>
            </c:numRef>
          </c:val>
          <c:extLst>
            <c:ext xmlns:c16="http://schemas.microsoft.com/office/drawing/2014/chart" uri="{C3380CC4-5D6E-409C-BE32-E72D297353CC}">
              <c16:uniqueId val="{00000001-7AC9-479A-BFBB-9A039840DAD6}"/>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124</c:v>
                </c:pt>
                <c:pt idx="1">
                  <c:v>422</c:v>
                </c:pt>
                <c:pt idx="2">
                  <c:v>166</c:v>
                </c:pt>
                <c:pt idx="3">
                  <c:v>142</c:v>
                </c:pt>
                <c:pt idx="4">
                  <c:v>109</c:v>
                </c:pt>
                <c:pt idx="5">
                  <c:v>59</c:v>
                </c:pt>
                <c:pt idx="6">
                  <c:v>40</c:v>
                </c:pt>
              </c:numCache>
            </c:numRef>
          </c:val>
          <c:extLst>
            <c:ext xmlns:c16="http://schemas.microsoft.com/office/drawing/2014/chart" uri="{C3380CC4-5D6E-409C-BE32-E72D297353CC}">
              <c16:uniqueId val="{00000002-7AC9-479A-BFBB-9A039840DAD6}"/>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82</c:v>
                </c:pt>
                <c:pt idx="1">
                  <c:v>100</c:v>
                </c:pt>
                <c:pt idx="2">
                  <c:v>119</c:v>
                </c:pt>
                <c:pt idx="3">
                  <c:v>225</c:v>
                </c:pt>
                <c:pt idx="4">
                  <c:v>286</c:v>
                </c:pt>
                <c:pt idx="5">
                  <c:v>140</c:v>
                </c:pt>
                <c:pt idx="6">
                  <c:v>77</c:v>
                </c:pt>
              </c:numCache>
            </c:numRef>
          </c:val>
          <c:extLst>
            <c:ext xmlns:c16="http://schemas.microsoft.com/office/drawing/2014/chart" uri="{C3380CC4-5D6E-409C-BE32-E72D297353CC}">
              <c16:uniqueId val="{00000003-7AC9-479A-BFBB-9A039840DAD6}"/>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6</c:v>
                </c:pt>
                <c:pt idx="2">
                  <c:v>5</c:v>
                </c:pt>
                <c:pt idx="3">
                  <c:v>5</c:v>
                </c:pt>
                <c:pt idx="4">
                  <c:v>5</c:v>
                </c:pt>
                <c:pt idx="5">
                  <c:v>2</c:v>
                </c:pt>
                <c:pt idx="6">
                  <c:v>1</c:v>
                </c:pt>
              </c:numCache>
            </c:numRef>
          </c:val>
          <c:extLst>
            <c:ext xmlns:c16="http://schemas.microsoft.com/office/drawing/2014/chart" uri="{C3380CC4-5D6E-409C-BE32-E72D297353CC}">
              <c16:uniqueId val="{00000004-7AC9-479A-BFBB-9A039840DAD6}"/>
            </c:ext>
          </c:extLst>
        </c:ser>
        <c:dLbls>
          <c:showLegendKey val="0"/>
          <c:showVal val="0"/>
          <c:showCatName val="0"/>
          <c:showSerName val="0"/>
          <c:showPercent val="0"/>
          <c:showBubbleSize val="0"/>
        </c:dLbls>
        <c:gapWidth val="219"/>
        <c:overlap val="-27"/>
        <c:axId val="170223720"/>
        <c:axId val="170219784"/>
      </c:barChart>
      <c:catAx>
        <c:axId val="17022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19784"/>
        <c:crosses val="autoZero"/>
        <c:auto val="1"/>
        <c:lblAlgn val="ctr"/>
        <c:lblOffset val="100"/>
        <c:noMultiLvlLbl val="0"/>
      </c:catAx>
      <c:valAx>
        <c:axId val="17021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2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1</c:v>
                </c:pt>
                <c:pt idx="2">
                  <c:v>2</c:v>
                </c:pt>
                <c:pt idx="3">
                  <c:v>1</c:v>
                </c:pt>
                <c:pt idx="4">
                  <c:v>2</c:v>
                </c:pt>
                <c:pt idx="5">
                  <c:v>1</c:v>
                </c:pt>
                <c:pt idx="6">
                  <c:v>0</c:v>
                </c:pt>
                <c:pt idx="7">
                  <c:v>1</c:v>
                </c:pt>
                <c:pt idx="8">
                  <c:v>1</c:v>
                </c:pt>
                <c:pt idx="9">
                  <c:v>2</c:v>
                </c:pt>
                <c:pt idx="10">
                  <c:v>1</c:v>
                </c:pt>
                <c:pt idx="11">
                  <c:v>1</c:v>
                </c:pt>
                <c:pt idx="12">
                  <c:v>1</c:v>
                </c:pt>
                <c:pt idx="13">
                  <c:v>0</c:v>
                </c:pt>
                <c:pt idx="14">
                  <c:v>0</c:v>
                </c:pt>
                <c:pt idx="15">
                  <c:v>0</c:v>
                </c:pt>
                <c:pt idx="16">
                  <c:v>1</c:v>
                </c:pt>
                <c:pt idx="17">
                  <c:v>1</c:v>
                </c:pt>
                <c:pt idx="18">
                  <c:v>1</c:v>
                </c:pt>
                <c:pt idx="19">
                  <c:v>1</c:v>
                </c:pt>
                <c:pt idx="20">
                  <c:v>0</c:v>
                </c:pt>
                <c:pt idx="21">
                  <c:v>0</c:v>
                </c:pt>
                <c:pt idx="22">
                  <c:v>0</c:v>
                </c:pt>
                <c:pt idx="23">
                  <c:v>1</c:v>
                </c:pt>
                <c:pt idx="24">
                  <c:v>1</c:v>
                </c:pt>
                <c:pt idx="25">
                  <c:v>0</c:v>
                </c:pt>
                <c:pt idx="26">
                  <c:v>0</c:v>
                </c:pt>
                <c:pt idx="27">
                  <c:v>0</c:v>
                </c:pt>
                <c:pt idx="28">
                  <c:v>0</c:v>
                </c:pt>
                <c:pt idx="29">
                  <c:v>1</c:v>
                </c:pt>
                <c:pt idx="30">
                  <c:v>2</c:v>
                </c:pt>
              </c:numCache>
            </c:numRef>
          </c:val>
          <c:smooth val="0"/>
          <c:extLst>
            <c:ext xmlns:c16="http://schemas.microsoft.com/office/drawing/2014/chart" uri="{C3380CC4-5D6E-409C-BE32-E72D297353CC}">
              <c16:uniqueId val="{00000000-E4A4-4E1D-AFAC-2B9CB87373E8}"/>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Sheet1!$C$2:$C$32</c:f>
              <c:numCache>
                <c:formatCode>General</c:formatCode>
                <c:ptCount val="31"/>
                <c:pt idx="0">
                  <c:v>1</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1</c:v>
                </c:pt>
                <c:pt idx="17">
                  <c:v>1</c:v>
                </c:pt>
                <c:pt idx="18">
                  <c:v>0</c:v>
                </c:pt>
                <c:pt idx="19">
                  <c:v>1</c:v>
                </c:pt>
                <c:pt idx="20">
                  <c:v>0</c:v>
                </c:pt>
                <c:pt idx="21">
                  <c:v>0</c:v>
                </c:pt>
                <c:pt idx="22">
                  <c:v>0</c:v>
                </c:pt>
                <c:pt idx="23">
                  <c:v>1</c:v>
                </c:pt>
                <c:pt idx="24">
                  <c:v>1</c:v>
                </c:pt>
                <c:pt idx="25">
                  <c:v>0</c:v>
                </c:pt>
                <c:pt idx="26">
                  <c:v>0</c:v>
                </c:pt>
                <c:pt idx="27">
                  <c:v>0</c:v>
                </c:pt>
                <c:pt idx="28">
                  <c:v>0</c:v>
                </c:pt>
                <c:pt idx="29">
                  <c:v>1</c:v>
                </c:pt>
                <c:pt idx="30">
                  <c:v>1</c:v>
                </c:pt>
              </c:numCache>
            </c:numRef>
          </c:val>
          <c:smooth val="0"/>
          <c:extLst>
            <c:ext xmlns:c16="http://schemas.microsoft.com/office/drawing/2014/chart" uri="{C3380CC4-5D6E-409C-BE32-E72D297353CC}">
              <c16:uniqueId val="{00000001-E4A4-4E1D-AFAC-2B9CB87373E8}"/>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Sheet1!$D$2:$D$32</c:f>
              <c:numCache>
                <c:formatCode>General</c:formatCode>
                <c:ptCount val="31"/>
                <c:pt idx="0">
                  <c:v>1</c:v>
                </c:pt>
                <c:pt idx="1">
                  <c:v>3</c:v>
                </c:pt>
                <c:pt idx="2">
                  <c:v>2</c:v>
                </c:pt>
                <c:pt idx="3">
                  <c:v>1</c:v>
                </c:pt>
                <c:pt idx="4">
                  <c:v>1</c:v>
                </c:pt>
                <c:pt idx="5">
                  <c:v>1</c:v>
                </c:pt>
                <c:pt idx="6">
                  <c:v>0</c:v>
                </c:pt>
                <c:pt idx="7">
                  <c:v>0</c:v>
                </c:pt>
                <c:pt idx="8">
                  <c:v>2</c:v>
                </c:pt>
                <c:pt idx="9">
                  <c:v>3</c:v>
                </c:pt>
                <c:pt idx="10">
                  <c:v>1</c:v>
                </c:pt>
                <c:pt idx="11">
                  <c:v>2</c:v>
                </c:pt>
                <c:pt idx="12">
                  <c:v>3</c:v>
                </c:pt>
                <c:pt idx="13">
                  <c:v>1</c:v>
                </c:pt>
                <c:pt idx="14">
                  <c:v>1</c:v>
                </c:pt>
                <c:pt idx="15">
                  <c:v>1</c:v>
                </c:pt>
                <c:pt idx="16">
                  <c:v>2</c:v>
                </c:pt>
                <c:pt idx="17">
                  <c:v>2</c:v>
                </c:pt>
                <c:pt idx="18">
                  <c:v>2</c:v>
                </c:pt>
                <c:pt idx="19">
                  <c:v>3</c:v>
                </c:pt>
                <c:pt idx="20">
                  <c:v>0</c:v>
                </c:pt>
                <c:pt idx="21">
                  <c:v>0</c:v>
                </c:pt>
                <c:pt idx="22">
                  <c:v>2</c:v>
                </c:pt>
                <c:pt idx="23">
                  <c:v>4</c:v>
                </c:pt>
                <c:pt idx="24">
                  <c:v>1</c:v>
                </c:pt>
                <c:pt idx="25">
                  <c:v>1</c:v>
                </c:pt>
                <c:pt idx="26">
                  <c:v>6</c:v>
                </c:pt>
                <c:pt idx="27">
                  <c:v>4</c:v>
                </c:pt>
                <c:pt idx="28">
                  <c:v>0</c:v>
                </c:pt>
                <c:pt idx="29">
                  <c:v>4</c:v>
                </c:pt>
                <c:pt idx="30">
                  <c:v>4</c:v>
                </c:pt>
              </c:numCache>
            </c:numRef>
          </c:val>
          <c:smooth val="0"/>
          <c:extLst>
            <c:ext xmlns:c16="http://schemas.microsoft.com/office/drawing/2014/chart" uri="{C3380CC4-5D6E-409C-BE32-E72D297353CC}">
              <c16:uniqueId val="{00000002-E4A4-4E1D-AFAC-2B9CB87373E8}"/>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Sheet1!$E$2:$E$32</c:f>
              <c:numCache>
                <c:formatCode>General</c:formatCode>
                <c:ptCount val="31"/>
                <c:pt idx="0">
                  <c:v>0</c:v>
                </c:pt>
                <c:pt idx="1">
                  <c:v>1</c:v>
                </c:pt>
                <c:pt idx="2">
                  <c:v>1</c:v>
                </c:pt>
                <c:pt idx="3">
                  <c:v>2</c:v>
                </c:pt>
                <c:pt idx="4">
                  <c:v>1</c:v>
                </c:pt>
                <c:pt idx="5">
                  <c:v>1</c:v>
                </c:pt>
                <c:pt idx="6">
                  <c:v>0</c:v>
                </c:pt>
                <c:pt idx="7">
                  <c:v>0</c:v>
                </c:pt>
                <c:pt idx="8">
                  <c:v>1</c:v>
                </c:pt>
                <c:pt idx="9">
                  <c:v>2</c:v>
                </c:pt>
                <c:pt idx="10">
                  <c:v>1</c:v>
                </c:pt>
                <c:pt idx="11">
                  <c:v>2</c:v>
                </c:pt>
                <c:pt idx="12">
                  <c:v>1</c:v>
                </c:pt>
                <c:pt idx="13">
                  <c:v>0</c:v>
                </c:pt>
                <c:pt idx="14">
                  <c:v>0</c:v>
                </c:pt>
                <c:pt idx="15">
                  <c:v>1</c:v>
                </c:pt>
                <c:pt idx="16">
                  <c:v>1</c:v>
                </c:pt>
                <c:pt idx="17">
                  <c:v>2</c:v>
                </c:pt>
                <c:pt idx="18">
                  <c:v>1</c:v>
                </c:pt>
                <c:pt idx="19">
                  <c:v>1</c:v>
                </c:pt>
                <c:pt idx="20">
                  <c:v>0</c:v>
                </c:pt>
                <c:pt idx="21">
                  <c:v>0</c:v>
                </c:pt>
                <c:pt idx="22">
                  <c:v>1</c:v>
                </c:pt>
                <c:pt idx="23">
                  <c:v>1</c:v>
                </c:pt>
                <c:pt idx="24">
                  <c:v>1</c:v>
                </c:pt>
                <c:pt idx="25">
                  <c:v>1</c:v>
                </c:pt>
                <c:pt idx="26">
                  <c:v>1</c:v>
                </c:pt>
                <c:pt idx="27">
                  <c:v>0</c:v>
                </c:pt>
                <c:pt idx="28">
                  <c:v>0</c:v>
                </c:pt>
                <c:pt idx="29">
                  <c:v>1</c:v>
                </c:pt>
                <c:pt idx="30">
                  <c:v>1</c:v>
                </c:pt>
              </c:numCache>
            </c:numRef>
          </c:val>
          <c:smooth val="0"/>
          <c:extLst>
            <c:ext xmlns:c16="http://schemas.microsoft.com/office/drawing/2014/chart" uri="{C3380CC4-5D6E-409C-BE32-E72D297353CC}">
              <c16:uniqueId val="{00000003-E4A4-4E1D-AFAC-2B9CB87373E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Sheet1!$F$2:$F$32</c:f>
              <c:numCache>
                <c:formatCode>General</c:formatCode>
                <c:ptCount val="31"/>
                <c:pt idx="0">
                  <c:v>0</c:v>
                </c:pt>
                <c:pt idx="1">
                  <c:v>1</c:v>
                </c:pt>
                <c:pt idx="2">
                  <c:v>0</c:v>
                </c:pt>
                <c:pt idx="3">
                  <c:v>1</c:v>
                </c:pt>
                <c:pt idx="4">
                  <c:v>0</c:v>
                </c:pt>
                <c:pt idx="5">
                  <c:v>1</c:v>
                </c:pt>
                <c:pt idx="6">
                  <c:v>0</c:v>
                </c:pt>
                <c:pt idx="7">
                  <c:v>1</c:v>
                </c:pt>
                <c:pt idx="8">
                  <c:v>0</c:v>
                </c:pt>
                <c:pt idx="9">
                  <c:v>2</c:v>
                </c:pt>
                <c:pt idx="10">
                  <c:v>0</c:v>
                </c:pt>
                <c:pt idx="11">
                  <c:v>1</c:v>
                </c:pt>
                <c:pt idx="12">
                  <c:v>1</c:v>
                </c:pt>
                <c:pt idx="13">
                  <c:v>1</c:v>
                </c:pt>
                <c:pt idx="14">
                  <c:v>1</c:v>
                </c:pt>
                <c:pt idx="15">
                  <c:v>0</c:v>
                </c:pt>
                <c:pt idx="16">
                  <c:v>1</c:v>
                </c:pt>
                <c:pt idx="17">
                  <c:v>0</c:v>
                </c:pt>
                <c:pt idx="18">
                  <c:v>1</c:v>
                </c:pt>
                <c:pt idx="19">
                  <c:v>0</c:v>
                </c:pt>
                <c:pt idx="20">
                  <c:v>1</c:v>
                </c:pt>
                <c:pt idx="21">
                  <c:v>0</c:v>
                </c:pt>
                <c:pt idx="22">
                  <c:v>0</c:v>
                </c:pt>
                <c:pt idx="23">
                  <c:v>1</c:v>
                </c:pt>
                <c:pt idx="24">
                  <c:v>0</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4-E4A4-4E1D-AFAC-2B9CB87373E8}"/>
            </c:ext>
          </c:extLst>
        </c:ser>
        <c:dLbls>
          <c:showLegendKey val="0"/>
          <c:showVal val="0"/>
          <c:showCatName val="0"/>
          <c:showSerName val="0"/>
          <c:showPercent val="0"/>
          <c:showBubbleSize val="0"/>
        </c:dLbls>
        <c:smooth val="0"/>
        <c:axId val="274625272"/>
        <c:axId val="274623632"/>
      </c:lineChart>
      <c:dateAx>
        <c:axId val="27462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3632"/>
        <c:crosses val="autoZero"/>
        <c:auto val="1"/>
        <c:lblOffset val="100"/>
        <c:baseTimeUnit val="days"/>
      </c:dateAx>
      <c:valAx>
        <c:axId val="27462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8</c:v>
                </c:pt>
                <c:pt idx="2">
                  <c:v>4</c:v>
                </c:pt>
                <c:pt idx="3">
                  <c:v>4</c:v>
                </c:pt>
                <c:pt idx="4">
                  <c:v>3</c:v>
                </c:pt>
                <c:pt idx="5">
                  <c:v>0</c:v>
                </c:pt>
                <c:pt idx="6">
                  <c:v>1</c:v>
                </c:pt>
              </c:numCache>
            </c:numRef>
          </c:val>
          <c:extLst>
            <c:ext xmlns:c16="http://schemas.microsoft.com/office/drawing/2014/chart" uri="{C3380CC4-5D6E-409C-BE32-E72D297353CC}">
              <c16:uniqueId val="{00000000-0142-491D-88AE-84E9CE2A2AA3}"/>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2</c:v>
                </c:pt>
                <c:pt idx="3">
                  <c:v>0</c:v>
                </c:pt>
                <c:pt idx="4">
                  <c:v>1</c:v>
                </c:pt>
                <c:pt idx="5">
                  <c:v>0</c:v>
                </c:pt>
                <c:pt idx="6">
                  <c:v>1</c:v>
                </c:pt>
              </c:numCache>
            </c:numRef>
          </c:val>
          <c:extLst>
            <c:ext xmlns:c16="http://schemas.microsoft.com/office/drawing/2014/chart" uri="{C3380CC4-5D6E-409C-BE32-E72D297353CC}">
              <c16:uniqueId val="{00000001-0142-491D-88AE-84E9CE2A2AA3}"/>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15</c:v>
                </c:pt>
                <c:pt idx="2">
                  <c:v>5</c:v>
                </c:pt>
                <c:pt idx="3">
                  <c:v>6</c:v>
                </c:pt>
                <c:pt idx="4">
                  <c:v>13</c:v>
                </c:pt>
                <c:pt idx="5">
                  <c:v>5</c:v>
                </c:pt>
                <c:pt idx="6">
                  <c:v>2</c:v>
                </c:pt>
              </c:numCache>
            </c:numRef>
          </c:val>
          <c:extLst>
            <c:ext xmlns:c16="http://schemas.microsoft.com/office/drawing/2014/chart" uri="{C3380CC4-5D6E-409C-BE32-E72D297353CC}">
              <c16:uniqueId val="{00000002-0142-491D-88AE-84E9CE2A2AA3}"/>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6</c:v>
                </c:pt>
                <c:pt idx="2">
                  <c:v>6</c:v>
                </c:pt>
                <c:pt idx="3">
                  <c:v>5</c:v>
                </c:pt>
                <c:pt idx="4">
                  <c:v>4</c:v>
                </c:pt>
                <c:pt idx="5">
                  <c:v>0</c:v>
                </c:pt>
                <c:pt idx="6">
                  <c:v>0</c:v>
                </c:pt>
              </c:numCache>
            </c:numRef>
          </c:val>
          <c:extLst>
            <c:ext xmlns:c16="http://schemas.microsoft.com/office/drawing/2014/chart" uri="{C3380CC4-5D6E-409C-BE32-E72D297353CC}">
              <c16:uniqueId val="{00000003-0142-491D-88AE-84E9CE2A2AA3}"/>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1</c:v>
                </c:pt>
                <c:pt idx="3">
                  <c:v>3</c:v>
                </c:pt>
                <c:pt idx="4">
                  <c:v>2</c:v>
                </c:pt>
                <c:pt idx="5">
                  <c:v>2</c:v>
                </c:pt>
                <c:pt idx="6">
                  <c:v>3</c:v>
                </c:pt>
              </c:numCache>
            </c:numRef>
          </c:val>
          <c:extLst>
            <c:ext xmlns:c16="http://schemas.microsoft.com/office/drawing/2014/chart" uri="{C3380CC4-5D6E-409C-BE32-E72D297353CC}">
              <c16:uniqueId val="{00000004-0142-491D-88AE-84E9CE2A2AA3}"/>
            </c:ext>
          </c:extLst>
        </c:ser>
        <c:dLbls>
          <c:showLegendKey val="0"/>
          <c:showVal val="0"/>
          <c:showCatName val="0"/>
          <c:showSerName val="0"/>
          <c:showPercent val="0"/>
          <c:showBubbleSize val="0"/>
        </c:dLbls>
        <c:gapWidth val="219"/>
        <c:overlap val="-27"/>
        <c:axId val="274621664"/>
        <c:axId val="274621992"/>
      </c:barChart>
      <c:catAx>
        <c:axId val="27462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1992"/>
        <c:crosses val="autoZero"/>
        <c:auto val="1"/>
        <c:lblAlgn val="ctr"/>
        <c:lblOffset val="100"/>
        <c:noMultiLvlLbl val="0"/>
      </c:catAx>
      <c:valAx>
        <c:axId val="27462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2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0.76504304866058004</c:v>
                </c:pt>
                <c:pt idx="1">
                  <c:v>0.77407932739251994</c:v>
                </c:pt>
                <c:pt idx="2">
                  <c:v>0.48359080303824997</c:v>
                </c:pt>
                <c:pt idx="3">
                  <c:v>0.96692465028316998</c:v>
                </c:pt>
                <c:pt idx="4">
                  <c:v>0.20693506555798999</c:v>
                </c:pt>
                <c:pt idx="6">
                  <c:v>2.0525628770825999</c:v>
                </c:pt>
              </c:numCache>
            </c:numRef>
          </c:val>
          <c:extLst>
            <c:ext xmlns:c16="http://schemas.microsoft.com/office/drawing/2014/chart" uri="{C3380CC4-5D6E-409C-BE32-E72D297353CC}">
              <c16:uniqueId val="{00000000-E8D1-408B-B543-E96FCFB10FE6}"/>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1.111520510931</c:v>
                </c:pt>
                <c:pt idx="1">
                  <c:v>0.75534266764922997</c:v>
                </c:pt>
                <c:pt idx="2">
                  <c:v>0.48513878653893</c:v>
                </c:pt>
                <c:pt idx="4">
                  <c:v>0.62638172439203998</c:v>
                </c:pt>
                <c:pt idx="6">
                  <c:v>1.1299435028249001</c:v>
                </c:pt>
              </c:numCache>
            </c:numRef>
          </c:val>
          <c:extLst>
            <c:ext xmlns:c16="http://schemas.microsoft.com/office/drawing/2014/chart" uri="{C3380CC4-5D6E-409C-BE32-E72D297353CC}">
              <c16:uniqueId val="{00000001-E8D1-408B-B543-E96FCFB10FE6}"/>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5.2122055662177001E-2</c:v>
                </c:pt>
                <c:pt idx="1">
                  <c:v>0.11539614203133999</c:v>
                </c:pt>
                <c:pt idx="2">
                  <c:v>3.5617338382005002E-2</c:v>
                </c:pt>
                <c:pt idx="3">
                  <c:v>7.9065592383191996E-2</c:v>
                </c:pt>
                <c:pt idx="4">
                  <c:v>2.9226699437809998E-2</c:v>
                </c:pt>
                <c:pt idx="5">
                  <c:v>7.7804865397583002E-3</c:v>
                </c:pt>
                <c:pt idx="6">
                  <c:v>4.3765236786139999E-2</c:v>
                </c:pt>
              </c:numCache>
            </c:numRef>
          </c:val>
          <c:extLst>
            <c:ext xmlns:c16="http://schemas.microsoft.com/office/drawing/2014/chart" uri="{C3380CC4-5D6E-409C-BE32-E72D297353CC}">
              <c16:uniqueId val="{00000002-E8D1-408B-B543-E96FCFB10FE6}"/>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1.2063146927588999</c:v>
                </c:pt>
                <c:pt idx="1">
                  <c:v>1.1098276369730999</c:v>
                </c:pt>
                <c:pt idx="2">
                  <c:v>2.4984334065669001</c:v>
                </c:pt>
                <c:pt idx="3">
                  <c:v>3.6825892958257</c:v>
                </c:pt>
                <c:pt idx="4">
                  <c:v>1.7907295417997</c:v>
                </c:pt>
              </c:numCache>
            </c:numRef>
          </c:val>
          <c:extLst>
            <c:ext xmlns:c16="http://schemas.microsoft.com/office/drawing/2014/chart" uri="{C3380CC4-5D6E-409C-BE32-E72D297353CC}">
              <c16:uniqueId val="{00000003-E8D1-408B-B543-E96FCFB10FE6}"/>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9.4020860878507001E-2</c:v>
                </c:pt>
                <c:pt idx="1">
                  <c:v>2.3505215219627E-2</c:v>
                </c:pt>
                <c:pt idx="2">
                  <c:v>0.11164977229323</c:v>
                </c:pt>
                <c:pt idx="3">
                  <c:v>6.6598109788942997E-2</c:v>
                </c:pt>
                <c:pt idx="4">
                  <c:v>2.6443367122080001E-2</c:v>
                </c:pt>
                <c:pt idx="5">
                  <c:v>5.2886734244160002E-2</c:v>
                </c:pt>
                <c:pt idx="6">
                  <c:v>2.7422751089565E-2</c:v>
                </c:pt>
              </c:numCache>
            </c:numRef>
          </c:val>
          <c:extLst>
            <c:ext xmlns:c16="http://schemas.microsoft.com/office/drawing/2014/chart" uri="{C3380CC4-5D6E-409C-BE32-E72D297353CC}">
              <c16:uniqueId val="{00000004-E8D1-408B-B543-E96FCFB10FE6}"/>
            </c:ext>
          </c:extLst>
        </c:ser>
        <c:dLbls>
          <c:showLegendKey val="0"/>
          <c:showVal val="0"/>
          <c:showCatName val="0"/>
          <c:showSerName val="0"/>
          <c:showPercent val="0"/>
          <c:showBubbleSize val="0"/>
        </c:dLbls>
        <c:gapWidth val="219"/>
        <c:overlap val="-27"/>
        <c:axId val="305269408"/>
        <c:axId val="305268096"/>
      </c:barChart>
      <c:catAx>
        <c:axId val="30526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8096"/>
        <c:crosses val="autoZero"/>
        <c:auto val="1"/>
        <c:lblAlgn val="ctr"/>
        <c:lblOffset val="100"/>
        <c:noMultiLvlLbl val="0"/>
      </c:catAx>
      <c:valAx>
        <c:axId val="30526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2</c:v>
                </c:pt>
                <c:pt idx="14">
                  <c:v>0</c:v>
                </c:pt>
                <c:pt idx="15">
                  <c:v>1</c:v>
                </c:pt>
                <c:pt idx="16">
                  <c:v>2</c:v>
                </c:pt>
                <c:pt idx="17">
                  <c:v>0</c:v>
                </c:pt>
                <c:pt idx="18">
                  <c:v>6</c:v>
                </c:pt>
                <c:pt idx="19">
                  <c:v>3</c:v>
                </c:pt>
                <c:pt idx="20">
                  <c:v>4</c:v>
                </c:pt>
                <c:pt idx="21">
                  <c:v>0</c:v>
                </c:pt>
                <c:pt idx="22">
                  <c:v>0</c:v>
                </c:pt>
                <c:pt idx="23">
                  <c:v>0</c:v>
                </c:pt>
              </c:numCache>
            </c:numRef>
          </c:val>
          <c:smooth val="0"/>
          <c:extLst>
            <c:ext xmlns:c16="http://schemas.microsoft.com/office/drawing/2014/chart" uri="{C3380CC4-5D6E-409C-BE32-E72D297353CC}">
              <c16:uniqueId val="{00000000-06F4-4AF3-959D-459C858547F0}"/>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1</c:v>
                </c:pt>
                <c:pt idx="19">
                  <c:v>2</c:v>
                </c:pt>
                <c:pt idx="20">
                  <c:v>4</c:v>
                </c:pt>
                <c:pt idx="21">
                  <c:v>0</c:v>
                </c:pt>
                <c:pt idx="22">
                  <c:v>1</c:v>
                </c:pt>
                <c:pt idx="23">
                  <c:v>0</c:v>
                </c:pt>
              </c:numCache>
            </c:numRef>
          </c:val>
          <c:smooth val="0"/>
          <c:extLst>
            <c:ext xmlns:c16="http://schemas.microsoft.com/office/drawing/2014/chart" uri="{C3380CC4-5D6E-409C-BE32-E72D297353CC}">
              <c16:uniqueId val="{00000001-06F4-4AF3-959D-459C858547F0}"/>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c:v>
                </c:pt>
                <c:pt idx="10">
                  <c:v>2</c:v>
                </c:pt>
                <c:pt idx="11">
                  <c:v>6</c:v>
                </c:pt>
                <c:pt idx="12">
                  <c:v>4</c:v>
                </c:pt>
                <c:pt idx="13">
                  <c:v>9</c:v>
                </c:pt>
                <c:pt idx="14">
                  <c:v>4</c:v>
                </c:pt>
                <c:pt idx="15">
                  <c:v>6</c:v>
                </c:pt>
                <c:pt idx="16">
                  <c:v>7</c:v>
                </c:pt>
                <c:pt idx="17">
                  <c:v>3</c:v>
                </c:pt>
                <c:pt idx="18">
                  <c:v>1</c:v>
                </c:pt>
                <c:pt idx="19">
                  <c:v>2</c:v>
                </c:pt>
                <c:pt idx="20">
                  <c:v>4</c:v>
                </c:pt>
                <c:pt idx="21">
                  <c:v>2</c:v>
                </c:pt>
                <c:pt idx="22">
                  <c:v>2</c:v>
                </c:pt>
                <c:pt idx="23">
                  <c:v>1</c:v>
                </c:pt>
              </c:numCache>
            </c:numRef>
          </c:val>
          <c:smooth val="0"/>
          <c:extLst>
            <c:ext xmlns:c16="http://schemas.microsoft.com/office/drawing/2014/chart" uri="{C3380CC4-5D6E-409C-BE32-E72D297353CC}">
              <c16:uniqueId val="{00000002-06F4-4AF3-959D-459C858547F0}"/>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3</c:v>
                </c:pt>
                <c:pt idx="14">
                  <c:v>2</c:v>
                </c:pt>
                <c:pt idx="15">
                  <c:v>2</c:v>
                </c:pt>
                <c:pt idx="16">
                  <c:v>4</c:v>
                </c:pt>
                <c:pt idx="17">
                  <c:v>9</c:v>
                </c:pt>
                <c:pt idx="18">
                  <c:v>2</c:v>
                </c:pt>
                <c:pt idx="19">
                  <c:v>2</c:v>
                </c:pt>
                <c:pt idx="20">
                  <c:v>0</c:v>
                </c:pt>
                <c:pt idx="21">
                  <c:v>1</c:v>
                </c:pt>
                <c:pt idx="22">
                  <c:v>0</c:v>
                </c:pt>
                <c:pt idx="23">
                  <c:v>0</c:v>
                </c:pt>
              </c:numCache>
            </c:numRef>
          </c:val>
          <c:smooth val="0"/>
          <c:extLst>
            <c:ext xmlns:c16="http://schemas.microsoft.com/office/drawing/2014/chart" uri="{C3380CC4-5D6E-409C-BE32-E72D297353CC}">
              <c16:uniqueId val="{00000003-06F4-4AF3-959D-459C858547F0}"/>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9</c:v>
                </c:pt>
                <c:pt idx="11">
                  <c:v>2</c:v>
                </c:pt>
                <c:pt idx="12">
                  <c:v>2</c:v>
                </c:pt>
                <c:pt idx="13">
                  <c:v>1</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6F4-4AF3-959D-459C858547F0}"/>
            </c:ext>
          </c:extLst>
        </c:ser>
        <c:dLbls>
          <c:showLegendKey val="0"/>
          <c:showVal val="0"/>
          <c:showCatName val="0"/>
          <c:showSerName val="0"/>
          <c:showPercent val="0"/>
          <c:showBubbleSize val="0"/>
        </c:dLbls>
        <c:smooth val="0"/>
        <c:axId val="305265472"/>
        <c:axId val="305258584"/>
      </c:lineChart>
      <c:catAx>
        <c:axId val="3052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58584"/>
        <c:crosses val="autoZero"/>
        <c:auto val="1"/>
        <c:lblAlgn val="ctr"/>
        <c:lblOffset val="100"/>
        <c:noMultiLvlLbl val="0"/>
      </c:catAx>
      <c:valAx>
        <c:axId val="30525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0.20147612096791001</c:v>
                </c:pt>
                <c:pt idx="12">
                  <c:v>0.75476449908512999</c:v>
                </c:pt>
                <c:pt idx="13">
                  <c:v>6.9899878703151994E-2</c:v>
                </c:pt>
                <c:pt idx="14">
                  <c:v>0</c:v>
                </c:pt>
                <c:pt idx="15">
                  <c:v>0.16755412100903</c:v>
                </c:pt>
                <c:pt idx="16">
                  <c:v>1.2355831500175001</c:v>
                </c:pt>
                <c:pt idx="17">
                  <c:v>0</c:v>
                </c:pt>
                <c:pt idx="18">
                  <c:v>0.74439944354214005</c:v>
                </c:pt>
                <c:pt idx="19">
                  <c:v>1.2969168671147999</c:v>
                </c:pt>
                <c:pt idx="20">
                  <c:v>0.65222754466397004</c:v>
                </c:pt>
                <c:pt idx="21">
                  <c:v>0</c:v>
                </c:pt>
                <c:pt idx="22">
                  <c:v>0</c:v>
                </c:pt>
                <c:pt idx="23">
                  <c:v>0</c:v>
                </c:pt>
              </c:numCache>
            </c:numRef>
          </c:val>
          <c:smooth val="0"/>
          <c:extLst>
            <c:ext xmlns:c16="http://schemas.microsoft.com/office/drawing/2014/chart" uri="{C3380CC4-5D6E-409C-BE32-E72D297353CC}">
              <c16:uniqueId val="{00000000-0A94-4BF4-8DE6-A75240C4B30E}"/>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1.271186440678</c:v>
                </c:pt>
                <c:pt idx="15">
                  <c:v>0</c:v>
                </c:pt>
                <c:pt idx="16">
                  <c:v>0</c:v>
                </c:pt>
                <c:pt idx="17">
                  <c:v>0</c:v>
                </c:pt>
                <c:pt idx="18">
                  <c:v>0.89658560550233002</c:v>
                </c:pt>
                <c:pt idx="19">
                  <c:v>0.77376565954311005</c:v>
                </c:pt>
                <c:pt idx="20">
                  <c:v>0.36538933922868999</c:v>
                </c:pt>
                <c:pt idx="21">
                  <c:v>0</c:v>
                </c:pt>
                <c:pt idx="22">
                  <c:v>1.5229673298944</c:v>
                </c:pt>
                <c:pt idx="23">
                  <c:v>0</c:v>
                </c:pt>
              </c:numCache>
            </c:numRef>
          </c:val>
          <c:smooth val="0"/>
          <c:extLst>
            <c:ext xmlns:c16="http://schemas.microsoft.com/office/drawing/2014/chart" uri="{C3380CC4-5D6E-409C-BE32-E72D297353CC}">
              <c16:uniqueId val="{00000001-0A94-4BF4-8DE6-A75240C4B30E}"/>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9.2285215346576993E-2</c:v>
                </c:pt>
                <c:pt idx="10">
                  <c:v>3.2418693915660002E-3</c:v>
                </c:pt>
                <c:pt idx="11">
                  <c:v>5.0465100195376998E-2</c:v>
                </c:pt>
                <c:pt idx="12">
                  <c:v>0.34747436761933997</c:v>
                </c:pt>
                <c:pt idx="13">
                  <c:v>1.5657028468895998E-2</c:v>
                </c:pt>
                <c:pt idx="14">
                  <c:v>3.9550806577104997E-2</c:v>
                </c:pt>
                <c:pt idx="15">
                  <c:v>1.4588412262047001E-2</c:v>
                </c:pt>
                <c:pt idx="16">
                  <c:v>4.2082552197185E-2</c:v>
                </c:pt>
                <c:pt idx="17">
                  <c:v>5.8497732132257001E-2</c:v>
                </c:pt>
                <c:pt idx="18">
                  <c:v>2.8312326019675999E-2</c:v>
                </c:pt>
                <c:pt idx="19">
                  <c:v>5.5327904282726E-2</c:v>
                </c:pt>
                <c:pt idx="20">
                  <c:v>6.0244739526600997E-2</c:v>
                </c:pt>
                <c:pt idx="21">
                  <c:v>2.0315714853813002E-2</c:v>
                </c:pt>
                <c:pt idx="22">
                  <c:v>3.1878382350398998E-2</c:v>
                </c:pt>
                <c:pt idx="23">
                  <c:v>1.3615851444577E-2</c:v>
                </c:pt>
              </c:numCache>
            </c:numRef>
          </c:val>
          <c:smooth val="0"/>
          <c:extLst>
            <c:ext xmlns:c16="http://schemas.microsoft.com/office/drawing/2014/chart" uri="{C3380CC4-5D6E-409C-BE32-E72D297353CC}">
              <c16:uniqueId val="{00000002-0A94-4BF4-8DE6-A75240C4B30E}"/>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3.3476025458087002</c:v>
                </c:pt>
                <c:pt idx="13">
                  <c:v>5.5393233826337998</c:v>
                </c:pt>
                <c:pt idx="14">
                  <c:v>0.63758465266925002</c:v>
                </c:pt>
                <c:pt idx="15">
                  <c:v>1.9812688274331001</c:v>
                </c:pt>
                <c:pt idx="16">
                  <c:v>1.4291862018979999</c:v>
                </c:pt>
                <c:pt idx="17">
                  <c:v>1.8415337264286999</c:v>
                </c:pt>
                <c:pt idx="18">
                  <c:v>1.2293039795248</c:v>
                </c:pt>
                <c:pt idx="19">
                  <c:v>0.53679418359719999</c:v>
                </c:pt>
                <c:pt idx="20">
                  <c:v>0</c:v>
                </c:pt>
                <c:pt idx="21">
                  <c:v>2.2309800457521001</c:v>
                </c:pt>
                <c:pt idx="22">
                  <c:v>0</c:v>
                </c:pt>
                <c:pt idx="23">
                  <c:v>0</c:v>
                </c:pt>
              </c:numCache>
            </c:numRef>
          </c:val>
          <c:smooth val="0"/>
          <c:extLst>
            <c:ext xmlns:c16="http://schemas.microsoft.com/office/drawing/2014/chart" uri="{C3380CC4-5D6E-409C-BE32-E72D297353CC}">
              <c16:uniqueId val="{00000003-0A94-4BF4-8DE6-A75240C4B30E}"/>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1.1752607609813E-2</c:v>
                </c:pt>
                <c:pt idx="10">
                  <c:v>4.7010430439254E-2</c:v>
                </c:pt>
                <c:pt idx="11">
                  <c:v>0.10283531658587</c:v>
                </c:pt>
                <c:pt idx="12">
                  <c:v>1.9097987365946999E-2</c:v>
                </c:pt>
                <c:pt idx="13">
                  <c:v>2.6443367122080001E-2</c:v>
                </c:pt>
                <c:pt idx="14">
                  <c:v>0</c:v>
                </c:pt>
                <c:pt idx="15">
                  <c:v>0</c:v>
                </c:pt>
                <c:pt idx="16">
                  <c:v>0</c:v>
                </c:pt>
                <c:pt idx="17">
                  <c:v>3.5257822829439997E-2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A94-4BF4-8DE6-A75240C4B30E}"/>
            </c:ext>
          </c:extLst>
        </c:ser>
        <c:dLbls>
          <c:showLegendKey val="0"/>
          <c:showVal val="0"/>
          <c:showCatName val="0"/>
          <c:showSerName val="0"/>
          <c:showPercent val="0"/>
          <c:showBubbleSize val="0"/>
        </c:dLbls>
        <c:smooth val="0"/>
        <c:axId val="305264488"/>
        <c:axId val="305259240"/>
      </c:lineChart>
      <c:catAx>
        <c:axId val="30526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59240"/>
        <c:crosses val="autoZero"/>
        <c:auto val="1"/>
        <c:lblAlgn val="ctr"/>
        <c:lblOffset val="100"/>
        <c:noMultiLvlLbl val="0"/>
      </c:catAx>
      <c:valAx>
        <c:axId val="30525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2</c:v>
                </c:pt>
                <c:pt idx="1">
                  <c:v>0</c:v>
                </c:pt>
                <c:pt idx="2">
                  <c:v>6</c:v>
                </c:pt>
                <c:pt idx="3">
                  <c:v>0</c:v>
                </c:pt>
                <c:pt idx="4">
                  <c:v>3</c:v>
                </c:pt>
              </c:numCache>
            </c:numRef>
          </c:val>
          <c:extLst>
            <c:ext xmlns:c16="http://schemas.microsoft.com/office/drawing/2014/chart" uri="{C3380CC4-5D6E-409C-BE32-E72D297353CC}">
              <c16:uniqueId val="{00000000-1B44-489F-86C6-94A75F7EA99C}"/>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c:v>
                </c:pt>
                <c:pt idx="1">
                  <c:v>7</c:v>
                </c:pt>
                <c:pt idx="2">
                  <c:v>45</c:v>
                </c:pt>
                <c:pt idx="3">
                  <c:v>12</c:v>
                </c:pt>
                <c:pt idx="4">
                  <c:v>11</c:v>
                </c:pt>
              </c:numCache>
            </c:numRef>
          </c:val>
          <c:extLst>
            <c:ext xmlns:c16="http://schemas.microsoft.com/office/drawing/2014/chart" uri="{C3380CC4-5D6E-409C-BE32-E72D297353CC}">
              <c16:uniqueId val="{00000001-1B44-489F-86C6-94A75F7EA99C}"/>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20</c:v>
                </c:pt>
                <c:pt idx="1">
                  <c:v>2</c:v>
                </c:pt>
                <c:pt idx="2">
                  <c:v>7</c:v>
                </c:pt>
                <c:pt idx="3">
                  <c:v>13</c:v>
                </c:pt>
                <c:pt idx="4">
                  <c:v>1</c:v>
                </c:pt>
              </c:numCache>
            </c:numRef>
          </c:val>
          <c:extLst>
            <c:ext xmlns:c16="http://schemas.microsoft.com/office/drawing/2014/chart" uri="{C3380CC4-5D6E-409C-BE32-E72D297353CC}">
              <c16:uniqueId val="{00000002-1B44-489F-86C6-94A75F7EA99C}"/>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0</c:v>
                </c:pt>
                <c:pt idx="1">
                  <c:v>1</c:v>
                </c:pt>
                <c:pt idx="2">
                  <c:v>0</c:v>
                </c:pt>
                <c:pt idx="3">
                  <c:v>1</c:v>
                </c:pt>
                <c:pt idx="4">
                  <c:v>1</c:v>
                </c:pt>
              </c:numCache>
            </c:numRef>
          </c:val>
          <c:extLst>
            <c:ext xmlns:c16="http://schemas.microsoft.com/office/drawing/2014/chart" uri="{C3380CC4-5D6E-409C-BE32-E72D297353CC}">
              <c16:uniqueId val="{00000003-1B44-489F-86C6-94A75F7EA99C}"/>
            </c:ext>
          </c:extLst>
        </c:ser>
        <c:dLbls>
          <c:showLegendKey val="0"/>
          <c:showVal val="0"/>
          <c:showCatName val="0"/>
          <c:showSerName val="0"/>
          <c:showPercent val="0"/>
          <c:showBubbleSize val="0"/>
        </c:dLbls>
        <c:gapWidth val="150"/>
        <c:overlap val="100"/>
        <c:axId val="305256944"/>
        <c:axId val="305265144"/>
      </c:barChart>
      <c:catAx>
        <c:axId val="30525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5144"/>
        <c:crosses val="autoZero"/>
        <c:auto val="1"/>
        <c:lblAlgn val="ctr"/>
        <c:lblOffset val="100"/>
        <c:noMultiLvlLbl val="0"/>
      </c:catAx>
      <c:valAx>
        <c:axId val="305265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5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0.72877220810583998</c:v>
                </c:pt>
                <c:pt idx="2">
                  <c:v>0.16770237458331999</c:v>
                </c:pt>
                <c:pt idx="3">
                  <c:v>0</c:v>
                </c:pt>
                <c:pt idx="4">
                  <c:v>0.77123666882418995</c:v>
                </c:pt>
                <c:pt idx="5">
                  <c:v>0</c:v>
                </c:pt>
                <c:pt idx="6">
                  <c:v>0</c:v>
                </c:pt>
              </c:numCache>
            </c:numRef>
          </c:val>
          <c:extLst>
            <c:ext xmlns:c16="http://schemas.microsoft.com/office/drawing/2014/chart" uri="{C3380CC4-5D6E-409C-BE32-E72D297353CC}">
              <c16:uniqueId val="{00000000-BAD1-4C53-95A6-9E3480315AFC}"/>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1.5240904621436</c:v>
                </c:pt>
                <c:pt idx="1">
                  <c:v>0</c:v>
                </c:pt>
                <c:pt idx="2">
                  <c:v>0.68109913091388996</c:v>
                </c:pt>
                <c:pt idx="3">
                  <c:v>0</c:v>
                </c:pt>
                <c:pt idx="4">
                  <c:v>0.84274555697685005</c:v>
                </c:pt>
                <c:pt idx="5">
                  <c:v>0</c:v>
                </c:pt>
                <c:pt idx="6">
                  <c:v>0</c:v>
                </c:pt>
              </c:numCache>
            </c:numRef>
          </c:val>
          <c:extLst>
            <c:ext xmlns:c16="http://schemas.microsoft.com/office/drawing/2014/chart" uri="{C3380CC4-5D6E-409C-BE32-E72D297353CC}">
              <c16:uniqueId val="{00000001-BAD1-4C53-95A6-9E3480315AFC}"/>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3.4721903794944997E-2</c:v>
                </c:pt>
                <c:pt idx="2">
                  <c:v>6.8431336342187996E-2</c:v>
                </c:pt>
                <c:pt idx="3">
                  <c:v>0</c:v>
                </c:pt>
                <c:pt idx="4">
                  <c:v>3.1759038711138998E-2</c:v>
                </c:pt>
                <c:pt idx="5">
                  <c:v>0</c:v>
                </c:pt>
                <c:pt idx="6">
                  <c:v>0</c:v>
                </c:pt>
              </c:numCache>
            </c:numRef>
          </c:val>
          <c:extLst>
            <c:ext xmlns:c16="http://schemas.microsoft.com/office/drawing/2014/chart" uri="{C3380CC4-5D6E-409C-BE32-E72D297353CC}">
              <c16:uniqueId val="{00000002-BAD1-4C53-95A6-9E3480315AFC}"/>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7.8609187021509E-2</c:v>
                </c:pt>
                <c:pt idx="1">
                  <c:v>0</c:v>
                </c:pt>
                <c:pt idx="2">
                  <c:v>1.5802366219149999</c:v>
                </c:pt>
                <c:pt idx="3">
                  <c:v>0</c:v>
                </c:pt>
                <c:pt idx="4">
                  <c:v>2.6551853219777999</c:v>
                </c:pt>
                <c:pt idx="5">
                  <c:v>0</c:v>
                </c:pt>
                <c:pt idx="6">
                  <c:v>0</c:v>
                </c:pt>
              </c:numCache>
            </c:numRef>
          </c:val>
          <c:extLst>
            <c:ext xmlns:c16="http://schemas.microsoft.com/office/drawing/2014/chart" uri="{C3380CC4-5D6E-409C-BE32-E72D297353CC}">
              <c16:uniqueId val="{00000003-BAD1-4C53-95A6-9E3480315AFC}"/>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1.1752952929424E-2</c:v>
                </c:pt>
                <c:pt idx="1">
                  <c:v>6.9457977865511E-2</c:v>
                </c:pt>
                <c:pt idx="2">
                  <c:v>4.4882630769066997E-2</c:v>
                </c:pt>
                <c:pt idx="3">
                  <c:v>0</c:v>
                </c:pt>
                <c:pt idx="4">
                  <c:v>2.6424733550603E-2</c:v>
                </c:pt>
                <c:pt idx="5">
                  <c:v>0</c:v>
                </c:pt>
                <c:pt idx="6">
                  <c:v>0</c:v>
                </c:pt>
              </c:numCache>
            </c:numRef>
          </c:val>
          <c:extLst>
            <c:ext xmlns:c16="http://schemas.microsoft.com/office/drawing/2014/chart" uri="{C3380CC4-5D6E-409C-BE32-E72D297353CC}">
              <c16:uniqueId val="{00000004-BAD1-4C53-95A6-9E3480315AFC}"/>
            </c:ext>
          </c:extLst>
        </c:ser>
        <c:dLbls>
          <c:showLegendKey val="0"/>
          <c:showVal val="0"/>
          <c:showCatName val="0"/>
          <c:showSerName val="0"/>
          <c:showPercent val="0"/>
          <c:showBubbleSize val="0"/>
        </c:dLbls>
        <c:gapWidth val="219"/>
        <c:overlap val="-27"/>
        <c:axId val="305265800"/>
        <c:axId val="305266784"/>
      </c:barChart>
      <c:catAx>
        <c:axId val="30526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6784"/>
        <c:crosses val="autoZero"/>
        <c:auto val="1"/>
        <c:lblAlgn val="ctr"/>
        <c:lblOffset val="100"/>
        <c:noMultiLvlLbl val="0"/>
      </c:catAx>
      <c:valAx>
        <c:axId val="30526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6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6749</c:v>
                </c:pt>
                <c:pt idx="1">
                  <c:v>450</c:v>
                </c:pt>
                <c:pt idx="2">
                  <c:v>8596</c:v>
                </c:pt>
                <c:pt idx="3">
                  <c:v>23811</c:v>
                </c:pt>
                <c:pt idx="4">
                  <c:v>196</c:v>
                </c:pt>
              </c:numCache>
            </c:numRef>
          </c:val>
          <c:extLst>
            <c:ext xmlns:c16="http://schemas.microsoft.com/office/drawing/2014/chart" uri="{C3380CC4-5D6E-409C-BE32-E72D297353CC}">
              <c16:uniqueId val="{00000000-3AFA-4CBA-B8C2-E4F7EC0720D5}"/>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628</c:v>
                </c:pt>
                <c:pt idx="1">
                  <c:v>37</c:v>
                </c:pt>
                <c:pt idx="2">
                  <c:v>375</c:v>
                </c:pt>
                <c:pt idx="3">
                  <c:v>2862</c:v>
                </c:pt>
                <c:pt idx="4">
                  <c:v>5</c:v>
                </c:pt>
              </c:numCache>
            </c:numRef>
          </c:val>
          <c:extLst>
            <c:ext xmlns:c16="http://schemas.microsoft.com/office/drawing/2014/chart" uri="{C3380CC4-5D6E-409C-BE32-E72D297353CC}">
              <c16:uniqueId val="{00000001-3AFA-4CBA-B8C2-E4F7EC0720D5}"/>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86</c:v>
                </c:pt>
                <c:pt idx="1">
                  <c:v>0</c:v>
                </c:pt>
                <c:pt idx="2">
                  <c:v>101</c:v>
                </c:pt>
                <c:pt idx="3">
                  <c:v>50</c:v>
                </c:pt>
                <c:pt idx="4">
                  <c:v>1</c:v>
                </c:pt>
              </c:numCache>
            </c:numRef>
          </c:val>
          <c:extLst>
            <c:ext xmlns:c16="http://schemas.microsoft.com/office/drawing/2014/chart" uri="{C3380CC4-5D6E-409C-BE32-E72D297353CC}">
              <c16:uniqueId val="{00000002-3AFA-4CBA-B8C2-E4F7EC0720D5}"/>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81</c:v>
                </c:pt>
                <c:pt idx="1">
                  <c:v>0</c:v>
                </c:pt>
                <c:pt idx="2">
                  <c:v>42</c:v>
                </c:pt>
                <c:pt idx="3">
                  <c:v>293</c:v>
                </c:pt>
                <c:pt idx="4">
                  <c:v>1</c:v>
                </c:pt>
              </c:numCache>
            </c:numRef>
          </c:val>
          <c:extLst>
            <c:ext xmlns:c16="http://schemas.microsoft.com/office/drawing/2014/chart" uri="{C3380CC4-5D6E-409C-BE32-E72D297353CC}">
              <c16:uniqueId val="{00000003-3AFA-4CBA-B8C2-E4F7EC0720D5}"/>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Sheet1!$F$2:$F$6</c:f>
              <c:numCache>
                <c:formatCode>General</c:formatCode>
                <c:ptCount val="5"/>
                <c:pt idx="0">
                  <c:v>4</c:v>
                </c:pt>
                <c:pt idx="1">
                  <c:v>1</c:v>
                </c:pt>
                <c:pt idx="2">
                  <c:v>8</c:v>
                </c:pt>
                <c:pt idx="3">
                  <c:v>6</c:v>
                </c:pt>
                <c:pt idx="4">
                  <c:v>0</c:v>
                </c:pt>
              </c:numCache>
            </c:numRef>
          </c:val>
          <c:extLst>
            <c:ext xmlns:c16="http://schemas.microsoft.com/office/drawing/2014/chart" uri="{C3380CC4-5D6E-409C-BE32-E72D297353CC}">
              <c16:uniqueId val="{00000004-3AFA-4CBA-B8C2-E4F7EC0720D5}"/>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Sheet1!$G$2:$G$6</c:f>
              <c:numCache>
                <c:formatCode>General</c:formatCode>
                <c:ptCount val="5"/>
                <c:pt idx="0">
                  <c:v>37</c:v>
                </c:pt>
                <c:pt idx="1">
                  <c:v>2</c:v>
                </c:pt>
                <c:pt idx="2">
                  <c:v>37</c:v>
                </c:pt>
                <c:pt idx="3">
                  <c:v>49</c:v>
                </c:pt>
                <c:pt idx="4">
                  <c:v>0</c:v>
                </c:pt>
              </c:numCache>
            </c:numRef>
          </c:val>
          <c:extLst>
            <c:ext xmlns:c16="http://schemas.microsoft.com/office/drawing/2014/chart" uri="{C3380CC4-5D6E-409C-BE32-E72D297353CC}">
              <c16:uniqueId val="{00000005-3AFA-4CBA-B8C2-E4F7EC0720D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Sheet1!$H$2:$H$6</c:f>
              <c:numCache>
                <c:formatCode>General</c:formatCode>
                <c:ptCount val="5"/>
                <c:pt idx="0">
                  <c:v>797</c:v>
                </c:pt>
                <c:pt idx="1">
                  <c:v>48</c:v>
                </c:pt>
                <c:pt idx="2">
                  <c:v>1257</c:v>
                </c:pt>
                <c:pt idx="3">
                  <c:v>2891</c:v>
                </c:pt>
                <c:pt idx="4">
                  <c:v>6</c:v>
                </c:pt>
              </c:numCache>
            </c:numRef>
          </c:val>
          <c:extLst>
            <c:ext xmlns:c16="http://schemas.microsoft.com/office/drawing/2014/chart" uri="{C3380CC4-5D6E-409C-BE32-E72D297353CC}">
              <c16:uniqueId val="{00000006-3AFA-4CBA-B8C2-E4F7EC0720D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Sheet1!$I$2:$I$6</c:f>
              <c:numCache>
                <c:formatCode>General</c:formatCode>
                <c:ptCount val="5"/>
                <c:pt idx="0">
                  <c:v>8122</c:v>
                </c:pt>
                <c:pt idx="1">
                  <c:v>111</c:v>
                </c:pt>
                <c:pt idx="2">
                  <c:v>5849</c:v>
                </c:pt>
                <c:pt idx="3">
                  <c:v>17065</c:v>
                </c:pt>
                <c:pt idx="4">
                  <c:v>43</c:v>
                </c:pt>
              </c:numCache>
            </c:numRef>
          </c:val>
          <c:extLst>
            <c:ext xmlns:c16="http://schemas.microsoft.com/office/drawing/2014/chart" uri="{C3380CC4-5D6E-409C-BE32-E72D297353CC}">
              <c16:uniqueId val="{00000007-3AFA-4CBA-B8C2-E4F7EC0720D5}"/>
            </c:ext>
          </c:extLst>
        </c:ser>
        <c:dLbls>
          <c:showLegendKey val="0"/>
          <c:showVal val="0"/>
          <c:showCatName val="0"/>
          <c:showSerName val="0"/>
          <c:showPercent val="0"/>
          <c:showBubbleSize val="0"/>
        </c:dLbls>
        <c:gapWidth val="150"/>
        <c:overlap val="100"/>
        <c:axId val="241803392"/>
        <c:axId val="241803720"/>
      </c:barChart>
      <c:catAx>
        <c:axId val="24180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03720"/>
        <c:crosses val="autoZero"/>
        <c:auto val="1"/>
        <c:lblAlgn val="ctr"/>
        <c:lblOffset val="100"/>
        <c:noMultiLvlLbl val="0"/>
      </c:catAx>
      <c:valAx>
        <c:axId val="241803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0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B28-48F3-BC09-F5E052C60BCF}"/>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B28-48F3-BC09-F5E052C60BCF}"/>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B28-48F3-BC09-F5E052C60BCF}"/>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22</c:v>
                </c:pt>
              </c:numCache>
            </c:numRef>
          </c:val>
          <c:extLst>
            <c:ext xmlns:c16="http://schemas.microsoft.com/office/drawing/2014/chart" uri="{C3380CC4-5D6E-409C-BE32-E72D297353CC}">
              <c16:uniqueId val="{00000003-1B28-48F3-BC09-F5E052C60BCF}"/>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1B28-48F3-BC09-F5E052C60BCF}"/>
            </c:ext>
          </c:extLst>
        </c:ser>
        <c:dLbls>
          <c:showLegendKey val="0"/>
          <c:showVal val="0"/>
          <c:showCatName val="0"/>
          <c:showSerName val="0"/>
          <c:showPercent val="0"/>
          <c:showBubbleSize val="0"/>
        </c:dLbls>
        <c:gapWidth val="219"/>
        <c:overlap val="-27"/>
        <c:axId val="235484560"/>
        <c:axId val="235485216"/>
      </c:barChart>
      <c:catAx>
        <c:axId val="23548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85216"/>
        <c:crosses val="autoZero"/>
        <c:auto val="1"/>
        <c:lblAlgn val="ctr"/>
        <c:lblOffset val="100"/>
        <c:noMultiLvlLbl val="0"/>
      </c:catAx>
      <c:valAx>
        <c:axId val="23548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8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284285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56486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68161531"/>
                    </a:ext>
                  </a:extLst>
                </a:gridCol>
                <a:gridCol w="740664">
                  <a:extLst>
                    <a:ext uri="{9D8B030D-6E8A-4147-A177-3AD203B41FA5}">
                      <a16:colId xmlns:a16="http://schemas.microsoft.com/office/drawing/2014/main" val="2517221128"/>
                    </a:ext>
                  </a:extLst>
                </a:gridCol>
                <a:gridCol w="740664">
                  <a:extLst>
                    <a:ext uri="{9D8B030D-6E8A-4147-A177-3AD203B41FA5}">
                      <a16:colId xmlns:a16="http://schemas.microsoft.com/office/drawing/2014/main" val="3905363790"/>
                    </a:ext>
                  </a:extLst>
                </a:gridCol>
                <a:gridCol w="740664">
                  <a:extLst>
                    <a:ext uri="{9D8B030D-6E8A-4147-A177-3AD203B41FA5}">
                      <a16:colId xmlns:a16="http://schemas.microsoft.com/office/drawing/2014/main" val="73314028"/>
                    </a:ext>
                  </a:extLst>
                </a:gridCol>
                <a:gridCol w="740664">
                  <a:extLst>
                    <a:ext uri="{9D8B030D-6E8A-4147-A177-3AD203B41FA5}">
                      <a16:colId xmlns:a16="http://schemas.microsoft.com/office/drawing/2014/main" val="3618497970"/>
                    </a:ext>
                  </a:extLst>
                </a:gridCol>
                <a:gridCol w="740664">
                  <a:extLst>
                    <a:ext uri="{9D8B030D-6E8A-4147-A177-3AD203B41FA5}">
                      <a16:colId xmlns:a16="http://schemas.microsoft.com/office/drawing/2014/main" val="3361826504"/>
                    </a:ext>
                  </a:extLst>
                </a:gridCol>
                <a:gridCol w="740664">
                  <a:extLst>
                    <a:ext uri="{9D8B030D-6E8A-4147-A177-3AD203B41FA5}">
                      <a16:colId xmlns:a16="http://schemas.microsoft.com/office/drawing/2014/main" val="2455066060"/>
                    </a:ext>
                  </a:extLst>
                </a:gridCol>
                <a:gridCol w="740664">
                  <a:extLst>
                    <a:ext uri="{9D8B030D-6E8A-4147-A177-3AD203B41FA5}">
                      <a16:colId xmlns:a16="http://schemas.microsoft.com/office/drawing/2014/main" val="2564299923"/>
                    </a:ext>
                  </a:extLst>
                </a:gridCol>
                <a:gridCol w="740664">
                  <a:extLst>
                    <a:ext uri="{9D8B030D-6E8A-4147-A177-3AD203B41FA5}">
                      <a16:colId xmlns:a16="http://schemas.microsoft.com/office/drawing/2014/main" val="2751109377"/>
                    </a:ext>
                  </a:extLst>
                </a:gridCol>
                <a:gridCol w="740664">
                  <a:extLst>
                    <a:ext uri="{9D8B030D-6E8A-4147-A177-3AD203B41FA5}">
                      <a16:colId xmlns:a16="http://schemas.microsoft.com/office/drawing/2014/main" val="126178546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972324725"/>
                  </a:ext>
                </a:extLst>
              </a:tr>
              <a:tr h="370840">
                <a:tc>
                  <a:txBody>
                    <a:bodyPr/>
                    <a:lstStyle/>
                    <a:p>
                      <a:r>
                        <a:rPr lang="es-ES" sz="1000"/>
                        <a:t>Ministerio de Producción de la Nación Argentina</a:t>
                      </a:r>
                      <a:endParaRPr lang="en-US" sz="1000"/>
                    </a:p>
                  </a:txBody>
                  <a:tcPr/>
                </a:tc>
                <a:tc>
                  <a:txBody>
                    <a:bodyPr/>
                    <a:lstStyle/>
                    <a:p>
                      <a:r>
                        <a:rPr lang="en-US" sz="1000"/>
                        <a:t>98960</a:t>
                      </a:r>
                      <a:endParaRPr lang="en-US" sz="1000"/>
                    </a:p>
                  </a:txBody>
                  <a:tcPr/>
                </a:tc>
                <a:tc>
                  <a:txBody>
                    <a:bodyPr/>
                    <a:lstStyle/>
                    <a:p>
                      <a:r>
                        <a:rPr lang="en-US" sz="1000"/>
                        <a:t>3363</a:t>
                      </a:r>
                      <a:endParaRPr lang="en-US" sz="1000"/>
                    </a:p>
                  </a:txBody>
                  <a:tcPr/>
                </a:tc>
                <a:tc>
                  <a:txBody>
                    <a:bodyPr/>
                    <a:lstStyle/>
                    <a:p>
                      <a:r>
                        <a:rPr lang="en-US" sz="1000"/>
                        <a:t>23</a:t>
                      </a:r>
                      <a:endParaRPr lang="en-US" sz="1000"/>
                    </a:p>
                  </a:txBody>
                  <a:tcPr/>
                </a:tc>
                <a:tc>
                  <a:txBody>
                    <a:bodyPr/>
                    <a:lstStyle/>
                    <a:p>
                      <a:r>
                        <a:rPr lang="en-US" sz="1000"/>
                        <a:t>7585</a:t>
                      </a:r>
                      <a:endParaRPr lang="en-US" sz="1000"/>
                    </a:p>
                  </a:txBody>
                  <a:tcPr/>
                </a:tc>
                <a:tc>
                  <a:txBody>
                    <a:bodyPr/>
                    <a:lstStyle/>
                    <a:p>
                      <a:r>
                        <a:rPr lang="en-US" sz="1000"/>
                        <a:t>797</a:t>
                      </a:r>
                      <a:endParaRPr lang="en-US" sz="1000"/>
                    </a:p>
                  </a:txBody>
                  <a:tcPr/>
                </a:tc>
                <a:tc>
                  <a:txBody>
                    <a:bodyPr/>
                    <a:lstStyle/>
                    <a:p>
                      <a:r>
                        <a:rPr lang="en-US" sz="1000"/>
                        <a:t>8122</a:t>
                      </a:r>
                      <a:endParaRPr lang="en-US" sz="1000"/>
                    </a:p>
                  </a:txBody>
                  <a:tcPr/>
                </a:tc>
                <a:tc>
                  <a:txBody>
                    <a:bodyPr/>
                    <a:lstStyle/>
                    <a:p>
                      <a:r>
                        <a:rPr lang="en-US" sz="1000"/>
                        <a:t>0</a:t>
                      </a:r>
                      <a:endParaRPr lang="en-US" sz="1000"/>
                    </a:p>
                  </a:txBody>
                  <a:tcPr/>
                </a:tc>
                <a:tc>
                  <a:txBody>
                    <a:bodyPr/>
                    <a:lstStyle/>
                    <a:p>
                      <a:r>
                        <a:rPr lang="en-US" sz="1000"/>
                        <a:t>0.7376%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32621517"/>
                  </a:ext>
                </a:extLst>
              </a:tr>
              <a:tr h="370840">
                <a:tc>
                  <a:txBody>
                    <a:bodyPr/>
                    <a:lstStyle/>
                    <a:p>
                      <a:r>
                        <a:rPr lang="es-ES" sz="1000"/>
                        <a:t>Ministerio de Trabajo, Empleo y Seguridad Social de la Nación</a:t>
                      </a:r>
                      <a:endParaRPr lang="en-US" sz="1000"/>
                    </a:p>
                  </a:txBody>
                  <a:tcPr/>
                </a:tc>
                <a:tc>
                  <a:txBody>
                    <a:bodyPr/>
                    <a:lstStyle/>
                    <a:p>
                      <a:r>
                        <a:rPr lang="en-US" sz="1000"/>
                        <a:t>465090</a:t>
                      </a:r>
                      <a:endParaRPr lang="en-US" sz="1000"/>
                    </a:p>
                  </a:txBody>
                  <a:tcPr/>
                </a:tc>
                <a:tc>
                  <a:txBody>
                    <a:bodyPr/>
                    <a:lstStyle/>
                    <a:p>
                      <a:r>
                        <a:rPr lang="en-US" sz="1000"/>
                        <a:t>4829</a:t>
                      </a:r>
                      <a:endParaRPr lang="en-US" sz="1000"/>
                    </a:p>
                  </a:txBody>
                  <a:tcPr/>
                </a:tc>
                <a:tc>
                  <a:txBody>
                    <a:bodyPr/>
                    <a:lstStyle/>
                    <a:p>
                      <a:r>
                        <a:rPr lang="en-US" sz="1000"/>
                        <a:t>58</a:t>
                      </a:r>
                      <a:endParaRPr lang="en-US" sz="1000"/>
                    </a:p>
                  </a:txBody>
                  <a:tcPr/>
                </a:tc>
                <a:tc>
                  <a:txBody>
                    <a:bodyPr/>
                    <a:lstStyle/>
                    <a:p>
                      <a:r>
                        <a:rPr lang="en-US" sz="1000"/>
                        <a:t>9159</a:t>
                      </a:r>
                      <a:endParaRPr lang="en-US" sz="1000"/>
                    </a:p>
                  </a:txBody>
                  <a:tcPr/>
                </a:tc>
                <a:tc>
                  <a:txBody>
                    <a:bodyPr/>
                    <a:lstStyle/>
                    <a:p>
                      <a:r>
                        <a:rPr lang="en-US" sz="1000"/>
                        <a:t>1257</a:t>
                      </a:r>
                      <a:endParaRPr lang="en-US" sz="1000"/>
                    </a:p>
                  </a:txBody>
                  <a:tcPr/>
                </a:tc>
                <a:tc>
                  <a:txBody>
                    <a:bodyPr/>
                    <a:lstStyle/>
                    <a:p>
                      <a:r>
                        <a:rPr lang="en-US" sz="1000"/>
                        <a:t>5849</a:t>
                      </a:r>
                      <a:endParaRPr lang="en-US" sz="1000"/>
                    </a:p>
                  </a:txBody>
                  <a:tcPr/>
                </a:tc>
                <a:tc>
                  <a:txBody>
                    <a:bodyPr/>
                    <a:lstStyle/>
                    <a:p>
                      <a:r>
                        <a:rPr lang="en-US" sz="1000"/>
                        <a:t>0</a:t>
                      </a:r>
                      <a:endParaRPr lang="en-US" sz="1000"/>
                    </a:p>
                  </a:txBody>
                  <a:tcPr/>
                </a:tc>
                <a:tc>
                  <a:txBody>
                    <a:bodyPr/>
                    <a:lstStyle/>
                    <a:p>
                      <a:r>
                        <a:rPr lang="en-US" sz="1000"/>
                        <a:t>0.0606%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70978484"/>
                  </a:ext>
                </a:extLst>
              </a:tr>
              <a:tr h="370840">
                <a:tc>
                  <a:txBody>
                    <a:bodyPr/>
                    <a:lstStyle/>
                    <a:p>
                      <a:r>
                        <a:rPr lang="en-US" sz="1000"/>
                        <a:t>Francisco Cabrera</a:t>
                      </a:r>
                      <a:endParaRPr lang="en-US" sz="1000"/>
                    </a:p>
                  </a:txBody>
                  <a:tcPr/>
                </a:tc>
                <a:tc>
                  <a:txBody>
                    <a:bodyPr/>
                    <a:lstStyle/>
                    <a:p>
                      <a:r>
                        <a:rPr lang="en-US" sz="1000"/>
                        <a:t>8165</a:t>
                      </a:r>
                      <a:endParaRPr lang="en-US" sz="1000"/>
                    </a:p>
                  </a:txBody>
                  <a:tcPr/>
                </a:tc>
                <a:tc>
                  <a:txBody>
                    <a:bodyPr/>
                    <a:lstStyle/>
                    <a:p>
                      <a:r>
                        <a:rPr lang="en-US" sz="1000"/>
                        <a:t>48</a:t>
                      </a:r>
                      <a:endParaRPr lang="en-US" sz="1000"/>
                    </a:p>
                  </a:txBody>
                  <a:tcPr/>
                </a:tc>
                <a:tc>
                  <a:txBody>
                    <a:bodyPr/>
                    <a:lstStyle/>
                    <a:p>
                      <a:r>
                        <a:rPr lang="en-US" sz="1000"/>
                        <a:t>10</a:t>
                      </a:r>
                      <a:endParaRPr lang="en-US" sz="1000"/>
                    </a:p>
                  </a:txBody>
                  <a:tcPr/>
                </a:tc>
                <a:tc>
                  <a:txBody>
                    <a:bodyPr/>
                    <a:lstStyle/>
                    <a:p>
                      <a:r>
                        <a:rPr lang="en-US" sz="1000"/>
                        <a:t>490</a:t>
                      </a:r>
                      <a:endParaRPr lang="en-US" sz="1000"/>
                    </a:p>
                  </a:txBody>
                  <a:tcPr/>
                </a:tc>
                <a:tc>
                  <a:txBody>
                    <a:bodyPr/>
                    <a:lstStyle/>
                    <a:p>
                      <a:r>
                        <a:rPr lang="en-US" sz="1000"/>
                        <a:t>48</a:t>
                      </a:r>
                      <a:endParaRPr lang="en-US" sz="1000"/>
                    </a:p>
                  </a:txBody>
                  <a:tcPr/>
                </a:tc>
                <a:tc>
                  <a:txBody>
                    <a:bodyPr/>
                    <a:lstStyle/>
                    <a:p>
                      <a:r>
                        <a:rPr lang="en-US" sz="1000"/>
                        <a:t>111</a:t>
                      </a:r>
                      <a:endParaRPr lang="en-US" sz="1000"/>
                    </a:p>
                  </a:txBody>
                  <a:tcPr/>
                </a:tc>
                <a:tc>
                  <a:txBody>
                    <a:bodyPr/>
                    <a:lstStyle/>
                    <a:p>
                      <a:r>
                        <a:rPr lang="en-US" sz="1000"/>
                        <a:t>0</a:t>
                      </a:r>
                      <a:endParaRPr lang="en-US" sz="1000"/>
                    </a:p>
                  </a:txBody>
                  <a:tcPr/>
                </a:tc>
                <a:tc>
                  <a:txBody>
                    <a:bodyPr/>
                    <a:lstStyle/>
                    <a:p>
                      <a:r>
                        <a:rPr lang="en-US" sz="1000"/>
                        <a:t>0.7972%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301018788"/>
                  </a:ext>
                </a:extLst>
              </a:tr>
              <a:tr h="370840">
                <a:tc>
                  <a:txBody>
                    <a:bodyPr/>
                    <a:lstStyle/>
                    <a:p>
                      <a:r>
                        <a:rPr lang="es-ES" sz="1000"/>
                        <a:t>Ministerio de Transporte de la Nación Argentina</a:t>
                      </a:r>
                      <a:endParaRPr lang="en-US" sz="1000"/>
                    </a:p>
                  </a:txBody>
                  <a:tcPr/>
                </a:tc>
                <a:tc>
                  <a:txBody>
                    <a:bodyPr/>
                    <a:lstStyle/>
                    <a:p>
                      <a:r>
                        <a:rPr lang="en-US" sz="1000"/>
                        <a:t>90442</a:t>
                      </a:r>
                      <a:endParaRPr lang="en-US" sz="1000"/>
                    </a:p>
                  </a:txBody>
                  <a:tcPr/>
                </a:tc>
                <a:tc>
                  <a:txBody>
                    <a:bodyPr/>
                    <a:lstStyle/>
                    <a:p>
                      <a:r>
                        <a:rPr lang="en-US" sz="1000"/>
                        <a:t>4378</a:t>
                      </a:r>
                      <a:endParaRPr lang="en-US" sz="1000"/>
                    </a:p>
                  </a:txBody>
                  <a:tcPr/>
                </a:tc>
                <a:tc>
                  <a:txBody>
                    <a:bodyPr/>
                    <a:lstStyle/>
                    <a:p>
                      <a:r>
                        <a:rPr lang="en-US" sz="1000"/>
                        <a:t>26</a:t>
                      </a:r>
                      <a:endParaRPr lang="en-US" sz="1000"/>
                    </a:p>
                  </a:txBody>
                  <a:tcPr/>
                </a:tc>
                <a:tc>
                  <a:txBody>
                    <a:bodyPr/>
                    <a:lstStyle/>
                    <a:p>
                      <a:r>
                        <a:rPr lang="en-US" sz="1000"/>
                        <a:t>27071</a:t>
                      </a:r>
                      <a:endParaRPr lang="en-US" sz="1000"/>
                    </a:p>
                  </a:txBody>
                  <a:tcPr/>
                </a:tc>
                <a:tc>
                  <a:txBody>
                    <a:bodyPr/>
                    <a:lstStyle/>
                    <a:p>
                      <a:r>
                        <a:rPr lang="en-US" sz="1000"/>
                        <a:t>2891</a:t>
                      </a:r>
                      <a:endParaRPr lang="en-US" sz="1000"/>
                    </a:p>
                  </a:txBody>
                  <a:tcPr/>
                </a:tc>
                <a:tc>
                  <a:txBody>
                    <a:bodyPr/>
                    <a:lstStyle/>
                    <a:p>
                      <a:r>
                        <a:rPr lang="en-US" sz="1000"/>
                        <a:t>17065</a:t>
                      </a:r>
                      <a:endParaRPr lang="en-US" sz="1000"/>
                    </a:p>
                  </a:txBody>
                  <a:tcPr/>
                </a:tc>
                <a:tc>
                  <a:txBody>
                    <a:bodyPr/>
                    <a:lstStyle/>
                    <a:p>
                      <a:r>
                        <a:rPr lang="en-US" sz="1000"/>
                        <a:t>59</a:t>
                      </a:r>
                      <a:endParaRPr lang="en-US" sz="1000"/>
                    </a:p>
                  </a:txBody>
                  <a:tcPr/>
                </a:tc>
                <a:tc>
                  <a:txBody>
                    <a:bodyPr/>
                    <a:lstStyle/>
                    <a:p>
                      <a:r>
                        <a:rPr lang="en-US" sz="1000"/>
                        <a:t>2.0495%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3377008"/>
                  </a:ext>
                </a:extLst>
              </a:tr>
              <a:tr h="370840">
                <a:tc>
                  <a:txBody>
                    <a:bodyPr/>
                    <a:lstStyle/>
                    <a:p>
                      <a:r>
                        <a:rPr lang="en-US" sz="1000"/>
                        <a:t>Revista PYMES</a:t>
                      </a:r>
                      <a:endParaRPr lang="en-US" sz="1000"/>
                    </a:p>
                  </a:txBody>
                  <a:tcPr/>
                </a:tc>
                <a:tc>
                  <a:txBody>
                    <a:bodyPr/>
                    <a:lstStyle/>
                    <a:p>
                      <a:r>
                        <a:rPr lang="en-US" sz="1000"/>
                        <a:t>34098</a:t>
                      </a:r>
                      <a:endParaRPr lang="en-US" sz="1000"/>
                    </a:p>
                  </a:txBody>
                  <a:tcPr/>
                </a:tc>
                <a:tc>
                  <a:txBody>
                    <a:bodyPr/>
                    <a:lstStyle/>
                    <a:p>
                      <a:r>
                        <a:rPr lang="en-US" sz="1000"/>
                        <a:t>124</a:t>
                      </a:r>
                      <a:endParaRPr lang="en-US" sz="1000"/>
                    </a:p>
                  </a:txBody>
                  <a:tcPr/>
                </a:tc>
                <a:tc>
                  <a:txBody>
                    <a:bodyPr/>
                    <a:lstStyle/>
                    <a:p>
                      <a:r>
                        <a:rPr lang="en-US" sz="1000"/>
                        <a:t>16</a:t>
                      </a:r>
                      <a:endParaRPr lang="en-US" sz="1000"/>
                    </a:p>
                  </a:txBody>
                  <a:tcPr/>
                </a:tc>
                <a:tc>
                  <a:txBody>
                    <a:bodyPr/>
                    <a:lstStyle/>
                    <a:p>
                      <a:r>
                        <a:rPr lang="en-US" sz="1000"/>
                        <a:t>203</a:t>
                      </a:r>
                      <a:endParaRPr lang="en-US" sz="1000"/>
                    </a:p>
                  </a:txBody>
                  <a:tcPr/>
                </a:tc>
                <a:tc>
                  <a:txBody>
                    <a:bodyPr/>
                    <a:lstStyle/>
                    <a:p>
                      <a:r>
                        <a:rPr lang="en-US" sz="1000"/>
                        <a:t>6</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0.0463%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7407301"/>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481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07367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116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0119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19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43792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04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53145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8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2258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662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6257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5058053"/>
                    </a:ext>
                  </a:extLst>
                </a:gridCol>
                <a:gridCol w="658368">
                  <a:extLst>
                    <a:ext uri="{9D8B030D-6E8A-4147-A177-3AD203B41FA5}">
                      <a16:colId xmlns:a16="http://schemas.microsoft.com/office/drawing/2014/main" val="1430082169"/>
                    </a:ext>
                  </a:extLst>
                </a:gridCol>
                <a:gridCol w="658368">
                  <a:extLst>
                    <a:ext uri="{9D8B030D-6E8A-4147-A177-3AD203B41FA5}">
                      <a16:colId xmlns:a16="http://schemas.microsoft.com/office/drawing/2014/main" val="3946871591"/>
                    </a:ext>
                  </a:extLst>
                </a:gridCol>
                <a:gridCol w="658368">
                  <a:extLst>
                    <a:ext uri="{9D8B030D-6E8A-4147-A177-3AD203B41FA5}">
                      <a16:colId xmlns:a16="http://schemas.microsoft.com/office/drawing/2014/main" val="3901085444"/>
                    </a:ext>
                  </a:extLst>
                </a:gridCol>
                <a:gridCol w="658368">
                  <a:extLst>
                    <a:ext uri="{9D8B030D-6E8A-4147-A177-3AD203B41FA5}">
                      <a16:colId xmlns:a16="http://schemas.microsoft.com/office/drawing/2014/main" val="204073455"/>
                    </a:ext>
                  </a:extLst>
                </a:gridCol>
                <a:gridCol w="658368">
                  <a:extLst>
                    <a:ext uri="{9D8B030D-6E8A-4147-A177-3AD203B41FA5}">
                      <a16:colId xmlns:a16="http://schemas.microsoft.com/office/drawing/2014/main" val="3875646436"/>
                    </a:ext>
                  </a:extLst>
                </a:gridCol>
                <a:gridCol w="658368">
                  <a:extLst>
                    <a:ext uri="{9D8B030D-6E8A-4147-A177-3AD203B41FA5}">
                      <a16:colId xmlns:a16="http://schemas.microsoft.com/office/drawing/2014/main" val="3434353717"/>
                    </a:ext>
                  </a:extLst>
                </a:gridCol>
                <a:gridCol w="658368">
                  <a:extLst>
                    <a:ext uri="{9D8B030D-6E8A-4147-A177-3AD203B41FA5}">
                      <a16:colId xmlns:a16="http://schemas.microsoft.com/office/drawing/2014/main" val="52809607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963082683"/>
                  </a:ext>
                </a:extLst>
              </a:tr>
              <a:tr h="370840">
                <a:tc>
                  <a:txBody>
                    <a:bodyPr/>
                    <a:lstStyle/>
                    <a:p>
                      <a:r>
                        <a:rPr lang="es-ES" sz="1000" b="1"/>
                        <a:t>Ministerio de Transporte de la Nación Argentina - 2017-01-19 13:42:57</a:t>
                      </a:r>
                      <a:r>
                        <a:rPr lang="es-ES" sz="1000"/>
                        <a:t>
Este es uno de los puentes más lindos de nuestro país. ¿Lo cruzaste alguna vez?</a:t>
                      </a:r>
                      <a:endParaRPr lang="en-US" sz="1000"/>
                    </a:p>
                  </a:txBody>
                  <a:tcPr/>
                </a:tc>
                <a:tc>
                  <a:txBody>
                    <a:bodyPr/>
                    <a:lstStyle/>
                    <a:p>
                      <a:r>
                        <a:rPr lang="en-US" sz="1000"/>
                        <a:t>12809</a:t>
                      </a:r>
                      <a:endParaRPr lang="en-US" sz="1000"/>
                    </a:p>
                  </a:txBody>
                  <a:tcPr/>
                </a:tc>
                <a:tc>
                  <a:txBody>
                    <a:bodyPr/>
                    <a:lstStyle/>
                    <a:p>
                      <a:r>
                        <a:rPr lang="en-US" sz="1000"/>
                        <a:t>4292</a:t>
                      </a:r>
                      <a:endParaRPr lang="en-US" sz="1000"/>
                    </a:p>
                  </a:txBody>
                  <a:tcPr/>
                </a:tc>
                <a:tc>
                  <a:txBody>
                    <a:bodyPr/>
                    <a:lstStyle/>
                    <a:p>
                      <a:r>
                        <a:rPr lang="en-US" sz="1000"/>
                        <a:t>515</a:t>
                      </a:r>
                      <a:endParaRPr lang="en-US" sz="1000"/>
                    </a:p>
                  </a:txBody>
                  <a:tcPr/>
                </a:tc>
                <a:tc>
                  <a:txBody>
                    <a:bodyPr/>
                    <a:lstStyle/>
                    <a:p>
                      <a:r>
                        <a:rPr lang="en-US" sz="1000"/>
                        <a:t>8002</a:t>
                      </a:r>
                      <a:endParaRPr lang="en-US" sz="1000"/>
                    </a:p>
                  </a:txBody>
                  <a:tcPr/>
                </a:tc>
                <a:tc>
                  <a:txBody>
                    <a:bodyPr/>
                    <a:lstStyle/>
                    <a:p>
                      <a:r>
                        <a:rPr lang="en-US" sz="1000"/>
                        <a:t>14.5176%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5172096"/>
                  </a:ext>
                </a:extLst>
              </a:tr>
              <a:tr h="370840">
                <a:tc>
                  <a:txBody>
                    <a:bodyPr/>
                    <a:lstStyle/>
                    <a:p>
                      <a:r>
                        <a:rPr lang="es-ES" sz="1000" b="1"/>
                        <a:t>Ministerio de Trabajo, Empleo y Seguridad Social de la Nación - 2017-01-31 12:40:12</a:t>
                      </a:r>
                      <a:r>
                        <a:rPr lang="es-ES" sz="1000"/>
                        <a:t>
#CAPACITATE 
Comienza el mes de febrero y tenés varios cursos en la Ciudad Autónoma de #BuenosAires para mejorar tu empleabilidad. 
Informate sobre estas capacitaciones gratuitas que empiezan ahora, y las de los próximos meses haciendo click en https://lnkd.in/esVfm8u. 
¡Inscribite!</a:t>
                      </a:r>
                      <a:endParaRPr lang="en-US" sz="1000"/>
                    </a:p>
                  </a:txBody>
                  <a:tcPr/>
                </a:tc>
                <a:tc>
                  <a:txBody>
                    <a:bodyPr/>
                    <a:lstStyle/>
                    <a:p>
                      <a:r>
                        <a:rPr lang="en-US" sz="1000"/>
                        <a:t>6167</a:t>
                      </a:r>
                      <a:endParaRPr lang="en-US" sz="1000"/>
                    </a:p>
                  </a:txBody>
                  <a:tcPr/>
                </a:tc>
                <a:tc>
                  <a:txBody>
                    <a:bodyPr/>
                    <a:lstStyle/>
                    <a:p>
                      <a:r>
                        <a:rPr lang="en-US" sz="1000"/>
                        <a:t>2400</a:t>
                      </a:r>
                      <a:endParaRPr lang="en-US" sz="1000"/>
                    </a:p>
                  </a:txBody>
                  <a:tcPr/>
                </a:tc>
                <a:tc>
                  <a:txBody>
                    <a:bodyPr/>
                    <a:lstStyle/>
                    <a:p>
                      <a:r>
                        <a:rPr lang="en-US" sz="1000"/>
                        <a:t>420</a:t>
                      </a:r>
                      <a:endParaRPr lang="en-US" sz="1000"/>
                    </a:p>
                  </a:txBody>
                  <a:tcPr/>
                </a:tc>
                <a:tc>
                  <a:txBody>
                    <a:bodyPr/>
                    <a:lstStyle/>
                    <a:p>
                      <a:r>
                        <a:rPr lang="en-US" sz="1000"/>
                        <a:t>3347</a:t>
                      </a:r>
                      <a:endParaRPr lang="en-US" sz="1000"/>
                    </a:p>
                  </a:txBody>
                  <a:tcPr/>
                </a:tc>
                <a:tc>
                  <a:txBody>
                    <a:bodyPr/>
                    <a:lstStyle/>
                    <a:p>
                      <a:r>
                        <a:rPr lang="en-US" sz="1000"/>
                        <a:t>1.3260%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41928176"/>
                  </a:ext>
                </a:extLst>
              </a:tr>
              <a:tr h="370840">
                <a:tc>
                  <a:txBody>
                    <a:bodyPr/>
                    <a:lstStyle/>
                    <a:p>
                      <a:r>
                        <a:rPr lang="es-ES" sz="1000" b="1"/>
                        <a:t>Ministerio de Transporte de la Nación Argentina - 2017-01-04 17:15:44</a:t>
                      </a:r>
                      <a:r>
                        <a:rPr lang="es-ES" sz="1000"/>
                        <a:t>
DESDE EL SOTERRAMIENTO DEL TREN SARMIENTO. 
La tuneladora sigue avanzando.</a:t>
                      </a:r>
                      <a:endParaRPr lang="en-US" sz="1000"/>
                    </a:p>
                  </a:txBody>
                  <a:tcPr/>
                </a:tc>
                <a:tc>
                  <a:txBody>
                    <a:bodyPr/>
                    <a:lstStyle/>
                    <a:p>
                      <a:r>
                        <a:rPr lang="en-US" sz="1000"/>
                        <a:t>3952</a:t>
                      </a:r>
                      <a:endParaRPr lang="en-US" sz="1000"/>
                    </a:p>
                  </a:txBody>
                  <a:tcPr/>
                </a:tc>
                <a:tc>
                  <a:txBody>
                    <a:bodyPr/>
                    <a:lstStyle/>
                    <a:p>
                      <a:r>
                        <a:rPr lang="en-US" sz="1000"/>
                        <a:t>2411</a:t>
                      </a:r>
                      <a:endParaRPr lang="en-US" sz="1000"/>
                    </a:p>
                  </a:txBody>
                  <a:tcPr/>
                </a:tc>
                <a:tc>
                  <a:txBody>
                    <a:bodyPr/>
                    <a:lstStyle/>
                    <a:p>
                      <a:r>
                        <a:rPr lang="en-US" sz="1000"/>
                        <a:t>646</a:t>
                      </a:r>
                      <a:endParaRPr lang="en-US" sz="1000"/>
                    </a:p>
                  </a:txBody>
                  <a:tcPr/>
                </a:tc>
                <a:tc>
                  <a:txBody>
                    <a:bodyPr/>
                    <a:lstStyle/>
                    <a:p>
                      <a:r>
                        <a:rPr lang="en-US" sz="1000"/>
                        <a:t>895</a:t>
                      </a:r>
                      <a:endParaRPr lang="en-US" sz="1000"/>
                    </a:p>
                  </a:txBody>
                  <a:tcPr/>
                </a:tc>
                <a:tc>
                  <a:txBody>
                    <a:bodyPr/>
                    <a:lstStyle/>
                    <a:p>
                      <a:r>
                        <a:rPr lang="en-US" sz="1000"/>
                        <a:t>4.5660%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90882381"/>
                  </a:ext>
                </a:extLst>
              </a:tr>
              <a:tr h="370840">
                <a:tc>
                  <a:txBody>
                    <a:bodyPr/>
                    <a:lstStyle/>
                    <a:p>
                      <a:r>
                        <a:rPr lang="es-ES" sz="1000" b="1"/>
                        <a:t>Ministerio de Transporte de la Nación Argentina - 2017-01-04 17:50:50</a:t>
                      </a:r>
                      <a:r>
                        <a:rPr lang="es-ES" sz="1000"/>
                        <a:t>
Así se ve por dentro la obra del soterramiento del Tren Sarmiento. Este túnel unirá Castelar con Caballito.</a:t>
                      </a:r>
                      <a:endParaRPr lang="en-US" sz="1000"/>
                    </a:p>
                  </a:txBody>
                  <a:tcPr/>
                </a:tc>
                <a:tc>
                  <a:txBody>
                    <a:bodyPr/>
                    <a:lstStyle/>
                    <a:p>
                      <a:r>
                        <a:rPr lang="en-US" sz="1000"/>
                        <a:t>3041</a:t>
                      </a:r>
                      <a:endParaRPr lang="en-US" sz="1000"/>
                    </a:p>
                  </a:txBody>
                  <a:tcPr/>
                </a:tc>
                <a:tc>
                  <a:txBody>
                    <a:bodyPr/>
                    <a:lstStyle/>
                    <a:p>
                      <a:r>
                        <a:rPr lang="en-US" sz="1000"/>
                        <a:t>2004</a:t>
                      </a:r>
                      <a:endParaRPr lang="en-US" sz="1000"/>
                    </a:p>
                  </a:txBody>
                  <a:tcPr/>
                </a:tc>
                <a:tc>
                  <a:txBody>
                    <a:bodyPr/>
                    <a:lstStyle/>
                    <a:p>
                      <a:r>
                        <a:rPr lang="en-US" sz="1000"/>
                        <a:t>241</a:t>
                      </a:r>
                      <a:endParaRPr lang="en-US" sz="1000"/>
                    </a:p>
                  </a:txBody>
                  <a:tcPr/>
                </a:tc>
                <a:tc>
                  <a:txBody>
                    <a:bodyPr/>
                    <a:lstStyle/>
                    <a:p>
                      <a:r>
                        <a:rPr lang="en-US" sz="1000"/>
                        <a:t>796</a:t>
                      </a:r>
                      <a:endParaRPr lang="en-US" sz="1000"/>
                    </a:p>
                  </a:txBody>
                  <a:tcPr/>
                </a:tc>
                <a:tc>
                  <a:txBody>
                    <a:bodyPr/>
                    <a:lstStyle/>
                    <a:p>
                      <a:r>
                        <a:rPr lang="en-US" sz="1000"/>
                        <a:t>3.5135%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12336349"/>
                  </a:ext>
                </a:extLst>
              </a:tr>
              <a:tr h="370840">
                <a:tc>
                  <a:txBody>
                    <a:bodyPr/>
                    <a:lstStyle/>
                    <a:p>
                      <a:r>
                        <a:rPr lang="es-ES" sz="1000" b="1"/>
                        <a:t>Ministerio de Transporte de la Nación Argentina - 2017-01-11 12:58:19</a:t>
                      </a:r>
                      <a:r>
                        <a:rPr lang="es-ES" sz="1000"/>
                        <a:t>
¿Querés conocer de cerca la obra que va a transformar la línea Sarmiento?
👇🏻</a:t>
                      </a:r>
                      <a:endParaRPr lang="en-US" sz="1000"/>
                    </a:p>
                  </a:txBody>
                  <a:tcPr/>
                </a:tc>
                <a:tc>
                  <a:txBody>
                    <a:bodyPr/>
                    <a:lstStyle/>
                    <a:p>
                      <a:r>
                        <a:rPr lang="en-US" sz="1000"/>
                        <a:t>2956</a:t>
                      </a:r>
                      <a:endParaRPr lang="en-US" sz="1000"/>
                    </a:p>
                  </a:txBody>
                  <a:tcPr/>
                </a:tc>
                <a:tc>
                  <a:txBody>
                    <a:bodyPr/>
                    <a:lstStyle/>
                    <a:p>
                      <a:r>
                        <a:rPr lang="en-US" sz="1000"/>
                        <a:t>1620</a:t>
                      </a:r>
                      <a:endParaRPr lang="en-US" sz="1000"/>
                    </a:p>
                  </a:txBody>
                  <a:tcPr/>
                </a:tc>
                <a:tc>
                  <a:txBody>
                    <a:bodyPr/>
                    <a:lstStyle/>
                    <a:p>
                      <a:r>
                        <a:rPr lang="en-US" sz="1000"/>
                        <a:t>154</a:t>
                      </a:r>
                      <a:endParaRPr lang="en-US" sz="1000"/>
                    </a:p>
                  </a:txBody>
                  <a:tcPr/>
                </a:tc>
                <a:tc>
                  <a:txBody>
                    <a:bodyPr/>
                    <a:lstStyle/>
                    <a:p>
                      <a:r>
                        <a:rPr lang="en-US" sz="1000"/>
                        <a:t>1182</a:t>
                      </a:r>
                      <a:endParaRPr lang="en-US" sz="1000"/>
                    </a:p>
                  </a:txBody>
                  <a:tcPr/>
                </a:tc>
                <a:tc>
                  <a:txBody>
                    <a:bodyPr/>
                    <a:lstStyle/>
                    <a:p>
                      <a:r>
                        <a:rPr lang="en-US" sz="1000"/>
                        <a:t>3.3915%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98254853"/>
                  </a:ext>
                </a:extLst>
              </a:tr>
              <a:tr h="370840">
                <a:tc>
                  <a:txBody>
                    <a:bodyPr/>
                    <a:lstStyle/>
                    <a:p>
                      <a:r>
                        <a:rPr lang="es-ES" sz="1000" b="1"/>
                        <a:t>Ministerio de Transporte de la Nación Argentina - 2017-01-13 15:31:30</a:t>
                      </a:r>
                      <a:r>
                        <a:rPr lang="es-ES" sz="1000"/>
                        <a:t>
AVANZAN LAS OBRAS EN LAS ESTACIONES DEL BELGRANO SUR
Acá vemos los trabajos en las estaciones Marinos del Crucero General Belgrano, Rafael Castillo, Presidente Illia y Villa Soldati. Estamos mejorando los accesos, instalando rampas, construyendo escaleras y colocando nuevos refugios para que la espera sea más placentera. También estamos reacondicionando los baños e instalando nuevos puestos SUBE. Estas obras van a mejorar la experiencia de viaje de más de 35.000 personas que utilizan estos ramales de la línea Belgrano Sur diariamente. #MásObras</a:t>
                      </a:r>
                      <a:endParaRPr lang="en-US" sz="1000"/>
                    </a:p>
                  </a:txBody>
                  <a:tcPr/>
                </a:tc>
                <a:tc>
                  <a:txBody>
                    <a:bodyPr/>
                    <a:lstStyle/>
                    <a:p>
                      <a:r>
                        <a:rPr lang="en-US" sz="1000"/>
                        <a:t>2673</a:t>
                      </a:r>
                      <a:endParaRPr lang="en-US" sz="1000"/>
                    </a:p>
                  </a:txBody>
                  <a:tcPr/>
                </a:tc>
                <a:tc>
                  <a:txBody>
                    <a:bodyPr/>
                    <a:lstStyle/>
                    <a:p>
                      <a:r>
                        <a:rPr lang="en-US" sz="1000"/>
                        <a:t>1603</a:t>
                      </a:r>
                      <a:endParaRPr lang="en-US" sz="1000"/>
                    </a:p>
                  </a:txBody>
                  <a:tcPr/>
                </a:tc>
                <a:tc>
                  <a:txBody>
                    <a:bodyPr/>
                    <a:lstStyle/>
                    <a:p>
                      <a:r>
                        <a:rPr lang="en-US" sz="1000"/>
                        <a:t>134</a:t>
                      </a:r>
                      <a:endParaRPr lang="en-US" sz="1000"/>
                    </a:p>
                  </a:txBody>
                  <a:tcPr/>
                </a:tc>
                <a:tc>
                  <a:txBody>
                    <a:bodyPr/>
                    <a:lstStyle/>
                    <a:p>
                      <a:r>
                        <a:rPr lang="en-US" sz="1000"/>
                        <a:t>936</a:t>
                      </a:r>
                      <a:endParaRPr lang="en-US" sz="1000"/>
                    </a:p>
                  </a:txBody>
                  <a:tcPr/>
                </a:tc>
                <a:tc>
                  <a:txBody>
                    <a:bodyPr/>
                    <a:lstStyle/>
                    <a:p>
                      <a:r>
                        <a:rPr lang="en-US" sz="1000"/>
                        <a:t>3.0598%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66772908"/>
                  </a:ext>
                </a:extLst>
              </a:tr>
              <a:tr h="370840">
                <a:tc>
                  <a:txBody>
                    <a:bodyPr/>
                    <a:lstStyle/>
                    <a:p>
                      <a:r>
                        <a:rPr lang="es-ES" sz="1000" b="1"/>
                        <a:t>Ministerio de Transporte de la Nación Argentina - 2017-01-03 16:19:49</a:t>
                      </a:r>
                      <a:r>
                        <a:rPr lang="es-ES" sz="1000"/>
                        <a:t>
Descargamos 131 vagones en Puerto Buenos Aires para la línea San Martín. Estos vagones son de tipo tolva minera, lo que significa que sirven para transportar diferentes tipos de piedras como canto rodado o balasto, el material que utilizamos para nivelar las vías.</a:t>
                      </a:r>
                      <a:endParaRPr lang="en-US" sz="1000"/>
                    </a:p>
                  </a:txBody>
                  <a:tcPr/>
                </a:tc>
                <a:tc>
                  <a:txBody>
                    <a:bodyPr/>
                    <a:lstStyle/>
                    <a:p>
                      <a:r>
                        <a:rPr lang="en-US" sz="1000"/>
                        <a:t>2620</a:t>
                      </a:r>
                      <a:endParaRPr lang="en-US" sz="1000"/>
                    </a:p>
                  </a:txBody>
                  <a:tcPr/>
                </a:tc>
                <a:tc>
                  <a:txBody>
                    <a:bodyPr/>
                    <a:lstStyle/>
                    <a:p>
                      <a:r>
                        <a:rPr lang="en-US" sz="1000"/>
                        <a:t>1813</a:t>
                      </a:r>
                      <a:endParaRPr lang="en-US" sz="1000"/>
                    </a:p>
                  </a:txBody>
                  <a:tcPr/>
                </a:tc>
                <a:tc>
                  <a:txBody>
                    <a:bodyPr/>
                    <a:lstStyle/>
                    <a:p>
                      <a:r>
                        <a:rPr lang="en-US" sz="1000"/>
                        <a:t>183</a:t>
                      </a:r>
                      <a:endParaRPr lang="en-US" sz="1000"/>
                    </a:p>
                  </a:txBody>
                  <a:tcPr/>
                </a:tc>
                <a:tc>
                  <a:txBody>
                    <a:bodyPr/>
                    <a:lstStyle/>
                    <a:p>
                      <a:r>
                        <a:rPr lang="en-US" sz="1000"/>
                        <a:t>624</a:t>
                      </a:r>
                      <a:endParaRPr lang="en-US" sz="1000"/>
                    </a:p>
                  </a:txBody>
                  <a:tcPr/>
                </a:tc>
                <a:tc>
                  <a:txBody>
                    <a:bodyPr/>
                    <a:lstStyle/>
                    <a:p>
                      <a:r>
                        <a:rPr lang="en-US" sz="1000"/>
                        <a:t>3.0329%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62318937"/>
                  </a:ext>
                </a:extLst>
              </a:tr>
              <a:tr h="370840">
                <a:tc>
                  <a:txBody>
                    <a:bodyPr/>
                    <a:lstStyle/>
                    <a:p>
                      <a:r>
                        <a:rPr lang="es-ES" sz="1000" b="1"/>
                        <a:t>Ministerio de Producción de la Nación Argentina - 2017-01-12 18:30:00</a:t>
                      </a:r>
                      <a:r>
                        <a:rPr lang="es-ES" sz="1000"/>
                        <a:t>
LA MIEL ARGENTINA LLEGA A MÁS DE 25 PAÍSES 
Entre enero y noviembre de 2016 se exportaron más de 70 mil toneladas de miel a granel, un 75% más que el año anterior</a:t>
                      </a:r>
                      <a:endParaRPr lang="en-US" sz="1000"/>
                    </a:p>
                  </a:txBody>
                  <a:tcPr/>
                </a:tc>
                <a:tc>
                  <a:txBody>
                    <a:bodyPr/>
                    <a:lstStyle/>
                    <a:p>
                      <a:r>
                        <a:rPr lang="en-US" sz="1000"/>
                        <a:t>2615</a:t>
                      </a:r>
                      <a:endParaRPr lang="en-US" sz="1000"/>
                    </a:p>
                  </a:txBody>
                  <a:tcPr/>
                </a:tc>
                <a:tc>
                  <a:txBody>
                    <a:bodyPr/>
                    <a:lstStyle/>
                    <a:p>
                      <a:r>
                        <a:rPr lang="en-US" sz="1000"/>
                        <a:t>926</a:t>
                      </a:r>
                      <a:endParaRPr lang="en-US" sz="1000"/>
                    </a:p>
                  </a:txBody>
                  <a:tcPr/>
                </a:tc>
                <a:tc>
                  <a:txBody>
                    <a:bodyPr/>
                    <a:lstStyle/>
                    <a:p>
                      <a:r>
                        <a:rPr lang="en-US" sz="1000"/>
                        <a:t>40</a:t>
                      </a:r>
                      <a:endParaRPr lang="en-US" sz="1000"/>
                    </a:p>
                  </a:txBody>
                  <a:tcPr/>
                </a:tc>
                <a:tc>
                  <a:txBody>
                    <a:bodyPr/>
                    <a:lstStyle/>
                    <a:p>
                      <a:r>
                        <a:rPr lang="en-US" sz="1000"/>
                        <a:t>1649</a:t>
                      </a:r>
                      <a:endParaRPr lang="en-US" sz="1000"/>
                    </a:p>
                  </a:txBody>
                  <a:tcPr/>
                </a:tc>
                <a:tc>
                  <a:txBody>
                    <a:bodyPr/>
                    <a:lstStyle/>
                    <a:p>
                      <a:r>
                        <a:rPr lang="en-US" sz="1000"/>
                        <a:t>2.7121%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33811272"/>
                  </a:ext>
                </a:extLst>
              </a:tr>
              <a:tr h="370840">
                <a:tc>
                  <a:txBody>
                    <a:bodyPr/>
                    <a:lstStyle/>
                    <a:p>
                      <a:r>
                        <a:rPr lang="es-ES" sz="1000" b="1"/>
                        <a:t>Ministerio de Producción de la Nación Argentina - 2017-01-24 16:15:00</a:t>
                      </a:r>
                      <a:r>
                        <a:rPr lang="es-ES" sz="1000"/>
                        <a:t>
Queremos que tengas más información para que decidas mejor tus compras. Con precios transparentes ganás derechos como consumidor https://goo.gl/RJxklP</a:t>
                      </a:r>
                      <a:endParaRPr lang="en-US" sz="1000"/>
                    </a:p>
                  </a:txBody>
                  <a:tcPr/>
                </a:tc>
                <a:tc>
                  <a:txBody>
                    <a:bodyPr/>
                    <a:lstStyle/>
                    <a:p>
                      <a:r>
                        <a:rPr lang="en-US" sz="1000"/>
                        <a:t>2257</a:t>
                      </a:r>
                      <a:endParaRPr lang="en-US" sz="1000"/>
                    </a:p>
                  </a:txBody>
                  <a:tcPr/>
                </a:tc>
                <a:tc>
                  <a:txBody>
                    <a:bodyPr/>
                    <a:lstStyle/>
                    <a:p>
                      <a:r>
                        <a:rPr lang="en-US" sz="1000"/>
                        <a:t>376</a:t>
                      </a:r>
                      <a:endParaRPr lang="en-US" sz="1000"/>
                    </a:p>
                  </a:txBody>
                  <a:tcPr/>
                </a:tc>
                <a:tc>
                  <a:txBody>
                    <a:bodyPr/>
                    <a:lstStyle/>
                    <a:p>
                      <a:r>
                        <a:rPr lang="en-US" sz="1000"/>
                        <a:t>71</a:t>
                      </a:r>
                      <a:endParaRPr lang="en-US" sz="1000"/>
                    </a:p>
                  </a:txBody>
                  <a:tcPr/>
                </a:tc>
                <a:tc>
                  <a:txBody>
                    <a:bodyPr/>
                    <a:lstStyle/>
                    <a:p>
                      <a:r>
                        <a:rPr lang="en-US" sz="1000"/>
                        <a:t>1810</a:t>
                      </a:r>
                      <a:endParaRPr lang="en-US" sz="1000"/>
                    </a:p>
                  </a:txBody>
                  <a:tcPr/>
                </a:tc>
                <a:tc>
                  <a:txBody>
                    <a:bodyPr/>
                    <a:lstStyle/>
                    <a:p>
                      <a:r>
                        <a:rPr lang="en-US" sz="1000"/>
                        <a:t>2.3034%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17256928"/>
                  </a:ext>
                </a:extLst>
              </a:tr>
              <a:tr h="370840">
                <a:tc>
                  <a:txBody>
                    <a:bodyPr/>
                    <a:lstStyle/>
                    <a:p>
                      <a:r>
                        <a:rPr lang="es-ES" sz="1000" b="1"/>
                        <a:t>Ministerio de Producción de la Nación Argentina - 2017-01-08 12:30:00</a:t>
                      </a:r>
                      <a:r>
                        <a:rPr lang="es-ES" sz="1000"/>
                        <a:t>
De #Tucumán al mundo. Imágenes de Early Crop S.A.</a:t>
                      </a:r>
                      <a:endParaRPr lang="en-US" sz="1000"/>
                    </a:p>
                  </a:txBody>
                  <a:tcPr/>
                </a:tc>
                <a:tc>
                  <a:txBody>
                    <a:bodyPr/>
                    <a:lstStyle/>
                    <a:p>
                      <a:r>
                        <a:rPr lang="en-US" sz="1000"/>
                        <a:t>1997</a:t>
                      </a:r>
                      <a:endParaRPr lang="en-US" sz="1000"/>
                    </a:p>
                  </a:txBody>
                  <a:tcPr/>
                </a:tc>
                <a:tc>
                  <a:txBody>
                    <a:bodyPr/>
                    <a:lstStyle/>
                    <a:p>
                      <a:r>
                        <a:rPr lang="en-US" sz="1000"/>
                        <a:t>1073</a:t>
                      </a:r>
                      <a:endParaRPr lang="en-US" sz="1000"/>
                    </a:p>
                  </a:txBody>
                  <a:tcPr/>
                </a:tc>
                <a:tc>
                  <a:txBody>
                    <a:bodyPr/>
                    <a:lstStyle/>
                    <a:p>
                      <a:r>
                        <a:rPr lang="en-US" sz="1000"/>
                        <a:t>73</a:t>
                      </a:r>
                      <a:endParaRPr lang="en-US" sz="1000"/>
                    </a:p>
                  </a:txBody>
                  <a:tcPr/>
                </a:tc>
                <a:tc>
                  <a:txBody>
                    <a:bodyPr/>
                    <a:lstStyle/>
                    <a:p>
                      <a:r>
                        <a:rPr lang="en-US" sz="1000"/>
                        <a:t>851</a:t>
                      </a:r>
                      <a:endParaRPr lang="en-US" sz="1000"/>
                    </a:p>
                  </a:txBody>
                  <a:tcPr/>
                </a:tc>
                <a:tc>
                  <a:txBody>
                    <a:bodyPr/>
                    <a:lstStyle/>
                    <a:p>
                      <a:r>
                        <a:rPr lang="en-US" sz="1000"/>
                        <a:t>2.0818%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86758910"/>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376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664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4331115"/>
                    </a:ext>
                  </a:extLst>
                </a:gridCol>
                <a:gridCol w="658368">
                  <a:extLst>
                    <a:ext uri="{9D8B030D-6E8A-4147-A177-3AD203B41FA5}">
                      <a16:colId xmlns:a16="http://schemas.microsoft.com/office/drawing/2014/main" val="3581689159"/>
                    </a:ext>
                  </a:extLst>
                </a:gridCol>
                <a:gridCol w="658368">
                  <a:extLst>
                    <a:ext uri="{9D8B030D-6E8A-4147-A177-3AD203B41FA5}">
                      <a16:colId xmlns:a16="http://schemas.microsoft.com/office/drawing/2014/main" val="4294330695"/>
                    </a:ext>
                  </a:extLst>
                </a:gridCol>
                <a:gridCol w="658368">
                  <a:extLst>
                    <a:ext uri="{9D8B030D-6E8A-4147-A177-3AD203B41FA5}">
                      <a16:colId xmlns:a16="http://schemas.microsoft.com/office/drawing/2014/main" val="4007010967"/>
                    </a:ext>
                  </a:extLst>
                </a:gridCol>
                <a:gridCol w="658368">
                  <a:extLst>
                    <a:ext uri="{9D8B030D-6E8A-4147-A177-3AD203B41FA5}">
                      <a16:colId xmlns:a16="http://schemas.microsoft.com/office/drawing/2014/main" val="3787041341"/>
                    </a:ext>
                  </a:extLst>
                </a:gridCol>
                <a:gridCol w="658368">
                  <a:extLst>
                    <a:ext uri="{9D8B030D-6E8A-4147-A177-3AD203B41FA5}">
                      <a16:colId xmlns:a16="http://schemas.microsoft.com/office/drawing/2014/main" val="2935253601"/>
                    </a:ext>
                  </a:extLst>
                </a:gridCol>
                <a:gridCol w="658368">
                  <a:extLst>
                    <a:ext uri="{9D8B030D-6E8A-4147-A177-3AD203B41FA5}">
                      <a16:colId xmlns:a16="http://schemas.microsoft.com/office/drawing/2014/main" val="1710146309"/>
                    </a:ext>
                  </a:extLst>
                </a:gridCol>
                <a:gridCol w="658368">
                  <a:extLst>
                    <a:ext uri="{9D8B030D-6E8A-4147-A177-3AD203B41FA5}">
                      <a16:colId xmlns:a16="http://schemas.microsoft.com/office/drawing/2014/main" val="410490295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832934433"/>
                  </a:ext>
                </a:extLst>
              </a:tr>
              <a:tr h="370840">
                <a:tc>
                  <a:txBody>
                    <a:bodyPr/>
                    <a:lstStyle/>
                    <a:p>
                      <a:r>
                        <a:rPr lang="es-ES" sz="1000" b="1"/>
                        <a:t>Ministerio de Transporte de la Nación Argentina - 2017-01-25 21:23:13</a:t>
                      </a:r>
                      <a:r>
                        <a:rPr lang="es-ES" sz="1000"/>
                        <a:t>
EL METROBUS LA MATANZA CADA VEZ MÁS CERCA
Hoy Guillo Dietrich y Joaquín de la Torre visitaron el Metrobus La Matanza y el nuevo Centro de Trasbordo, a la altura de la estación Independencia del Belgrano Sur, que va a facilitar la conexión entre el tren y los colectivos y buses. Estas obras van a mejorar el día a día de 240.000 personas que van a ahorrarse tiempo de viaje no teniendo que esperar más el colectivo sobre una ruta mal señalizada y llena de camiones.</a:t>
                      </a:r>
                      <a:endParaRPr lang="en-US" sz="1000"/>
                    </a:p>
                  </a:txBody>
                  <a:tcPr/>
                </a:tc>
                <a:tc>
                  <a:txBody>
                    <a:bodyPr/>
                    <a:lstStyle/>
                    <a:p>
                      <a:r>
                        <a:rPr lang="en-US" sz="1000"/>
                        <a:t>1970</a:t>
                      </a:r>
                      <a:endParaRPr lang="en-US" sz="1000"/>
                    </a:p>
                  </a:txBody>
                  <a:tcPr/>
                </a:tc>
                <a:tc>
                  <a:txBody>
                    <a:bodyPr/>
                    <a:lstStyle/>
                    <a:p>
                      <a:r>
                        <a:rPr lang="en-US" sz="1000"/>
                        <a:t>1248</a:t>
                      </a:r>
                      <a:endParaRPr lang="en-US" sz="1000"/>
                    </a:p>
                  </a:txBody>
                  <a:tcPr/>
                </a:tc>
                <a:tc>
                  <a:txBody>
                    <a:bodyPr/>
                    <a:lstStyle/>
                    <a:p>
                      <a:r>
                        <a:rPr lang="en-US" sz="1000"/>
                        <a:t>97</a:t>
                      </a:r>
                      <a:endParaRPr lang="en-US" sz="1000"/>
                    </a:p>
                  </a:txBody>
                  <a:tcPr/>
                </a:tc>
                <a:tc>
                  <a:txBody>
                    <a:bodyPr/>
                    <a:lstStyle/>
                    <a:p>
                      <a:r>
                        <a:rPr lang="en-US" sz="1000"/>
                        <a:t>625</a:t>
                      </a:r>
                      <a:endParaRPr lang="en-US" sz="1000"/>
                    </a:p>
                  </a:txBody>
                  <a:tcPr/>
                </a:tc>
                <a:tc>
                  <a:txBody>
                    <a:bodyPr/>
                    <a:lstStyle/>
                    <a:p>
                      <a:r>
                        <a:rPr lang="en-US" sz="1000"/>
                        <a:t>2.1923%</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75751679"/>
                  </a:ext>
                </a:extLst>
              </a:tr>
              <a:tr h="370840">
                <a:tc>
                  <a:txBody>
                    <a:bodyPr/>
                    <a:lstStyle/>
                    <a:p>
                      <a:r>
                        <a:rPr lang="es-ES" sz="1000" b="1"/>
                        <a:t>Ministerio de Transporte de la Nación Argentina - 2017-01-20 13:38:59</a:t>
                      </a:r>
                      <a:r>
                        <a:rPr lang="es-ES" sz="1000"/>
                        <a:t>
YA ESTÁ EN OBRA EL TERCER PUENTE QUE CONECTA NEUQUÉN Y CIPOLLETTI 
Estamos construyendo un tercer puente sobre la ruta nacional 22 para descongestionar los dos puentes que existen hoy en día. Entre la RN 151 y la RN 22, que cruzan estos puentes, circulan un total de 73.000 vehículos diarios. El nuevo puente de 10 kilómetros de longitud va a permitir que 20.000 vehículos crucen por ahí, reduciendo 30 minutos los tiempos de viaje. Hace 10 años que los habitantes de la zona esperan esta obra y finalmente la estamos llevando a cabo. #MásObras</a:t>
                      </a:r>
                      <a:endParaRPr lang="en-US" sz="1000"/>
                    </a:p>
                  </a:txBody>
                  <a:tcPr/>
                </a:tc>
                <a:tc>
                  <a:txBody>
                    <a:bodyPr/>
                    <a:lstStyle/>
                    <a:p>
                      <a:r>
                        <a:rPr lang="en-US" sz="1000"/>
                        <a:t>1796</a:t>
                      </a:r>
                      <a:endParaRPr lang="en-US" sz="1000"/>
                    </a:p>
                  </a:txBody>
                  <a:tcPr/>
                </a:tc>
                <a:tc>
                  <a:txBody>
                    <a:bodyPr/>
                    <a:lstStyle/>
                    <a:p>
                      <a:r>
                        <a:rPr lang="en-US" sz="1000"/>
                        <a:t>1240</a:t>
                      </a:r>
                      <a:endParaRPr lang="en-US" sz="1000"/>
                    </a:p>
                  </a:txBody>
                  <a:tcPr/>
                </a:tc>
                <a:tc>
                  <a:txBody>
                    <a:bodyPr/>
                    <a:lstStyle/>
                    <a:p>
                      <a:r>
                        <a:rPr lang="en-US" sz="1000"/>
                        <a:t>72</a:t>
                      </a:r>
                      <a:endParaRPr lang="en-US" sz="1000"/>
                    </a:p>
                  </a:txBody>
                  <a:tcPr/>
                </a:tc>
                <a:tc>
                  <a:txBody>
                    <a:bodyPr/>
                    <a:lstStyle/>
                    <a:p>
                      <a:r>
                        <a:rPr lang="en-US" sz="1000"/>
                        <a:t>484</a:t>
                      </a:r>
                      <a:endParaRPr lang="en-US" sz="1000"/>
                    </a:p>
                  </a:txBody>
                  <a:tcPr/>
                </a:tc>
                <a:tc>
                  <a:txBody>
                    <a:bodyPr/>
                    <a:lstStyle/>
                    <a:p>
                      <a:r>
                        <a:rPr lang="en-US" sz="1000"/>
                        <a:t>2.0177%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58347846"/>
                  </a:ext>
                </a:extLst>
              </a:tr>
              <a:tr h="370840">
                <a:tc>
                  <a:txBody>
                    <a:bodyPr/>
                    <a:lstStyle/>
                    <a:p>
                      <a:r>
                        <a:rPr lang="es-ES" sz="1000" b="1"/>
                        <a:t>Ministerio de Producción de la Nación Argentina - 2017-01-10 19:30:00</a:t>
                      </a:r>
                      <a:r>
                        <a:rPr lang="es-ES" sz="1000"/>
                        <a:t>
Conocé la historia del padre y el hijo que construyen barcos en #Tigre, Buenos Aires</a:t>
                      </a:r>
                      <a:endParaRPr lang="en-US" sz="1000"/>
                    </a:p>
                  </a:txBody>
                  <a:tcPr/>
                </a:tc>
                <a:tc>
                  <a:txBody>
                    <a:bodyPr/>
                    <a:lstStyle/>
                    <a:p>
                      <a:r>
                        <a:rPr lang="en-US" sz="1000"/>
                        <a:t>1726</a:t>
                      </a:r>
                      <a:endParaRPr lang="en-US" sz="1000"/>
                    </a:p>
                  </a:txBody>
                  <a:tcPr/>
                </a:tc>
                <a:tc>
                  <a:txBody>
                    <a:bodyPr/>
                    <a:lstStyle/>
                    <a:p>
                      <a:r>
                        <a:rPr lang="en-US" sz="1000"/>
                        <a:t>699</a:t>
                      </a:r>
                      <a:endParaRPr lang="en-US" sz="1000"/>
                    </a:p>
                  </a:txBody>
                  <a:tcPr/>
                </a:tc>
                <a:tc>
                  <a:txBody>
                    <a:bodyPr/>
                    <a:lstStyle/>
                    <a:p>
                      <a:r>
                        <a:rPr lang="en-US" sz="1000"/>
                        <a:t>45</a:t>
                      </a:r>
                      <a:endParaRPr lang="en-US" sz="1000"/>
                    </a:p>
                  </a:txBody>
                  <a:tcPr/>
                </a:tc>
                <a:tc>
                  <a:txBody>
                    <a:bodyPr/>
                    <a:lstStyle/>
                    <a:p>
                      <a:r>
                        <a:rPr lang="en-US" sz="1000"/>
                        <a:t>982</a:t>
                      </a:r>
                      <a:endParaRPr lang="en-US" sz="1000"/>
                    </a:p>
                  </a:txBody>
                  <a:tcPr/>
                </a:tc>
                <a:tc>
                  <a:txBody>
                    <a:bodyPr/>
                    <a:lstStyle/>
                    <a:p>
                      <a:r>
                        <a:rPr lang="en-US" sz="1000"/>
                        <a:t>1.7970%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1609138"/>
                  </a:ext>
                </a:extLst>
              </a:tr>
              <a:tr h="370840">
                <a:tc>
                  <a:txBody>
                    <a:bodyPr/>
                    <a:lstStyle/>
                    <a:p>
                      <a:r>
                        <a:rPr lang="es-ES" sz="1000" b="1"/>
                        <a:t>Ministerio de Transporte de la Nación Argentina - 2017-01-02 17:46:41</a:t>
                      </a:r>
                      <a:r>
                        <a:rPr lang="es-ES" sz="1000"/>
                        <a:t>
REPAVIMENTANDO LA RN 35, EN EL SUR DE CÓRDOBA 
Seguimos avanzando con la repavimentación de la ruta nacional 35, cerca de la localidad Del Campillo, para que sea más seguro y confiable transitar por ahí.
Esta obra va a favorecer a los transportistas que viajan hacia los puertos de Bahía Blanca y también mejorará la conexión con la provincia de La Pampa. Una vez terminada la obra, más de 2000 vehículos que circulan por la ruta 35 todos los días se van a ver beneficiados.</a:t>
                      </a:r>
                      <a:endParaRPr lang="en-US" sz="1000"/>
                    </a:p>
                  </a:txBody>
                  <a:tcPr/>
                </a:tc>
                <a:tc>
                  <a:txBody>
                    <a:bodyPr/>
                    <a:lstStyle/>
                    <a:p>
                      <a:r>
                        <a:rPr lang="en-US" sz="1000"/>
                        <a:t>1595</a:t>
                      </a:r>
                      <a:endParaRPr lang="en-US" sz="1000"/>
                    </a:p>
                  </a:txBody>
                  <a:tcPr/>
                </a:tc>
                <a:tc>
                  <a:txBody>
                    <a:bodyPr/>
                    <a:lstStyle/>
                    <a:p>
                      <a:r>
                        <a:rPr lang="en-US" sz="1000"/>
                        <a:t>1183</a:t>
                      </a:r>
                      <a:endParaRPr lang="en-US" sz="1000"/>
                    </a:p>
                  </a:txBody>
                  <a:tcPr/>
                </a:tc>
                <a:tc>
                  <a:txBody>
                    <a:bodyPr/>
                    <a:lstStyle/>
                    <a:p>
                      <a:r>
                        <a:rPr lang="en-US" sz="1000"/>
                        <a:t>86</a:t>
                      </a:r>
                      <a:endParaRPr lang="en-US" sz="1000"/>
                    </a:p>
                  </a:txBody>
                  <a:tcPr/>
                </a:tc>
                <a:tc>
                  <a:txBody>
                    <a:bodyPr/>
                    <a:lstStyle/>
                    <a:p>
                      <a:r>
                        <a:rPr lang="en-US" sz="1000"/>
                        <a:t>326</a:t>
                      </a:r>
                      <a:endParaRPr lang="en-US" sz="1000"/>
                    </a:p>
                  </a:txBody>
                  <a:tcPr/>
                </a:tc>
                <a:tc>
                  <a:txBody>
                    <a:bodyPr/>
                    <a:lstStyle/>
                    <a:p>
                      <a:r>
                        <a:rPr lang="en-US" sz="1000"/>
                        <a:t>1.8487%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88529179"/>
                  </a:ext>
                </a:extLst>
              </a:tr>
              <a:tr h="370840">
                <a:tc>
                  <a:txBody>
                    <a:bodyPr/>
                    <a:lstStyle/>
                    <a:p>
                      <a:r>
                        <a:rPr lang="es-ES" sz="1000" b="1"/>
                        <a:t>Ministerio de Transporte de la Nación Argentina - 2017-01-12 16:59:32</a:t>
                      </a:r>
                      <a:r>
                        <a:rPr lang="es-ES" sz="1000"/>
                        <a:t>
EN VIVO DESDE DERQUI (PILAR) Seguimos avanzando en la transformación de la ruta 234 en Pilar uno de los 7 corredores de transporte público en el conurbano donde estamos haciendo mejoras en calzada, ensanches, dársenas para mejorar ascenso y descenso de pasajeros en zona de parada, nuevos refugios, nueva cartelería y señalización, mejoras en veredas, alumbrado público y semáforos.</a:t>
                      </a:r>
                      <a:endParaRPr lang="en-US" sz="1000"/>
                    </a:p>
                  </a:txBody>
                  <a:tcPr/>
                </a:tc>
                <a:tc>
                  <a:txBody>
                    <a:bodyPr/>
                    <a:lstStyle/>
                    <a:p>
                      <a:r>
                        <a:rPr lang="en-US" sz="1000"/>
                        <a:t>1404</a:t>
                      </a:r>
                      <a:endParaRPr lang="en-US" sz="1000"/>
                    </a:p>
                  </a:txBody>
                  <a:tcPr/>
                </a:tc>
                <a:tc>
                  <a:txBody>
                    <a:bodyPr/>
                    <a:lstStyle/>
                    <a:p>
                      <a:r>
                        <a:rPr lang="en-US" sz="1000"/>
                        <a:t>957</a:t>
                      </a:r>
                      <a:endParaRPr lang="en-US" sz="1000"/>
                    </a:p>
                  </a:txBody>
                  <a:tcPr/>
                </a:tc>
                <a:tc>
                  <a:txBody>
                    <a:bodyPr/>
                    <a:lstStyle/>
                    <a:p>
                      <a:r>
                        <a:rPr lang="en-US" sz="1000"/>
                        <a:t>194</a:t>
                      </a:r>
                      <a:endParaRPr lang="en-US" sz="1000"/>
                    </a:p>
                  </a:txBody>
                  <a:tcPr/>
                </a:tc>
                <a:tc>
                  <a:txBody>
                    <a:bodyPr/>
                    <a:lstStyle/>
                    <a:p>
                      <a:r>
                        <a:rPr lang="en-US" sz="1000"/>
                        <a:t>253</a:t>
                      </a:r>
                      <a:endParaRPr lang="en-US" sz="1000"/>
                    </a:p>
                  </a:txBody>
                  <a:tcPr/>
                </a:tc>
                <a:tc>
                  <a:txBody>
                    <a:bodyPr/>
                    <a:lstStyle/>
                    <a:p>
                      <a:r>
                        <a:rPr lang="en-US" sz="1000"/>
                        <a:t>1.6090%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03791280"/>
                  </a:ext>
                </a:extLst>
              </a:tr>
              <a:tr h="370840">
                <a:tc>
                  <a:txBody>
                    <a:bodyPr/>
                    <a:lstStyle/>
                    <a:p>
                      <a:r>
                        <a:rPr lang="es-ES" sz="1000" b="1"/>
                        <a:t>Ministerio de Producción de la Nación Argentina - 2017-01-09 19:00:00</a:t>
                      </a:r>
                      <a:r>
                        <a:rPr lang="es-ES" sz="1000"/>
                        <a:t>
LA PRIMERA FÁBRICA DE TERMOTANQUES SOLARES DE #Corrientes 
La empresa Vademarco invirtió 30 millones de pesos y está construyendo la primera fábrica de termotanques solares del noreste argentino. Va a estar ubicada en el parque industrial de Mercedes y producirá unos 300 artefactos por mes. Podés leer más acá https://goo.gl/14msIl</a:t>
                      </a:r>
                      <a:endParaRPr lang="en-US" sz="1000"/>
                    </a:p>
                  </a:txBody>
                  <a:tcPr/>
                </a:tc>
                <a:tc>
                  <a:txBody>
                    <a:bodyPr/>
                    <a:lstStyle/>
                    <a:p>
                      <a:r>
                        <a:rPr lang="en-US" sz="1000"/>
                        <a:t>1346</a:t>
                      </a:r>
                      <a:endParaRPr lang="en-US" sz="1000"/>
                    </a:p>
                  </a:txBody>
                  <a:tcPr/>
                </a:tc>
                <a:tc>
                  <a:txBody>
                    <a:bodyPr/>
                    <a:lstStyle/>
                    <a:p>
                      <a:r>
                        <a:rPr lang="en-US" sz="1000"/>
                        <a:t>917</a:t>
                      </a:r>
                      <a:endParaRPr lang="en-US" sz="1000"/>
                    </a:p>
                  </a:txBody>
                  <a:tcPr/>
                </a:tc>
                <a:tc>
                  <a:txBody>
                    <a:bodyPr/>
                    <a:lstStyle/>
                    <a:p>
                      <a:r>
                        <a:rPr lang="en-US" sz="1000"/>
                        <a:t>43</a:t>
                      </a:r>
                      <a:endParaRPr lang="en-US" sz="1000"/>
                    </a:p>
                  </a:txBody>
                  <a:tcPr/>
                </a:tc>
                <a:tc>
                  <a:txBody>
                    <a:bodyPr/>
                    <a:lstStyle/>
                    <a:p>
                      <a:r>
                        <a:rPr lang="en-US" sz="1000"/>
                        <a:t>386</a:t>
                      </a:r>
                      <a:endParaRPr lang="en-US" sz="1000"/>
                    </a:p>
                  </a:txBody>
                  <a:tcPr/>
                </a:tc>
                <a:tc>
                  <a:txBody>
                    <a:bodyPr/>
                    <a:lstStyle/>
                    <a:p>
                      <a:r>
                        <a:rPr lang="en-US" sz="1000"/>
                        <a:t>1.4022%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33104173"/>
                  </a:ext>
                </a:extLst>
              </a:tr>
              <a:tr h="370840">
                <a:tc>
                  <a:txBody>
                    <a:bodyPr/>
                    <a:lstStyle/>
                    <a:p>
                      <a:r>
                        <a:rPr lang="es-ES" sz="1000" b="1"/>
                        <a:t>Ministerio de Transporte de la Nación Argentina - 2017-01-17 18:32:16</a:t>
                      </a:r>
                      <a:r>
                        <a:rPr lang="es-ES" sz="1000"/>
                        <a:t>
NUEVOS ANDENES EN LA ESTACIÓN COGHLAN DE LA LÍNEA MITRE
Ahora cuentan con baldosas guía con marcas para personas no videntes y rampas de acceso para personas con movilidad reducida. Además, los nuevos apoyos, la nueva iluminación LED y los carteles permiten aumentar la comodidad y seguridad al esperar el tren. Más allá de que continuamos con algunos trabajos en la estación, la habilitación de estos nuevos andenes mejorará la experiencia de viaje a quienes utilizan el ramal Retiro - Bartolomé Mitre a diario.
Esta obra forma parte del plan de renovación de estaciones del AMBA, en el que vamos a renovar y reacondicionar un total de 168 estaciones, de acá a 2019, para beneficiar al más del millón de usuarios que utilizan el tren metropolitano todos los días.</a:t>
                      </a:r>
                      <a:endParaRPr lang="en-US" sz="1000"/>
                    </a:p>
                  </a:txBody>
                  <a:tcPr/>
                </a:tc>
                <a:tc>
                  <a:txBody>
                    <a:bodyPr/>
                    <a:lstStyle/>
                    <a:p>
                      <a:r>
                        <a:rPr lang="en-US" sz="1000"/>
                        <a:t>1316</a:t>
                      </a:r>
                      <a:endParaRPr lang="en-US" sz="1000"/>
                    </a:p>
                  </a:txBody>
                  <a:tcPr/>
                </a:tc>
                <a:tc>
                  <a:txBody>
                    <a:bodyPr/>
                    <a:lstStyle/>
                    <a:p>
                      <a:r>
                        <a:rPr lang="en-US" sz="1000"/>
                        <a:t>964</a:t>
                      </a:r>
                      <a:endParaRPr lang="en-US" sz="1000"/>
                    </a:p>
                  </a:txBody>
                  <a:tcPr/>
                </a:tc>
                <a:tc>
                  <a:txBody>
                    <a:bodyPr/>
                    <a:lstStyle/>
                    <a:p>
                      <a:r>
                        <a:rPr lang="en-US" sz="1000"/>
                        <a:t>91</a:t>
                      </a:r>
                      <a:endParaRPr lang="en-US" sz="1000"/>
                    </a:p>
                  </a:txBody>
                  <a:tcPr/>
                </a:tc>
                <a:tc>
                  <a:txBody>
                    <a:bodyPr/>
                    <a:lstStyle/>
                    <a:p>
                      <a:r>
                        <a:rPr lang="en-US" sz="1000"/>
                        <a:t>261</a:t>
                      </a:r>
                      <a:endParaRPr lang="en-US" sz="1000"/>
                    </a:p>
                  </a:txBody>
                  <a:tcPr/>
                </a:tc>
                <a:tc>
                  <a:txBody>
                    <a:bodyPr/>
                    <a:lstStyle/>
                    <a:p>
                      <a:r>
                        <a:rPr lang="en-US" sz="1000"/>
                        <a:t>1.5009%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05117300"/>
                  </a:ext>
                </a:extLst>
              </a:tr>
              <a:tr h="370840">
                <a:tc>
                  <a:txBody>
                    <a:bodyPr/>
                    <a:lstStyle/>
                    <a:p>
                      <a:r>
                        <a:rPr lang="es-ES" sz="1000" b="1"/>
                        <a:t>Ministerio de Transporte de la Nación Argentina - 2017-01-18 17:02:18</a:t>
                      </a:r>
                      <a:r>
                        <a:rPr lang="es-ES" sz="1000"/>
                        <a:t>
Así viven los vecinos la nueva ruta 38 en Tucumán, que habilitamos a fines del año pasado. #MásObras</a:t>
                      </a:r>
                      <a:endParaRPr lang="en-US" sz="1000"/>
                    </a:p>
                  </a:txBody>
                  <a:tcPr/>
                </a:tc>
                <a:tc>
                  <a:txBody>
                    <a:bodyPr/>
                    <a:lstStyle/>
                    <a:p>
                      <a:r>
                        <a:rPr lang="en-US" sz="1000"/>
                        <a:t>1249</a:t>
                      </a:r>
                      <a:endParaRPr lang="en-US" sz="1000"/>
                    </a:p>
                  </a:txBody>
                  <a:tcPr/>
                </a:tc>
                <a:tc>
                  <a:txBody>
                    <a:bodyPr/>
                    <a:lstStyle/>
                    <a:p>
                      <a:r>
                        <a:rPr lang="en-US" sz="1000"/>
                        <a:t>802</a:t>
                      </a:r>
                      <a:endParaRPr lang="en-US" sz="1000"/>
                    </a:p>
                  </a:txBody>
                  <a:tcPr/>
                </a:tc>
                <a:tc>
                  <a:txBody>
                    <a:bodyPr/>
                    <a:lstStyle/>
                    <a:p>
                      <a:r>
                        <a:rPr lang="en-US" sz="1000"/>
                        <a:t>38</a:t>
                      </a:r>
                      <a:endParaRPr lang="en-US" sz="1000"/>
                    </a:p>
                  </a:txBody>
                  <a:tcPr/>
                </a:tc>
                <a:tc>
                  <a:txBody>
                    <a:bodyPr/>
                    <a:lstStyle/>
                    <a:p>
                      <a:r>
                        <a:rPr lang="en-US" sz="1000"/>
                        <a:t>409</a:t>
                      </a:r>
                      <a:endParaRPr lang="en-US" sz="1000"/>
                    </a:p>
                  </a:txBody>
                  <a:tcPr/>
                </a:tc>
                <a:tc>
                  <a:txBody>
                    <a:bodyPr/>
                    <a:lstStyle/>
                    <a:p>
                      <a:r>
                        <a:rPr lang="en-US" sz="1000"/>
                        <a:t>1.4229%</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607910444"/>
                  </a:ext>
                </a:extLst>
              </a:tr>
              <a:tr h="370840">
                <a:tc>
                  <a:txBody>
                    <a:bodyPr/>
                    <a:lstStyle/>
                    <a:p>
                      <a:r>
                        <a:rPr lang="es-ES" sz="1000" b="1"/>
                        <a:t>Ministerio de Transporte de la Nación Argentina - 2017-01-23 17:45:49</a:t>
                      </a:r>
                      <a:r>
                        <a:rPr lang="es-ES" sz="1000"/>
                        <a:t>
Sobre la ruta nacional 40, entre la RP 10 y la RN 7, estamos sumando un tercer carril y repavimentando la ruta actual y las banquinas. También estamos ensanchando los puentes existentes y construyendo uno nuevo sobre la calle Alsina, cuya estructura ya está terminada.
Estas obras van a agilizar el tránsito y mejorar la seguridad para los 100.000 vehículos que vienen principalmente de Guaymallén, Godoy Cruz y Luján de Cuyo y cruzan la RN 40 todos los días. #MásObras</a:t>
                      </a:r>
                      <a:endParaRPr lang="en-US" sz="1000"/>
                    </a:p>
                  </a:txBody>
                  <a:tcPr/>
                </a:tc>
                <a:tc>
                  <a:txBody>
                    <a:bodyPr/>
                    <a:lstStyle/>
                    <a:p>
                      <a:r>
                        <a:rPr lang="en-US" sz="1000"/>
                        <a:t>1162</a:t>
                      </a:r>
                      <a:endParaRPr lang="en-US" sz="1000"/>
                    </a:p>
                  </a:txBody>
                  <a:tcPr/>
                </a:tc>
                <a:tc>
                  <a:txBody>
                    <a:bodyPr/>
                    <a:lstStyle/>
                    <a:p>
                      <a:r>
                        <a:rPr lang="en-US" sz="1000"/>
                        <a:t>875</a:t>
                      </a:r>
                      <a:endParaRPr lang="en-US" sz="1000"/>
                    </a:p>
                  </a:txBody>
                  <a:tcPr/>
                </a:tc>
                <a:tc>
                  <a:txBody>
                    <a:bodyPr/>
                    <a:lstStyle/>
                    <a:p>
                      <a:r>
                        <a:rPr lang="en-US" sz="1000"/>
                        <a:t>29</a:t>
                      </a:r>
                      <a:endParaRPr lang="en-US" sz="1000"/>
                    </a:p>
                  </a:txBody>
                  <a:tcPr/>
                </a:tc>
                <a:tc>
                  <a:txBody>
                    <a:bodyPr/>
                    <a:lstStyle/>
                    <a:p>
                      <a:r>
                        <a:rPr lang="en-US" sz="1000"/>
                        <a:t>258</a:t>
                      </a:r>
                      <a:endParaRPr lang="en-US" sz="1000"/>
                    </a:p>
                  </a:txBody>
                  <a:tcPr/>
                </a:tc>
                <a:tc>
                  <a:txBody>
                    <a:bodyPr/>
                    <a:lstStyle/>
                    <a:p>
                      <a:r>
                        <a:rPr lang="en-US" sz="1000"/>
                        <a:t>1.2967%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16133672"/>
                  </a:ext>
                </a:extLst>
              </a:tr>
              <a:tr h="370840">
                <a:tc>
                  <a:txBody>
                    <a:bodyPr/>
                    <a:lstStyle/>
                    <a:p>
                      <a:r>
                        <a:rPr lang="es-ES" sz="1000" b="1"/>
                        <a:t>Ministerio de Transporte de la Nación Argentina - 2017-01-27 17:31:01</a:t>
                      </a:r>
                      <a:r>
                        <a:rPr lang="es-ES" sz="1000"/>
                        <a:t>
Estamos despejando y limpiando Volcán en Jujuy, sobre la #RN9, después del alud de barro, agua y piedras que complicó su circulación. Los trabajos consisten en arreglar y prevenir los problemas que este tipo de avalancha provocan. Además, estamos señalizando la ruta para informar sobre su estado y evaluando los daños para hacer distintas reparaciones y no tener que volver a interrumpir el tránsito en una de las principales rutas del país.</a:t>
                      </a:r>
                      <a:endParaRPr lang="en-US" sz="1000"/>
                    </a:p>
                  </a:txBody>
                  <a:tcPr/>
                </a:tc>
                <a:tc>
                  <a:txBody>
                    <a:bodyPr/>
                    <a:lstStyle/>
                    <a:p>
                      <a:r>
                        <a:rPr lang="en-US" sz="1000"/>
                        <a:t>1084</a:t>
                      </a:r>
                      <a:endParaRPr lang="en-US" sz="1000"/>
                    </a:p>
                  </a:txBody>
                  <a:tcPr/>
                </a:tc>
                <a:tc>
                  <a:txBody>
                    <a:bodyPr/>
                    <a:lstStyle/>
                    <a:p>
                      <a:r>
                        <a:rPr lang="en-US" sz="1000"/>
                        <a:t>867</a:t>
                      </a:r>
                      <a:endParaRPr lang="en-US" sz="1000"/>
                    </a:p>
                  </a:txBody>
                  <a:tcPr/>
                </a:tc>
                <a:tc>
                  <a:txBody>
                    <a:bodyPr/>
                    <a:lstStyle/>
                    <a:p>
                      <a:r>
                        <a:rPr lang="en-US" sz="1000"/>
                        <a:t>26</a:t>
                      </a:r>
                      <a:endParaRPr lang="en-US" sz="1000"/>
                    </a:p>
                  </a:txBody>
                  <a:tcPr/>
                </a:tc>
                <a:tc>
                  <a:txBody>
                    <a:bodyPr/>
                    <a:lstStyle/>
                    <a:p>
                      <a:r>
                        <a:rPr lang="en-US" sz="1000"/>
                        <a:t>191</a:t>
                      </a:r>
                      <a:endParaRPr lang="en-US" sz="1000"/>
                    </a:p>
                  </a:txBody>
                  <a:tcPr/>
                </a:tc>
                <a:tc>
                  <a:txBody>
                    <a:bodyPr/>
                    <a:lstStyle/>
                    <a:p>
                      <a:r>
                        <a:rPr lang="en-US" sz="1000"/>
                        <a:t>1.2027%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748467481"/>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6436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4134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4588256"/>
                    </a:ext>
                  </a:extLst>
                </a:gridCol>
                <a:gridCol w="658368">
                  <a:extLst>
                    <a:ext uri="{9D8B030D-6E8A-4147-A177-3AD203B41FA5}">
                      <a16:colId xmlns:a16="http://schemas.microsoft.com/office/drawing/2014/main" val="232403727"/>
                    </a:ext>
                  </a:extLst>
                </a:gridCol>
                <a:gridCol w="658368">
                  <a:extLst>
                    <a:ext uri="{9D8B030D-6E8A-4147-A177-3AD203B41FA5}">
                      <a16:colId xmlns:a16="http://schemas.microsoft.com/office/drawing/2014/main" val="1861479719"/>
                    </a:ext>
                  </a:extLst>
                </a:gridCol>
                <a:gridCol w="658368">
                  <a:extLst>
                    <a:ext uri="{9D8B030D-6E8A-4147-A177-3AD203B41FA5}">
                      <a16:colId xmlns:a16="http://schemas.microsoft.com/office/drawing/2014/main" val="3351738042"/>
                    </a:ext>
                  </a:extLst>
                </a:gridCol>
                <a:gridCol w="658368">
                  <a:extLst>
                    <a:ext uri="{9D8B030D-6E8A-4147-A177-3AD203B41FA5}">
                      <a16:colId xmlns:a16="http://schemas.microsoft.com/office/drawing/2014/main" val="2806883960"/>
                    </a:ext>
                  </a:extLst>
                </a:gridCol>
                <a:gridCol w="658368">
                  <a:extLst>
                    <a:ext uri="{9D8B030D-6E8A-4147-A177-3AD203B41FA5}">
                      <a16:colId xmlns:a16="http://schemas.microsoft.com/office/drawing/2014/main" val="3988576916"/>
                    </a:ext>
                  </a:extLst>
                </a:gridCol>
                <a:gridCol w="658368">
                  <a:extLst>
                    <a:ext uri="{9D8B030D-6E8A-4147-A177-3AD203B41FA5}">
                      <a16:colId xmlns:a16="http://schemas.microsoft.com/office/drawing/2014/main" val="410785190"/>
                    </a:ext>
                  </a:extLst>
                </a:gridCol>
                <a:gridCol w="658368">
                  <a:extLst>
                    <a:ext uri="{9D8B030D-6E8A-4147-A177-3AD203B41FA5}">
                      <a16:colId xmlns:a16="http://schemas.microsoft.com/office/drawing/2014/main" val="285414046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97485686"/>
                  </a:ext>
                </a:extLst>
              </a:tr>
              <a:tr h="370840">
                <a:tc>
                  <a:txBody>
                    <a:bodyPr/>
                    <a:lstStyle/>
                    <a:p>
                      <a:r>
                        <a:rPr lang="es-ES" sz="1000" b="1"/>
                        <a:t>Ministerio de Producción de la Nación Argentina - 2017-01-25 20:07:56</a:t>
                      </a:r>
                      <a:r>
                        <a:rPr lang="es-ES" sz="1000"/>
                        <a:t>
En la ciudad de Armstrong, al sur de #SantaFe, una empresa familiar fabrica sembradoras que se usan en países como Rusia y Sudáfrica.</a:t>
                      </a:r>
                      <a:endParaRPr lang="en-US" sz="1000"/>
                    </a:p>
                  </a:txBody>
                  <a:tcPr/>
                </a:tc>
                <a:tc>
                  <a:txBody>
                    <a:bodyPr/>
                    <a:lstStyle/>
                    <a:p>
                      <a:r>
                        <a:rPr lang="en-US" sz="1000"/>
                        <a:t>1036</a:t>
                      </a:r>
                      <a:endParaRPr lang="en-US" sz="1000"/>
                    </a:p>
                  </a:txBody>
                  <a:tcPr/>
                </a:tc>
                <a:tc>
                  <a:txBody>
                    <a:bodyPr/>
                    <a:lstStyle/>
                    <a:p>
                      <a:r>
                        <a:rPr lang="en-US" sz="1000"/>
                        <a:t>445</a:t>
                      </a:r>
                      <a:endParaRPr lang="en-US" sz="1000"/>
                    </a:p>
                  </a:txBody>
                  <a:tcPr/>
                </a:tc>
                <a:tc>
                  <a:txBody>
                    <a:bodyPr/>
                    <a:lstStyle/>
                    <a:p>
                      <a:r>
                        <a:rPr lang="en-US" sz="1000"/>
                        <a:t>37</a:t>
                      </a:r>
                      <a:endParaRPr lang="en-US" sz="1000"/>
                    </a:p>
                  </a:txBody>
                  <a:tcPr/>
                </a:tc>
                <a:tc>
                  <a:txBody>
                    <a:bodyPr/>
                    <a:lstStyle/>
                    <a:p>
                      <a:r>
                        <a:rPr lang="en-US" sz="1000"/>
                        <a:t>554</a:t>
                      </a:r>
                      <a:endParaRPr lang="en-US" sz="1000"/>
                    </a:p>
                  </a:txBody>
                  <a:tcPr/>
                </a:tc>
                <a:tc>
                  <a:txBody>
                    <a:bodyPr/>
                    <a:lstStyle/>
                    <a:p>
                      <a:r>
                        <a:rPr lang="en-US" sz="1000"/>
                        <a:t>1.0535%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64315442"/>
                  </a:ext>
                </a:extLst>
              </a:tr>
              <a:tr h="370840">
                <a:tc>
                  <a:txBody>
                    <a:bodyPr/>
                    <a:lstStyle/>
                    <a:p>
                      <a:r>
                        <a:rPr lang="es-ES" sz="1000" b="1"/>
                        <a:t>Ministerio de Trabajo, Empleo y Seguridad Social de la Nación - 2017-01-19 09:28:01</a:t>
                      </a:r>
                      <a:r>
                        <a:rPr lang="es-ES" sz="1000"/>
                        <a:t>
Hoy 19 de enero saludamos a los trabajadores cerveceros en su día.</a:t>
                      </a:r>
                      <a:endParaRPr lang="en-US" sz="1000"/>
                    </a:p>
                  </a:txBody>
                  <a:tcPr/>
                </a:tc>
                <a:tc>
                  <a:txBody>
                    <a:bodyPr/>
                    <a:lstStyle/>
                    <a:p>
                      <a:r>
                        <a:rPr lang="en-US" sz="1000"/>
                        <a:t>971</a:t>
                      </a:r>
                      <a:endParaRPr lang="en-US" sz="1000"/>
                    </a:p>
                  </a:txBody>
                  <a:tcPr/>
                </a:tc>
                <a:tc>
                  <a:txBody>
                    <a:bodyPr/>
                    <a:lstStyle/>
                    <a:p>
                      <a:r>
                        <a:rPr lang="en-US" sz="1000"/>
                        <a:t>609</a:t>
                      </a:r>
                      <a:endParaRPr lang="en-US" sz="1000"/>
                    </a:p>
                  </a:txBody>
                  <a:tcPr/>
                </a:tc>
                <a:tc>
                  <a:txBody>
                    <a:bodyPr/>
                    <a:lstStyle/>
                    <a:p>
                      <a:r>
                        <a:rPr lang="en-US" sz="1000"/>
                        <a:t>35</a:t>
                      </a:r>
                      <a:endParaRPr lang="en-US" sz="1000"/>
                    </a:p>
                  </a:txBody>
                  <a:tcPr/>
                </a:tc>
                <a:tc>
                  <a:txBody>
                    <a:bodyPr/>
                    <a:lstStyle/>
                    <a:p>
                      <a:r>
                        <a:rPr lang="en-US" sz="1000"/>
                        <a:t>327</a:t>
                      </a:r>
                      <a:endParaRPr lang="en-US" sz="1000"/>
                    </a:p>
                  </a:txBody>
                  <a:tcPr/>
                </a:tc>
                <a:tc>
                  <a:txBody>
                    <a:bodyPr/>
                    <a:lstStyle/>
                    <a:p>
                      <a:r>
                        <a:rPr lang="en-US" sz="1000"/>
                        <a:t>0.2099%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05894130"/>
                  </a:ext>
                </a:extLst>
              </a:tr>
              <a:tr h="370840">
                <a:tc>
                  <a:txBody>
                    <a:bodyPr/>
                    <a:lstStyle/>
                    <a:p>
                      <a:r>
                        <a:rPr lang="es-ES" sz="1000" b="1"/>
                        <a:t>Ministerio de Transporte de la Nación Argentina - 2017-01-09 17:13:25</a:t>
                      </a:r>
                      <a:r>
                        <a:rPr lang="es-ES" sz="1000"/>
                        <a:t>
Esta ruta es una de las más transitadas del sur de la provincia dado que conecta La Rioja con San Luis y Catamarca. Por eso, frecuentemente realizamos tareas de mantenimiento como reparación de baches, desmalezado o mantenimiento de carteles, alcantarillas y puentes.
El crecimiento económico de esta zona lleva a que la mayoría de los vehículos que transitan la ruta nacional 79 sean camiones de carga que, gracias a estas tareas de mantenimiento, podrán transitar más tranquilos y seguros.</a:t>
                      </a:r>
                      <a:endParaRPr lang="en-US" sz="1000"/>
                    </a:p>
                  </a:txBody>
                  <a:tcPr/>
                </a:tc>
                <a:tc>
                  <a:txBody>
                    <a:bodyPr/>
                    <a:lstStyle/>
                    <a:p>
                      <a:r>
                        <a:rPr lang="en-US" sz="1000"/>
                        <a:t>957</a:t>
                      </a:r>
                      <a:endParaRPr lang="en-US" sz="1000"/>
                    </a:p>
                  </a:txBody>
                  <a:tcPr/>
                </a:tc>
                <a:tc>
                  <a:txBody>
                    <a:bodyPr/>
                    <a:lstStyle/>
                    <a:p>
                      <a:r>
                        <a:rPr lang="en-US" sz="1000"/>
                        <a:t>698</a:t>
                      </a:r>
                      <a:endParaRPr lang="en-US" sz="1000"/>
                    </a:p>
                  </a:txBody>
                  <a:tcPr/>
                </a:tc>
                <a:tc>
                  <a:txBody>
                    <a:bodyPr/>
                    <a:lstStyle/>
                    <a:p>
                      <a:r>
                        <a:rPr lang="en-US" sz="1000"/>
                        <a:t>50</a:t>
                      </a:r>
                      <a:endParaRPr lang="en-US" sz="1000"/>
                    </a:p>
                  </a:txBody>
                  <a:tcPr/>
                </a:tc>
                <a:tc>
                  <a:txBody>
                    <a:bodyPr/>
                    <a:lstStyle/>
                    <a:p>
                      <a:r>
                        <a:rPr lang="en-US" sz="1000"/>
                        <a:t>209</a:t>
                      </a:r>
                      <a:endParaRPr lang="en-US" sz="1000"/>
                    </a:p>
                  </a:txBody>
                  <a:tcPr/>
                </a:tc>
                <a:tc>
                  <a:txBody>
                    <a:bodyPr/>
                    <a:lstStyle/>
                    <a:p>
                      <a:r>
                        <a:rPr lang="en-US" sz="1000"/>
                        <a:t>1.1000%</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59645473"/>
                  </a:ext>
                </a:extLst>
              </a:tr>
              <a:tr h="370840">
                <a:tc>
                  <a:txBody>
                    <a:bodyPr/>
                    <a:lstStyle/>
                    <a:p>
                      <a:r>
                        <a:rPr lang="es-ES" sz="1000" b="1"/>
                        <a:t>Ministerio de Transporte de la Nación Argentina - 2017-01-16 18:14:58</a:t>
                      </a:r>
                      <a:r>
                        <a:rPr lang="es-ES" sz="1000"/>
                        <a:t>
¿Qué es el laboratorio de SUBE?</a:t>
                      </a:r>
                      <a:endParaRPr lang="en-US" sz="1000"/>
                    </a:p>
                  </a:txBody>
                  <a:tcPr/>
                </a:tc>
                <a:tc>
                  <a:txBody>
                    <a:bodyPr/>
                    <a:lstStyle/>
                    <a:p>
                      <a:r>
                        <a:rPr lang="en-US" sz="1000"/>
                        <a:t>855</a:t>
                      </a:r>
                      <a:endParaRPr lang="en-US" sz="1000"/>
                    </a:p>
                  </a:txBody>
                  <a:tcPr/>
                </a:tc>
                <a:tc>
                  <a:txBody>
                    <a:bodyPr/>
                    <a:lstStyle/>
                    <a:p>
                      <a:r>
                        <a:rPr lang="en-US" sz="1000"/>
                        <a:t>550</a:t>
                      </a:r>
                      <a:endParaRPr lang="en-US" sz="1000"/>
                    </a:p>
                  </a:txBody>
                  <a:tcPr/>
                </a:tc>
                <a:tc>
                  <a:txBody>
                    <a:bodyPr/>
                    <a:lstStyle/>
                    <a:p>
                      <a:r>
                        <a:rPr lang="en-US" sz="1000"/>
                        <a:t>56</a:t>
                      </a:r>
                      <a:endParaRPr lang="en-US" sz="1000"/>
                    </a:p>
                  </a:txBody>
                  <a:tcPr/>
                </a:tc>
                <a:tc>
                  <a:txBody>
                    <a:bodyPr/>
                    <a:lstStyle/>
                    <a:p>
                      <a:r>
                        <a:rPr lang="en-US" sz="1000"/>
                        <a:t>249</a:t>
                      </a:r>
                      <a:endParaRPr lang="en-US" sz="1000"/>
                    </a:p>
                  </a:txBody>
                  <a:tcPr/>
                </a:tc>
                <a:tc>
                  <a:txBody>
                    <a:bodyPr/>
                    <a:lstStyle/>
                    <a:p>
                      <a:r>
                        <a:rPr lang="en-US" sz="1000"/>
                        <a:t>0.9765%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63889230"/>
                  </a:ext>
                </a:extLst>
              </a:tr>
              <a:tr h="370840">
                <a:tc>
                  <a:txBody>
                    <a:bodyPr/>
                    <a:lstStyle/>
                    <a:p>
                      <a:r>
                        <a:rPr lang="es-ES" sz="1000" b="1"/>
                        <a:t>Ministerio de Transporte de la Nación Argentina - 2017-01-26 14:10:56</a:t>
                      </a:r>
                      <a:r>
                        <a:rPr lang="es-ES" sz="1000"/>
                        <a:t>
</a:t>
                      </a:r>
                      <a:endParaRPr lang="en-US" sz="1000"/>
                    </a:p>
                  </a:txBody>
                  <a:tcPr/>
                </a:tc>
                <a:tc>
                  <a:txBody>
                    <a:bodyPr/>
                    <a:lstStyle/>
                    <a:p>
                      <a:r>
                        <a:rPr lang="en-US" sz="1000"/>
                        <a:t>854</a:t>
                      </a:r>
                      <a:endParaRPr lang="en-US" sz="1000"/>
                    </a:p>
                  </a:txBody>
                  <a:tcPr/>
                </a:tc>
                <a:tc>
                  <a:txBody>
                    <a:bodyPr/>
                    <a:lstStyle/>
                    <a:p>
                      <a:r>
                        <a:rPr lang="en-US" sz="1000"/>
                        <a:t>530</a:t>
                      </a:r>
                      <a:endParaRPr lang="en-US" sz="1000"/>
                    </a:p>
                  </a:txBody>
                  <a:tcPr/>
                </a:tc>
                <a:tc>
                  <a:txBody>
                    <a:bodyPr/>
                    <a:lstStyle/>
                    <a:p>
                      <a:r>
                        <a:rPr lang="en-US" sz="1000"/>
                        <a:t>30</a:t>
                      </a:r>
                      <a:endParaRPr lang="en-US" sz="1000"/>
                    </a:p>
                  </a:txBody>
                  <a:tcPr/>
                </a:tc>
                <a:tc>
                  <a:txBody>
                    <a:bodyPr/>
                    <a:lstStyle/>
                    <a:p>
                      <a:r>
                        <a:rPr lang="en-US" sz="1000"/>
                        <a:t>294</a:t>
                      </a:r>
                      <a:endParaRPr lang="en-US" sz="1000"/>
                    </a:p>
                  </a:txBody>
                  <a:tcPr/>
                </a:tc>
                <a:tc>
                  <a:txBody>
                    <a:bodyPr/>
                    <a:lstStyle/>
                    <a:p>
                      <a:r>
                        <a:rPr lang="en-US" sz="1000"/>
                        <a:t>0.9490%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4477821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281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2199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52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93078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0565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91279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692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3116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489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2696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595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02974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809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5816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3874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27428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0398290"/>
                    </a:ext>
                  </a:extLst>
                </a:gridCol>
                <a:gridCol w="2468880">
                  <a:extLst>
                    <a:ext uri="{9D8B030D-6E8A-4147-A177-3AD203B41FA5}">
                      <a16:colId xmlns:a16="http://schemas.microsoft.com/office/drawing/2014/main" val="4161290380"/>
                    </a:ext>
                  </a:extLst>
                </a:gridCol>
                <a:gridCol w="822960">
                  <a:extLst>
                    <a:ext uri="{9D8B030D-6E8A-4147-A177-3AD203B41FA5}">
                      <a16:colId xmlns:a16="http://schemas.microsoft.com/office/drawing/2014/main" val="2552639619"/>
                    </a:ext>
                  </a:extLst>
                </a:gridCol>
                <a:gridCol w="822960">
                  <a:extLst>
                    <a:ext uri="{9D8B030D-6E8A-4147-A177-3AD203B41FA5}">
                      <a16:colId xmlns:a16="http://schemas.microsoft.com/office/drawing/2014/main" val="2160321753"/>
                    </a:ext>
                  </a:extLst>
                </a:gridCol>
                <a:gridCol w="822960">
                  <a:extLst>
                    <a:ext uri="{9D8B030D-6E8A-4147-A177-3AD203B41FA5}">
                      <a16:colId xmlns:a16="http://schemas.microsoft.com/office/drawing/2014/main" val="340421184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918461652"/>
                  </a:ext>
                </a:extLst>
              </a:tr>
              <a:tr h="370840">
                <a:tc>
                  <a:txBody>
                    <a:bodyPr/>
                    <a:lstStyle/>
                    <a:p>
                      <a:r>
                        <a:rPr lang="en-US" sz="1000"/>
                        <a:t>Radan Ross</a:t>
                      </a:r>
                      <a:endParaRPr lang="en-US" sz="1000"/>
                    </a:p>
                  </a:txBody>
                  <a:tcPr/>
                </a:tc>
                <a:tc>
                  <a:txBody>
                    <a:bodyPr/>
                    <a:lstStyle/>
                    <a:p>
                      <a:r>
                        <a:rPr lang="es-ES" sz="1000"/>
                        <a:t>Ministerio de Producción de la Nación Argentina (73), Francisco Cabrera (7), Ministerio de Transporte de la Nación Argentina (72)</a:t>
                      </a:r>
                      <a:endParaRPr lang="en-US" sz="1000"/>
                    </a:p>
                  </a:txBody>
                  <a:tcPr/>
                </a:tc>
                <a:tc>
                  <a:txBody>
                    <a:bodyPr/>
                    <a:lstStyle/>
                    <a:p>
                      <a:r>
                        <a:rPr lang="en-US" sz="1000"/>
                        <a:t>0</a:t>
                      </a:r>
                      <a:endParaRPr lang="en-US" sz="1000"/>
                    </a:p>
                  </a:txBody>
                  <a:tcPr/>
                </a:tc>
                <a:tc>
                  <a:txBody>
                    <a:bodyPr/>
                    <a:lstStyle/>
                    <a:p>
                      <a:r>
                        <a:rPr lang="en-US" sz="1000"/>
                        <a:t>152</a:t>
                      </a:r>
                      <a:endParaRPr lang="en-US" sz="1000"/>
                    </a:p>
                  </a:txBody>
                  <a:tcPr/>
                </a:tc>
                <a:tc>
                  <a:txBody>
                    <a:bodyPr/>
                    <a:lstStyle/>
                    <a:p>
                      <a:r>
                        <a:rPr lang="en-US" sz="1000"/>
                        <a:t>152</a:t>
                      </a:r>
                      <a:endParaRPr lang="en-US" sz="1000"/>
                    </a:p>
                  </a:txBody>
                  <a:tcPr/>
                </a:tc>
                <a:extLst>
                  <a:ext uri="{0D108BD9-81ED-4DB2-BD59-A6C34878D82A}">
                    <a16:rowId xmlns:a16="http://schemas.microsoft.com/office/drawing/2014/main" val="2499344518"/>
                  </a:ext>
                </a:extLst>
              </a:tr>
              <a:tr h="370840">
                <a:tc>
                  <a:txBody>
                    <a:bodyPr/>
                    <a:lstStyle/>
                    <a:p>
                      <a:r>
                        <a:rPr lang="en-US" sz="1000"/>
                        <a:t>Leonardo Crucianelli</a:t>
                      </a:r>
                      <a:endParaRPr lang="en-US" sz="1000"/>
                    </a:p>
                  </a:txBody>
                  <a:tcPr/>
                </a:tc>
                <a:tc>
                  <a:txBody>
                    <a:bodyPr/>
                    <a:lstStyle/>
                    <a:p>
                      <a:r>
                        <a:rPr lang="es-ES" sz="1000"/>
                        <a:t>Ministerio de Transporte de la Nación Argentina (25)</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1456889744"/>
                  </a:ext>
                </a:extLst>
              </a:tr>
              <a:tr h="370840">
                <a:tc>
                  <a:txBody>
                    <a:bodyPr/>
                    <a:lstStyle/>
                    <a:p>
                      <a:r>
                        <a:rPr lang="en-US" sz="1000"/>
                        <a:t>Nicolás Acerbo</a:t>
                      </a:r>
                      <a:endParaRPr lang="en-US" sz="1000"/>
                    </a:p>
                  </a:txBody>
                  <a:tcPr/>
                </a:tc>
                <a:tc>
                  <a:txBody>
                    <a:bodyPr/>
                    <a:lstStyle/>
                    <a:p>
                      <a:r>
                        <a:rPr lang="es-ES" sz="1000"/>
                        <a:t>Ministerio de Trabajo, Empleo y Seguridad Social de la Nación (1), Ministerio de Transporte de la Nación Argentina (24)</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3747738616"/>
                  </a:ext>
                </a:extLst>
              </a:tr>
              <a:tr h="370840">
                <a:tc>
                  <a:txBody>
                    <a:bodyPr/>
                    <a:lstStyle/>
                    <a:p>
                      <a:r>
                        <a:rPr lang="en-US" sz="1000"/>
                        <a:t>Mirta Barreiro</a:t>
                      </a:r>
                      <a:endParaRPr lang="en-US" sz="1000"/>
                    </a:p>
                  </a:txBody>
                  <a:tcPr/>
                </a:tc>
                <a:tc>
                  <a:txBody>
                    <a:bodyPr/>
                    <a:lstStyle/>
                    <a:p>
                      <a:r>
                        <a:rPr lang="es-ES" sz="1000"/>
                        <a:t>Ministerio de Transporte de la Nación Argentina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1183735846"/>
                  </a:ext>
                </a:extLst>
              </a:tr>
              <a:tr h="370840">
                <a:tc>
                  <a:txBody>
                    <a:bodyPr/>
                    <a:lstStyle/>
                    <a:p>
                      <a:r>
                        <a:rPr lang="en-US" sz="1000"/>
                        <a:t>Pedro Pablo Fernandez</a:t>
                      </a:r>
                      <a:endParaRPr lang="en-US" sz="1000"/>
                    </a:p>
                  </a:txBody>
                  <a:tcPr/>
                </a:tc>
                <a:tc>
                  <a:txBody>
                    <a:bodyPr/>
                    <a:lstStyle/>
                    <a:p>
                      <a:r>
                        <a:rPr lang="es-ES" sz="1000"/>
                        <a:t>Ministerio de Trabajo, Empleo y Seguridad Social de la Nación (6), Ministerio de Transporte de la Nación Argentina (17)</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2191166159"/>
                  </a:ext>
                </a:extLst>
              </a:tr>
              <a:tr h="370840">
                <a:tc>
                  <a:txBody>
                    <a:bodyPr/>
                    <a:lstStyle/>
                    <a:p>
                      <a:r>
                        <a:rPr lang="en-US" sz="1000"/>
                        <a:t>Sonia Brizuela</a:t>
                      </a:r>
                      <a:endParaRPr lang="en-US" sz="1000"/>
                    </a:p>
                  </a:txBody>
                  <a:tcPr/>
                </a:tc>
                <a:tc>
                  <a:txBody>
                    <a:bodyPr/>
                    <a:lstStyle/>
                    <a:p>
                      <a:r>
                        <a:rPr lang="es-ES" sz="1000"/>
                        <a:t>Ministerio de Transporte de la Nación Argentina (22)</a:t>
                      </a:r>
                      <a:endParaRPr lang="en-US" sz="1000"/>
                    </a:p>
                  </a:txBody>
                  <a:tcPr/>
                </a:tc>
                <a:tc>
                  <a:txBody>
                    <a:bodyPr/>
                    <a:lstStyle/>
                    <a:p>
                      <a:r>
                        <a:rPr lang="en-US" sz="1000"/>
                        <a:t>0</a:t>
                      </a:r>
                      <a:endParaRPr lang="en-US" sz="1000"/>
                    </a:p>
                  </a:txBody>
                  <a:tcPr/>
                </a:tc>
                <a:tc>
                  <a:txBody>
                    <a:bodyPr/>
                    <a:lstStyle/>
                    <a:p>
                      <a:r>
                        <a:rPr lang="en-US" sz="1000"/>
                        <a:t>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20025144"/>
                  </a:ext>
                </a:extLst>
              </a:tr>
              <a:tr h="370840">
                <a:tc>
                  <a:txBody>
                    <a:bodyPr/>
                    <a:lstStyle/>
                    <a:p>
                      <a:r>
                        <a:rPr lang="en-US" sz="1000"/>
                        <a:t>Rafael Ros Ruiz</a:t>
                      </a:r>
                      <a:endParaRPr lang="en-US" sz="1000"/>
                    </a:p>
                  </a:txBody>
                  <a:tcPr/>
                </a:tc>
                <a:tc>
                  <a:txBody>
                    <a:bodyPr/>
                    <a:lstStyle/>
                    <a:p>
                      <a:r>
                        <a:rPr lang="es-ES" sz="1000"/>
                        <a:t>Ministerio de Transporte de la Nación Argentina (21)</a:t>
                      </a:r>
                      <a:endParaRPr lang="en-US" sz="1000"/>
                    </a:p>
                  </a:txBody>
                  <a:tcPr/>
                </a:tc>
                <a:tc>
                  <a:txBody>
                    <a:bodyPr/>
                    <a:lstStyle/>
                    <a:p>
                      <a:r>
                        <a:rPr lang="en-US" sz="1000"/>
                        <a:t>1</a:t>
                      </a:r>
                      <a:endParaRPr lang="en-US" sz="1000"/>
                    </a:p>
                  </a:txBody>
                  <a:tcPr/>
                </a:tc>
                <a:tc>
                  <a:txBody>
                    <a:bodyPr/>
                    <a:lstStyle/>
                    <a:p>
                      <a:r>
                        <a:rPr lang="en-US" sz="1000"/>
                        <a:t>20</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3543043230"/>
                  </a:ext>
                </a:extLst>
              </a:tr>
              <a:tr h="370840">
                <a:tc>
                  <a:txBody>
                    <a:bodyPr/>
                    <a:lstStyle/>
                    <a:p>
                      <a:r>
                        <a:rPr lang="en-US" sz="1000"/>
                        <a:t>Angeles Gomez Lischetti</a:t>
                      </a:r>
                      <a:endParaRPr lang="en-US" sz="1000"/>
                    </a:p>
                  </a:txBody>
                  <a:tcPr/>
                </a:tc>
                <a:tc>
                  <a:txBody>
                    <a:bodyPr/>
                    <a:lstStyle/>
                    <a:p>
                      <a:r>
                        <a:rPr lang="es-ES" sz="1000"/>
                        <a:t>Ministerio de Transporte de la Nación Argentina (20)</a:t>
                      </a:r>
                      <a:endParaRPr lang="en-US" sz="1000"/>
                    </a:p>
                  </a:txBody>
                  <a:tcPr/>
                </a:tc>
                <a:tc>
                  <a:txBody>
                    <a:bodyPr/>
                    <a:lstStyle/>
                    <a:p>
                      <a:r>
                        <a:rPr lang="en-US" sz="1000"/>
                        <a:t>0</a:t>
                      </a:r>
                      <a:endParaRPr lang="en-US" sz="1000"/>
                    </a:p>
                  </a:txBody>
                  <a:tcPr/>
                </a:tc>
                <a:tc>
                  <a:txBody>
                    <a:bodyPr/>
                    <a:lstStyle/>
                    <a:p>
                      <a:r>
                        <a:rPr lang="en-US" sz="1000"/>
                        <a:t>20</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1049253860"/>
                  </a:ext>
                </a:extLst>
              </a:tr>
              <a:tr h="370840">
                <a:tc>
                  <a:txBody>
                    <a:bodyPr/>
                    <a:lstStyle/>
                    <a:p>
                      <a:r>
                        <a:rPr lang="en-US" sz="1000"/>
                        <a:t>Malvina Soledad Soto</a:t>
                      </a:r>
                      <a:endParaRPr lang="en-US" sz="1000"/>
                    </a:p>
                  </a:txBody>
                  <a:tcPr/>
                </a:tc>
                <a:tc>
                  <a:txBody>
                    <a:bodyPr/>
                    <a:lstStyle/>
                    <a:p>
                      <a:r>
                        <a:rPr lang="es-ES" sz="1000"/>
                        <a:t>Ministerio de Transporte de la Nación Argentina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2571000965"/>
                  </a:ext>
                </a:extLst>
              </a:tr>
              <a:tr h="370840">
                <a:tc>
                  <a:txBody>
                    <a:bodyPr/>
                    <a:lstStyle/>
                    <a:p>
                      <a:r>
                        <a:rPr lang="en-US" sz="1000"/>
                        <a:t>Rebeca Briatore</a:t>
                      </a:r>
                      <a:endParaRPr lang="en-US" sz="1000"/>
                    </a:p>
                  </a:txBody>
                  <a:tcPr/>
                </a:tc>
                <a:tc>
                  <a:txBody>
                    <a:bodyPr/>
                    <a:lstStyle/>
                    <a:p>
                      <a:r>
                        <a:rPr lang="es-ES" sz="1000"/>
                        <a:t>Ministerio de Transporte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052964222"/>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5809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4126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4600322"/>
                    </a:ext>
                  </a:extLst>
                </a:gridCol>
                <a:gridCol w="2468880">
                  <a:extLst>
                    <a:ext uri="{9D8B030D-6E8A-4147-A177-3AD203B41FA5}">
                      <a16:colId xmlns:a16="http://schemas.microsoft.com/office/drawing/2014/main" val="2174857063"/>
                    </a:ext>
                  </a:extLst>
                </a:gridCol>
                <a:gridCol w="822960">
                  <a:extLst>
                    <a:ext uri="{9D8B030D-6E8A-4147-A177-3AD203B41FA5}">
                      <a16:colId xmlns:a16="http://schemas.microsoft.com/office/drawing/2014/main" val="2384301491"/>
                    </a:ext>
                  </a:extLst>
                </a:gridCol>
                <a:gridCol w="822960">
                  <a:extLst>
                    <a:ext uri="{9D8B030D-6E8A-4147-A177-3AD203B41FA5}">
                      <a16:colId xmlns:a16="http://schemas.microsoft.com/office/drawing/2014/main" val="3135767303"/>
                    </a:ext>
                  </a:extLst>
                </a:gridCol>
                <a:gridCol w="822960">
                  <a:extLst>
                    <a:ext uri="{9D8B030D-6E8A-4147-A177-3AD203B41FA5}">
                      <a16:colId xmlns:a16="http://schemas.microsoft.com/office/drawing/2014/main" val="119313590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02545723"/>
                  </a:ext>
                </a:extLst>
              </a:tr>
              <a:tr h="370840">
                <a:tc>
                  <a:txBody>
                    <a:bodyPr/>
                    <a:lstStyle/>
                    <a:p>
                      <a:r>
                        <a:rPr lang="en-US" sz="1000"/>
                        <a:t>Ezequiel Semo</a:t>
                      </a:r>
                      <a:endParaRPr lang="en-US" sz="1000"/>
                    </a:p>
                  </a:txBody>
                  <a:tcPr/>
                </a:tc>
                <a:tc>
                  <a:txBody>
                    <a:bodyPr/>
                    <a:lstStyle/>
                    <a:p>
                      <a:r>
                        <a:rPr lang="es-ES" sz="1000"/>
                        <a:t>Ministerio de Transporte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4131839919"/>
                  </a:ext>
                </a:extLst>
              </a:tr>
              <a:tr h="370840">
                <a:tc>
                  <a:txBody>
                    <a:bodyPr/>
                    <a:lstStyle/>
                    <a:p>
                      <a:r>
                        <a:rPr lang="en-US" sz="1000"/>
                        <a:t>Gaspar Gayral</a:t>
                      </a:r>
                      <a:endParaRPr lang="en-US" sz="1000"/>
                    </a:p>
                  </a:txBody>
                  <a:tcPr/>
                </a:tc>
                <a:tc>
                  <a:txBody>
                    <a:bodyPr/>
                    <a:lstStyle/>
                    <a:p>
                      <a:r>
                        <a:rPr lang="es-ES" sz="1000"/>
                        <a:t>Ministerio de Transporte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769734462"/>
                  </a:ext>
                </a:extLst>
              </a:tr>
              <a:tr h="370840">
                <a:tc>
                  <a:txBody>
                    <a:bodyPr/>
                    <a:lstStyle/>
                    <a:p>
                      <a:r>
                        <a:rPr lang="en-US" sz="1000"/>
                        <a:t>Mariano Küntha Herrera</a:t>
                      </a:r>
                      <a:endParaRPr lang="en-US" sz="1000"/>
                    </a:p>
                  </a:txBody>
                  <a:tcPr/>
                </a:tc>
                <a:tc>
                  <a:txBody>
                    <a:bodyPr/>
                    <a:lstStyle/>
                    <a:p>
                      <a:r>
                        <a:rPr lang="es-ES" sz="1000"/>
                        <a:t>Ministerio de Transporte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578150780"/>
                  </a:ext>
                </a:extLst>
              </a:tr>
              <a:tr h="370840">
                <a:tc>
                  <a:txBody>
                    <a:bodyPr/>
                    <a:lstStyle/>
                    <a:p>
                      <a:r>
                        <a:rPr lang="en-US" sz="1000"/>
                        <a:t>Matias Leonardo Arrieta</a:t>
                      </a:r>
                      <a:endParaRPr lang="en-US" sz="1000"/>
                    </a:p>
                  </a:txBody>
                  <a:tcPr/>
                </a:tc>
                <a:tc>
                  <a:txBody>
                    <a:bodyPr/>
                    <a:lstStyle/>
                    <a:p>
                      <a:r>
                        <a:rPr lang="es-ES" sz="1000"/>
                        <a:t>Ministerio de Transporte de la Nación Argentina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317184653"/>
                  </a:ext>
                </a:extLst>
              </a:tr>
              <a:tr h="370840">
                <a:tc>
                  <a:txBody>
                    <a:bodyPr/>
                    <a:lstStyle/>
                    <a:p>
                      <a:r>
                        <a:rPr lang="en-US" sz="1000"/>
                        <a:t>Julio Fernandez Guevara</a:t>
                      </a:r>
                      <a:endParaRPr lang="en-US" sz="1000"/>
                    </a:p>
                  </a:txBody>
                  <a:tcPr/>
                </a:tc>
                <a:tc>
                  <a:txBody>
                    <a:bodyPr/>
                    <a:lstStyle/>
                    <a:p>
                      <a:r>
                        <a:rPr lang="es-ES" sz="1000"/>
                        <a:t>Ministerio de Transporte de la Nación Argentina (14)</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158286896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657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3545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655362"/>
                    </a:ext>
                  </a:extLst>
                </a:gridCol>
                <a:gridCol w="1645920">
                  <a:extLst>
                    <a:ext uri="{9D8B030D-6E8A-4147-A177-3AD203B41FA5}">
                      <a16:colId xmlns:a16="http://schemas.microsoft.com/office/drawing/2014/main" val="3102258020"/>
                    </a:ext>
                  </a:extLst>
                </a:gridCol>
                <a:gridCol w="822960">
                  <a:extLst>
                    <a:ext uri="{9D8B030D-6E8A-4147-A177-3AD203B41FA5}">
                      <a16:colId xmlns:a16="http://schemas.microsoft.com/office/drawing/2014/main" val="4155423679"/>
                    </a:ext>
                  </a:extLst>
                </a:gridCol>
                <a:gridCol w="822960">
                  <a:extLst>
                    <a:ext uri="{9D8B030D-6E8A-4147-A177-3AD203B41FA5}">
                      <a16:colId xmlns:a16="http://schemas.microsoft.com/office/drawing/2014/main" val="603398672"/>
                    </a:ext>
                  </a:extLst>
                </a:gridCol>
                <a:gridCol w="822960">
                  <a:extLst>
                    <a:ext uri="{9D8B030D-6E8A-4147-A177-3AD203B41FA5}">
                      <a16:colId xmlns:a16="http://schemas.microsoft.com/office/drawing/2014/main" val="1681493383"/>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568860991"/>
                  </a:ext>
                </a:extLst>
              </a:tr>
              <a:tr h="370840">
                <a:tc>
                  <a:txBody>
                    <a:bodyPr/>
                    <a:lstStyle/>
                    <a:p>
                      <a:r>
                        <a:rPr lang="es-ES" sz="1000" b="1"/>
                        <a:t>Ministerio de Transporte de la Nación Argentina</a:t>
                      </a:r>
                      <a:r>
                        <a:rPr lang="es-ES" sz="1000"/>
                        <a:t> was asked by </a:t>
                      </a:r>
                      <a:r>
                        <a:rPr lang="es-ES" sz="1000" b="1"/>
                        <a:t>Marisa Villanueva - 2017-01-21 00:49:50</a:t>
                      </a:r>
                      <a:r>
                        <a:rPr lang="es-ES" sz="1000"/>
                        <a:t>
Dietrich , lee esto: Soy de Tres Arroyos.les escribo por una queja:  tiene que ver con que hoy fui a sacar un pasaje para ir a Bahia Blanca a hacerme una resonancia de columna pedida por mi médico y me encuentro con que no hay más descuento a jubilados!!! SE ENTIENDE?? NO HAY MAS DESCUENTO A JUBILADOS!!! QUE LES PASA?? A LA ENCARGADA DE LA VENTANILLA LE DIJERON QUE LOS VIEJITOS TIENEN QUE DORMIR LA SIESTA EN LUGAR DE ESTAR VIAJANDO!!! QUE VERGÜENZA SEÑORES!!! SOMOS JUBILADOS!!! LOS DE MÁS ABAJO!! HASTA LOS PRESOS COBRAN MAS QUE UN JUBILADO!! A VER SI SE DEJAN DE JODER CON LA GENTE, SE DEJAN DE ALIMENTAR VAGOS COMO LOS OTROS ANTERIORES Y SE OCUPAN DE LOS JUBILADOS, CASI NO TENEMOS MÉDICOS DE PAMI, LA MAYORIA SE BORRARON, TUVE QUE ESPERAR MAS DE 10 DIAS PARA QUE ME HAGAN LAS RECETAS!! Y AHORA ESTO: NO MAS DESCUENTO EN LOS PASAJES, NI SIQUIERA VOY A PASEAR O A VISITAR A MI HIJO , VOY POR UN TEMA MÉDICO!!! DESVERGONZADOS, COMO ME ARREPIENTO DE HABERLOS VOTADO!!! ARREGLEN ESTO POR FAVOR!!</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507432068"/>
                  </a:ext>
                </a:extLst>
              </a:tr>
              <a:tr h="370840">
                <a:tc>
                  <a:txBody>
                    <a:bodyPr/>
                    <a:lstStyle/>
                    <a:p>
                      <a:r>
                        <a:rPr lang="es-ES" sz="1000" b="1"/>
                        <a:t>Ministerio de Transporte de la Nación Argentina</a:t>
                      </a:r>
                      <a:r>
                        <a:rPr lang="es-ES" sz="1000"/>
                        <a:t> was asked by </a:t>
                      </a:r>
                      <a:r>
                        <a:rPr lang="es-ES" sz="1000" b="1"/>
                        <a:t>Cristian Laboret - 2017-01-20 13:11:52</a:t>
                      </a:r>
                      <a:r>
                        <a:rPr lang="es-ES" sz="1000"/>
                        <a:t>
Llegara este sistema a la Argentina ? cuanto tiempo se ahorraria .
ASÍ SE CONSTRUYEN LAS CARRETERAS EN AUSTRALIA / INCREIBLE
Así se construye una carretera en medio del desierto en Australia El video, grabado con un drone, fue…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24744731"/>
                  </a:ext>
                </a:extLst>
              </a:tr>
              <a:tr h="370840">
                <a:tc>
                  <a:txBody>
                    <a:bodyPr/>
                    <a:lstStyle/>
                    <a:p>
                      <a:r>
                        <a:rPr lang="es-ES" sz="1000" b="1"/>
                        <a:t>Ministerio de Transporte de la Nación Argentina</a:t>
                      </a:r>
                      <a:r>
                        <a:rPr lang="es-ES" sz="1000"/>
                        <a:t> was asked by </a:t>
                      </a:r>
                      <a:r>
                        <a:rPr lang="es-ES" sz="1000" b="1"/>
                        <a:t>Graciela Ines Calabrese - 2017-01-20 13:09:55</a:t>
                      </a:r>
                      <a:r>
                        <a:rPr lang="es-ES" sz="1000"/>
                        <a:t>
Esto estamos subsidiando Linea 55 capital federal .Maltrato.mugre. Llegan de a 3 y para uno solo los choferes van charlando entre ellos o con amigos en el respaldo. Delincuencia que dejo Jaime . Que hacemos?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781103200"/>
                  </a:ext>
                </a:extLst>
              </a:tr>
              <a:tr h="370840">
                <a:tc>
                  <a:txBody>
                    <a:bodyPr/>
                    <a:lstStyle/>
                    <a:p>
                      <a:r>
                        <a:rPr lang="es-ES" sz="1000" b="1"/>
                        <a:t>Ministerio de Transporte de la Nación Argentina</a:t>
                      </a:r>
                      <a:r>
                        <a:rPr lang="es-ES" sz="1000"/>
                        <a:t> was asked by </a:t>
                      </a:r>
                      <a:r>
                        <a:rPr lang="es-ES" sz="1000" b="1"/>
                        <a:t>Lilian Carina Bentz - 2017-01-19 13:30:18</a:t>
                      </a:r>
                      <a:r>
                        <a:rPr lang="es-ES" sz="1000"/>
                        <a:t>
Para cuando nuestro  puente Chaco-Corrientes? ?? Podrían  hacer uno igual al de Brazo Largo no? ???</a:t>
                      </a:r>
                      <a:endParaRPr lang="en-US" sz="1000"/>
                    </a:p>
                  </a:txBody>
                  <a:tcPr/>
                </a:tc>
                <a:tc>
                  <a:txBody>
                    <a:bodyPr/>
                    <a:lstStyle/>
                    <a:p>
                      <a:r>
                        <a:rPr lang="en-US" sz="1000"/>
                        <a:t>n/a</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94854456"/>
                  </a:ext>
                </a:extLst>
              </a:tr>
              <a:tr h="370840">
                <a:tc>
                  <a:txBody>
                    <a:bodyPr/>
                    <a:lstStyle/>
                    <a:p>
                      <a:r>
                        <a:rPr lang="es-ES" sz="1000" b="1"/>
                        <a:t>Ministerio de Transporte de la Nación Argentina</a:t>
                      </a:r>
                      <a:r>
                        <a:rPr lang="es-ES" sz="1000"/>
                        <a:t> was asked by </a:t>
                      </a:r>
                      <a:r>
                        <a:rPr lang="es-ES" sz="1000" b="1"/>
                        <a:t>Pablo Villares - 2017-01-17 15:26:20</a:t>
                      </a:r>
                      <a:r>
                        <a:rPr lang="es-ES" sz="1000"/>
                        <a:t>
¿CANCELARON LOS TRENES DE LARGA DISTANCIA DESDE/HACIA EL NOA Y DEJAN A LA GENTE A LA DERIVA?
Mi sobrina se encuentra varada, sin el servicio que operaba mañana miercoles desde Tucuman, el micro les sale $2000... ella junto a sus amigas con mucho esfuerzo juntaron los pesos justos para poder viajar y no tienen como pagar un nuevo pasaje.
¿Qué solución ofrecen desde el ministerio de transporte y el resto del estado que no sea solo reintegrarle el dinero del tren que no alcanza ni para costear una minima parte del regreso por otro medio de transporte?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96708931"/>
                  </a:ext>
                </a:extLst>
              </a:tr>
              <a:tr h="370840">
                <a:tc>
                  <a:txBody>
                    <a:bodyPr/>
                    <a:lstStyle/>
                    <a:p>
                      <a:r>
                        <a:rPr lang="es-ES" sz="1000" b="1"/>
                        <a:t>Ministerio de Transporte de la Nación Argentina</a:t>
                      </a:r>
                      <a:r>
                        <a:rPr lang="es-ES" sz="1000"/>
                        <a:t> was asked by </a:t>
                      </a:r>
                      <a:r>
                        <a:rPr lang="es-ES" sz="1000" b="1"/>
                        <a:t>Saul Macyszyn - 2017-01-15 11:27:37</a:t>
                      </a:r>
                      <a:r>
                        <a:rPr lang="es-ES" sz="1000"/>
                        <a:t>
¿MACRI, LE MENTIRÁ AL PAPA?
¡QUÉ PREGUNTA!
Cuando el Delegado Sindical de los 10 empleados con discapacidades de La Solidaria Panchería Discapanch, me preguntó: ¿Saúl, es verdad que a pesar de las Leyes 26.378 y 24.308 de protección a los DDHH. y de las Fuentes Laborales de los Discapacitados, y  después de 18 años de existencia de Discapanch, nos echan del Hall de la Estación de Retiro del Ferrocarril Mítre, para que se instalen Grandes Empresas de Primeras Marcas? Le contesté: ESPERO QUE NO, PORQUE NO CREO QUE NUESTRO PRESIDENTE LE MIENTA AL PAPA.- Este es el problema: Link Diario Crónica: http://www.cronica.com.ar/article/details/82514/presidente-no-se-olvide-de-los-discapacitados  -  Link Diario Popular:  http://www.diariopopular.com.ar/…/256899-angustia-el-futuro…  
 Por favor, compartir en tu muro y Redes Sociales.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734523385"/>
                  </a:ext>
                </a:extLst>
              </a:tr>
              <a:tr h="370840">
                <a:tc>
                  <a:txBody>
                    <a:bodyPr/>
                    <a:lstStyle/>
                    <a:p>
                      <a:r>
                        <a:rPr lang="es-ES" sz="1000" b="1"/>
                        <a:t>Ministerio de Transporte de la Nación Argentina</a:t>
                      </a:r>
                      <a:r>
                        <a:rPr lang="es-ES" sz="1000"/>
                        <a:t> was asked by </a:t>
                      </a:r>
                      <a:r>
                        <a:rPr lang="es-ES" sz="1000" b="1"/>
                        <a:t>Juan Angel Sinisi - 2017-01-14 11:41:34</a:t>
                      </a:r>
                      <a:r>
                        <a:rPr lang="es-ES" sz="1000"/>
                        <a:t>
1. Permiso de menores
La nueva norma, aparecida en boletín oficial respecto de autorizaciones para menores, con mala redacción, según mi punto de vista. Se encuentra muy bien aclarada en la pagina de la CNRT
MINISTERIO DE TRANSPORTE    SECRETARÍA DE GESTIÓN DE TRANSPORTE
(Reso SGT 43/2016 y Reso CNRT 1025/2016) 
ver CNRT:  https://www.cnrt.gob.ar/traslado-de-menores-de-edad
Alli se indica:
¿Cómo se tramitan las autorizaciones de viaje?
Las autorizaciones pueden tramitarse de dos maneras:
• PRESENCIAL: Se podrán realizar de manera Presencial en las boleterías de las empresas, completando el formulario que existe para tal fin. El formulario puede ser descargado en https://www.cnrt.gob.ar/traslado-de-menores-de-edad
• PREVIA: Se podrá realizar la autorización a través de: Escribanos, Juez competente, Autoridad competente del Registro Civil y Capacidad de las Personas, Justicia de Paz y otras Autoridades Administrativas y Judiciales.
(*) Si usted realiza la Autorización en forma presenci</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65557922"/>
                  </a:ext>
                </a:extLst>
              </a:tr>
              <a:tr h="370840">
                <a:tc>
                  <a:txBody>
                    <a:bodyPr/>
                    <a:lstStyle/>
                    <a:p>
                      <a:r>
                        <a:rPr lang="es-ES" sz="1000" b="1"/>
                        <a:t>Ministerio de Transporte de la Nación Argentina</a:t>
                      </a:r>
                      <a:r>
                        <a:rPr lang="es-ES" sz="1000"/>
                        <a:t> was asked by </a:t>
                      </a:r>
                      <a:r>
                        <a:rPr lang="es-ES" sz="1000" b="1"/>
                        <a:t>César Artigas Ledesma Posse - 2017-01-13 19:01:18</a:t>
                      </a:r>
                      <a:r>
                        <a:rPr lang="es-ES" sz="1000"/>
                        <a:t>
¿QUÉ DEBERÍA HACER MAURICIO PARA GANAR LAS ELECCIONES DE 2017?
Mauricio necesita ganar estas elecciones, sí o sí.
De no ganar, quedarán las puertas abiertas para el retorno triunfal de la mafia kirchnerista. A más, no se podrán cumplir las metas propuestas ni seguir gozando de las libertades que hemos recuperado, y Argentina volverá al camino de la decadencia.
¿Qué hacer? Me parece que nadie tiene una fórmula clara. 
Veo que se están haciendo muchas y excelentes obras de infraestructura en todo el país, pero pensemos que a las mismas sólo le sacan provecho, o le sacarán a futuro, las clases más pudientes pero no la clase social de pocos recursos. Yo apuntalaría a iniciar en forma inmediata obras que beneficien a la clase baja, como viviendas, cloacas, agua potable, hospitales, escuelas, más subsidios para que nadie tenga privaciones en su vestimenta o hambre. Todo en forma inmediata aunque sus logros se terminen después de las elecciones. Y aquellas que sean de necesidades extremas en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105455336"/>
                  </a:ext>
                </a:extLst>
              </a:tr>
              <a:tr h="370840">
                <a:tc>
                  <a:txBody>
                    <a:bodyPr/>
                    <a:lstStyle/>
                    <a:p>
                      <a:r>
                        <a:rPr lang="es-ES" sz="1000" b="1"/>
                        <a:t>Ministerio de Transporte de la Nación Argentina</a:t>
                      </a:r>
                      <a:r>
                        <a:rPr lang="es-ES" sz="1000"/>
                        <a:t> was asked by </a:t>
                      </a:r>
                      <a:r>
                        <a:rPr lang="es-ES" sz="1000" b="1"/>
                        <a:t>Georgi Piscitelli - 2017-01-13 15:25:12</a:t>
                      </a:r>
                      <a:r>
                        <a:rPr lang="es-ES" sz="1000"/>
                        <a:t>
¿Para cuándo el tren a La Plata? Estamos muy cansados.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086965360"/>
                  </a:ext>
                </a:extLst>
              </a:tr>
              <a:tr h="370840">
                <a:tc>
                  <a:txBody>
                    <a:bodyPr/>
                    <a:lstStyle/>
                    <a:p>
                      <a:r>
                        <a:rPr lang="es-ES" sz="1000" b="1"/>
                        <a:t>Ministerio de Transporte de la Nación Argentina</a:t>
                      </a:r>
                      <a:r>
                        <a:rPr lang="es-ES" sz="1000"/>
                        <a:t> was asked by </a:t>
                      </a:r>
                      <a:r>
                        <a:rPr lang="es-ES" sz="1000" b="1"/>
                        <a:t>Franco Muñoz Rossi - 2017-01-12 13:42:01</a:t>
                      </a:r>
                      <a:r>
                        <a:rPr lang="es-ES" sz="1000"/>
                        <a:t>
Que paso con el super publicitado tren Buenos Aires-Mar del Plata?</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598549598"/>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427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3706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1047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1295</Words>
  <Application>Microsoft Office PowerPoint</Application>
  <PresentationFormat>On-screen Show (4:3)</PresentationFormat>
  <Paragraphs>486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2017-02-08T20:02:33Z</dcterms:created>
  <dcterms:modified xsi:type="dcterms:W3CDTF">2017-02-08T20:03:28Z</dcterms:modified>
</cp:coreProperties>
</file>