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95627</c:v>
                </c:pt>
                <c:pt idx="1">
                  <c:v>95669</c:v>
                </c:pt>
                <c:pt idx="2">
                  <c:v>95739</c:v>
                </c:pt>
                <c:pt idx="3">
                  <c:v>95790</c:v>
                </c:pt>
                <c:pt idx="4">
                  <c:v>95830</c:v>
                </c:pt>
                <c:pt idx="5">
                  <c:v>95864</c:v>
                </c:pt>
                <c:pt idx="6">
                  <c:v>95890</c:v>
                </c:pt>
                <c:pt idx="7">
                  <c:v>95927</c:v>
                </c:pt>
                <c:pt idx="8">
                  <c:v>95993</c:v>
                </c:pt>
                <c:pt idx="9">
                  <c:v>96050</c:v>
                </c:pt>
                <c:pt idx="10">
                  <c:v>96209</c:v>
                </c:pt>
                <c:pt idx="11">
                  <c:v>96418</c:v>
                </c:pt>
                <c:pt idx="12">
                  <c:v>96593</c:v>
                </c:pt>
                <c:pt idx="13">
                  <c:v>96701</c:v>
                </c:pt>
                <c:pt idx="14">
                  <c:v>96752</c:v>
                </c:pt>
                <c:pt idx="15">
                  <c:v>96802</c:v>
                </c:pt>
                <c:pt idx="16">
                  <c:v>96888</c:v>
                </c:pt>
                <c:pt idx="17">
                  <c:v>97026</c:v>
                </c:pt>
                <c:pt idx="18">
                  <c:v>97116</c:v>
                </c:pt>
                <c:pt idx="19">
                  <c:v>97196</c:v>
                </c:pt>
                <c:pt idx="20">
                  <c:v>97263</c:v>
                </c:pt>
                <c:pt idx="21">
                  <c:v>97408</c:v>
                </c:pt>
                <c:pt idx="22">
                  <c:v>97571</c:v>
                </c:pt>
                <c:pt idx="23">
                  <c:v>97984</c:v>
                </c:pt>
                <c:pt idx="24">
                  <c:v>98343</c:v>
                </c:pt>
                <c:pt idx="25">
                  <c:v>98539</c:v>
                </c:pt>
                <c:pt idx="26">
                  <c:v>98631</c:v>
                </c:pt>
                <c:pt idx="27">
                  <c:v>98713</c:v>
                </c:pt>
                <c:pt idx="28">
                  <c:v>98776</c:v>
                </c:pt>
                <c:pt idx="29">
                  <c:v>98847</c:v>
                </c:pt>
                <c:pt idx="30">
                  <c:v>98960</c:v>
                </c:pt>
              </c:numCache>
            </c:numRef>
          </c:val>
          <c:smooth val="0"/>
          <c:extLst>
            <c:ext xmlns:c16="http://schemas.microsoft.com/office/drawing/2014/chart" uri="{C3380CC4-5D6E-409C-BE32-E72D297353CC}">
              <c16:uniqueId val="{00000000-BF94-4250-8EEC-38CDA0C64E65}"/>
            </c:ext>
          </c:extLst>
        </c:ser>
        <c:dLbls>
          <c:showLegendKey val="0"/>
          <c:showVal val="0"/>
          <c:showCatName val="0"/>
          <c:showSerName val="0"/>
          <c:showPercent val="0"/>
          <c:showBubbleSize val="0"/>
        </c:dLbls>
        <c:smooth val="0"/>
        <c:axId val="281877872"/>
        <c:axId val="281878528"/>
      </c:lineChart>
      <c:dateAx>
        <c:axId val="281877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878528"/>
        <c:crosses val="autoZero"/>
        <c:auto val="1"/>
        <c:lblOffset val="100"/>
        <c:baseTimeUnit val="days"/>
      </c:dateAx>
      <c:valAx>
        <c:axId val="28187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87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A9CB-4944-95F8-04186E4366C6}"/>
            </c:ext>
          </c:extLst>
        </c:ser>
        <c:dLbls>
          <c:showLegendKey val="0"/>
          <c:showVal val="0"/>
          <c:showCatName val="0"/>
          <c:showSerName val="0"/>
          <c:showPercent val="0"/>
          <c:showBubbleSize val="0"/>
        </c:dLbls>
        <c:axId val="281873280"/>
        <c:axId val="281874264"/>
      </c:radarChart>
      <c:catAx>
        <c:axId val="28187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874264"/>
        <c:crosses val="autoZero"/>
        <c:auto val="1"/>
        <c:lblAlgn val="ctr"/>
        <c:lblOffset val="100"/>
        <c:noMultiLvlLbl val="0"/>
      </c:catAx>
      <c:valAx>
        <c:axId val="281874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87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30</c:v>
                </c:pt>
                <c:pt idx="1">
                  <c:v>42</c:v>
                </c:pt>
                <c:pt idx="2">
                  <c:v>70</c:v>
                </c:pt>
                <c:pt idx="3">
                  <c:v>51</c:v>
                </c:pt>
                <c:pt idx="4">
                  <c:v>40</c:v>
                </c:pt>
                <c:pt idx="5">
                  <c:v>34</c:v>
                </c:pt>
                <c:pt idx="6">
                  <c:v>26</c:v>
                </c:pt>
                <c:pt idx="7">
                  <c:v>37</c:v>
                </c:pt>
                <c:pt idx="8">
                  <c:v>66</c:v>
                </c:pt>
                <c:pt idx="9">
                  <c:v>57</c:v>
                </c:pt>
                <c:pt idx="10">
                  <c:v>159</c:v>
                </c:pt>
                <c:pt idx="11">
                  <c:v>209</c:v>
                </c:pt>
                <c:pt idx="12">
                  <c:v>175</c:v>
                </c:pt>
                <c:pt idx="13">
                  <c:v>108</c:v>
                </c:pt>
                <c:pt idx="14">
                  <c:v>51</c:v>
                </c:pt>
                <c:pt idx="15">
                  <c:v>50</c:v>
                </c:pt>
                <c:pt idx="16">
                  <c:v>86</c:v>
                </c:pt>
                <c:pt idx="17">
                  <c:v>138</c:v>
                </c:pt>
                <c:pt idx="18">
                  <c:v>90</c:v>
                </c:pt>
                <c:pt idx="19">
                  <c:v>80</c:v>
                </c:pt>
                <c:pt idx="20">
                  <c:v>67</c:v>
                </c:pt>
                <c:pt idx="21">
                  <c:v>145</c:v>
                </c:pt>
                <c:pt idx="22">
                  <c:v>163</c:v>
                </c:pt>
                <c:pt idx="23">
                  <c:v>413</c:v>
                </c:pt>
                <c:pt idx="24">
                  <c:v>359</c:v>
                </c:pt>
                <c:pt idx="25">
                  <c:v>196</c:v>
                </c:pt>
                <c:pt idx="26">
                  <c:v>92</c:v>
                </c:pt>
                <c:pt idx="27">
                  <c:v>82</c:v>
                </c:pt>
                <c:pt idx="28">
                  <c:v>63</c:v>
                </c:pt>
                <c:pt idx="29">
                  <c:v>71</c:v>
                </c:pt>
                <c:pt idx="30">
                  <c:v>113</c:v>
                </c:pt>
              </c:numCache>
            </c:numRef>
          </c:val>
          <c:smooth val="0"/>
          <c:extLst>
            <c:ext xmlns:c16="http://schemas.microsoft.com/office/drawing/2014/chart" uri="{C3380CC4-5D6E-409C-BE32-E72D297353CC}">
              <c16:uniqueId val="{00000000-9850-4AFC-BB90-E9447F85BF37}"/>
            </c:ext>
          </c:extLst>
        </c:ser>
        <c:dLbls>
          <c:showLegendKey val="0"/>
          <c:showVal val="0"/>
          <c:showCatName val="0"/>
          <c:showSerName val="0"/>
          <c:showPercent val="0"/>
          <c:showBubbleSize val="0"/>
        </c:dLbls>
        <c:smooth val="0"/>
        <c:axId val="283854384"/>
        <c:axId val="283854712"/>
      </c:lineChart>
      <c:dateAx>
        <c:axId val="283854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54712"/>
        <c:crosses val="autoZero"/>
        <c:auto val="1"/>
        <c:lblOffset val="100"/>
        <c:baseTimeUnit val="days"/>
      </c:dateAx>
      <c:valAx>
        <c:axId val="28385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54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78</c:v>
                </c:pt>
                <c:pt idx="1">
                  <c:v>148</c:v>
                </c:pt>
                <c:pt idx="2">
                  <c:v>177</c:v>
                </c:pt>
                <c:pt idx="3">
                  <c:v>134</c:v>
                </c:pt>
                <c:pt idx="4">
                  <c:v>95</c:v>
                </c:pt>
                <c:pt idx="5">
                  <c:v>71</c:v>
                </c:pt>
                <c:pt idx="6">
                  <c:v>65</c:v>
                </c:pt>
              </c:numCache>
            </c:numRef>
          </c:val>
          <c:extLst>
            <c:ext xmlns:c16="http://schemas.microsoft.com/office/drawing/2014/chart" uri="{C3380CC4-5D6E-409C-BE32-E72D297353CC}">
              <c16:uniqueId val="{00000000-16CD-4573-8C4B-19266FC088D1}"/>
            </c:ext>
          </c:extLst>
        </c:ser>
        <c:dLbls>
          <c:showLegendKey val="0"/>
          <c:showVal val="0"/>
          <c:showCatName val="0"/>
          <c:showSerName val="0"/>
          <c:showPercent val="0"/>
          <c:showBubbleSize val="0"/>
        </c:dLbls>
        <c:gapWidth val="219"/>
        <c:overlap val="-27"/>
        <c:axId val="247059264"/>
        <c:axId val="247053032"/>
      </c:barChart>
      <c:catAx>
        <c:axId val="24705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053032"/>
        <c:crosses val="autoZero"/>
        <c:auto val="1"/>
        <c:lblAlgn val="ctr"/>
        <c:lblOffset val="100"/>
        <c:noMultiLvlLbl val="0"/>
      </c:catAx>
      <c:valAx>
        <c:axId val="24705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05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Sheet1!$A$2:$A$32</c:f>
              <c:numCache>
                <c:formatCode>m/d/yyyy</c:formatCode>
                <c:ptCount val="31"/>
                <c:pt idx="0">
                  <c:v>42736</c:v>
                </c:pt>
                <c:pt idx="1">
                  <c:v>42737</c:v>
                </c:pt>
                <c:pt idx="2">
                  <c:v>42738</c:v>
                </c:pt>
                <c:pt idx="3">
                  <c:v>42739</c:v>
                </c:pt>
                <c:pt idx="4">
                  <c:v>42740</c:v>
                </c:pt>
                <c:pt idx="5">
                  <c:v>42741</c:v>
                </c:pt>
                <c:pt idx="6">
                  <c:v>42742</c:v>
                </c:pt>
                <c:pt idx="7">
                  <c:v>42743</c:v>
                </c:pt>
                <c:pt idx="8">
                  <c:v>42744</c:v>
                </c:pt>
                <c:pt idx="9">
                  <c:v>42745</c:v>
                </c:pt>
                <c:pt idx="10">
                  <c:v>42746</c:v>
                </c:pt>
                <c:pt idx="11">
                  <c:v>42747</c:v>
                </c:pt>
                <c:pt idx="12">
                  <c:v>42748</c:v>
                </c:pt>
                <c:pt idx="13">
                  <c:v>42749</c:v>
                </c:pt>
                <c:pt idx="14">
                  <c:v>42750</c:v>
                </c:pt>
                <c:pt idx="15">
                  <c:v>42751</c:v>
                </c:pt>
                <c:pt idx="16">
                  <c:v>42752</c:v>
                </c:pt>
                <c:pt idx="17">
                  <c:v>42753</c:v>
                </c:pt>
                <c:pt idx="18">
                  <c:v>42754</c:v>
                </c:pt>
                <c:pt idx="19">
                  <c:v>42755</c:v>
                </c:pt>
                <c:pt idx="20">
                  <c:v>42756</c:v>
                </c:pt>
                <c:pt idx="21">
                  <c:v>42757</c:v>
                </c:pt>
                <c:pt idx="22">
                  <c:v>42758</c:v>
                </c:pt>
                <c:pt idx="23">
                  <c:v>42759</c:v>
                </c:pt>
                <c:pt idx="24">
                  <c:v>42760</c:v>
                </c:pt>
                <c:pt idx="25">
                  <c:v>42761</c:v>
                </c:pt>
                <c:pt idx="26">
                  <c:v>42762</c:v>
                </c:pt>
                <c:pt idx="27">
                  <c:v>42763</c:v>
                </c:pt>
                <c:pt idx="28">
                  <c:v>42764</c:v>
                </c:pt>
                <c:pt idx="29">
                  <c:v>42765</c:v>
                </c:pt>
                <c:pt idx="30">
                  <c:v>42766</c:v>
                </c:pt>
              </c:numCache>
            </c:numRef>
          </c:cat>
          <c:val>
            <c:numRef>
              <c:f>Sheet1!$B$2:$B$32</c:f>
              <c:numCache>
                <c:formatCode>General</c:formatCode>
                <c:ptCount val="31"/>
                <c:pt idx="0">
                  <c:v>0</c:v>
                </c:pt>
                <c:pt idx="1">
                  <c:v>1</c:v>
                </c:pt>
                <c:pt idx="2">
                  <c:v>2</c:v>
                </c:pt>
                <c:pt idx="3">
                  <c:v>1</c:v>
                </c:pt>
                <c:pt idx="4">
                  <c:v>2</c:v>
                </c:pt>
                <c:pt idx="5">
                  <c:v>1</c:v>
                </c:pt>
                <c:pt idx="6">
                  <c:v>0</c:v>
                </c:pt>
                <c:pt idx="7">
                  <c:v>1</c:v>
                </c:pt>
                <c:pt idx="8">
                  <c:v>1</c:v>
                </c:pt>
                <c:pt idx="9">
                  <c:v>2</c:v>
                </c:pt>
                <c:pt idx="10">
                  <c:v>1</c:v>
                </c:pt>
                <c:pt idx="11">
                  <c:v>1</c:v>
                </c:pt>
                <c:pt idx="12">
                  <c:v>1</c:v>
                </c:pt>
                <c:pt idx="13">
                  <c:v>0</c:v>
                </c:pt>
                <c:pt idx="14">
                  <c:v>0</c:v>
                </c:pt>
                <c:pt idx="15">
                  <c:v>0</c:v>
                </c:pt>
                <c:pt idx="16">
                  <c:v>1</c:v>
                </c:pt>
                <c:pt idx="17">
                  <c:v>1</c:v>
                </c:pt>
                <c:pt idx="18">
                  <c:v>1</c:v>
                </c:pt>
                <c:pt idx="19">
                  <c:v>1</c:v>
                </c:pt>
                <c:pt idx="20">
                  <c:v>0</c:v>
                </c:pt>
                <c:pt idx="21">
                  <c:v>0</c:v>
                </c:pt>
                <c:pt idx="22">
                  <c:v>0</c:v>
                </c:pt>
                <c:pt idx="23">
                  <c:v>1</c:v>
                </c:pt>
                <c:pt idx="24">
                  <c:v>1</c:v>
                </c:pt>
                <c:pt idx="25">
                  <c:v>0</c:v>
                </c:pt>
                <c:pt idx="26">
                  <c:v>0</c:v>
                </c:pt>
                <c:pt idx="27">
                  <c:v>0</c:v>
                </c:pt>
                <c:pt idx="28">
                  <c:v>0</c:v>
                </c:pt>
                <c:pt idx="29">
                  <c:v>1</c:v>
                </c:pt>
                <c:pt idx="30">
                  <c:v>2</c:v>
                </c:pt>
              </c:numCache>
            </c:numRef>
          </c:val>
          <c:smooth val="0"/>
          <c:extLst>
            <c:ext xmlns:c16="http://schemas.microsoft.com/office/drawing/2014/chart" uri="{C3380CC4-5D6E-409C-BE32-E72D297353CC}">
              <c16:uniqueId val="{00000000-ECB4-425C-B9BA-BB6EECE51E9C}"/>
            </c:ext>
          </c:extLst>
        </c:ser>
        <c:dLbls>
          <c:showLegendKey val="0"/>
          <c:showVal val="0"/>
          <c:showCatName val="0"/>
          <c:showSerName val="0"/>
          <c:showPercent val="0"/>
          <c:showBubbleSize val="0"/>
        </c:dLbls>
        <c:smooth val="0"/>
        <c:axId val="247057296"/>
        <c:axId val="247058608"/>
      </c:lineChart>
      <c:dateAx>
        <c:axId val="247057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058608"/>
        <c:crosses val="autoZero"/>
        <c:auto val="1"/>
        <c:lblOffset val="100"/>
        <c:baseTimeUnit val="days"/>
      </c:dateAx>
      <c:valAx>
        <c:axId val="24705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05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8</c:v>
                </c:pt>
                <c:pt idx="2">
                  <c:v>4</c:v>
                </c:pt>
                <c:pt idx="3">
                  <c:v>4</c:v>
                </c:pt>
                <c:pt idx="4">
                  <c:v>3</c:v>
                </c:pt>
                <c:pt idx="5">
                  <c:v>0</c:v>
                </c:pt>
                <c:pt idx="6">
                  <c:v>1</c:v>
                </c:pt>
              </c:numCache>
            </c:numRef>
          </c:val>
          <c:extLst>
            <c:ext xmlns:c16="http://schemas.microsoft.com/office/drawing/2014/chart" uri="{C3380CC4-5D6E-409C-BE32-E72D297353CC}">
              <c16:uniqueId val="{00000000-D48E-4651-A1B3-239B5C0448AD}"/>
            </c:ext>
          </c:extLst>
        </c:ser>
        <c:dLbls>
          <c:showLegendKey val="0"/>
          <c:showVal val="0"/>
          <c:showCatName val="0"/>
          <c:showSerName val="0"/>
          <c:showPercent val="0"/>
          <c:showBubbleSize val="0"/>
        </c:dLbls>
        <c:gapWidth val="219"/>
        <c:overlap val="-27"/>
        <c:axId val="247054016"/>
        <c:axId val="247058936"/>
      </c:barChart>
      <c:catAx>
        <c:axId val="247054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058936"/>
        <c:crosses val="autoZero"/>
        <c:auto val="1"/>
        <c:lblAlgn val="ctr"/>
        <c:lblOffset val="100"/>
        <c:noMultiLvlLbl val="0"/>
      </c:catAx>
      <c:valAx>
        <c:axId val="24705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05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0.76504304866058004</c:v>
                </c:pt>
                <c:pt idx="1">
                  <c:v>0.77407932739251994</c:v>
                </c:pt>
                <c:pt idx="2">
                  <c:v>0.48359080303824997</c:v>
                </c:pt>
                <c:pt idx="3">
                  <c:v>0.96692465028316998</c:v>
                </c:pt>
                <c:pt idx="4">
                  <c:v>0.20693506555798999</c:v>
                </c:pt>
                <c:pt idx="6">
                  <c:v>2.0525628770825999</c:v>
                </c:pt>
              </c:numCache>
            </c:numRef>
          </c:val>
          <c:extLst>
            <c:ext xmlns:c16="http://schemas.microsoft.com/office/drawing/2014/chart" uri="{C3380CC4-5D6E-409C-BE32-E72D297353CC}">
              <c16:uniqueId val="{00000000-ECFD-4B80-B62F-EB01D869B116}"/>
            </c:ext>
          </c:extLst>
        </c:ser>
        <c:dLbls>
          <c:showLegendKey val="0"/>
          <c:showVal val="0"/>
          <c:showCatName val="0"/>
          <c:showSerName val="0"/>
          <c:showPercent val="0"/>
          <c:showBubbleSize val="0"/>
        </c:dLbls>
        <c:gapWidth val="219"/>
        <c:overlap val="-27"/>
        <c:axId val="294305856"/>
        <c:axId val="294311760"/>
      </c:barChart>
      <c:catAx>
        <c:axId val="294305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11760"/>
        <c:crosses val="autoZero"/>
        <c:auto val="1"/>
        <c:lblAlgn val="ctr"/>
        <c:lblOffset val="100"/>
        <c:noMultiLvlLbl val="0"/>
      </c:catAx>
      <c:valAx>
        <c:axId val="294311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05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4</c:v>
                </c:pt>
                <c:pt idx="13">
                  <c:v>2</c:v>
                </c:pt>
                <c:pt idx="14">
                  <c:v>0</c:v>
                </c:pt>
                <c:pt idx="15">
                  <c:v>1</c:v>
                </c:pt>
                <c:pt idx="16">
                  <c:v>2</c:v>
                </c:pt>
                <c:pt idx="17">
                  <c:v>0</c:v>
                </c:pt>
                <c:pt idx="18">
                  <c:v>6</c:v>
                </c:pt>
                <c:pt idx="19">
                  <c:v>3</c:v>
                </c:pt>
                <c:pt idx="20">
                  <c:v>4</c:v>
                </c:pt>
                <c:pt idx="21">
                  <c:v>0</c:v>
                </c:pt>
                <c:pt idx="22">
                  <c:v>0</c:v>
                </c:pt>
                <c:pt idx="23">
                  <c:v>0</c:v>
                </c:pt>
              </c:numCache>
            </c:numRef>
          </c:val>
          <c:smooth val="0"/>
          <c:extLst>
            <c:ext xmlns:c16="http://schemas.microsoft.com/office/drawing/2014/chart" uri="{C3380CC4-5D6E-409C-BE32-E72D297353CC}">
              <c16:uniqueId val="{00000000-3CC2-4082-A0F3-40F451B04B6D}"/>
            </c:ext>
          </c:extLst>
        </c:ser>
        <c:dLbls>
          <c:showLegendKey val="0"/>
          <c:showVal val="0"/>
          <c:showCatName val="0"/>
          <c:showSerName val="0"/>
          <c:showPercent val="0"/>
          <c:showBubbleSize val="0"/>
        </c:dLbls>
        <c:smooth val="0"/>
        <c:axId val="294314056"/>
        <c:axId val="294312416"/>
      </c:lineChart>
      <c:catAx>
        <c:axId val="29431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12416"/>
        <c:crosses val="autoZero"/>
        <c:auto val="1"/>
        <c:lblAlgn val="ctr"/>
        <c:lblOffset val="100"/>
        <c:noMultiLvlLbl val="0"/>
      </c:catAx>
      <c:valAx>
        <c:axId val="29431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1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0.20147612096791001</c:v>
                </c:pt>
                <c:pt idx="12">
                  <c:v>0.75476449908512999</c:v>
                </c:pt>
                <c:pt idx="13">
                  <c:v>6.9899878703151994E-2</c:v>
                </c:pt>
                <c:pt idx="14">
                  <c:v>0</c:v>
                </c:pt>
                <c:pt idx="15">
                  <c:v>0.16755412100903</c:v>
                </c:pt>
                <c:pt idx="16">
                  <c:v>1.2355831500175001</c:v>
                </c:pt>
                <c:pt idx="17">
                  <c:v>0</c:v>
                </c:pt>
                <c:pt idx="18">
                  <c:v>0.74439944354214005</c:v>
                </c:pt>
                <c:pt idx="19">
                  <c:v>1.2969168671147999</c:v>
                </c:pt>
                <c:pt idx="20">
                  <c:v>0.65222754466397004</c:v>
                </c:pt>
                <c:pt idx="21">
                  <c:v>0</c:v>
                </c:pt>
                <c:pt idx="22">
                  <c:v>0</c:v>
                </c:pt>
                <c:pt idx="23">
                  <c:v>0</c:v>
                </c:pt>
              </c:numCache>
            </c:numRef>
          </c:val>
          <c:smooth val="0"/>
          <c:extLst>
            <c:ext xmlns:c16="http://schemas.microsoft.com/office/drawing/2014/chart" uri="{C3380CC4-5D6E-409C-BE32-E72D297353CC}">
              <c16:uniqueId val="{00000000-FBC9-45AD-BF36-B9D6A1DB47B3}"/>
            </c:ext>
          </c:extLst>
        </c:ser>
        <c:dLbls>
          <c:showLegendKey val="0"/>
          <c:showVal val="0"/>
          <c:showCatName val="0"/>
          <c:showSerName val="0"/>
          <c:showPercent val="0"/>
          <c:showBubbleSize val="0"/>
        </c:dLbls>
        <c:smooth val="0"/>
        <c:axId val="294308808"/>
        <c:axId val="294306184"/>
      </c:lineChart>
      <c:catAx>
        <c:axId val="294308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06184"/>
        <c:crosses val="autoZero"/>
        <c:auto val="1"/>
        <c:lblAlgn val="ctr"/>
        <c:lblOffset val="100"/>
        <c:noMultiLvlLbl val="0"/>
      </c:catAx>
      <c:valAx>
        <c:axId val="29430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08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Ministerio de Producción de la Nación Argentina</c:v>
                </c:pt>
              </c:strCache>
            </c:strRef>
          </c:cat>
          <c:val>
            <c:numRef>
              <c:f>Sheet1!$B$2</c:f>
              <c:numCache>
                <c:formatCode>General</c:formatCode>
                <c:ptCount val="1"/>
                <c:pt idx="0">
                  <c:v>2</c:v>
                </c:pt>
              </c:numCache>
            </c:numRef>
          </c:val>
          <c:extLst>
            <c:ext xmlns:c16="http://schemas.microsoft.com/office/drawing/2014/chart" uri="{C3380CC4-5D6E-409C-BE32-E72D297353CC}">
              <c16:uniqueId val="{00000000-7610-4066-BCB0-6391EE969C79}"/>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Ministerio de Producción de la Nación Argentina</c:v>
                </c:pt>
              </c:strCache>
            </c:strRef>
          </c:cat>
          <c:val>
            <c:numRef>
              <c:f>Sheet1!$C$2</c:f>
              <c:numCache>
                <c:formatCode>General</c:formatCode>
                <c:ptCount val="1"/>
                <c:pt idx="0">
                  <c:v>1</c:v>
                </c:pt>
              </c:numCache>
            </c:numRef>
          </c:val>
          <c:extLst>
            <c:ext xmlns:c16="http://schemas.microsoft.com/office/drawing/2014/chart" uri="{C3380CC4-5D6E-409C-BE32-E72D297353CC}">
              <c16:uniqueId val="{00000001-7610-4066-BCB0-6391EE969C79}"/>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Ministerio de Producción de la Nación Argentina</c:v>
                </c:pt>
              </c:strCache>
            </c:strRef>
          </c:cat>
          <c:val>
            <c:numRef>
              <c:f>Sheet1!$D$2</c:f>
              <c:numCache>
                <c:formatCode>General</c:formatCode>
                <c:ptCount val="1"/>
                <c:pt idx="0">
                  <c:v>20</c:v>
                </c:pt>
              </c:numCache>
            </c:numRef>
          </c:val>
          <c:extLst>
            <c:ext xmlns:c16="http://schemas.microsoft.com/office/drawing/2014/chart" uri="{C3380CC4-5D6E-409C-BE32-E72D297353CC}">
              <c16:uniqueId val="{00000002-7610-4066-BCB0-6391EE969C79}"/>
            </c:ext>
          </c:extLst>
        </c:ser>
        <c:dLbls>
          <c:showLegendKey val="0"/>
          <c:showVal val="0"/>
          <c:showCatName val="0"/>
          <c:showSerName val="0"/>
          <c:showPercent val="0"/>
          <c:showBubbleSize val="0"/>
        </c:dLbls>
        <c:gapWidth val="150"/>
        <c:overlap val="100"/>
        <c:axId val="294319960"/>
        <c:axId val="294321272"/>
      </c:barChart>
      <c:catAx>
        <c:axId val="294319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21272"/>
        <c:crosses val="autoZero"/>
        <c:auto val="1"/>
        <c:lblAlgn val="ctr"/>
        <c:lblOffset val="100"/>
        <c:noMultiLvlLbl val="0"/>
      </c:catAx>
      <c:valAx>
        <c:axId val="294321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1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0.72877220810583998</c:v>
                </c:pt>
                <c:pt idx="2">
                  <c:v>0.16770237458331999</c:v>
                </c:pt>
                <c:pt idx="3">
                  <c:v>0</c:v>
                </c:pt>
                <c:pt idx="4">
                  <c:v>0.77123666882418995</c:v>
                </c:pt>
                <c:pt idx="5">
                  <c:v>0</c:v>
                </c:pt>
                <c:pt idx="6">
                  <c:v>0</c:v>
                </c:pt>
              </c:numCache>
            </c:numRef>
          </c:val>
          <c:extLst>
            <c:ext xmlns:c16="http://schemas.microsoft.com/office/drawing/2014/chart" uri="{C3380CC4-5D6E-409C-BE32-E72D297353CC}">
              <c16:uniqueId val="{00000000-1057-40C4-A281-E9BE88288BFA}"/>
            </c:ext>
          </c:extLst>
        </c:ser>
        <c:dLbls>
          <c:showLegendKey val="0"/>
          <c:showVal val="0"/>
          <c:showCatName val="0"/>
          <c:showSerName val="0"/>
          <c:showPercent val="0"/>
          <c:showBubbleSize val="0"/>
        </c:dLbls>
        <c:gapWidth val="219"/>
        <c:overlap val="-27"/>
        <c:axId val="294317664"/>
        <c:axId val="294317992"/>
      </c:barChart>
      <c:catAx>
        <c:axId val="294317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17992"/>
        <c:crosses val="autoZero"/>
        <c:auto val="1"/>
        <c:lblAlgn val="ctr"/>
        <c:lblOffset val="100"/>
        <c:noMultiLvlLbl val="0"/>
      </c:catAx>
      <c:valAx>
        <c:axId val="29431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17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Ministerio de Producción de la Nación Argentina</c:v>
                </c:pt>
              </c:strCache>
            </c:strRef>
          </c:cat>
          <c:val>
            <c:numRef>
              <c:f>Sheet1!$B$2</c:f>
              <c:numCache>
                <c:formatCode>General</c:formatCode>
                <c:ptCount val="1"/>
                <c:pt idx="0">
                  <c:v>6749</c:v>
                </c:pt>
              </c:numCache>
            </c:numRef>
          </c:val>
          <c:extLst>
            <c:ext xmlns:c16="http://schemas.microsoft.com/office/drawing/2014/chart" uri="{C3380CC4-5D6E-409C-BE32-E72D297353CC}">
              <c16:uniqueId val="{00000000-070C-485F-BEF2-69887B73C07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Ministerio de Producción de la Nación Argentina</c:v>
                </c:pt>
              </c:strCache>
            </c:strRef>
          </c:cat>
          <c:val>
            <c:numRef>
              <c:f>Sheet1!$C$2</c:f>
              <c:numCache>
                <c:formatCode>General</c:formatCode>
                <c:ptCount val="1"/>
                <c:pt idx="0">
                  <c:v>628</c:v>
                </c:pt>
              </c:numCache>
            </c:numRef>
          </c:val>
          <c:extLst>
            <c:ext xmlns:c16="http://schemas.microsoft.com/office/drawing/2014/chart" uri="{C3380CC4-5D6E-409C-BE32-E72D297353CC}">
              <c16:uniqueId val="{00000001-070C-485F-BEF2-69887B73C07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Ministerio de Producción de la Nación Argentina</c:v>
                </c:pt>
              </c:strCache>
            </c:strRef>
          </c:cat>
          <c:val>
            <c:numRef>
              <c:f>Sheet1!$D$2</c:f>
              <c:numCache>
                <c:formatCode>General</c:formatCode>
                <c:ptCount val="1"/>
                <c:pt idx="0">
                  <c:v>86</c:v>
                </c:pt>
              </c:numCache>
            </c:numRef>
          </c:val>
          <c:extLst>
            <c:ext xmlns:c16="http://schemas.microsoft.com/office/drawing/2014/chart" uri="{C3380CC4-5D6E-409C-BE32-E72D297353CC}">
              <c16:uniqueId val="{00000002-070C-485F-BEF2-69887B73C07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Ministerio de Producción de la Nación Argentina</c:v>
                </c:pt>
              </c:strCache>
            </c:strRef>
          </c:cat>
          <c:val>
            <c:numRef>
              <c:f>Sheet1!$E$2</c:f>
              <c:numCache>
                <c:formatCode>General</c:formatCode>
                <c:ptCount val="1"/>
                <c:pt idx="0">
                  <c:v>81</c:v>
                </c:pt>
              </c:numCache>
            </c:numRef>
          </c:val>
          <c:extLst>
            <c:ext xmlns:c16="http://schemas.microsoft.com/office/drawing/2014/chart" uri="{C3380CC4-5D6E-409C-BE32-E72D297353CC}">
              <c16:uniqueId val="{00000003-070C-485F-BEF2-69887B73C07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Ministerio de Producción de la Nación Argentina</c:v>
                </c:pt>
              </c:strCache>
            </c:strRef>
          </c:cat>
          <c:val>
            <c:numRef>
              <c:f>Sheet1!$F$2</c:f>
              <c:numCache>
                <c:formatCode>General</c:formatCode>
                <c:ptCount val="1"/>
                <c:pt idx="0">
                  <c:v>4</c:v>
                </c:pt>
              </c:numCache>
            </c:numRef>
          </c:val>
          <c:extLst>
            <c:ext xmlns:c16="http://schemas.microsoft.com/office/drawing/2014/chart" uri="{C3380CC4-5D6E-409C-BE32-E72D297353CC}">
              <c16:uniqueId val="{00000004-070C-485F-BEF2-69887B73C07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Ministerio de Producción de la Nación Argentina</c:v>
                </c:pt>
              </c:strCache>
            </c:strRef>
          </c:cat>
          <c:val>
            <c:numRef>
              <c:f>Sheet1!$G$2</c:f>
              <c:numCache>
                <c:formatCode>General</c:formatCode>
                <c:ptCount val="1"/>
                <c:pt idx="0">
                  <c:v>37</c:v>
                </c:pt>
              </c:numCache>
            </c:numRef>
          </c:val>
          <c:extLst>
            <c:ext xmlns:c16="http://schemas.microsoft.com/office/drawing/2014/chart" uri="{C3380CC4-5D6E-409C-BE32-E72D297353CC}">
              <c16:uniqueId val="{00000005-070C-485F-BEF2-69887B73C07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Ministerio de Producción de la Nación Argentina</c:v>
                </c:pt>
              </c:strCache>
            </c:strRef>
          </c:cat>
          <c:val>
            <c:numRef>
              <c:f>Sheet1!$H$2</c:f>
              <c:numCache>
                <c:formatCode>General</c:formatCode>
                <c:ptCount val="1"/>
                <c:pt idx="0">
                  <c:v>797</c:v>
                </c:pt>
              </c:numCache>
            </c:numRef>
          </c:val>
          <c:extLst>
            <c:ext xmlns:c16="http://schemas.microsoft.com/office/drawing/2014/chart" uri="{C3380CC4-5D6E-409C-BE32-E72D297353CC}">
              <c16:uniqueId val="{00000006-070C-485F-BEF2-69887B73C07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Ministerio de Producción de la Nación Argentina</c:v>
                </c:pt>
              </c:strCache>
            </c:strRef>
          </c:cat>
          <c:val>
            <c:numRef>
              <c:f>Sheet1!$I$2</c:f>
              <c:numCache>
                <c:formatCode>General</c:formatCode>
                <c:ptCount val="1"/>
                <c:pt idx="0">
                  <c:v>8122</c:v>
                </c:pt>
              </c:numCache>
            </c:numRef>
          </c:val>
          <c:extLst>
            <c:ext xmlns:c16="http://schemas.microsoft.com/office/drawing/2014/chart" uri="{C3380CC4-5D6E-409C-BE32-E72D297353CC}">
              <c16:uniqueId val="{00000007-070C-485F-BEF2-69887B73C077}"/>
            </c:ext>
          </c:extLst>
        </c:ser>
        <c:dLbls>
          <c:showLegendKey val="0"/>
          <c:showVal val="0"/>
          <c:showCatName val="0"/>
          <c:showSerName val="0"/>
          <c:showPercent val="0"/>
          <c:showBubbleSize val="0"/>
        </c:dLbls>
        <c:gapWidth val="150"/>
        <c:overlap val="100"/>
        <c:axId val="283856352"/>
        <c:axId val="247055000"/>
      </c:barChart>
      <c:catAx>
        <c:axId val="283856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055000"/>
        <c:crosses val="autoZero"/>
        <c:auto val="1"/>
        <c:lblAlgn val="ctr"/>
        <c:lblOffset val="100"/>
        <c:noMultiLvlLbl val="0"/>
      </c:catAx>
      <c:valAx>
        <c:axId val="247055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5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A80-4DD5-9F82-37A13439C950}"/>
            </c:ext>
          </c:extLst>
        </c:ser>
        <c:dLbls>
          <c:showLegendKey val="0"/>
          <c:showVal val="0"/>
          <c:showCatName val="0"/>
          <c:showSerName val="0"/>
          <c:showPercent val="0"/>
          <c:showBubbleSize val="0"/>
        </c:dLbls>
        <c:gapWidth val="219"/>
        <c:overlap val="-27"/>
        <c:axId val="292503120"/>
        <c:axId val="292503448"/>
      </c:barChart>
      <c:catAx>
        <c:axId val="29250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03448"/>
        <c:crosses val="autoZero"/>
        <c:auto val="1"/>
        <c:lblAlgn val="ctr"/>
        <c:lblOffset val="100"/>
        <c:noMultiLvlLbl val="0"/>
      </c:catAx>
      <c:valAx>
        <c:axId val="292503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50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4144050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660853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14738574"/>
                    </a:ext>
                  </a:extLst>
                </a:gridCol>
                <a:gridCol w="740664">
                  <a:extLst>
                    <a:ext uri="{9D8B030D-6E8A-4147-A177-3AD203B41FA5}">
                      <a16:colId xmlns:a16="http://schemas.microsoft.com/office/drawing/2014/main" val="1266706683"/>
                    </a:ext>
                  </a:extLst>
                </a:gridCol>
                <a:gridCol w="740664">
                  <a:extLst>
                    <a:ext uri="{9D8B030D-6E8A-4147-A177-3AD203B41FA5}">
                      <a16:colId xmlns:a16="http://schemas.microsoft.com/office/drawing/2014/main" val="3229611953"/>
                    </a:ext>
                  </a:extLst>
                </a:gridCol>
                <a:gridCol w="740664">
                  <a:extLst>
                    <a:ext uri="{9D8B030D-6E8A-4147-A177-3AD203B41FA5}">
                      <a16:colId xmlns:a16="http://schemas.microsoft.com/office/drawing/2014/main" val="3070711618"/>
                    </a:ext>
                  </a:extLst>
                </a:gridCol>
                <a:gridCol w="740664">
                  <a:extLst>
                    <a:ext uri="{9D8B030D-6E8A-4147-A177-3AD203B41FA5}">
                      <a16:colId xmlns:a16="http://schemas.microsoft.com/office/drawing/2014/main" val="2518051349"/>
                    </a:ext>
                  </a:extLst>
                </a:gridCol>
                <a:gridCol w="740664">
                  <a:extLst>
                    <a:ext uri="{9D8B030D-6E8A-4147-A177-3AD203B41FA5}">
                      <a16:colId xmlns:a16="http://schemas.microsoft.com/office/drawing/2014/main" val="3674656425"/>
                    </a:ext>
                  </a:extLst>
                </a:gridCol>
                <a:gridCol w="740664">
                  <a:extLst>
                    <a:ext uri="{9D8B030D-6E8A-4147-A177-3AD203B41FA5}">
                      <a16:colId xmlns:a16="http://schemas.microsoft.com/office/drawing/2014/main" val="2826232209"/>
                    </a:ext>
                  </a:extLst>
                </a:gridCol>
                <a:gridCol w="740664">
                  <a:extLst>
                    <a:ext uri="{9D8B030D-6E8A-4147-A177-3AD203B41FA5}">
                      <a16:colId xmlns:a16="http://schemas.microsoft.com/office/drawing/2014/main" val="1313387721"/>
                    </a:ext>
                  </a:extLst>
                </a:gridCol>
                <a:gridCol w="740664">
                  <a:extLst>
                    <a:ext uri="{9D8B030D-6E8A-4147-A177-3AD203B41FA5}">
                      <a16:colId xmlns:a16="http://schemas.microsoft.com/office/drawing/2014/main" val="3796358879"/>
                    </a:ext>
                  </a:extLst>
                </a:gridCol>
                <a:gridCol w="740664">
                  <a:extLst>
                    <a:ext uri="{9D8B030D-6E8A-4147-A177-3AD203B41FA5}">
                      <a16:colId xmlns:a16="http://schemas.microsoft.com/office/drawing/2014/main" val="3244937442"/>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068621849"/>
                  </a:ext>
                </a:extLst>
              </a:tr>
              <a:tr h="370840">
                <a:tc>
                  <a:txBody>
                    <a:bodyPr/>
                    <a:lstStyle/>
                    <a:p>
                      <a:r>
                        <a:rPr lang="es-ES" sz="1000"/>
                        <a:t>Ministerio de Producción de la Nación Argentina</a:t>
                      </a:r>
                      <a:endParaRPr lang="en-US" sz="1000"/>
                    </a:p>
                  </a:txBody>
                  <a:tcPr/>
                </a:tc>
                <a:tc>
                  <a:txBody>
                    <a:bodyPr/>
                    <a:lstStyle/>
                    <a:p>
                      <a:r>
                        <a:rPr lang="en-US" sz="1000"/>
                        <a:t>98960</a:t>
                      </a:r>
                      <a:endParaRPr lang="en-US" sz="1000"/>
                    </a:p>
                  </a:txBody>
                  <a:tcPr/>
                </a:tc>
                <a:tc>
                  <a:txBody>
                    <a:bodyPr/>
                    <a:lstStyle/>
                    <a:p>
                      <a:r>
                        <a:rPr lang="en-US" sz="1000"/>
                        <a:t>3363</a:t>
                      </a:r>
                      <a:endParaRPr lang="en-US" sz="1000"/>
                    </a:p>
                  </a:txBody>
                  <a:tcPr/>
                </a:tc>
                <a:tc>
                  <a:txBody>
                    <a:bodyPr/>
                    <a:lstStyle/>
                    <a:p>
                      <a:r>
                        <a:rPr lang="en-US" sz="1000"/>
                        <a:t>23</a:t>
                      </a:r>
                      <a:endParaRPr lang="en-US" sz="1000"/>
                    </a:p>
                  </a:txBody>
                  <a:tcPr/>
                </a:tc>
                <a:tc>
                  <a:txBody>
                    <a:bodyPr/>
                    <a:lstStyle/>
                    <a:p>
                      <a:r>
                        <a:rPr lang="en-US" sz="1000"/>
                        <a:t>7585</a:t>
                      </a:r>
                      <a:endParaRPr lang="en-US" sz="1000"/>
                    </a:p>
                  </a:txBody>
                  <a:tcPr/>
                </a:tc>
                <a:tc>
                  <a:txBody>
                    <a:bodyPr/>
                    <a:lstStyle/>
                    <a:p>
                      <a:r>
                        <a:rPr lang="en-US" sz="1000"/>
                        <a:t>797</a:t>
                      </a:r>
                      <a:endParaRPr lang="en-US" sz="1000"/>
                    </a:p>
                  </a:txBody>
                  <a:tcPr/>
                </a:tc>
                <a:tc>
                  <a:txBody>
                    <a:bodyPr/>
                    <a:lstStyle/>
                    <a:p>
                      <a:r>
                        <a:rPr lang="en-US" sz="1000"/>
                        <a:t>8122</a:t>
                      </a:r>
                      <a:endParaRPr lang="en-US" sz="1000"/>
                    </a:p>
                  </a:txBody>
                  <a:tcPr/>
                </a:tc>
                <a:tc>
                  <a:txBody>
                    <a:bodyPr/>
                    <a:lstStyle/>
                    <a:p>
                      <a:r>
                        <a:rPr lang="en-US" sz="1000"/>
                        <a:t>0</a:t>
                      </a:r>
                      <a:endParaRPr lang="en-US" sz="1000"/>
                    </a:p>
                  </a:txBody>
                  <a:tcPr/>
                </a:tc>
                <a:tc>
                  <a:txBody>
                    <a:bodyPr/>
                    <a:lstStyle/>
                    <a:p>
                      <a:r>
                        <a:rPr lang="en-US" sz="1000"/>
                        <a:t>0.7376%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146039271"/>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5771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13347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2593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93822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4570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219822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2985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50274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1222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86466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2357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522042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93857401"/>
                    </a:ext>
                  </a:extLst>
                </a:gridCol>
                <a:gridCol w="658368">
                  <a:extLst>
                    <a:ext uri="{9D8B030D-6E8A-4147-A177-3AD203B41FA5}">
                      <a16:colId xmlns:a16="http://schemas.microsoft.com/office/drawing/2014/main" val="2460096625"/>
                    </a:ext>
                  </a:extLst>
                </a:gridCol>
                <a:gridCol w="658368">
                  <a:extLst>
                    <a:ext uri="{9D8B030D-6E8A-4147-A177-3AD203B41FA5}">
                      <a16:colId xmlns:a16="http://schemas.microsoft.com/office/drawing/2014/main" val="1842613779"/>
                    </a:ext>
                  </a:extLst>
                </a:gridCol>
                <a:gridCol w="658368">
                  <a:extLst>
                    <a:ext uri="{9D8B030D-6E8A-4147-A177-3AD203B41FA5}">
                      <a16:colId xmlns:a16="http://schemas.microsoft.com/office/drawing/2014/main" val="618960145"/>
                    </a:ext>
                  </a:extLst>
                </a:gridCol>
                <a:gridCol w="658368">
                  <a:extLst>
                    <a:ext uri="{9D8B030D-6E8A-4147-A177-3AD203B41FA5}">
                      <a16:colId xmlns:a16="http://schemas.microsoft.com/office/drawing/2014/main" val="1036746332"/>
                    </a:ext>
                  </a:extLst>
                </a:gridCol>
                <a:gridCol w="658368">
                  <a:extLst>
                    <a:ext uri="{9D8B030D-6E8A-4147-A177-3AD203B41FA5}">
                      <a16:colId xmlns:a16="http://schemas.microsoft.com/office/drawing/2014/main" val="4108983574"/>
                    </a:ext>
                  </a:extLst>
                </a:gridCol>
                <a:gridCol w="658368">
                  <a:extLst>
                    <a:ext uri="{9D8B030D-6E8A-4147-A177-3AD203B41FA5}">
                      <a16:colId xmlns:a16="http://schemas.microsoft.com/office/drawing/2014/main" val="2322213586"/>
                    </a:ext>
                  </a:extLst>
                </a:gridCol>
                <a:gridCol w="658368">
                  <a:extLst>
                    <a:ext uri="{9D8B030D-6E8A-4147-A177-3AD203B41FA5}">
                      <a16:colId xmlns:a16="http://schemas.microsoft.com/office/drawing/2014/main" val="334275493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563823951"/>
                  </a:ext>
                </a:extLst>
              </a:tr>
              <a:tr h="370840">
                <a:tc>
                  <a:txBody>
                    <a:bodyPr/>
                    <a:lstStyle/>
                    <a:p>
                      <a:r>
                        <a:rPr lang="es-ES" sz="1000" b="1"/>
                        <a:t>Ministerio de Producción de la Nación Argentina - 2017-01-12 18:30:00</a:t>
                      </a:r>
                      <a:r>
                        <a:rPr lang="es-ES" sz="1000"/>
                        <a:t>
LA MIEL ARGENTINA LLEGA A MÁS DE 25 PAÍSES 
Entre enero y noviembre de 2016 se exportaron más de 70 mil toneladas de miel a granel, un 75% más que el año anterior</a:t>
                      </a:r>
                      <a:endParaRPr lang="en-US" sz="1000"/>
                    </a:p>
                  </a:txBody>
                  <a:tcPr/>
                </a:tc>
                <a:tc>
                  <a:txBody>
                    <a:bodyPr/>
                    <a:lstStyle/>
                    <a:p>
                      <a:r>
                        <a:rPr lang="en-US" sz="1000"/>
                        <a:t>2615</a:t>
                      </a:r>
                      <a:endParaRPr lang="en-US" sz="1000"/>
                    </a:p>
                  </a:txBody>
                  <a:tcPr/>
                </a:tc>
                <a:tc>
                  <a:txBody>
                    <a:bodyPr/>
                    <a:lstStyle/>
                    <a:p>
                      <a:r>
                        <a:rPr lang="en-US" sz="1000"/>
                        <a:t>926</a:t>
                      </a:r>
                      <a:endParaRPr lang="en-US" sz="1000"/>
                    </a:p>
                  </a:txBody>
                  <a:tcPr/>
                </a:tc>
                <a:tc>
                  <a:txBody>
                    <a:bodyPr/>
                    <a:lstStyle/>
                    <a:p>
                      <a:r>
                        <a:rPr lang="en-US" sz="1000"/>
                        <a:t>40</a:t>
                      </a:r>
                      <a:endParaRPr lang="en-US" sz="1000"/>
                    </a:p>
                  </a:txBody>
                  <a:tcPr/>
                </a:tc>
                <a:tc>
                  <a:txBody>
                    <a:bodyPr/>
                    <a:lstStyle/>
                    <a:p>
                      <a:r>
                        <a:rPr lang="en-US" sz="1000"/>
                        <a:t>1649</a:t>
                      </a:r>
                      <a:endParaRPr lang="en-US" sz="1000"/>
                    </a:p>
                  </a:txBody>
                  <a:tcPr/>
                </a:tc>
                <a:tc>
                  <a:txBody>
                    <a:bodyPr/>
                    <a:lstStyle/>
                    <a:p>
                      <a:r>
                        <a:rPr lang="en-US" sz="1000"/>
                        <a:t>2.7121%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6802635"/>
                  </a:ext>
                </a:extLst>
              </a:tr>
              <a:tr h="370840">
                <a:tc>
                  <a:txBody>
                    <a:bodyPr/>
                    <a:lstStyle/>
                    <a:p>
                      <a:r>
                        <a:rPr lang="es-ES" sz="1000" b="1"/>
                        <a:t>Ministerio de Producción de la Nación Argentina - 2017-01-24 16:15:00</a:t>
                      </a:r>
                      <a:r>
                        <a:rPr lang="es-ES" sz="1000"/>
                        <a:t>
Queremos que tengas más información para que decidas mejor tus compras. Con precios transparentes ganás derechos como consumidor https://goo.gl/RJxklP</a:t>
                      </a:r>
                      <a:endParaRPr lang="en-US" sz="1000"/>
                    </a:p>
                  </a:txBody>
                  <a:tcPr/>
                </a:tc>
                <a:tc>
                  <a:txBody>
                    <a:bodyPr/>
                    <a:lstStyle/>
                    <a:p>
                      <a:r>
                        <a:rPr lang="en-US" sz="1000"/>
                        <a:t>2257</a:t>
                      </a:r>
                      <a:endParaRPr lang="en-US" sz="1000"/>
                    </a:p>
                  </a:txBody>
                  <a:tcPr/>
                </a:tc>
                <a:tc>
                  <a:txBody>
                    <a:bodyPr/>
                    <a:lstStyle/>
                    <a:p>
                      <a:r>
                        <a:rPr lang="en-US" sz="1000"/>
                        <a:t>376</a:t>
                      </a:r>
                      <a:endParaRPr lang="en-US" sz="1000"/>
                    </a:p>
                  </a:txBody>
                  <a:tcPr/>
                </a:tc>
                <a:tc>
                  <a:txBody>
                    <a:bodyPr/>
                    <a:lstStyle/>
                    <a:p>
                      <a:r>
                        <a:rPr lang="en-US" sz="1000"/>
                        <a:t>71</a:t>
                      </a:r>
                      <a:endParaRPr lang="en-US" sz="1000"/>
                    </a:p>
                  </a:txBody>
                  <a:tcPr/>
                </a:tc>
                <a:tc>
                  <a:txBody>
                    <a:bodyPr/>
                    <a:lstStyle/>
                    <a:p>
                      <a:r>
                        <a:rPr lang="en-US" sz="1000"/>
                        <a:t>1810</a:t>
                      </a:r>
                      <a:endParaRPr lang="en-US" sz="1000"/>
                    </a:p>
                  </a:txBody>
                  <a:tcPr/>
                </a:tc>
                <a:tc>
                  <a:txBody>
                    <a:bodyPr/>
                    <a:lstStyle/>
                    <a:p>
                      <a:r>
                        <a:rPr lang="en-US" sz="1000"/>
                        <a:t>2.3034%</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947606812"/>
                  </a:ext>
                </a:extLst>
              </a:tr>
              <a:tr h="370840">
                <a:tc>
                  <a:txBody>
                    <a:bodyPr/>
                    <a:lstStyle/>
                    <a:p>
                      <a:r>
                        <a:rPr lang="es-ES" sz="1000" b="1"/>
                        <a:t>Ministerio de Producción de la Nación Argentina - 2017-01-08 12:30:00</a:t>
                      </a:r>
                      <a:r>
                        <a:rPr lang="es-ES" sz="1000"/>
                        <a:t>
De #Tucumán al mundo. Imágenes de Early Crop S.A.</a:t>
                      </a:r>
                      <a:endParaRPr lang="en-US" sz="1000"/>
                    </a:p>
                  </a:txBody>
                  <a:tcPr/>
                </a:tc>
                <a:tc>
                  <a:txBody>
                    <a:bodyPr/>
                    <a:lstStyle/>
                    <a:p>
                      <a:r>
                        <a:rPr lang="en-US" sz="1000"/>
                        <a:t>1997</a:t>
                      </a:r>
                      <a:endParaRPr lang="en-US" sz="1000"/>
                    </a:p>
                  </a:txBody>
                  <a:tcPr/>
                </a:tc>
                <a:tc>
                  <a:txBody>
                    <a:bodyPr/>
                    <a:lstStyle/>
                    <a:p>
                      <a:r>
                        <a:rPr lang="en-US" sz="1000"/>
                        <a:t>1073</a:t>
                      </a:r>
                      <a:endParaRPr lang="en-US" sz="1000"/>
                    </a:p>
                  </a:txBody>
                  <a:tcPr/>
                </a:tc>
                <a:tc>
                  <a:txBody>
                    <a:bodyPr/>
                    <a:lstStyle/>
                    <a:p>
                      <a:r>
                        <a:rPr lang="en-US" sz="1000"/>
                        <a:t>73</a:t>
                      </a:r>
                      <a:endParaRPr lang="en-US" sz="1000"/>
                    </a:p>
                  </a:txBody>
                  <a:tcPr/>
                </a:tc>
                <a:tc>
                  <a:txBody>
                    <a:bodyPr/>
                    <a:lstStyle/>
                    <a:p>
                      <a:r>
                        <a:rPr lang="en-US" sz="1000"/>
                        <a:t>851</a:t>
                      </a:r>
                      <a:endParaRPr lang="en-US" sz="1000"/>
                    </a:p>
                  </a:txBody>
                  <a:tcPr/>
                </a:tc>
                <a:tc>
                  <a:txBody>
                    <a:bodyPr/>
                    <a:lstStyle/>
                    <a:p>
                      <a:r>
                        <a:rPr lang="en-US" sz="1000"/>
                        <a:t>2.0818%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347944551"/>
                  </a:ext>
                </a:extLst>
              </a:tr>
              <a:tr h="370840">
                <a:tc>
                  <a:txBody>
                    <a:bodyPr/>
                    <a:lstStyle/>
                    <a:p>
                      <a:r>
                        <a:rPr lang="es-ES" sz="1000" b="1"/>
                        <a:t>Ministerio de Producción de la Nación Argentina - 2017-01-10 19:30:00</a:t>
                      </a:r>
                      <a:r>
                        <a:rPr lang="es-ES" sz="1000"/>
                        <a:t>
Conocé la historia del padre y el hijo que construyen barcos en #Tigre, Buenos Aires</a:t>
                      </a:r>
                      <a:endParaRPr lang="en-US" sz="1000"/>
                    </a:p>
                  </a:txBody>
                  <a:tcPr/>
                </a:tc>
                <a:tc>
                  <a:txBody>
                    <a:bodyPr/>
                    <a:lstStyle/>
                    <a:p>
                      <a:r>
                        <a:rPr lang="en-US" sz="1000"/>
                        <a:t>1726</a:t>
                      </a:r>
                      <a:endParaRPr lang="en-US" sz="1000"/>
                    </a:p>
                  </a:txBody>
                  <a:tcPr/>
                </a:tc>
                <a:tc>
                  <a:txBody>
                    <a:bodyPr/>
                    <a:lstStyle/>
                    <a:p>
                      <a:r>
                        <a:rPr lang="en-US" sz="1000"/>
                        <a:t>699</a:t>
                      </a:r>
                      <a:endParaRPr lang="en-US" sz="1000"/>
                    </a:p>
                  </a:txBody>
                  <a:tcPr/>
                </a:tc>
                <a:tc>
                  <a:txBody>
                    <a:bodyPr/>
                    <a:lstStyle/>
                    <a:p>
                      <a:r>
                        <a:rPr lang="en-US" sz="1000"/>
                        <a:t>45</a:t>
                      </a:r>
                      <a:endParaRPr lang="en-US" sz="1000"/>
                    </a:p>
                  </a:txBody>
                  <a:tcPr/>
                </a:tc>
                <a:tc>
                  <a:txBody>
                    <a:bodyPr/>
                    <a:lstStyle/>
                    <a:p>
                      <a:r>
                        <a:rPr lang="en-US" sz="1000"/>
                        <a:t>982</a:t>
                      </a:r>
                      <a:endParaRPr lang="en-US" sz="1000"/>
                    </a:p>
                  </a:txBody>
                  <a:tcPr/>
                </a:tc>
                <a:tc>
                  <a:txBody>
                    <a:bodyPr/>
                    <a:lstStyle/>
                    <a:p>
                      <a:r>
                        <a:rPr lang="en-US" sz="1000"/>
                        <a:t>1.7970%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5183415"/>
                  </a:ext>
                </a:extLst>
              </a:tr>
              <a:tr h="370840">
                <a:tc>
                  <a:txBody>
                    <a:bodyPr/>
                    <a:lstStyle/>
                    <a:p>
                      <a:r>
                        <a:rPr lang="es-ES" sz="1000" b="1"/>
                        <a:t>Ministerio de Producción de la Nación Argentina - 2017-01-09 19:00:00</a:t>
                      </a:r>
                      <a:r>
                        <a:rPr lang="es-ES" sz="1000"/>
                        <a:t>
LA PRIMERA FÁBRICA DE TERMOTANQUES SOLARES DE #Corrientes 
La empresa Vademarco invirtió 30 millones de pesos y está construyendo la primera fábrica de termotanques solares del noreste argentino. Va a estar ubicada en el parque industrial de Mercedes y producirá unos 300 artefactos por mes. Podés leer más acá https://goo.gl/14msIl</a:t>
                      </a:r>
                      <a:endParaRPr lang="en-US" sz="1000"/>
                    </a:p>
                  </a:txBody>
                  <a:tcPr/>
                </a:tc>
                <a:tc>
                  <a:txBody>
                    <a:bodyPr/>
                    <a:lstStyle/>
                    <a:p>
                      <a:r>
                        <a:rPr lang="en-US" sz="1000"/>
                        <a:t>1346</a:t>
                      </a:r>
                      <a:endParaRPr lang="en-US" sz="1000"/>
                    </a:p>
                  </a:txBody>
                  <a:tcPr/>
                </a:tc>
                <a:tc>
                  <a:txBody>
                    <a:bodyPr/>
                    <a:lstStyle/>
                    <a:p>
                      <a:r>
                        <a:rPr lang="en-US" sz="1000"/>
                        <a:t>917</a:t>
                      </a:r>
                      <a:endParaRPr lang="en-US" sz="1000"/>
                    </a:p>
                  </a:txBody>
                  <a:tcPr/>
                </a:tc>
                <a:tc>
                  <a:txBody>
                    <a:bodyPr/>
                    <a:lstStyle/>
                    <a:p>
                      <a:r>
                        <a:rPr lang="en-US" sz="1000"/>
                        <a:t>43</a:t>
                      </a:r>
                      <a:endParaRPr lang="en-US" sz="1000"/>
                    </a:p>
                  </a:txBody>
                  <a:tcPr/>
                </a:tc>
                <a:tc>
                  <a:txBody>
                    <a:bodyPr/>
                    <a:lstStyle/>
                    <a:p>
                      <a:r>
                        <a:rPr lang="en-US" sz="1000"/>
                        <a:t>386</a:t>
                      </a:r>
                      <a:endParaRPr lang="en-US" sz="1000"/>
                    </a:p>
                  </a:txBody>
                  <a:tcPr/>
                </a:tc>
                <a:tc>
                  <a:txBody>
                    <a:bodyPr/>
                    <a:lstStyle/>
                    <a:p>
                      <a:r>
                        <a:rPr lang="en-US" sz="1000"/>
                        <a:t>1.4022%</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000579598"/>
                  </a:ext>
                </a:extLst>
              </a:tr>
              <a:tr h="370840">
                <a:tc>
                  <a:txBody>
                    <a:bodyPr/>
                    <a:lstStyle/>
                    <a:p>
                      <a:r>
                        <a:rPr lang="es-ES" sz="1000" b="1"/>
                        <a:t>Ministerio de Producción de la Nación Argentina - 2017-01-25 20:07:56</a:t>
                      </a:r>
                      <a:r>
                        <a:rPr lang="es-ES" sz="1000"/>
                        <a:t>
En la ciudad de Armstrong, al sur de #SantaFe, una empresa familiar fabrica sembradoras que se usan en países como Rusia y Sudáfrica.</a:t>
                      </a:r>
                      <a:endParaRPr lang="en-US" sz="1000"/>
                    </a:p>
                  </a:txBody>
                  <a:tcPr/>
                </a:tc>
                <a:tc>
                  <a:txBody>
                    <a:bodyPr/>
                    <a:lstStyle/>
                    <a:p>
                      <a:r>
                        <a:rPr lang="en-US" sz="1000"/>
                        <a:t>1036</a:t>
                      </a:r>
                      <a:endParaRPr lang="en-US" sz="1000"/>
                    </a:p>
                  </a:txBody>
                  <a:tcPr/>
                </a:tc>
                <a:tc>
                  <a:txBody>
                    <a:bodyPr/>
                    <a:lstStyle/>
                    <a:p>
                      <a:r>
                        <a:rPr lang="en-US" sz="1000"/>
                        <a:t>445</a:t>
                      </a:r>
                      <a:endParaRPr lang="en-US" sz="1000"/>
                    </a:p>
                  </a:txBody>
                  <a:tcPr/>
                </a:tc>
                <a:tc>
                  <a:txBody>
                    <a:bodyPr/>
                    <a:lstStyle/>
                    <a:p>
                      <a:r>
                        <a:rPr lang="en-US" sz="1000"/>
                        <a:t>37</a:t>
                      </a:r>
                      <a:endParaRPr lang="en-US" sz="1000"/>
                    </a:p>
                  </a:txBody>
                  <a:tcPr/>
                </a:tc>
                <a:tc>
                  <a:txBody>
                    <a:bodyPr/>
                    <a:lstStyle/>
                    <a:p>
                      <a:r>
                        <a:rPr lang="en-US" sz="1000"/>
                        <a:t>554</a:t>
                      </a:r>
                      <a:endParaRPr lang="en-US" sz="1000"/>
                    </a:p>
                  </a:txBody>
                  <a:tcPr/>
                </a:tc>
                <a:tc>
                  <a:txBody>
                    <a:bodyPr/>
                    <a:lstStyle/>
                    <a:p>
                      <a:r>
                        <a:rPr lang="en-US" sz="1000"/>
                        <a:t>1.0535%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139482206"/>
                  </a:ext>
                </a:extLst>
              </a:tr>
              <a:tr h="370840">
                <a:tc>
                  <a:txBody>
                    <a:bodyPr/>
                    <a:lstStyle/>
                    <a:p>
                      <a:r>
                        <a:rPr lang="es-ES" sz="1000" b="1"/>
                        <a:t>Ministerio de Producción de la Nación Argentina - 2017-01-31 18:30:00</a:t>
                      </a:r>
                      <a:r>
                        <a:rPr lang="es-ES" sz="1000"/>
                        <a:t>
¿Necesitás un crédito para tu #PyME? Mañana te contamos cómo acceder al mejor financiamiento. Dejá tu consulta en los comentarios.</a:t>
                      </a:r>
                      <a:endParaRPr lang="en-US" sz="1000"/>
                    </a:p>
                  </a:txBody>
                  <a:tcPr/>
                </a:tc>
                <a:tc>
                  <a:txBody>
                    <a:bodyPr/>
                    <a:lstStyle/>
                    <a:p>
                      <a:r>
                        <a:rPr lang="en-US" sz="1000"/>
                        <a:t>717</a:t>
                      </a:r>
                      <a:endParaRPr lang="en-US" sz="1000"/>
                    </a:p>
                  </a:txBody>
                  <a:tcPr/>
                </a:tc>
                <a:tc>
                  <a:txBody>
                    <a:bodyPr/>
                    <a:lstStyle/>
                    <a:p>
                      <a:r>
                        <a:rPr lang="en-US" sz="1000"/>
                        <a:t>384</a:t>
                      </a:r>
                      <a:endParaRPr lang="en-US" sz="1000"/>
                    </a:p>
                  </a:txBody>
                  <a:tcPr/>
                </a:tc>
                <a:tc>
                  <a:txBody>
                    <a:bodyPr/>
                    <a:lstStyle/>
                    <a:p>
                      <a:r>
                        <a:rPr lang="en-US" sz="1000"/>
                        <a:t>88</a:t>
                      </a:r>
                      <a:endParaRPr lang="en-US" sz="1000"/>
                    </a:p>
                  </a:txBody>
                  <a:tcPr/>
                </a:tc>
                <a:tc>
                  <a:txBody>
                    <a:bodyPr/>
                    <a:lstStyle/>
                    <a:p>
                      <a:r>
                        <a:rPr lang="en-US" sz="1000"/>
                        <a:t>245</a:t>
                      </a:r>
                      <a:endParaRPr lang="en-US" sz="1000"/>
                    </a:p>
                  </a:txBody>
                  <a:tcPr/>
                </a:tc>
                <a:tc>
                  <a:txBody>
                    <a:bodyPr/>
                    <a:lstStyle/>
                    <a:p>
                      <a:r>
                        <a:rPr lang="en-US" sz="1000"/>
                        <a:t>0.7245%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673608176"/>
                  </a:ext>
                </a:extLst>
              </a:tr>
              <a:tr h="370840">
                <a:tc>
                  <a:txBody>
                    <a:bodyPr/>
                    <a:lstStyle/>
                    <a:p>
                      <a:r>
                        <a:rPr lang="es-ES" sz="1000" b="1"/>
                        <a:t>Ministerio de Producción de la Nación Argentina - 2017-01-19 19:32:06</a:t>
                      </a:r>
                      <a:r>
                        <a:rPr lang="es-ES" sz="1000"/>
                        <a:t>
¡Feliz día a todos los que hacen cerveza!</a:t>
                      </a:r>
                      <a:endParaRPr lang="en-US" sz="1000"/>
                    </a:p>
                  </a:txBody>
                  <a:tcPr/>
                </a:tc>
                <a:tc>
                  <a:txBody>
                    <a:bodyPr/>
                    <a:lstStyle/>
                    <a:p>
                      <a:r>
                        <a:rPr lang="en-US" sz="1000"/>
                        <a:t>713</a:t>
                      </a:r>
                      <a:endParaRPr lang="en-US" sz="1000"/>
                    </a:p>
                  </a:txBody>
                  <a:tcPr/>
                </a:tc>
                <a:tc>
                  <a:txBody>
                    <a:bodyPr/>
                    <a:lstStyle/>
                    <a:p>
                      <a:r>
                        <a:rPr lang="en-US" sz="1000"/>
                        <a:t>477</a:t>
                      </a:r>
                      <a:endParaRPr lang="en-US" sz="1000"/>
                    </a:p>
                  </a:txBody>
                  <a:tcPr/>
                </a:tc>
                <a:tc>
                  <a:txBody>
                    <a:bodyPr/>
                    <a:lstStyle/>
                    <a:p>
                      <a:r>
                        <a:rPr lang="en-US" sz="1000"/>
                        <a:t>47</a:t>
                      </a:r>
                      <a:endParaRPr lang="en-US" sz="1000"/>
                    </a:p>
                  </a:txBody>
                  <a:tcPr/>
                </a:tc>
                <a:tc>
                  <a:txBody>
                    <a:bodyPr/>
                    <a:lstStyle/>
                    <a:p>
                      <a:r>
                        <a:rPr lang="en-US" sz="1000"/>
                        <a:t>189</a:t>
                      </a:r>
                      <a:endParaRPr lang="en-US" sz="1000"/>
                    </a:p>
                  </a:txBody>
                  <a:tcPr/>
                </a:tc>
                <a:tc>
                  <a:txBody>
                    <a:bodyPr/>
                    <a:lstStyle/>
                    <a:p>
                      <a:r>
                        <a:rPr lang="en-US" sz="1000"/>
                        <a:t>0.7342%</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576623458"/>
                  </a:ext>
                </a:extLst>
              </a:tr>
              <a:tr h="370840">
                <a:tc>
                  <a:txBody>
                    <a:bodyPr/>
                    <a:lstStyle/>
                    <a:p>
                      <a:r>
                        <a:rPr lang="es-ES" sz="1000" b="1"/>
                        <a:t>Ministerio de Producción de la Nación Argentina - 2017-01-11 20:00:00</a:t>
                      </a:r>
                      <a:r>
                        <a:rPr lang="es-ES" sz="1000"/>
                        <a:t>
¿Necesitás un crédito para tu #PyMe? La línea de capital de trabajo tiene tasas de 14,5%. Más información sobre esta línea de crédito en 👉 https://goo.gl/WNLAJd</a:t>
                      </a:r>
                      <a:endParaRPr lang="en-US" sz="1000"/>
                    </a:p>
                  </a:txBody>
                  <a:tcPr/>
                </a:tc>
                <a:tc>
                  <a:txBody>
                    <a:bodyPr/>
                    <a:lstStyle/>
                    <a:p>
                      <a:r>
                        <a:rPr lang="en-US" sz="1000"/>
                        <a:t>615</a:t>
                      </a:r>
                      <a:endParaRPr lang="en-US" sz="1000"/>
                    </a:p>
                  </a:txBody>
                  <a:tcPr/>
                </a:tc>
                <a:tc>
                  <a:txBody>
                    <a:bodyPr/>
                    <a:lstStyle/>
                    <a:p>
                      <a:r>
                        <a:rPr lang="en-US" sz="1000"/>
                        <a:t>300</a:t>
                      </a:r>
                      <a:endParaRPr lang="en-US" sz="1000"/>
                    </a:p>
                  </a:txBody>
                  <a:tcPr/>
                </a:tc>
                <a:tc>
                  <a:txBody>
                    <a:bodyPr/>
                    <a:lstStyle/>
                    <a:p>
                      <a:r>
                        <a:rPr lang="en-US" sz="1000"/>
                        <a:t>39</a:t>
                      </a:r>
                      <a:endParaRPr lang="en-US" sz="1000"/>
                    </a:p>
                  </a:txBody>
                  <a:tcPr/>
                </a:tc>
                <a:tc>
                  <a:txBody>
                    <a:bodyPr/>
                    <a:lstStyle/>
                    <a:p>
                      <a:r>
                        <a:rPr lang="en-US" sz="1000"/>
                        <a:t>276</a:t>
                      </a:r>
                      <a:endParaRPr lang="en-US" sz="1000"/>
                    </a:p>
                  </a:txBody>
                  <a:tcPr/>
                </a:tc>
                <a:tc>
                  <a:txBody>
                    <a:bodyPr/>
                    <a:lstStyle/>
                    <a:p>
                      <a:r>
                        <a:rPr lang="en-US" sz="1000"/>
                        <a:t>0.6392%</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42668414"/>
                  </a:ext>
                </a:extLst>
              </a:tr>
              <a:tr h="370840">
                <a:tc>
                  <a:txBody>
                    <a:bodyPr/>
                    <a:lstStyle/>
                    <a:p>
                      <a:r>
                        <a:rPr lang="es-ES" sz="1000" b="1"/>
                        <a:t>Ministerio de Producción de la Nación Argentina - 2017-01-02 20:01:34</a:t>
                      </a:r>
                      <a:r>
                        <a:rPr lang="es-ES" sz="1000"/>
                        <a:t>
MÁS IDEAS ARGENTINAS EN EL MUNDO
La exportación de Servicios Basados en el Conocimiento creció entre enero y octubre de 2016 un 23% en comparación con el mismo período de 2015. Las empresas desarrolladoras de software son las principales impulsoras de este crecimiento.</a:t>
                      </a:r>
                      <a:endParaRPr lang="en-US" sz="1000"/>
                    </a:p>
                  </a:txBody>
                  <a:tcPr/>
                </a:tc>
                <a:tc>
                  <a:txBody>
                    <a:bodyPr/>
                    <a:lstStyle/>
                    <a:p>
                      <a:r>
                        <a:rPr lang="en-US" sz="1000"/>
                        <a:t>452</a:t>
                      </a:r>
                      <a:endParaRPr lang="en-US" sz="1000"/>
                    </a:p>
                  </a:txBody>
                  <a:tcPr/>
                </a:tc>
                <a:tc>
                  <a:txBody>
                    <a:bodyPr/>
                    <a:lstStyle/>
                    <a:p>
                      <a:r>
                        <a:rPr lang="en-US" sz="1000"/>
                        <a:t>278</a:t>
                      </a:r>
                      <a:endParaRPr lang="en-US" sz="1000"/>
                    </a:p>
                  </a:txBody>
                  <a:tcPr/>
                </a:tc>
                <a:tc>
                  <a:txBody>
                    <a:bodyPr/>
                    <a:lstStyle/>
                    <a:p>
                      <a:r>
                        <a:rPr lang="en-US" sz="1000"/>
                        <a:t>30</a:t>
                      </a:r>
                      <a:endParaRPr lang="en-US" sz="1000"/>
                    </a:p>
                  </a:txBody>
                  <a:tcPr/>
                </a:tc>
                <a:tc>
                  <a:txBody>
                    <a:bodyPr/>
                    <a:lstStyle/>
                    <a:p>
                      <a:r>
                        <a:rPr lang="en-US" sz="1000"/>
                        <a:t>144</a:t>
                      </a:r>
                      <a:endParaRPr lang="en-US" sz="1000"/>
                    </a:p>
                  </a:txBody>
                  <a:tcPr/>
                </a:tc>
                <a:tc>
                  <a:txBody>
                    <a:bodyPr/>
                    <a:lstStyle/>
                    <a:p>
                      <a:r>
                        <a:rPr lang="en-US" sz="1000"/>
                        <a:t>0.4725%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92268928"/>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8637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268286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90478297"/>
                    </a:ext>
                  </a:extLst>
                </a:gridCol>
                <a:gridCol w="658368">
                  <a:extLst>
                    <a:ext uri="{9D8B030D-6E8A-4147-A177-3AD203B41FA5}">
                      <a16:colId xmlns:a16="http://schemas.microsoft.com/office/drawing/2014/main" val="492070678"/>
                    </a:ext>
                  </a:extLst>
                </a:gridCol>
                <a:gridCol w="658368">
                  <a:extLst>
                    <a:ext uri="{9D8B030D-6E8A-4147-A177-3AD203B41FA5}">
                      <a16:colId xmlns:a16="http://schemas.microsoft.com/office/drawing/2014/main" val="1952659444"/>
                    </a:ext>
                  </a:extLst>
                </a:gridCol>
                <a:gridCol w="658368">
                  <a:extLst>
                    <a:ext uri="{9D8B030D-6E8A-4147-A177-3AD203B41FA5}">
                      <a16:colId xmlns:a16="http://schemas.microsoft.com/office/drawing/2014/main" val="760212343"/>
                    </a:ext>
                  </a:extLst>
                </a:gridCol>
                <a:gridCol w="658368">
                  <a:extLst>
                    <a:ext uri="{9D8B030D-6E8A-4147-A177-3AD203B41FA5}">
                      <a16:colId xmlns:a16="http://schemas.microsoft.com/office/drawing/2014/main" val="3919507803"/>
                    </a:ext>
                  </a:extLst>
                </a:gridCol>
                <a:gridCol w="658368">
                  <a:extLst>
                    <a:ext uri="{9D8B030D-6E8A-4147-A177-3AD203B41FA5}">
                      <a16:colId xmlns:a16="http://schemas.microsoft.com/office/drawing/2014/main" val="2116773329"/>
                    </a:ext>
                  </a:extLst>
                </a:gridCol>
                <a:gridCol w="658368">
                  <a:extLst>
                    <a:ext uri="{9D8B030D-6E8A-4147-A177-3AD203B41FA5}">
                      <a16:colId xmlns:a16="http://schemas.microsoft.com/office/drawing/2014/main" val="3990849984"/>
                    </a:ext>
                  </a:extLst>
                </a:gridCol>
                <a:gridCol w="658368">
                  <a:extLst>
                    <a:ext uri="{9D8B030D-6E8A-4147-A177-3AD203B41FA5}">
                      <a16:colId xmlns:a16="http://schemas.microsoft.com/office/drawing/2014/main" val="139176021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657773453"/>
                  </a:ext>
                </a:extLst>
              </a:tr>
              <a:tr h="370840">
                <a:tc>
                  <a:txBody>
                    <a:bodyPr/>
                    <a:lstStyle/>
                    <a:p>
                      <a:r>
                        <a:rPr lang="es-ES" sz="1000" b="1"/>
                        <a:t>Ministerio de Producción de la Nación Argentina - 2017-01-30 20:10:54</a:t>
                      </a:r>
                      <a:r>
                        <a:rPr lang="es-ES" sz="1000"/>
                        <a:t>
¿NECESITÁS UN CRÉDITO PARA TU PyME? 
Durante el 2016, aprobamos préstamos por 8.600 millones de pesos a PyMEs y empresas argentinas. Encontrá el crédito que mejor se ajuste a las necesidades de tu #PyME y empezá a crecer https://goo.gl/bYo82E</a:t>
                      </a:r>
                      <a:endParaRPr lang="en-US" sz="1000"/>
                    </a:p>
                  </a:txBody>
                  <a:tcPr/>
                </a:tc>
                <a:tc>
                  <a:txBody>
                    <a:bodyPr/>
                    <a:lstStyle/>
                    <a:p>
                      <a:r>
                        <a:rPr lang="en-US" sz="1000"/>
                        <a:t>435</a:t>
                      </a:r>
                      <a:endParaRPr lang="en-US" sz="1000"/>
                    </a:p>
                  </a:txBody>
                  <a:tcPr/>
                </a:tc>
                <a:tc>
                  <a:txBody>
                    <a:bodyPr/>
                    <a:lstStyle/>
                    <a:p>
                      <a:r>
                        <a:rPr lang="en-US" sz="1000"/>
                        <a:t>228</a:t>
                      </a:r>
                      <a:endParaRPr lang="en-US" sz="1000"/>
                    </a:p>
                  </a:txBody>
                  <a:tcPr/>
                </a:tc>
                <a:tc>
                  <a:txBody>
                    <a:bodyPr/>
                    <a:lstStyle/>
                    <a:p>
                      <a:r>
                        <a:rPr lang="en-US" sz="1000"/>
                        <a:t>14</a:t>
                      </a:r>
                      <a:endParaRPr lang="en-US" sz="1000"/>
                    </a:p>
                  </a:txBody>
                  <a:tcPr/>
                </a:tc>
                <a:tc>
                  <a:txBody>
                    <a:bodyPr/>
                    <a:lstStyle/>
                    <a:p>
                      <a:r>
                        <a:rPr lang="en-US" sz="1000"/>
                        <a:t>193</a:t>
                      </a:r>
                      <a:endParaRPr lang="en-US" sz="1000"/>
                    </a:p>
                  </a:txBody>
                  <a:tcPr/>
                </a:tc>
                <a:tc>
                  <a:txBody>
                    <a:bodyPr/>
                    <a:lstStyle/>
                    <a:p>
                      <a:r>
                        <a:rPr lang="en-US" sz="1000"/>
                        <a:t>0.4401%</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532786497"/>
                  </a:ext>
                </a:extLst>
              </a:tr>
              <a:tr h="370840">
                <a:tc>
                  <a:txBody>
                    <a:bodyPr/>
                    <a:lstStyle/>
                    <a:p>
                      <a:r>
                        <a:rPr lang="es-ES" sz="1000" b="1"/>
                        <a:t>Ministerio de Producción de la Nación Argentina - 2017-01-17 18:38:12</a:t>
                      </a:r>
                      <a:r>
                        <a:rPr lang="es-ES" sz="1000"/>
                        <a:t>
EL MAÍZ ARGENTINO VIAJA POR EL MUNDO</a:t>
                      </a:r>
                      <a:endParaRPr lang="en-US" sz="1000"/>
                    </a:p>
                  </a:txBody>
                  <a:tcPr/>
                </a:tc>
                <a:tc>
                  <a:txBody>
                    <a:bodyPr/>
                    <a:lstStyle/>
                    <a:p>
                      <a:r>
                        <a:rPr lang="en-US" sz="1000"/>
                        <a:t>404</a:t>
                      </a:r>
                      <a:endParaRPr lang="en-US" sz="1000"/>
                    </a:p>
                  </a:txBody>
                  <a:tcPr/>
                </a:tc>
                <a:tc>
                  <a:txBody>
                    <a:bodyPr/>
                    <a:lstStyle/>
                    <a:p>
                      <a:r>
                        <a:rPr lang="en-US" sz="1000"/>
                        <a:t>200</a:t>
                      </a:r>
                      <a:endParaRPr lang="en-US" sz="1000"/>
                    </a:p>
                  </a:txBody>
                  <a:tcPr/>
                </a:tc>
                <a:tc>
                  <a:txBody>
                    <a:bodyPr/>
                    <a:lstStyle/>
                    <a:p>
                      <a:r>
                        <a:rPr lang="en-US" sz="1000"/>
                        <a:t>14</a:t>
                      </a:r>
                      <a:endParaRPr lang="en-US" sz="1000"/>
                    </a:p>
                  </a:txBody>
                  <a:tcPr/>
                </a:tc>
                <a:tc>
                  <a:txBody>
                    <a:bodyPr/>
                    <a:lstStyle/>
                    <a:p>
                      <a:r>
                        <a:rPr lang="en-US" sz="1000"/>
                        <a:t>190</a:t>
                      </a:r>
                      <a:endParaRPr lang="en-US" sz="1000"/>
                    </a:p>
                  </a:txBody>
                  <a:tcPr/>
                </a:tc>
                <a:tc>
                  <a:txBody>
                    <a:bodyPr/>
                    <a:lstStyle/>
                    <a:p>
                      <a:r>
                        <a:rPr lang="en-US" sz="1000"/>
                        <a:t>0.4170%</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556404735"/>
                  </a:ext>
                </a:extLst>
              </a:tr>
              <a:tr h="370840">
                <a:tc>
                  <a:txBody>
                    <a:bodyPr/>
                    <a:lstStyle/>
                    <a:p>
                      <a:r>
                        <a:rPr lang="es-ES" sz="1000" b="1"/>
                        <a:t>Ministerio de Producción de la Nación Argentina - 2017-01-10 12:00:00</a:t>
                      </a:r>
                      <a:r>
                        <a:rPr lang="es-ES" sz="1000"/>
                        <a:t>
BUENAS NOTICIAS PARA LAS PYMES DE SOFTWARE 
Aplicá en http://www.produccion.gob.ar/presoft/</a:t>
                      </a:r>
                      <a:endParaRPr lang="en-US" sz="1000"/>
                    </a:p>
                  </a:txBody>
                  <a:tcPr/>
                </a:tc>
                <a:tc>
                  <a:txBody>
                    <a:bodyPr/>
                    <a:lstStyle/>
                    <a:p>
                      <a:r>
                        <a:rPr lang="en-US" sz="1000"/>
                        <a:t>393</a:t>
                      </a:r>
                      <a:endParaRPr lang="en-US" sz="1000"/>
                    </a:p>
                  </a:txBody>
                  <a:tcPr/>
                </a:tc>
                <a:tc>
                  <a:txBody>
                    <a:bodyPr/>
                    <a:lstStyle/>
                    <a:p>
                      <a:r>
                        <a:rPr lang="en-US" sz="1000"/>
                        <a:t>195</a:t>
                      </a:r>
                      <a:endParaRPr lang="en-US" sz="1000"/>
                    </a:p>
                  </a:txBody>
                  <a:tcPr/>
                </a:tc>
                <a:tc>
                  <a:txBody>
                    <a:bodyPr/>
                    <a:lstStyle/>
                    <a:p>
                      <a:r>
                        <a:rPr lang="en-US" sz="1000"/>
                        <a:t>45</a:t>
                      </a:r>
                      <a:endParaRPr lang="en-US" sz="1000"/>
                    </a:p>
                  </a:txBody>
                  <a:tcPr/>
                </a:tc>
                <a:tc>
                  <a:txBody>
                    <a:bodyPr/>
                    <a:lstStyle/>
                    <a:p>
                      <a:r>
                        <a:rPr lang="en-US" sz="1000"/>
                        <a:t>153</a:t>
                      </a:r>
                      <a:endParaRPr lang="en-US" sz="1000"/>
                    </a:p>
                  </a:txBody>
                  <a:tcPr/>
                </a:tc>
                <a:tc>
                  <a:txBody>
                    <a:bodyPr/>
                    <a:lstStyle/>
                    <a:p>
                      <a:r>
                        <a:rPr lang="en-US" sz="1000"/>
                        <a:t>0.4092%</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37227007"/>
                  </a:ext>
                </a:extLst>
              </a:tr>
              <a:tr h="370840">
                <a:tc>
                  <a:txBody>
                    <a:bodyPr/>
                    <a:lstStyle/>
                    <a:p>
                      <a:r>
                        <a:rPr lang="es-ES" sz="1000" b="1"/>
                        <a:t>Ministerio de Producción de la Nación Argentina - 2017-01-13 12:59:09</a:t>
                      </a:r>
                      <a:r>
                        <a:rPr lang="es-ES" sz="1000"/>
                        <a:t>
¡APRENDÉ A PROGRAMAR GRATIS Y EN UN AÑO! 
Unas 45.000 empresas necesitan programadores y vos podés ser uno de ellos. El Plan 111 Mil te capacita y certifica para que puedas trabajar en la industria del software. Los cursos se dictan en todo el país, anotate en https://www.argentina.gob.ar/111mil</a:t>
                      </a:r>
                      <a:endParaRPr lang="en-US" sz="1000"/>
                    </a:p>
                  </a:txBody>
                  <a:tcPr/>
                </a:tc>
                <a:tc>
                  <a:txBody>
                    <a:bodyPr/>
                    <a:lstStyle/>
                    <a:p>
                      <a:r>
                        <a:rPr lang="en-US" sz="1000"/>
                        <a:t>294</a:t>
                      </a:r>
                      <a:endParaRPr lang="en-US" sz="1000"/>
                    </a:p>
                  </a:txBody>
                  <a:tcPr/>
                </a:tc>
                <a:tc>
                  <a:txBody>
                    <a:bodyPr/>
                    <a:lstStyle/>
                    <a:p>
                      <a:r>
                        <a:rPr lang="en-US" sz="1000"/>
                        <a:t>105</a:t>
                      </a:r>
                      <a:endParaRPr lang="en-US" sz="1000"/>
                    </a:p>
                  </a:txBody>
                  <a:tcPr/>
                </a:tc>
                <a:tc>
                  <a:txBody>
                    <a:bodyPr/>
                    <a:lstStyle/>
                    <a:p>
                      <a:r>
                        <a:rPr lang="en-US" sz="1000"/>
                        <a:t>24</a:t>
                      </a:r>
                      <a:endParaRPr lang="en-US" sz="1000"/>
                    </a:p>
                  </a:txBody>
                  <a:tcPr/>
                </a:tc>
                <a:tc>
                  <a:txBody>
                    <a:bodyPr/>
                    <a:lstStyle/>
                    <a:p>
                      <a:r>
                        <a:rPr lang="en-US" sz="1000"/>
                        <a:t>165</a:t>
                      </a:r>
                      <a:endParaRPr lang="en-US" sz="1000"/>
                    </a:p>
                  </a:txBody>
                  <a:tcPr/>
                </a:tc>
                <a:tc>
                  <a:txBody>
                    <a:bodyPr/>
                    <a:lstStyle/>
                    <a:p>
                      <a:r>
                        <a:rPr lang="en-US" sz="1000"/>
                        <a:t>0.3044%</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950180480"/>
                  </a:ext>
                </a:extLst>
              </a:tr>
              <a:tr h="370840">
                <a:tc>
                  <a:txBody>
                    <a:bodyPr/>
                    <a:lstStyle/>
                    <a:p>
                      <a:r>
                        <a:rPr lang="es-ES" sz="1000" b="1"/>
                        <a:t>Ministerio de Producción de la Nación Argentina - 2017-01-03 18:00:00</a:t>
                      </a:r>
                      <a:r>
                        <a:rPr lang="es-ES" sz="1000"/>
                        <a:t>
MÁS CEMENTO, MÁS OBRAS</a:t>
                      </a:r>
                      <a:endParaRPr lang="en-US" sz="1000"/>
                    </a:p>
                  </a:txBody>
                  <a:tcPr/>
                </a:tc>
                <a:tc>
                  <a:txBody>
                    <a:bodyPr/>
                    <a:lstStyle/>
                    <a:p>
                      <a:r>
                        <a:rPr lang="en-US" sz="1000"/>
                        <a:t>279</a:t>
                      </a:r>
                      <a:endParaRPr lang="en-US" sz="1000"/>
                    </a:p>
                  </a:txBody>
                  <a:tcPr/>
                </a:tc>
                <a:tc>
                  <a:txBody>
                    <a:bodyPr/>
                    <a:lstStyle/>
                    <a:p>
                      <a:r>
                        <a:rPr lang="en-US" sz="1000"/>
                        <a:t>200</a:t>
                      </a:r>
                      <a:endParaRPr lang="en-US" sz="1000"/>
                    </a:p>
                  </a:txBody>
                  <a:tcPr/>
                </a:tc>
                <a:tc>
                  <a:txBody>
                    <a:bodyPr/>
                    <a:lstStyle/>
                    <a:p>
                      <a:r>
                        <a:rPr lang="en-US" sz="1000"/>
                        <a:t>38</a:t>
                      </a:r>
                      <a:endParaRPr lang="en-US" sz="1000"/>
                    </a:p>
                  </a:txBody>
                  <a:tcPr/>
                </a:tc>
                <a:tc>
                  <a:txBody>
                    <a:bodyPr/>
                    <a:lstStyle/>
                    <a:p>
                      <a:r>
                        <a:rPr lang="en-US" sz="1000"/>
                        <a:t>41</a:t>
                      </a:r>
                      <a:endParaRPr lang="en-US" sz="1000"/>
                    </a:p>
                  </a:txBody>
                  <a:tcPr/>
                </a:tc>
                <a:tc>
                  <a:txBody>
                    <a:bodyPr/>
                    <a:lstStyle/>
                    <a:p>
                      <a:r>
                        <a:rPr lang="en-US" sz="1000"/>
                        <a:t>0.2914%</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12126198"/>
                  </a:ext>
                </a:extLst>
              </a:tr>
              <a:tr h="370840">
                <a:tc>
                  <a:txBody>
                    <a:bodyPr/>
                    <a:lstStyle/>
                    <a:p>
                      <a:r>
                        <a:rPr lang="es-ES" sz="1000" b="1"/>
                        <a:t>Ministerio de Producción de la Nación Argentina - 2017-01-05 12:34:24</a:t>
                      </a:r>
                      <a:r>
                        <a:rPr lang="es-ES" sz="1000"/>
                        <a:t>
Más inversión, más empleo</a:t>
                      </a:r>
                      <a:endParaRPr lang="en-US" sz="1000"/>
                    </a:p>
                  </a:txBody>
                  <a:tcPr/>
                </a:tc>
                <a:tc>
                  <a:txBody>
                    <a:bodyPr/>
                    <a:lstStyle/>
                    <a:p>
                      <a:r>
                        <a:rPr lang="en-US" sz="1000"/>
                        <a:t>253</a:t>
                      </a:r>
                      <a:endParaRPr lang="en-US" sz="1000"/>
                    </a:p>
                  </a:txBody>
                  <a:tcPr/>
                </a:tc>
                <a:tc>
                  <a:txBody>
                    <a:bodyPr/>
                    <a:lstStyle/>
                    <a:p>
                      <a:r>
                        <a:rPr lang="en-US" sz="1000"/>
                        <a:t>182</a:t>
                      </a:r>
                      <a:endParaRPr lang="en-US" sz="1000"/>
                    </a:p>
                  </a:txBody>
                  <a:tcPr/>
                </a:tc>
                <a:tc>
                  <a:txBody>
                    <a:bodyPr/>
                    <a:lstStyle/>
                    <a:p>
                      <a:r>
                        <a:rPr lang="en-US" sz="1000"/>
                        <a:t>38</a:t>
                      </a:r>
                      <a:endParaRPr lang="en-US" sz="1000"/>
                    </a:p>
                  </a:txBody>
                  <a:tcPr/>
                </a:tc>
                <a:tc>
                  <a:txBody>
                    <a:bodyPr/>
                    <a:lstStyle/>
                    <a:p>
                      <a:r>
                        <a:rPr lang="en-US" sz="1000"/>
                        <a:t>33</a:t>
                      </a:r>
                      <a:endParaRPr lang="en-US" sz="1000"/>
                    </a:p>
                  </a:txBody>
                  <a:tcPr/>
                </a:tc>
                <a:tc>
                  <a:txBody>
                    <a:bodyPr/>
                    <a:lstStyle/>
                    <a:p>
                      <a:r>
                        <a:rPr lang="en-US" sz="1000"/>
                        <a:t>0.2640%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5478571"/>
                  </a:ext>
                </a:extLst>
              </a:tr>
              <a:tr h="370840">
                <a:tc>
                  <a:txBody>
                    <a:bodyPr/>
                    <a:lstStyle/>
                    <a:p>
                      <a:r>
                        <a:rPr lang="es-ES" sz="1000" b="1"/>
                        <a:t>Ministerio de Producción de la Nación Argentina - 2017-01-31 11:58:29</a:t>
                      </a:r>
                      <a:r>
                        <a:rPr lang="es-ES" sz="1000"/>
                        <a:t>
PRECIOS MÁS TRANSPARENTES 
Ahora comprar al contado (con tarjeta o en efectivo) te va a salir más barato: el costo financiero de las cuotas ya no va a estar incluido en el precio inicial. Los comercios deberán exhibir el valor al contado, el valor de cada cuota y el costo financiero. Más información en http://www.produccion.gob.ar/precios-transparentes/</a:t>
                      </a:r>
                      <a:endParaRPr lang="en-US" sz="1000"/>
                    </a:p>
                  </a:txBody>
                  <a:tcPr/>
                </a:tc>
                <a:tc>
                  <a:txBody>
                    <a:bodyPr/>
                    <a:lstStyle/>
                    <a:p>
                      <a:r>
                        <a:rPr lang="en-US" sz="1000"/>
                        <a:t>196</a:t>
                      </a:r>
                      <a:endParaRPr lang="en-US" sz="1000"/>
                    </a:p>
                  </a:txBody>
                  <a:tcPr/>
                </a:tc>
                <a:tc>
                  <a:txBody>
                    <a:bodyPr/>
                    <a:lstStyle/>
                    <a:p>
                      <a:r>
                        <a:rPr lang="en-US" sz="1000"/>
                        <a:t>102</a:t>
                      </a:r>
                      <a:endParaRPr lang="en-US" sz="1000"/>
                    </a:p>
                  </a:txBody>
                  <a:tcPr/>
                </a:tc>
                <a:tc>
                  <a:txBody>
                    <a:bodyPr/>
                    <a:lstStyle/>
                    <a:p>
                      <a:r>
                        <a:rPr lang="en-US" sz="1000"/>
                        <a:t>32</a:t>
                      </a:r>
                      <a:endParaRPr lang="en-US" sz="1000"/>
                    </a:p>
                  </a:txBody>
                  <a:tcPr/>
                </a:tc>
                <a:tc>
                  <a:txBody>
                    <a:bodyPr/>
                    <a:lstStyle/>
                    <a:p>
                      <a:r>
                        <a:rPr lang="en-US" sz="1000"/>
                        <a:t>62</a:t>
                      </a:r>
                      <a:endParaRPr lang="en-US" sz="1000"/>
                    </a:p>
                  </a:txBody>
                  <a:tcPr/>
                </a:tc>
                <a:tc>
                  <a:txBody>
                    <a:bodyPr/>
                    <a:lstStyle/>
                    <a:p>
                      <a:r>
                        <a:rPr lang="en-US" sz="1000"/>
                        <a:t>0.1981%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32064749"/>
                  </a:ext>
                </a:extLst>
              </a:tr>
              <a:tr h="370840">
                <a:tc>
                  <a:txBody>
                    <a:bodyPr/>
                    <a:lstStyle/>
                    <a:p>
                      <a:r>
                        <a:rPr lang="es-ES" sz="1000" b="1"/>
                        <a:t>Ministerio de Producción de la Nación Argentina - 2017-01-05 18:26:42</a:t>
                      </a:r>
                      <a:r>
                        <a:rPr lang="es-ES" sz="1000"/>
                        <a:t>
LLEGAN LOS REYES MAGOS 
Aprovechá el listado de juguetes y juegos de mesa con precios sugeridos que creó la Cámara Argentina de la Industria del Juguete. Podés pagar con Ahora 12 y Ahora 18 https://goo.gl/9KkuH6</a:t>
                      </a:r>
                      <a:endParaRPr lang="en-US" sz="1000"/>
                    </a:p>
                  </a:txBody>
                  <a:tcPr/>
                </a:tc>
                <a:tc>
                  <a:txBody>
                    <a:bodyPr/>
                    <a:lstStyle/>
                    <a:p>
                      <a:r>
                        <a:rPr lang="en-US" sz="1000"/>
                        <a:t>182</a:t>
                      </a:r>
                      <a:endParaRPr lang="en-US" sz="1000"/>
                    </a:p>
                  </a:txBody>
                  <a:tcPr/>
                </a:tc>
                <a:tc>
                  <a:txBody>
                    <a:bodyPr/>
                    <a:lstStyle/>
                    <a:p>
                      <a:r>
                        <a:rPr lang="en-US" sz="1000"/>
                        <a:t>127</a:t>
                      </a:r>
                      <a:endParaRPr lang="en-US" sz="1000"/>
                    </a:p>
                  </a:txBody>
                  <a:tcPr/>
                </a:tc>
                <a:tc>
                  <a:txBody>
                    <a:bodyPr/>
                    <a:lstStyle/>
                    <a:p>
                      <a:r>
                        <a:rPr lang="en-US" sz="1000"/>
                        <a:t>27</a:t>
                      </a:r>
                      <a:endParaRPr lang="en-US" sz="1000"/>
                    </a:p>
                  </a:txBody>
                  <a:tcPr/>
                </a:tc>
                <a:tc>
                  <a:txBody>
                    <a:bodyPr/>
                    <a:lstStyle/>
                    <a:p>
                      <a:r>
                        <a:rPr lang="en-US" sz="1000"/>
                        <a:t>28</a:t>
                      </a:r>
                      <a:endParaRPr lang="en-US" sz="1000"/>
                    </a:p>
                  </a:txBody>
                  <a:tcPr/>
                </a:tc>
                <a:tc>
                  <a:txBody>
                    <a:bodyPr/>
                    <a:lstStyle/>
                    <a:p>
                      <a:r>
                        <a:rPr lang="en-US" sz="1000"/>
                        <a:t>0.1899%</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822029345"/>
                  </a:ext>
                </a:extLst>
              </a:tr>
              <a:tr h="370840">
                <a:tc>
                  <a:txBody>
                    <a:bodyPr/>
                    <a:lstStyle/>
                    <a:p>
                      <a:r>
                        <a:rPr lang="es-ES" sz="1000" b="1"/>
                        <a:t>Ministerio de Producción de la Nación Argentina - 2017-01-20 15:36:14</a:t>
                      </a:r>
                      <a:r>
                        <a:rPr lang="es-ES" sz="1000"/>
                        <a:t>
MÁS OBRAS, MÁS EMPLEO
El presupuesto destinado a la obra pública durante diciembre corresponde a las áreas de transporte, educación, energía, vivienda y urbanismo, entre otras.</a:t>
                      </a:r>
                      <a:endParaRPr lang="en-US" sz="1000"/>
                    </a:p>
                  </a:txBody>
                  <a:tcPr/>
                </a:tc>
                <a:tc>
                  <a:txBody>
                    <a:bodyPr/>
                    <a:lstStyle/>
                    <a:p>
                      <a:r>
                        <a:rPr lang="en-US" sz="1000"/>
                        <a:t>163</a:t>
                      </a:r>
                      <a:endParaRPr lang="en-US" sz="1000"/>
                    </a:p>
                  </a:txBody>
                  <a:tcPr/>
                </a:tc>
                <a:tc>
                  <a:txBody>
                    <a:bodyPr/>
                    <a:lstStyle/>
                    <a:p>
                      <a:r>
                        <a:rPr lang="en-US" sz="1000"/>
                        <a:t>121</a:t>
                      </a:r>
                      <a:endParaRPr lang="en-US" sz="1000"/>
                    </a:p>
                  </a:txBody>
                  <a:tcPr/>
                </a:tc>
                <a:tc>
                  <a:txBody>
                    <a:bodyPr/>
                    <a:lstStyle/>
                    <a:p>
                      <a:r>
                        <a:rPr lang="en-US" sz="1000"/>
                        <a:t>4</a:t>
                      </a:r>
                      <a:endParaRPr lang="en-US" sz="1000"/>
                    </a:p>
                  </a:txBody>
                  <a:tcPr/>
                </a:tc>
                <a:tc>
                  <a:txBody>
                    <a:bodyPr/>
                    <a:lstStyle/>
                    <a:p>
                      <a:r>
                        <a:rPr lang="en-US" sz="1000"/>
                        <a:t>38</a:t>
                      </a:r>
                      <a:endParaRPr lang="en-US" sz="1000"/>
                    </a:p>
                  </a:txBody>
                  <a:tcPr/>
                </a:tc>
                <a:tc>
                  <a:txBody>
                    <a:bodyPr/>
                    <a:lstStyle/>
                    <a:p>
                      <a:r>
                        <a:rPr lang="en-US" sz="1000"/>
                        <a:t>0.1677%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04526267"/>
                  </a:ext>
                </a:extLst>
              </a:tr>
              <a:tr h="370840">
                <a:tc>
                  <a:txBody>
                    <a:bodyPr/>
                    <a:lstStyle/>
                    <a:p>
                      <a:r>
                        <a:rPr lang="es-ES" sz="1000" b="1"/>
                        <a:t>Ministerio de Producción de la Nación Argentina - 2017-01-18 18:17:01</a:t>
                      </a:r>
                      <a:r>
                        <a:rPr lang="es-ES" sz="1000"/>
                        <a:t>
¿VOS DE QUÉ TRABAJÁS?
Marcela tiene una #PyME: es dueña de una lavandería en la ciudad de Buenos Aires. Contanos a qué te dedicás y cuál es la parte de tu trabajo que más te gusta http://www.produccion.gob.ar/pymes/</a:t>
                      </a:r>
                      <a:endParaRPr lang="en-US" sz="1000"/>
                    </a:p>
                  </a:txBody>
                  <a:tcPr/>
                </a:tc>
                <a:tc>
                  <a:txBody>
                    <a:bodyPr/>
                    <a:lstStyle/>
                    <a:p>
                      <a:r>
                        <a:rPr lang="en-US" sz="1000"/>
                        <a:t>148</a:t>
                      </a:r>
                      <a:endParaRPr lang="en-US" sz="1000"/>
                    </a:p>
                  </a:txBody>
                  <a:tcPr/>
                </a:tc>
                <a:tc>
                  <a:txBody>
                    <a:bodyPr/>
                    <a:lstStyle/>
                    <a:p>
                      <a:r>
                        <a:rPr lang="en-US" sz="1000"/>
                        <a:t>98</a:t>
                      </a:r>
                      <a:endParaRPr lang="en-US" sz="1000"/>
                    </a:p>
                  </a:txBody>
                  <a:tcPr/>
                </a:tc>
                <a:tc>
                  <a:txBody>
                    <a:bodyPr/>
                    <a:lstStyle/>
                    <a:p>
                      <a:r>
                        <a:rPr lang="en-US" sz="1000"/>
                        <a:t>28</a:t>
                      </a:r>
                      <a:endParaRPr lang="en-US" sz="1000"/>
                    </a:p>
                  </a:txBody>
                  <a:tcPr/>
                </a:tc>
                <a:tc>
                  <a:txBody>
                    <a:bodyPr/>
                    <a:lstStyle/>
                    <a:p>
                      <a:r>
                        <a:rPr lang="en-US" sz="1000"/>
                        <a:t>22</a:t>
                      </a:r>
                      <a:endParaRPr lang="en-US" sz="1000"/>
                    </a:p>
                  </a:txBody>
                  <a:tcPr/>
                </a:tc>
                <a:tc>
                  <a:txBody>
                    <a:bodyPr/>
                    <a:lstStyle/>
                    <a:p>
                      <a:r>
                        <a:rPr lang="en-US" sz="1000"/>
                        <a:t>0.1525%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228913763"/>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2788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732765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40491745"/>
                    </a:ext>
                  </a:extLst>
                </a:gridCol>
                <a:gridCol w="658368">
                  <a:extLst>
                    <a:ext uri="{9D8B030D-6E8A-4147-A177-3AD203B41FA5}">
                      <a16:colId xmlns:a16="http://schemas.microsoft.com/office/drawing/2014/main" val="1125438289"/>
                    </a:ext>
                  </a:extLst>
                </a:gridCol>
                <a:gridCol w="658368">
                  <a:extLst>
                    <a:ext uri="{9D8B030D-6E8A-4147-A177-3AD203B41FA5}">
                      <a16:colId xmlns:a16="http://schemas.microsoft.com/office/drawing/2014/main" val="3649722792"/>
                    </a:ext>
                  </a:extLst>
                </a:gridCol>
                <a:gridCol w="658368">
                  <a:extLst>
                    <a:ext uri="{9D8B030D-6E8A-4147-A177-3AD203B41FA5}">
                      <a16:colId xmlns:a16="http://schemas.microsoft.com/office/drawing/2014/main" val="3862003443"/>
                    </a:ext>
                  </a:extLst>
                </a:gridCol>
                <a:gridCol w="658368">
                  <a:extLst>
                    <a:ext uri="{9D8B030D-6E8A-4147-A177-3AD203B41FA5}">
                      <a16:colId xmlns:a16="http://schemas.microsoft.com/office/drawing/2014/main" val="2115515656"/>
                    </a:ext>
                  </a:extLst>
                </a:gridCol>
                <a:gridCol w="658368">
                  <a:extLst>
                    <a:ext uri="{9D8B030D-6E8A-4147-A177-3AD203B41FA5}">
                      <a16:colId xmlns:a16="http://schemas.microsoft.com/office/drawing/2014/main" val="1683061339"/>
                    </a:ext>
                  </a:extLst>
                </a:gridCol>
                <a:gridCol w="658368">
                  <a:extLst>
                    <a:ext uri="{9D8B030D-6E8A-4147-A177-3AD203B41FA5}">
                      <a16:colId xmlns:a16="http://schemas.microsoft.com/office/drawing/2014/main" val="3874188811"/>
                    </a:ext>
                  </a:extLst>
                </a:gridCol>
                <a:gridCol w="658368">
                  <a:extLst>
                    <a:ext uri="{9D8B030D-6E8A-4147-A177-3AD203B41FA5}">
                      <a16:colId xmlns:a16="http://schemas.microsoft.com/office/drawing/2014/main" val="3158872847"/>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493658628"/>
                  </a:ext>
                </a:extLst>
              </a:tr>
              <a:tr h="370840">
                <a:tc>
                  <a:txBody>
                    <a:bodyPr/>
                    <a:lstStyle/>
                    <a:p>
                      <a:r>
                        <a:rPr lang="es-ES" sz="1000" b="1"/>
                        <a:t>Ministerio de Producción de la Nación Argentina - 2017-01-06 16:14:08</a:t>
                      </a:r>
                      <a:r>
                        <a:rPr lang="es-ES" sz="1000"/>
                        <a:t>
Consultá online el nuevo listado de Precios Cuidados www.precioscuidados.gob.ar 🛍🛍 🛍</a:t>
                      </a:r>
                      <a:endParaRPr lang="en-US" sz="1000"/>
                    </a:p>
                  </a:txBody>
                  <a:tcPr/>
                </a:tc>
                <a:tc>
                  <a:txBody>
                    <a:bodyPr/>
                    <a:lstStyle/>
                    <a:p>
                      <a:r>
                        <a:rPr lang="en-US" sz="1000"/>
                        <a:t>147</a:t>
                      </a:r>
                      <a:endParaRPr lang="en-US" sz="1000"/>
                    </a:p>
                  </a:txBody>
                  <a:tcPr/>
                </a:tc>
                <a:tc>
                  <a:txBody>
                    <a:bodyPr/>
                    <a:lstStyle/>
                    <a:p>
                      <a:r>
                        <a:rPr lang="en-US" sz="1000"/>
                        <a:t>84</a:t>
                      </a:r>
                      <a:endParaRPr lang="en-US" sz="1000"/>
                    </a:p>
                  </a:txBody>
                  <a:tcPr/>
                </a:tc>
                <a:tc>
                  <a:txBody>
                    <a:bodyPr/>
                    <a:lstStyle/>
                    <a:p>
                      <a:r>
                        <a:rPr lang="en-US" sz="1000"/>
                        <a:t>2</a:t>
                      </a:r>
                      <a:endParaRPr lang="en-US" sz="1000"/>
                    </a:p>
                  </a:txBody>
                  <a:tcPr/>
                </a:tc>
                <a:tc>
                  <a:txBody>
                    <a:bodyPr/>
                    <a:lstStyle/>
                    <a:p>
                      <a:r>
                        <a:rPr lang="en-US" sz="1000"/>
                        <a:t>61</a:t>
                      </a:r>
                      <a:endParaRPr lang="en-US" sz="1000"/>
                    </a:p>
                  </a:txBody>
                  <a:tcPr/>
                </a:tc>
                <a:tc>
                  <a:txBody>
                    <a:bodyPr/>
                    <a:lstStyle/>
                    <a:p>
                      <a:r>
                        <a:rPr lang="en-US" sz="1000"/>
                        <a:t>0.1533%</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24920624"/>
                  </a:ext>
                </a:extLst>
              </a:tr>
              <a:tr h="370840">
                <a:tc>
                  <a:txBody>
                    <a:bodyPr/>
                    <a:lstStyle/>
                    <a:p>
                      <a:r>
                        <a:rPr lang="es-ES" sz="1000" b="1"/>
                        <a:t>Ministerio de Producción de la Nación Argentina - 2017-01-04 13:12:58</a:t>
                      </a:r>
                      <a:r>
                        <a:rPr lang="es-ES" sz="1000"/>
                        <a:t>
MÁS DE 200.000 PyMEs YA ACCEDEN A LOS BENEFICIOS DE LA LEY PyME
Ya son más de 208.900 las PyMEs que pueden pagar IVA a 90 días, descontar de ganancias el impuesto al cheque y acceder a más y mejor financiamiento. Registrate vos también y accedé a todos los beneficios de la nueva ley en http://www.produccion.gob.ar/pymes/ #Contalo</a:t>
                      </a:r>
                      <a:endParaRPr lang="en-US" sz="1000"/>
                    </a:p>
                  </a:txBody>
                  <a:tcPr/>
                </a:tc>
                <a:tc>
                  <a:txBody>
                    <a:bodyPr/>
                    <a:lstStyle/>
                    <a:p>
                      <a:r>
                        <a:rPr lang="en-US" sz="1000"/>
                        <a:t>83</a:t>
                      </a:r>
                      <a:endParaRPr lang="en-US" sz="1000"/>
                    </a:p>
                  </a:txBody>
                  <a:tcPr/>
                </a:tc>
                <a:tc>
                  <a:txBody>
                    <a:bodyPr/>
                    <a:lstStyle/>
                    <a:p>
                      <a:r>
                        <a:rPr lang="en-US" sz="1000"/>
                        <a:t>40</a:t>
                      </a:r>
                      <a:endParaRPr lang="en-US" sz="1000"/>
                    </a:p>
                  </a:txBody>
                  <a:tcPr/>
                </a:tc>
                <a:tc>
                  <a:txBody>
                    <a:bodyPr/>
                    <a:lstStyle/>
                    <a:p>
                      <a:r>
                        <a:rPr lang="en-US" sz="1000"/>
                        <a:t>8</a:t>
                      </a:r>
                      <a:endParaRPr lang="en-US" sz="1000"/>
                    </a:p>
                  </a:txBody>
                  <a:tcPr/>
                </a:tc>
                <a:tc>
                  <a:txBody>
                    <a:bodyPr/>
                    <a:lstStyle/>
                    <a:p>
                      <a:r>
                        <a:rPr lang="en-US" sz="1000"/>
                        <a:t>35</a:t>
                      </a:r>
                      <a:endParaRPr lang="en-US" sz="1000"/>
                    </a:p>
                  </a:txBody>
                  <a:tcPr/>
                </a:tc>
                <a:tc>
                  <a:txBody>
                    <a:bodyPr/>
                    <a:lstStyle/>
                    <a:p>
                      <a:r>
                        <a:rPr lang="en-US" sz="1000"/>
                        <a:t>0.0866%</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059118017"/>
                  </a:ext>
                </a:extLst>
              </a:tr>
              <a:tr h="370840">
                <a:tc>
                  <a:txBody>
                    <a:bodyPr/>
                    <a:lstStyle/>
                    <a:p>
                      <a:r>
                        <a:rPr lang="es-ES" sz="1000" b="1"/>
                        <a:t>Ministerio de Producción de la Nación Argentina - 2017-01-03 13:38:51</a:t>
                      </a:r>
                      <a:r>
                        <a:rPr lang="es-ES" sz="1000"/>
                        <a:t>
REGALOS PARA REYES 
Aprovechá el listado de juguetes y juegos de mesa que creó la Cámara Argentina de la Industria del Juguete con precios sugeridos para hacer tu regalo de reyes. Los productos se venden en más de 3.500 jugueterías y supermercados de todo el país hasta el 6 de enero de 2017. Podés pagar con #Ahora12 y #Ahora18. Más info en https://goo.gl/9KkuH6</a:t>
                      </a:r>
                      <a:endParaRPr lang="en-US" sz="1000"/>
                    </a:p>
                  </a:txBody>
                  <a:tcPr/>
                </a:tc>
                <a:tc>
                  <a:txBody>
                    <a:bodyPr/>
                    <a:lstStyle/>
                    <a:p>
                      <a:r>
                        <a:rPr lang="en-US" sz="1000"/>
                        <a:t>53</a:t>
                      </a:r>
                      <a:endParaRPr lang="en-US" sz="1000"/>
                    </a:p>
                  </a:txBody>
                  <a:tcPr/>
                </a:tc>
                <a:tc>
                  <a:txBody>
                    <a:bodyPr/>
                    <a:lstStyle/>
                    <a:p>
                      <a:r>
                        <a:rPr lang="en-US" sz="1000"/>
                        <a:t>28</a:t>
                      </a:r>
                      <a:endParaRPr lang="en-US" sz="1000"/>
                    </a:p>
                  </a:txBody>
                  <a:tcPr/>
                </a:tc>
                <a:tc>
                  <a:txBody>
                    <a:bodyPr/>
                    <a:lstStyle/>
                    <a:p>
                      <a:r>
                        <a:rPr lang="en-US" sz="1000"/>
                        <a:t>10</a:t>
                      </a:r>
                      <a:endParaRPr lang="en-US" sz="1000"/>
                    </a:p>
                  </a:txBody>
                  <a:tcPr/>
                </a:tc>
                <a:tc>
                  <a:txBody>
                    <a:bodyPr/>
                    <a:lstStyle/>
                    <a:p>
                      <a:r>
                        <a:rPr lang="en-US" sz="1000"/>
                        <a:t>15</a:t>
                      </a:r>
                      <a:endParaRPr lang="en-US" sz="1000"/>
                    </a:p>
                  </a:txBody>
                  <a:tcPr/>
                </a:tc>
                <a:tc>
                  <a:txBody>
                    <a:bodyPr/>
                    <a:lstStyle/>
                    <a:p>
                      <a:r>
                        <a:rPr lang="en-US" sz="1000"/>
                        <a:t>0.0554%</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43200358"/>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5588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00675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1163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939543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6037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10593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741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81123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1394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33649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00208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37352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2415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74566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55088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04075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24775347"/>
                    </a:ext>
                  </a:extLst>
                </a:gridCol>
                <a:gridCol w="2468880">
                  <a:extLst>
                    <a:ext uri="{9D8B030D-6E8A-4147-A177-3AD203B41FA5}">
                      <a16:colId xmlns:a16="http://schemas.microsoft.com/office/drawing/2014/main" val="3731337514"/>
                    </a:ext>
                  </a:extLst>
                </a:gridCol>
                <a:gridCol w="822960">
                  <a:extLst>
                    <a:ext uri="{9D8B030D-6E8A-4147-A177-3AD203B41FA5}">
                      <a16:colId xmlns:a16="http://schemas.microsoft.com/office/drawing/2014/main" val="2540532490"/>
                    </a:ext>
                  </a:extLst>
                </a:gridCol>
                <a:gridCol w="822960">
                  <a:extLst>
                    <a:ext uri="{9D8B030D-6E8A-4147-A177-3AD203B41FA5}">
                      <a16:colId xmlns:a16="http://schemas.microsoft.com/office/drawing/2014/main" val="972482260"/>
                    </a:ext>
                  </a:extLst>
                </a:gridCol>
                <a:gridCol w="822960">
                  <a:extLst>
                    <a:ext uri="{9D8B030D-6E8A-4147-A177-3AD203B41FA5}">
                      <a16:colId xmlns:a16="http://schemas.microsoft.com/office/drawing/2014/main" val="1410165069"/>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1143392583"/>
                  </a:ext>
                </a:extLst>
              </a:tr>
              <a:tr h="370840">
                <a:tc>
                  <a:txBody>
                    <a:bodyPr/>
                    <a:lstStyle/>
                    <a:p>
                      <a:r>
                        <a:rPr lang="en-US" sz="1000"/>
                        <a:t>Radan Ross</a:t>
                      </a:r>
                      <a:endParaRPr lang="en-US" sz="1000"/>
                    </a:p>
                  </a:txBody>
                  <a:tcPr/>
                </a:tc>
                <a:tc>
                  <a:txBody>
                    <a:bodyPr/>
                    <a:lstStyle/>
                    <a:p>
                      <a:r>
                        <a:rPr lang="es-ES" sz="1000"/>
                        <a:t>Ministerio de Producción de la Nación Argentina (73)</a:t>
                      </a:r>
                      <a:endParaRPr lang="en-US" sz="1000"/>
                    </a:p>
                  </a:txBody>
                  <a:tcPr/>
                </a:tc>
                <a:tc>
                  <a:txBody>
                    <a:bodyPr/>
                    <a:lstStyle/>
                    <a:p>
                      <a:r>
                        <a:rPr lang="en-US" sz="1000"/>
                        <a:t>0</a:t>
                      </a:r>
                      <a:endParaRPr lang="en-US" sz="1000"/>
                    </a:p>
                  </a:txBody>
                  <a:tcPr/>
                </a:tc>
                <a:tc>
                  <a:txBody>
                    <a:bodyPr/>
                    <a:lstStyle/>
                    <a:p>
                      <a:r>
                        <a:rPr lang="en-US" sz="1000"/>
                        <a:t>73</a:t>
                      </a:r>
                      <a:endParaRPr lang="en-US" sz="1000"/>
                    </a:p>
                  </a:txBody>
                  <a:tcPr/>
                </a:tc>
                <a:tc>
                  <a:txBody>
                    <a:bodyPr/>
                    <a:lstStyle/>
                    <a:p>
                      <a:r>
                        <a:rPr lang="en-US" sz="1000"/>
                        <a:t>73</a:t>
                      </a:r>
                      <a:endParaRPr lang="en-US" sz="1000"/>
                    </a:p>
                  </a:txBody>
                  <a:tcPr/>
                </a:tc>
                <a:extLst>
                  <a:ext uri="{0D108BD9-81ED-4DB2-BD59-A6C34878D82A}">
                    <a16:rowId xmlns:a16="http://schemas.microsoft.com/office/drawing/2014/main" val="2575486321"/>
                  </a:ext>
                </a:extLst>
              </a:tr>
              <a:tr h="370840">
                <a:tc>
                  <a:txBody>
                    <a:bodyPr/>
                    <a:lstStyle/>
                    <a:p>
                      <a:r>
                        <a:rPr lang="en-US" sz="1000"/>
                        <a:t>Ruperto Carcamo</a:t>
                      </a:r>
                      <a:endParaRPr lang="en-US" sz="1000"/>
                    </a:p>
                  </a:txBody>
                  <a:tcPr/>
                </a:tc>
                <a:tc>
                  <a:txBody>
                    <a:bodyPr/>
                    <a:lstStyle/>
                    <a:p>
                      <a:r>
                        <a:rPr lang="es-ES" sz="1000"/>
                        <a:t>Ministerio de Producción de la Nación Argentina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3521205870"/>
                  </a:ext>
                </a:extLst>
              </a:tr>
              <a:tr h="370840">
                <a:tc>
                  <a:txBody>
                    <a:bodyPr/>
                    <a:lstStyle/>
                    <a:p>
                      <a:r>
                        <a:rPr lang="en-US" sz="1000"/>
                        <a:t>Diego López</a:t>
                      </a:r>
                      <a:endParaRPr lang="en-US" sz="1000"/>
                    </a:p>
                  </a:txBody>
                  <a:tcPr/>
                </a:tc>
                <a:tc>
                  <a:txBody>
                    <a:bodyPr/>
                    <a:lstStyle/>
                    <a:p>
                      <a:r>
                        <a:rPr lang="es-ES" sz="1000"/>
                        <a:t>Ministerio de Producción de la Nación Argentina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889268996"/>
                  </a:ext>
                </a:extLst>
              </a:tr>
              <a:tr h="370840">
                <a:tc>
                  <a:txBody>
                    <a:bodyPr/>
                    <a:lstStyle/>
                    <a:p>
                      <a:r>
                        <a:rPr lang="en-US" sz="1000"/>
                        <a:t>Nancy Kyselka</a:t>
                      </a:r>
                      <a:endParaRPr lang="en-US" sz="1000"/>
                    </a:p>
                  </a:txBody>
                  <a:tcPr/>
                </a:tc>
                <a:tc>
                  <a:txBody>
                    <a:bodyPr/>
                    <a:lstStyle/>
                    <a:p>
                      <a:r>
                        <a:rPr lang="es-ES" sz="1000"/>
                        <a:t>Ministerio de Producción de la Nación Argentina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2889923515"/>
                  </a:ext>
                </a:extLst>
              </a:tr>
              <a:tr h="370840">
                <a:tc>
                  <a:txBody>
                    <a:bodyPr/>
                    <a:lstStyle/>
                    <a:p>
                      <a:r>
                        <a:rPr lang="en-US" sz="1000"/>
                        <a:t>Marina Lur</a:t>
                      </a:r>
                      <a:endParaRPr lang="en-US" sz="1000"/>
                    </a:p>
                  </a:txBody>
                  <a:tcPr/>
                </a:tc>
                <a:tc>
                  <a:txBody>
                    <a:bodyPr/>
                    <a:lstStyle/>
                    <a:p>
                      <a:r>
                        <a:rPr lang="es-ES" sz="1000"/>
                        <a:t>Ministerio de Producción de la Nación Argentina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891561231"/>
                  </a:ext>
                </a:extLst>
              </a:tr>
              <a:tr h="370840">
                <a:tc>
                  <a:txBody>
                    <a:bodyPr/>
                    <a:lstStyle/>
                    <a:p>
                      <a:r>
                        <a:rPr lang="en-US" sz="1000"/>
                        <a:t>Nahuel Russo</a:t>
                      </a:r>
                      <a:endParaRPr lang="en-US" sz="1000"/>
                    </a:p>
                  </a:txBody>
                  <a:tcPr/>
                </a:tc>
                <a:tc>
                  <a:txBody>
                    <a:bodyPr/>
                    <a:lstStyle/>
                    <a:p>
                      <a:r>
                        <a:rPr lang="es-ES" sz="1000"/>
                        <a:t>Ministerio de Producción de la Nación Argentina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1608262763"/>
                  </a:ext>
                </a:extLst>
              </a:tr>
              <a:tr h="370840">
                <a:tc>
                  <a:txBody>
                    <a:bodyPr/>
                    <a:lstStyle/>
                    <a:p>
                      <a:r>
                        <a:rPr lang="en-US" sz="1000"/>
                        <a:t>Ingrid Glickman</a:t>
                      </a:r>
                      <a:endParaRPr lang="en-US" sz="1000"/>
                    </a:p>
                  </a:txBody>
                  <a:tcPr/>
                </a:tc>
                <a:tc>
                  <a:txBody>
                    <a:bodyPr/>
                    <a:lstStyle/>
                    <a:p>
                      <a:r>
                        <a:rPr lang="es-ES" sz="1000"/>
                        <a:t>Ministerio de Producción de la Nación Argentina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4045813167"/>
                  </a:ext>
                </a:extLst>
              </a:tr>
              <a:tr h="370840">
                <a:tc>
                  <a:txBody>
                    <a:bodyPr/>
                    <a:lstStyle/>
                    <a:p>
                      <a:r>
                        <a:rPr lang="en-US" sz="1000"/>
                        <a:t>Dario Daniel Almada</a:t>
                      </a:r>
                      <a:endParaRPr lang="en-US" sz="1000"/>
                    </a:p>
                  </a:txBody>
                  <a:tcPr/>
                </a:tc>
                <a:tc>
                  <a:txBody>
                    <a:bodyPr/>
                    <a:lstStyle/>
                    <a:p>
                      <a:r>
                        <a:rPr lang="es-ES" sz="1000"/>
                        <a:t>Ministerio de Producción de la Nación Argentina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970309339"/>
                  </a:ext>
                </a:extLst>
              </a:tr>
              <a:tr h="370840">
                <a:tc>
                  <a:txBody>
                    <a:bodyPr/>
                    <a:lstStyle/>
                    <a:p>
                      <a:r>
                        <a:rPr lang="en-US" sz="1000"/>
                        <a:t>Myri Bravo</a:t>
                      </a:r>
                      <a:endParaRPr lang="en-US" sz="1000"/>
                    </a:p>
                  </a:txBody>
                  <a:tcPr/>
                </a:tc>
                <a:tc>
                  <a:txBody>
                    <a:bodyPr/>
                    <a:lstStyle/>
                    <a:p>
                      <a:r>
                        <a:rPr lang="es-ES" sz="1000"/>
                        <a:t>Ministerio de Producción de la Nación Argentina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250462653"/>
                  </a:ext>
                </a:extLst>
              </a:tr>
              <a:tr h="370840">
                <a:tc>
                  <a:txBody>
                    <a:bodyPr/>
                    <a:lstStyle/>
                    <a:p>
                      <a:r>
                        <a:rPr lang="en-US" sz="1000"/>
                        <a:t>Celina Edi</a:t>
                      </a:r>
                      <a:endParaRPr lang="en-US" sz="1000"/>
                    </a:p>
                  </a:txBody>
                  <a:tcPr/>
                </a:tc>
                <a:tc>
                  <a:txBody>
                    <a:bodyPr/>
                    <a:lstStyle/>
                    <a:p>
                      <a:r>
                        <a:rPr lang="es-ES" sz="1000"/>
                        <a:t>Ministerio de Producción de la Nación Argentina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1054045800"/>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30744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872840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84133725"/>
                    </a:ext>
                  </a:extLst>
                </a:gridCol>
                <a:gridCol w="2468880">
                  <a:extLst>
                    <a:ext uri="{9D8B030D-6E8A-4147-A177-3AD203B41FA5}">
                      <a16:colId xmlns:a16="http://schemas.microsoft.com/office/drawing/2014/main" val="2388117681"/>
                    </a:ext>
                  </a:extLst>
                </a:gridCol>
                <a:gridCol w="822960">
                  <a:extLst>
                    <a:ext uri="{9D8B030D-6E8A-4147-A177-3AD203B41FA5}">
                      <a16:colId xmlns:a16="http://schemas.microsoft.com/office/drawing/2014/main" val="498157127"/>
                    </a:ext>
                  </a:extLst>
                </a:gridCol>
                <a:gridCol w="822960">
                  <a:extLst>
                    <a:ext uri="{9D8B030D-6E8A-4147-A177-3AD203B41FA5}">
                      <a16:colId xmlns:a16="http://schemas.microsoft.com/office/drawing/2014/main" val="2499149587"/>
                    </a:ext>
                  </a:extLst>
                </a:gridCol>
                <a:gridCol w="822960">
                  <a:extLst>
                    <a:ext uri="{9D8B030D-6E8A-4147-A177-3AD203B41FA5}">
                      <a16:colId xmlns:a16="http://schemas.microsoft.com/office/drawing/2014/main" val="650221130"/>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621647243"/>
                  </a:ext>
                </a:extLst>
              </a:tr>
              <a:tr h="370840">
                <a:tc>
                  <a:txBody>
                    <a:bodyPr/>
                    <a:lstStyle/>
                    <a:p>
                      <a:r>
                        <a:rPr lang="en-US" sz="1000"/>
                        <a:t>Juan Gustavo</a:t>
                      </a:r>
                      <a:endParaRPr lang="en-US" sz="1000"/>
                    </a:p>
                  </a:txBody>
                  <a:tcPr/>
                </a:tc>
                <a:tc>
                  <a:txBody>
                    <a:bodyPr/>
                    <a:lstStyle/>
                    <a:p>
                      <a:r>
                        <a:rPr lang="es-ES" sz="1000"/>
                        <a:t>Ministerio de Producción de la Nación Argentina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620446072"/>
                  </a:ext>
                </a:extLst>
              </a:tr>
              <a:tr h="370840">
                <a:tc>
                  <a:txBody>
                    <a:bodyPr/>
                    <a:lstStyle/>
                    <a:p>
                      <a:r>
                        <a:rPr lang="en-US" sz="1000"/>
                        <a:t>Aniuska Sar</a:t>
                      </a:r>
                      <a:endParaRPr lang="en-US" sz="1000"/>
                    </a:p>
                  </a:txBody>
                  <a:tcPr/>
                </a:tc>
                <a:tc>
                  <a:txBody>
                    <a:bodyPr/>
                    <a:lstStyle/>
                    <a:p>
                      <a:r>
                        <a:rPr lang="es-ES" sz="1000"/>
                        <a:t>Ministerio de Producción de la Nación Argentina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4081502174"/>
                  </a:ext>
                </a:extLst>
              </a:tr>
              <a:tr h="370840">
                <a:tc>
                  <a:txBody>
                    <a:bodyPr/>
                    <a:lstStyle/>
                    <a:p>
                      <a:r>
                        <a:rPr lang="en-US" sz="1000"/>
                        <a:t>Ceci Salis</a:t>
                      </a:r>
                      <a:endParaRPr lang="en-US" sz="1000"/>
                    </a:p>
                  </a:txBody>
                  <a:tcPr/>
                </a:tc>
                <a:tc>
                  <a:txBody>
                    <a:bodyPr/>
                    <a:lstStyle/>
                    <a:p>
                      <a:r>
                        <a:rPr lang="es-ES" sz="1000"/>
                        <a:t>Ministerio de Producción de la Nación Argentina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1808868247"/>
                  </a:ext>
                </a:extLst>
              </a:tr>
              <a:tr h="370840">
                <a:tc>
                  <a:txBody>
                    <a:bodyPr/>
                    <a:lstStyle/>
                    <a:p>
                      <a:r>
                        <a:rPr lang="en-US" sz="1000"/>
                        <a:t>Eddu Szeta</a:t>
                      </a:r>
                      <a:endParaRPr lang="en-US" sz="1000"/>
                    </a:p>
                  </a:txBody>
                  <a:tcPr/>
                </a:tc>
                <a:tc>
                  <a:txBody>
                    <a:bodyPr/>
                    <a:lstStyle/>
                    <a:p>
                      <a:r>
                        <a:rPr lang="es-ES" sz="1000"/>
                        <a:t>Ministerio de Producción de la Nación Argentina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327790919"/>
                  </a:ext>
                </a:extLst>
              </a:tr>
              <a:tr h="370840">
                <a:tc>
                  <a:txBody>
                    <a:bodyPr/>
                    <a:lstStyle/>
                    <a:p>
                      <a:r>
                        <a:rPr lang="en-US" sz="1000"/>
                        <a:t>Matias Palmeyro</a:t>
                      </a:r>
                      <a:endParaRPr lang="en-US" sz="1000"/>
                    </a:p>
                  </a:txBody>
                  <a:tcPr/>
                </a:tc>
                <a:tc>
                  <a:txBody>
                    <a:bodyPr/>
                    <a:lstStyle/>
                    <a:p>
                      <a:r>
                        <a:rPr lang="es-ES" sz="1000"/>
                        <a:t>Ministerio de Producción de la Nación Argentina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942787137"/>
                  </a:ext>
                </a:extLst>
              </a:tr>
            </a:tbl>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55412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44966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29075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906</Words>
  <Application>Microsoft Office PowerPoint</Application>
  <PresentationFormat>On-screen Show (4:3)</PresentationFormat>
  <Paragraphs>372</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Table - 1 of 3</vt:lpstr>
      <vt:lpstr>Own Posts Table - 2 of 3</vt:lpstr>
      <vt:lpstr>Own Posts Table - 3 of 3</vt:lpstr>
      <vt:lpstr>Own Posts By Weekday</vt:lpstr>
      <vt:lpstr>Interaction Rate By Weekday</vt:lpstr>
      <vt:lpstr>Own Posts By Hour</vt:lpstr>
      <vt:lpstr>Interaction Rate By Hour</vt:lpstr>
      <vt:lpstr>Post Type Distribution</vt:lpstr>
      <vt:lpstr>Interaction Rate By Post Type</vt:lpstr>
      <vt:lpstr>Interactions Distribution</vt:lpstr>
      <vt:lpstr>Key Influencers - 1 of 2</vt:lpstr>
      <vt:lpstr>Key Influencers - 2 of 2</vt:lpstr>
      <vt:lpstr>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2017-02-08T12:59:25Z</dcterms:created>
  <dcterms:modified xsi:type="dcterms:W3CDTF">2017-02-08T13:00:31Z</dcterms:modified>
</cp:coreProperties>
</file>