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55314</c:v>
                </c:pt>
                <c:pt idx="1">
                  <c:v>55322</c:v>
                </c:pt>
                <c:pt idx="2">
                  <c:v>55339</c:v>
                </c:pt>
                <c:pt idx="3">
                  <c:v>55346</c:v>
                </c:pt>
                <c:pt idx="4">
                  <c:v>55353</c:v>
                </c:pt>
                <c:pt idx="5">
                  <c:v>55371</c:v>
                </c:pt>
                <c:pt idx="6">
                  <c:v>55377</c:v>
                </c:pt>
                <c:pt idx="7">
                  <c:v>55383</c:v>
                </c:pt>
                <c:pt idx="8">
                  <c:v>55401</c:v>
                </c:pt>
                <c:pt idx="9">
                  <c:v>55413</c:v>
                </c:pt>
                <c:pt idx="10">
                  <c:v>55428</c:v>
                </c:pt>
                <c:pt idx="11">
                  <c:v>55448</c:v>
                </c:pt>
                <c:pt idx="12">
                  <c:v>55461</c:v>
                </c:pt>
                <c:pt idx="13">
                  <c:v>55474</c:v>
                </c:pt>
                <c:pt idx="14">
                  <c:v>55483</c:v>
                </c:pt>
                <c:pt idx="15">
                  <c:v>55495</c:v>
                </c:pt>
                <c:pt idx="16">
                  <c:v>55501</c:v>
                </c:pt>
                <c:pt idx="17">
                  <c:v>55523</c:v>
                </c:pt>
                <c:pt idx="18">
                  <c:v>55532</c:v>
                </c:pt>
                <c:pt idx="19">
                  <c:v>55543</c:v>
                </c:pt>
                <c:pt idx="20">
                  <c:v>55557</c:v>
                </c:pt>
                <c:pt idx="21">
                  <c:v>55575</c:v>
                </c:pt>
                <c:pt idx="22">
                  <c:v>55587</c:v>
                </c:pt>
                <c:pt idx="23">
                  <c:v>55593</c:v>
                </c:pt>
                <c:pt idx="24">
                  <c:v>55623</c:v>
                </c:pt>
                <c:pt idx="25">
                  <c:v>55630</c:v>
                </c:pt>
                <c:pt idx="26">
                  <c:v>55649</c:v>
                </c:pt>
                <c:pt idx="27">
                  <c:v>55659</c:v>
                </c:pt>
                <c:pt idx="28">
                  <c:v>55674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4A-40F6-86B1-B84350B0A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693512"/>
        <c:axId val="235691216"/>
      </c:lineChart>
      <c:catAx>
        <c:axId val="23569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91216"/>
        <c:crosses val="autoZero"/>
        <c:auto val="1"/>
        <c:lblAlgn val="ctr"/>
        <c:lblOffset val="100"/>
        <c:noMultiLvlLbl val="0"/>
      </c:catAx>
      <c:valAx>
        <c:axId val="23569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9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4-4EC6-B049-CC3C53AC1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990696"/>
        <c:axId val="267992336"/>
      </c:radarChart>
      <c:catAx>
        <c:axId val="26799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92336"/>
        <c:crosses val="autoZero"/>
        <c:auto val="1"/>
        <c:lblAlgn val="ctr"/>
        <c:lblOffset val="100"/>
        <c:noMultiLvlLbl val="0"/>
      </c:catAx>
      <c:valAx>
        <c:axId val="26799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9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21</c:v>
                </c:pt>
                <c:pt idx="1">
                  <c:v>8</c:v>
                </c:pt>
                <c:pt idx="2">
                  <c:v>17</c:v>
                </c:pt>
                <c:pt idx="3">
                  <c:v>7</c:v>
                </c:pt>
                <c:pt idx="4">
                  <c:v>7</c:v>
                </c:pt>
                <c:pt idx="5">
                  <c:v>18</c:v>
                </c:pt>
                <c:pt idx="6">
                  <c:v>6</c:v>
                </c:pt>
                <c:pt idx="7">
                  <c:v>6</c:v>
                </c:pt>
                <c:pt idx="8">
                  <c:v>18</c:v>
                </c:pt>
                <c:pt idx="9">
                  <c:v>12</c:v>
                </c:pt>
                <c:pt idx="10">
                  <c:v>15</c:v>
                </c:pt>
                <c:pt idx="11">
                  <c:v>20</c:v>
                </c:pt>
                <c:pt idx="12">
                  <c:v>13</c:v>
                </c:pt>
                <c:pt idx="13">
                  <c:v>13</c:v>
                </c:pt>
                <c:pt idx="14">
                  <c:v>9</c:v>
                </c:pt>
                <c:pt idx="15">
                  <c:v>12</c:v>
                </c:pt>
                <c:pt idx="16">
                  <c:v>6</c:v>
                </c:pt>
                <c:pt idx="17">
                  <c:v>22</c:v>
                </c:pt>
                <c:pt idx="18">
                  <c:v>9</c:v>
                </c:pt>
                <c:pt idx="19">
                  <c:v>11</c:v>
                </c:pt>
                <c:pt idx="20">
                  <c:v>14</c:v>
                </c:pt>
                <c:pt idx="21">
                  <c:v>18</c:v>
                </c:pt>
                <c:pt idx="22">
                  <c:v>12</c:v>
                </c:pt>
                <c:pt idx="23">
                  <c:v>6</c:v>
                </c:pt>
                <c:pt idx="24">
                  <c:v>30</c:v>
                </c:pt>
                <c:pt idx="25">
                  <c:v>7</c:v>
                </c:pt>
                <c:pt idx="26">
                  <c:v>19</c:v>
                </c:pt>
                <c:pt idx="27">
                  <c:v>10</c:v>
                </c:pt>
                <c:pt idx="28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54-4FC5-B7C1-8E73939B1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993648"/>
        <c:axId val="267993976"/>
      </c:lineChart>
      <c:catAx>
        <c:axId val="26799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93976"/>
        <c:crosses val="autoZero"/>
        <c:auto val="1"/>
        <c:lblAlgn val="ctr"/>
        <c:lblOffset val="100"/>
        <c:noMultiLvlLbl val="0"/>
      </c:catAx>
      <c:valAx>
        <c:axId val="26799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9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13</c:v>
                </c:pt>
                <c:pt idx="2">
                  <c:v>10</c:v>
                </c:pt>
                <c:pt idx="3">
                  <c:v>19</c:v>
                </c:pt>
                <c:pt idx="4">
                  <c:v>11</c:v>
                </c:pt>
                <c:pt idx="5">
                  <c:v>15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E0-45E4-AD24-5B8E2351E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981112"/>
        <c:axId val="270985704"/>
      </c:barChart>
      <c:catAx>
        <c:axId val="27098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85704"/>
        <c:crosses val="autoZero"/>
        <c:auto val="1"/>
        <c:lblAlgn val="ctr"/>
        <c:lblOffset val="100"/>
        <c:noMultiLvlLbl val="0"/>
      </c:catAx>
      <c:valAx>
        <c:axId val="27098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8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6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3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9-4AD6-AE49-E2EFE6FC9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978816"/>
        <c:axId val="267991352"/>
      </c:lineChart>
      <c:catAx>
        <c:axId val="27097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91352"/>
        <c:crosses val="autoZero"/>
        <c:auto val="1"/>
        <c:lblAlgn val="ctr"/>
        <c:lblOffset val="100"/>
        <c:noMultiLvlLbl val="0"/>
      </c:catAx>
      <c:valAx>
        <c:axId val="26799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7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08-47DB-94A4-B822357878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08-47DB-94A4-B82235787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860096"/>
        <c:axId val="235863376"/>
      </c:barChart>
      <c:catAx>
        <c:axId val="23586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63376"/>
        <c:crosses val="autoZero"/>
        <c:auto val="1"/>
        <c:lblAlgn val="ctr"/>
        <c:lblOffset val="100"/>
        <c:noMultiLvlLbl val="0"/>
      </c:catAx>
      <c:valAx>
        <c:axId val="23586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6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8</c:v>
                </c:pt>
                <c:pt idx="5">
                  <c:v>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C-45AB-92B8-C3AE52203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861080"/>
        <c:axId val="235860424"/>
      </c:barChart>
      <c:catAx>
        <c:axId val="23586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60424"/>
        <c:crosses val="autoZero"/>
        <c:auto val="1"/>
        <c:lblAlgn val="ctr"/>
        <c:lblOffset val="100"/>
        <c:noMultiLvlLbl val="0"/>
      </c:catAx>
      <c:valAx>
        <c:axId val="23586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6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1.9461563412261001E-2</c:v>
                </c:pt>
                <c:pt idx="1">
                  <c:v>2.0182362057158999E-2</c:v>
                </c:pt>
                <c:pt idx="2">
                  <c:v>1.8740764767362E-2</c:v>
                </c:pt>
                <c:pt idx="3">
                  <c:v>2.1623959346956E-2</c:v>
                </c:pt>
                <c:pt idx="4">
                  <c:v>1.3064475438786E-2</c:v>
                </c:pt>
                <c:pt idx="5">
                  <c:v>9.5248392361593995E-3</c:v>
                </c:pt>
                <c:pt idx="6">
                  <c:v>3.1534940714310997E-2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9-4AAF-8F60-BBFC798A2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901136"/>
        <c:axId val="232899824"/>
      </c:barChart>
      <c:catAx>
        <c:axId val="23290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99824"/>
        <c:crosses val="autoZero"/>
        <c:auto val="1"/>
        <c:lblAlgn val="ctr"/>
        <c:lblOffset val="100"/>
        <c:noMultiLvlLbl val="0"/>
      </c:catAx>
      <c:valAx>
        <c:axId val="23289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0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6</c:v>
                </c:pt>
                <c:pt idx="10">
                  <c:v>16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79-426A-B1F4-30450715E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96544"/>
        <c:axId val="232902448"/>
      </c:lineChart>
      <c:catAx>
        <c:axId val="23289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02448"/>
        <c:crosses val="autoZero"/>
        <c:auto val="1"/>
        <c:lblAlgn val="ctr"/>
        <c:lblOffset val="100"/>
        <c:noMultiLvlLbl val="0"/>
      </c:catAx>
      <c:valAx>
        <c:axId val="23290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9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6.8483275663206E-2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1.3516435986159E-2</c:v>
                </c:pt>
                <c:pt idx="9">
                  <c:v>2.1025567089581001E-2</c:v>
                </c:pt>
                <c:pt idx="10">
                  <c:v>1.4980716551326E-2</c:v>
                </c:pt>
                <c:pt idx="11">
                  <c:v>5.4065743944637003E-3</c:v>
                </c:pt>
                <c:pt idx="12">
                  <c:v>0</c:v>
                </c:pt>
                <c:pt idx="13">
                  <c:v>0</c:v>
                </c:pt>
                <c:pt idx="14">
                  <c:v>1.8021914648212001E-2</c:v>
                </c:pt>
                <c:pt idx="15">
                  <c:v>0</c:v>
                </c:pt>
                <c:pt idx="16">
                  <c:v>0</c:v>
                </c:pt>
                <c:pt idx="17">
                  <c:v>1.2615340253749E-2</c:v>
                </c:pt>
                <c:pt idx="18">
                  <c:v>0</c:v>
                </c:pt>
                <c:pt idx="19">
                  <c:v>0</c:v>
                </c:pt>
                <c:pt idx="20">
                  <c:v>1.2615340253749E-2</c:v>
                </c:pt>
                <c:pt idx="21">
                  <c:v>5.4065743944637003E-3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9-4475-A4F4-77397C185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99168"/>
        <c:axId val="232899496"/>
      </c:lineChart>
      <c:catAx>
        <c:axId val="23289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99496"/>
        <c:crosses val="autoZero"/>
        <c:auto val="1"/>
        <c:lblAlgn val="ctr"/>
        <c:lblOffset val="100"/>
        <c:noMultiLvlLbl val="0"/>
      </c:catAx>
      <c:valAx>
        <c:axId val="23289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9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</c:v>
                </c:pt>
                <c:pt idx="1">
                  <c:v>6</c:v>
                </c:pt>
                <c:pt idx="2">
                  <c:v>9</c:v>
                </c:pt>
                <c:pt idx="3">
                  <c:v>18</c:v>
                </c:pt>
                <c:pt idx="4">
                  <c:v>8</c:v>
                </c:pt>
                <c:pt idx="5">
                  <c:v>4</c:v>
                </c:pt>
                <c:pt idx="6">
                  <c:v>9</c:v>
                </c:pt>
                <c:pt idx="7">
                  <c:v>3</c:v>
                </c:pt>
                <c:pt idx="8">
                  <c:v>13</c:v>
                </c:pt>
                <c:pt idx="9">
                  <c:v>14</c:v>
                </c:pt>
                <c:pt idx="10">
                  <c:v>5</c:v>
                </c:pt>
                <c:pt idx="11">
                  <c:v>8</c:v>
                </c:pt>
                <c:pt idx="12">
                  <c:v>6</c:v>
                </c:pt>
                <c:pt idx="13">
                  <c:v>4</c:v>
                </c:pt>
                <c:pt idx="14">
                  <c:v>10</c:v>
                </c:pt>
                <c:pt idx="15">
                  <c:v>8</c:v>
                </c:pt>
                <c:pt idx="16">
                  <c:v>35</c:v>
                </c:pt>
                <c:pt idx="17">
                  <c:v>14</c:v>
                </c:pt>
                <c:pt idx="18">
                  <c:v>33</c:v>
                </c:pt>
                <c:pt idx="19">
                  <c:v>15</c:v>
                </c:pt>
                <c:pt idx="20">
                  <c:v>12</c:v>
                </c:pt>
                <c:pt idx="21">
                  <c:v>10</c:v>
                </c:pt>
                <c:pt idx="22">
                  <c:v>29</c:v>
                </c:pt>
                <c:pt idx="23">
                  <c:v>19</c:v>
                </c:pt>
                <c:pt idx="24">
                  <c:v>14</c:v>
                </c:pt>
                <c:pt idx="25">
                  <c:v>10</c:v>
                </c:pt>
                <c:pt idx="26">
                  <c:v>6</c:v>
                </c:pt>
                <c:pt idx="27">
                  <c:v>4</c:v>
                </c:pt>
                <c:pt idx="28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8-4A55-833C-480EAA50C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958672"/>
        <c:axId val="270965888"/>
      </c:lineChart>
      <c:catAx>
        <c:axId val="27095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65888"/>
        <c:crosses val="autoZero"/>
        <c:auto val="1"/>
        <c:lblAlgn val="ctr"/>
        <c:lblOffset val="100"/>
        <c:noMultiLvlLbl val="0"/>
      </c:catAx>
      <c:valAx>
        <c:axId val="27096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5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</c:v>
                </c:pt>
                <c:pt idx="1">
                  <c:v>3</c:v>
                </c:pt>
                <c:pt idx="2">
                  <c:v>8</c:v>
                </c:pt>
                <c:pt idx="3">
                  <c:v>4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85-42FF-AF3A-E549208FA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413496"/>
        <c:axId val="270417432"/>
      </c:barChart>
      <c:catAx>
        <c:axId val="27041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7432"/>
        <c:crosses val="autoZero"/>
        <c:auto val="1"/>
        <c:lblAlgn val="ctr"/>
        <c:lblOffset val="100"/>
        <c:noMultiLvlLbl val="0"/>
      </c:catAx>
      <c:valAx>
        <c:axId val="27041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49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4332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1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529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71369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8506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420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881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70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794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845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012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787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699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382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238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626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065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23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028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94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9069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7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5633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57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186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37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5773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41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8241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216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528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481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646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17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3875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36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757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490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550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7278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447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676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491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32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50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06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- 2017-01-29 00:06:30</a:t>
                      </a:r>
                      <a:r>
                        <a:rPr lang="es-ES" sz="1000"/>
                        <a:t>
Así se vive la emoción desde el Clubhouse de los campeones #TigresdelLicey #CopaBHDLeon https://t.co/Hq6oJ4c0Xl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06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- 2017-01-29 00:19:47</a:t>
                      </a:r>
                      <a:r>
                        <a:rPr lang="es-ES" sz="1000"/>
                        <a:t>
¡Felicitamos a los @TigresdelLicey! Equipo Campeón #CopaBHDLeon https://t.co/fIUjUCT6QU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34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- 2017-01-29 00:48:29</a:t>
                      </a:r>
                      <a:r>
                        <a:rPr lang="es-ES" sz="1000"/>
                        <a:t>
Momento de la entrega de la #CopaBHDLeon https://t.co/JdUjyYJuQ2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4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- 2017-01-29 10:46:00</a:t>
                      </a:r>
                      <a:r>
                        <a:rPr lang="es-ES" sz="1000"/>
                        <a:t>
No respondas a ningún correo electrónico que te solicite información de códigos de acceso o de la Tarjeta de Claves.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47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- 2017-01-26 09:00:01</a:t>
                      </a:r>
                      <a:r>
                        <a:rPr lang="es-ES" sz="1000"/>
                        <a:t>
Hoy conmemoramos el natalicio de #JuanPabloDuarte, generador de una gran idea:  la República Dominicana.
#DiaDeDuarte https://t.co/Y7BD0rUBi8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89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- 2017-02-02 10:16:00</a:t>
                      </a:r>
                      <a:r>
                        <a:rPr lang="es-ES" sz="1000"/>
                        <a:t>
Nunca serán requeridos al mismo tiempo los 40 códigos de la Tarjeta de Claves.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9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- 2017-01-29 10:01:07</a:t>
                      </a:r>
                      <a:r>
                        <a:rPr lang="es-ES" sz="1000"/>
                        <a:t>
#MujerMujer cuando recibas una entrada extra que no necesitas para cubrir gastos, divídela entre tus cuotas de ahorro y de emergencia. https://t.co/Ep1zZGWAUd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0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- 2017-02-06 10:16:00</a:t>
                      </a:r>
                      <a:r>
                        <a:rPr lang="es-ES" sz="1000"/>
                        <a:t>
Nunca te serán solicitados los códigos de la Tarjeta de Claves para confirmar o cambiar cheques.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9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- 2017-01-31 10:15:59</a:t>
                      </a:r>
                      <a:r>
                        <a:rPr lang="es-ES" sz="1000"/>
                        <a:t>
Reporta cualquier situación sospechosa a prevencionde_fraude@bhdleon.com.do. ¡Trabajemos juntos contra el phishing!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31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- 2017-01-28 20:04:51</a:t>
                      </a:r>
                      <a:r>
                        <a:rPr lang="es-ES" sz="1000"/>
                        <a:t>
¡Playball! Así comienza el juego más emocionante de todos. #Vivelapasion #CopaBHDLeon https://t.co/XUyqsbWTkh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93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33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958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6129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121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826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811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651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878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3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- 2017-01-27 10:16:00</a:t>
                      </a:r>
                      <a:r>
                        <a:rPr lang="es-ES" sz="1000"/>
                        <a:t>
Valida que la página web en la que estás tenga un candado de página segura en la barra superior del explorador.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2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- 2017-01-27 08:31:03</a:t>
                      </a:r>
                      <a:r>
                        <a:rPr lang="es-ES" sz="1000"/>
                        <a:t>
¡Comienza hoy mismo y atrévete a mejorar tu mundo a través del ahorro #MujerMujer! https://t.co/sATt0F8ikR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0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- 2017-01-25 09:46:01</a:t>
                      </a:r>
                      <a:r>
                        <a:rPr lang="es-ES" sz="1000"/>
                        <a:t>
Solicita tu Préstamo Personal y aprovecha nuestras tasas fijas de 1 a 5 años llamando al 809-243-5000. #BHDLeón #MejoraTuMundo https://t.co/PpWIQjfVii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9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- 2017-02-03 10:46:00</a:t>
                      </a:r>
                      <a:r>
                        <a:rPr lang="es-ES" sz="1000"/>
                        <a:t>
Nunca enviaremos a tu correo electrónico mensajes referentes a reactivaciones, desactivaciones o bloqueos de tus cuentas.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31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- 2017-02-01 10:46:00</a:t>
                      </a:r>
                      <a:r>
                        <a:rPr lang="es-ES" sz="1000"/>
                        <a:t>
Nunca te será solicitada información personal por correo electrónico ni sincronización de claves.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- 2017-01-17 09:51:55</a:t>
                      </a:r>
                      <a:r>
                        <a:rPr lang="es-ES" sz="1000"/>
                        <a:t>
Te invitamos a la exposición fotográfica de #MujeresQueCambianElMundo, Segunda Edición.
Del 17 al 28 de Febrero 2017, @Galeria360 https://t.co/wAmQ0HHkCo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8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- 2017-01-16 09:25:18</a:t>
                      </a:r>
                      <a:r>
                        <a:rPr lang="es-ES" sz="1000"/>
                        <a:t>
#MujerMujer ya sea que tu meta sea perder peso, ahorrar para viajar, o desarrollar un proyecto, el método S.M.A.R.T. te ayudará a lograrlo. https://t.co/LvVqIrPxs3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39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- 2017-01-13 08:31:07</a:t>
                      </a:r>
                      <a:r>
                        <a:rPr lang="es-ES" sz="1000"/>
                        <a:t>
#MujerMujer plantéate metas sobre la base de tus proyectos futuros  y deriva metas individuales que convertirás en acciones realizables. https://t.co/IgqtfX8PqQ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3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- 2017-01-18 08:31:04</a:t>
                      </a:r>
                      <a:r>
                        <a:rPr lang="es-ES" sz="1000"/>
                        <a:t>
Tu futuro empieza en el presente #MujerMujer. Ahora es el tiempo de conocer tu situación financiera, organizarte y lograr tus objetivos. https://t.co/XpcI8tgGu4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9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- 2017-01-28 10:16:00</a:t>
                      </a:r>
                      <a:r>
                        <a:rPr lang="es-ES" sz="1000"/>
                        <a:t>
No facilites tu código de acceso por correo electrónico ni lo ofrezcas a ninguna persona.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5892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61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241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7568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547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085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286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292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414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7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- 2017-01-20 14:01:19</a:t>
                      </a:r>
                      <a:r>
                        <a:rPr lang="es-ES" sz="1000"/>
                        <a:t>
Este sábado 21 tenemos un horario especial por el Día de La Altagracia. https://t.co/w0efuvSJxv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45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- 2017-02-02 18:52:18</a:t>
                      </a:r>
                      <a:r>
                        <a:rPr lang="es-ES" sz="1000"/>
                        <a:t>
RT @CentroLeonRD: En breve inicia el conversatorio Mujeres que Cambian el Mundo del @BHDLeon
En vivo por la web. https://t.co/NOYDsv4vmR #C…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40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- 2017-01-30 10:46:00</a:t>
                      </a:r>
                      <a:r>
                        <a:rPr lang="es-ES" sz="1000"/>
                        <a:t>
Reporta de manera inmediata la pérdida o robo de tu Tarjeta de Claves al 809.243.5000. #PrevencionBHDLeon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5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- 2017-02-03 08:31:04</a:t>
                      </a:r>
                      <a:r>
                        <a:rPr lang="es-ES" sz="1000"/>
                        <a:t>
Una forma sabia de utilizar tu dinero es invirtiendo en algo que te devolverá ganancias a corto, mediano o largo plazo. #MujerMujer https://t.co/17QAuIFYO3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4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 - 2017-01-28 21:22:15</a:t>
                      </a:r>
                      <a:r>
                        <a:rPr lang="es-ES" sz="1000"/>
                        <a:t>
Así se #Vivelapasión desde el Estadio Cibao. #CopaBHDLeon https://t.co/IoKxE1tIlt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556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79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8566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071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435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68919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177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4640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7743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2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@TigresdelLicey - 2017-01-29 09:27:09</a:t>
                      </a:r>
                      <a:r>
                        <a:rPr lang="es-ES" sz="1000"/>
                        <a:t>
Así se vivió la emoción de la Victoria de los Tigres del Licey. Cortesía de @BHDLeon https://t.co/a0pVUNLvWN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1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@BHDLeon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@luisomarcaceres - 2017-01-15 12:24:17</a:t>
                      </a:r>
                      <a:r>
                        <a:rPr lang="en-US" sz="1000"/>
                        <a:t>
@BHDLeon @amucine @griselsanchez4 @Politicasypoder @Raulredaccion @PLDenlinea @leavitt_ventura @angelitagdv @pralmonte @UNPLDDistNac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2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@BHDLeon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@luisomarcaceres - 2017-01-15 12:22:23</a:t>
                      </a:r>
                      <a:r>
                        <a:rPr lang="en-US" sz="1000"/>
                        <a:t>
@BHDLeon @amucine @griselsanchez4 @Raulredaccion @SoterioRamrez @quintopoderio @juniorpoche @PropagandaRD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7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@williamaish - 2017-01-12 11:11:24</a:t>
                      </a:r>
                      <a:r>
                        <a:rPr lang="es-ES" sz="1000"/>
                        <a:t>
Esta es la copa presentada por @BHDLeon que cuatro equipos buscan en el presente torneo. https://t.co/UVDdwS0FxJ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73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@EdesurRD - 2017-01-31 11:03:53</a:t>
                      </a:r>
                      <a:r>
                        <a:rPr lang="es-ES" sz="1000"/>
                        <a:t>
En este proceso las alianzas son vitales para la empresa, así como la que hemos iniciado con @BHDLeon #lanuevaedesur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0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@EdesurRD - 2017-01-31 11:36:44</a:t>
                      </a:r>
                      <a:r>
                        <a:rPr lang="es-ES" sz="1000"/>
                        <a:t>
Gracias al @BHDLeon por hacer sinergia con nosotros en pro de nuestros clientes #lanuevaedesur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@BHDLeon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@EdesurRD - 2017-01-26 14:09:26</a:t>
                      </a:r>
                      <a:r>
                        <a:rPr lang="en-US" sz="1000"/>
                        <a:t>
Banco BHD León y Edesur firman alianza https://t.co/i9K9b49ZLp  @CDEEE_RD @BHDLeon #LaNuevaEdesur #BHDLeon #MejoraTuMundo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1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@BHDLeon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@Leitan00 - 2017-01-23 10:42:00</a:t>
                      </a:r>
                      <a:r>
                        <a:rPr lang="en-US" sz="1000"/>
                        <a:t>
#MujerDelAño2016
@paveldecampsv @ibelkaulerio @Diario_Libre @domingosantos15 @BHDLeon @amucine @leavitt_ventura… https://t.co/JtK7LL8uO7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9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@sinreservasrd - 2017-01-25 18:54:54</a:t>
                      </a:r>
                      <a:r>
                        <a:rPr lang="es-ES" sz="1000"/>
                        <a:t>
@BHDLeon y @EdesurRD lanzan tarjeta @Mastercard @EdeesteRD @EdenorteRD @CDEEE_RD @CONEP_RD @ANJE_RD @airdmedia https://t.co/jdExjtMej7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95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@CentroLeonRD - 2017-02-02 19:35:51</a:t>
                      </a:r>
                      <a:r>
                        <a:rPr lang="es-ES" sz="1000"/>
                        <a:t>
Inicia el conversatorio Mujeres que Cambian el Mundo del @BHDLeon
En vivo por la web. https://t.co/LcprVE16E7… https://t.co/IA6YWcdGWL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03/02/2017 14:42:40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781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43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100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09099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0384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0241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361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1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@EdesurRD - 2017-01-25 19:04:37</a:t>
                      </a:r>
                      <a:r>
                        <a:rPr lang="es-ES" sz="1000"/>
                        <a:t>
Así celebramos esta alianza @BHDLeon #LaNuevaEdesur #BHDLeon
 #MejoraTuMundo https://t.co/bxATpF91zh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1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@EdesurRD - 2017-01-25 18:30:20</a:t>
                      </a:r>
                      <a:r>
                        <a:rPr lang="es-ES" sz="1000"/>
                        <a:t>
Con la tarjeta Edesur BHD León la cuenta la llevas tú! @CDEEE_RD @BHDLeon https://t.co/TZfcIW0X5X  #LaNuevaEdesur… https://t.co/xSWNRsDKsI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1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@MastercardLAC - 2017-01-27 12:27:56</a:t>
                      </a:r>
                      <a:r>
                        <a:rPr lang="es-ES" sz="1000"/>
                        <a:t>
NOTICIA: #Mastercard, @BHDLeon y @EdesurRD firman alianza en Republica Dominicana https://t.co/AvaLEgmX29 https://t.co/2MwyRlz8SG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10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@Marchena01 - 2017-01-12 12:10:03</a:t>
                      </a:r>
                      <a:r>
                        <a:rPr lang="es-ES" sz="1000"/>
                        <a:t>
#Lidom @BHDLeon hace entrega oficial de la Copa de la pelota invernal. @InformativosTA @TeleAntillas2… https://t.co/00SutAs60d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60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@ELSOLDESANTIAGO - 2017-02-03 11:12:38</a:t>
                      </a:r>
                      <a:r>
                        <a:rPr lang="es-ES" sz="1000"/>
                        <a:t>
Premio Mujeres que Cambian el Mundo 2017 abre convocatoria @BHDLeon @CentroLeonRD https://t.co/AytiVSozoI https://t.co/fXolFOGVmI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82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@jordiveras - 2017-01-26 11:31:20</a:t>
                      </a:r>
                      <a:r>
                        <a:rPr lang="es-ES" sz="1000"/>
                        <a:t>
Una sugerencia a la gente del @BHDLeon que para autorizar la tarjeta que ustedes ofrecen den la facilidad de un número sin cargos.  Lógica.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26/01/2017 15:38:11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97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@AMETRD - 2017-02-01 09:27:52</a:t>
                      </a:r>
                      <a:r>
                        <a:rPr lang="es-ES" sz="1000"/>
                        <a:t>
.@franklynjesurun @BHDLeon Gracias por reportar. Fué enviado un agente al lugar y el vehiculo no estaba ahí.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48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@lindayiza - 2017-01-18 15:41:47</a:t>
                      </a:r>
                      <a:r>
                        <a:rPr lang="es-ES" sz="1000"/>
                        <a:t>
@BHDLeon  me llega una tarjeta con el código de validación ilegible  y me dicen que para poder cambiarla necesito activarla #explicamelo 1/2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69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@Marchena01 - 2017-01-12 10:39:10</a:t>
                      </a:r>
                      <a:r>
                        <a:rPr lang="es-ES" sz="1000"/>
                        <a:t>
#Lidom @LIDOMRD presenta La Copa @BHDLeon de la pelota invernal. @InformativosTA @TeleAntillas2 @cuartodeportivo https://t.co/nheIK4njfj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4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@adrian_aguzman - 2017-01-25 08:14:37</a:t>
                      </a:r>
                      <a:r>
                        <a:rPr lang="es-ES" sz="1000"/>
                        <a:t>
Consejos financieros @BHDLeon en @BuenDiAguilo , 104.1 "Como determinar mi nivel de riqueza financiera" https://t.co/jIONrHefrQ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6340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82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238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936677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86050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054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0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@EdesurRD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(23)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39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@Joan_rosariom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(22)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19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@Argentarium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6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@JhtorrespH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3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@Davidflorentino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71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@BritJacqueline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31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@ISMAELx5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63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@universidad_do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1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@adrian_aguzman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94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@NosinR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307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78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932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975542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64371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5857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85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@chernandez16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2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@SheySuncar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14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@marlin_cuevas27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6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@Hongry_hrm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07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@Eliezeraugust0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88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@Caperez25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13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@EddyRodriguezT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9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@LdeGuerrero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2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@jhernan8513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@mateo_vivian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@BHDLeon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8534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756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76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550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532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26319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3604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1819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1717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86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@ericpuede - 2017-02-06 09:51:33</a:t>
                      </a:r>
                      <a:r>
                        <a:rPr lang="es-ES" sz="1000"/>
                        <a:t>
A qué número puedo llamar para tener asistencia sin marcar todas sus opciones? (y descubrir que ninguna me ayuda) @BHDLeon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06/02/2017 10:12:50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8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@pachi04 - 2017-02-05 12:55:21</a:t>
                      </a:r>
                      <a:r>
                        <a:rPr lang="es-ES" sz="1000"/>
                        <a:t>
@BHDLeon  Hola Necesito Enviarles un Correo Para Consurtar una Información pero no ce Aque correo Enviarlo ; Cual Es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06/02/2017 09:52:11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9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@drwaltermejia - 2017-02-03 07:08:34</a:t>
                      </a:r>
                      <a:r>
                        <a:rPr lang="es-ES" sz="1000"/>
                        <a:t>
@BHDLeon Puedo saber el resultado de una solicitud por esta vía?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03/02/2017 08:50:58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94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@Alterglam - 2017-02-02 14:28:49</a:t>
                      </a:r>
                      <a:r>
                        <a:rPr lang="es-ES" sz="1000"/>
                        <a:t>
@bhdleon perdí toda mi hora de almuerzo + tráfico + horas de trabajo x tener que forzosamente hacerlo con ustedes? Hablaré con mi empresa.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15:08:46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35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@Alterglam - 2017-02-02 14:26:16</a:t>
                      </a:r>
                      <a:r>
                        <a:rPr lang="es-ES" sz="1000"/>
                        <a:t>
@BHDLeon creen ustedes justo esperar desde 12:30 m x aperturar cuenta? Si no fuera x tema empresa ni contaran conmigo. Sólo AHORA c/Agente!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15:08:46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1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@Alterglam - 2017-02-02 14:19:00</a:t>
                      </a:r>
                      <a:r>
                        <a:rPr lang="es-ES" sz="1000"/>
                        <a:t>
@BHDLeon, Creen ustedes justo esperar  desde las 12:30 m en su sucursal de #PlazaSanJuan, para aperturar una cuenta? #pésimaorganizacion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15:08:46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18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@BritJacqueline - 2017-02-02 08:41:29</a:t>
                      </a:r>
                      <a:r>
                        <a:rPr lang="es-ES" sz="1000"/>
                        <a:t>
@BHDLeon ok no fue cargado, pero el monto que ustedes debitaron de mi dinero disponible, donde está? Eso es lo único que quiero que explique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08:54:47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05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@BHDLeon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@BritJacqueline - 2017-02-02 08:36:43</a:t>
                      </a:r>
                      <a:r>
                        <a:rPr lang="en-US" sz="1000"/>
                        <a:t>
@BHDLeon de explicarme que pasó?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08:40:19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9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@BritJacqueline - 2017-02-02 08:33:43</a:t>
                      </a:r>
                      <a:r>
                        <a:rPr lang="es-ES" sz="1000"/>
                        <a:t>
@BHDLeon claro que sí, expliquenme que es lo que ustedes hacen con el dinero que se queda en tránsito? O más bien para que 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08:40:19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88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@BHDLeon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@BritJacqueline - 2017-02-01 17:10:34</a:t>
                      </a:r>
                      <a:r>
                        <a:rPr lang="es-ES" sz="1000"/>
                        <a:t>
Yo lo que quiero es que alguien me explique, el dinero que está en tránsito, que ya no está en tu balance disponible a donde va?! @BHDLeon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02/02/2017 08:31:58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877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056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1201</Words>
  <Application>Microsoft Office PowerPoint</Application>
  <PresentationFormat>On-screen Show (4:3)</PresentationFormat>
  <Paragraphs>459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3</vt:lpstr>
      <vt:lpstr>Own and Retweeted Tweets Table - 2 of 3</vt:lpstr>
      <vt:lpstr>Own and Retweeted Tweets Table - 3 of 3</vt:lpstr>
      <vt:lpstr>Mentions</vt:lpstr>
      <vt:lpstr>Mentions Table - 1 of 2</vt:lpstr>
      <vt:lpstr>Mentions Table - 2 of 2</vt:lpstr>
      <vt:lpstr>Key Influencers - 1 of 2</vt:lpstr>
      <vt:lpstr>Key Influencers - 2 of 2</vt:lpstr>
      <vt:lpstr>Response Times</vt:lpstr>
      <vt:lpstr>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2017-02-08T11:52:46Z</dcterms:created>
  <dcterms:modified xsi:type="dcterms:W3CDTF">2017-02-08T11:53:41Z</dcterms:modified>
</cp:coreProperties>
</file>