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Sheet1!$A$2:$A$30</c:f>
              <c:strCache>
                <c:ptCount val="29"/>
                <c:pt idx="0">
                  <c:v>9/1/2017</c:v>
                </c:pt>
                <c:pt idx="1">
                  <c:v>10/1/2017</c:v>
                </c:pt>
                <c:pt idx="2">
                  <c:v>11/1/2017</c:v>
                </c:pt>
                <c:pt idx="3">
                  <c:v>12/1/2017</c:v>
                </c:pt>
                <c:pt idx="4">
                  <c:v>13/01/2017</c:v>
                </c:pt>
                <c:pt idx="5">
                  <c:v>14/01/2017</c:v>
                </c:pt>
                <c:pt idx="6">
                  <c:v>15/01/2017</c:v>
                </c:pt>
                <c:pt idx="7">
                  <c:v>16/01/2017</c:v>
                </c:pt>
                <c:pt idx="8">
                  <c:v>17/01/2017</c:v>
                </c:pt>
                <c:pt idx="9">
                  <c:v>18/01/2017</c:v>
                </c:pt>
                <c:pt idx="10">
                  <c:v>19/01/2017</c:v>
                </c:pt>
                <c:pt idx="11">
                  <c:v>20/01/2017</c:v>
                </c:pt>
                <c:pt idx="12">
                  <c:v>21/01/2017</c:v>
                </c:pt>
                <c:pt idx="13">
                  <c:v>22/01/2017</c:v>
                </c:pt>
                <c:pt idx="14">
                  <c:v>23/01/2017</c:v>
                </c:pt>
                <c:pt idx="15">
                  <c:v>24/01/2017</c:v>
                </c:pt>
                <c:pt idx="16">
                  <c:v>25/01/2017</c:v>
                </c:pt>
                <c:pt idx="17">
                  <c:v>26/01/2017</c:v>
                </c:pt>
                <c:pt idx="18">
                  <c:v>27/01/2017</c:v>
                </c:pt>
                <c:pt idx="19">
                  <c:v>28/01/2017</c:v>
                </c:pt>
                <c:pt idx="20">
                  <c:v>29/01/2017</c:v>
                </c:pt>
                <c:pt idx="21">
                  <c:v>30/01/2017</c:v>
                </c:pt>
                <c:pt idx="22">
                  <c:v>31/01/2017</c:v>
                </c:pt>
                <c:pt idx="23">
                  <c:v>1/2/2017</c:v>
                </c:pt>
                <c:pt idx="24">
                  <c:v>2/2/2017</c:v>
                </c:pt>
                <c:pt idx="25">
                  <c:v>3/2/2017</c:v>
                </c:pt>
                <c:pt idx="26">
                  <c:v>4/2/2017</c:v>
                </c:pt>
                <c:pt idx="27">
                  <c:v>5/2/2017</c:v>
                </c:pt>
                <c:pt idx="28">
                  <c:v>6/2/2017</c:v>
                </c:pt>
              </c:strCache>
            </c:strRef>
          </c:cat>
          <c:val>
            <c:numRef>
              <c:f>Sheet1!$B$2:$B$30</c:f>
              <c:numCache>
                <c:formatCode>General</c:formatCode>
                <c:ptCount val="29"/>
                <c:pt idx="0">
                  <c:v>124728</c:v>
                </c:pt>
                <c:pt idx="1">
                  <c:v>124749</c:v>
                </c:pt>
                <c:pt idx="2">
                  <c:v>124773</c:v>
                </c:pt>
                <c:pt idx="3">
                  <c:v>124783</c:v>
                </c:pt>
                <c:pt idx="4">
                  <c:v>124804</c:v>
                </c:pt>
                <c:pt idx="5">
                  <c:v>124824</c:v>
                </c:pt>
                <c:pt idx="6">
                  <c:v>124832</c:v>
                </c:pt>
                <c:pt idx="7">
                  <c:v>124856</c:v>
                </c:pt>
                <c:pt idx="8">
                  <c:v>124860</c:v>
                </c:pt>
                <c:pt idx="9">
                  <c:v>124897</c:v>
                </c:pt>
                <c:pt idx="10">
                  <c:v>124925</c:v>
                </c:pt>
                <c:pt idx="11">
                  <c:v>124957</c:v>
                </c:pt>
                <c:pt idx="12">
                  <c:v>124988</c:v>
                </c:pt>
                <c:pt idx="13">
                  <c:v>125001</c:v>
                </c:pt>
                <c:pt idx="14">
                  <c:v>125027</c:v>
                </c:pt>
                <c:pt idx="15">
                  <c:v>125041</c:v>
                </c:pt>
                <c:pt idx="16">
                  <c:v>125050</c:v>
                </c:pt>
                <c:pt idx="17">
                  <c:v>125067</c:v>
                </c:pt>
                <c:pt idx="18">
                  <c:v>125094</c:v>
                </c:pt>
                <c:pt idx="19">
                  <c:v>125115</c:v>
                </c:pt>
                <c:pt idx="20">
                  <c:v>125127</c:v>
                </c:pt>
                <c:pt idx="21">
                  <c:v>125153</c:v>
                </c:pt>
                <c:pt idx="22">
                  <c:v>125175</c:v>
                </c:pt>
                <c:pt idx="23">
                  <c:v>125188</c:v>
                </c:pt>
                <c:pt idx="24">
                  <c:v>125199</c:v>
                </c:pt>
                <c:pt idx="25">
                  <c:v>125215</c:v>
                </c:pt>
                <c:pt idx="26">
                  <c:v>125225</c:v>
                </c:pt>
                <c:pt idx="27">
                  <c:v>125229</c:v>
                </c:pt>
                <c:pt idx="28">
                  <c:v>125240</c:v>
                </c:pt>
              </c:numCache>
            </c:numRef>
          </c:val>
          <c:smooth val="0"/>
          <c:extLst>
            <c:ext xmlns:c16="http://schemas.microsoft.com/office/drawing/2014/chart" uri="{C3380CC4-5D6E-409C-BE32-E72D297353CC}">
              <c16:uniqueId val="{00000000-8932-4CC1-BA60-15DCC514766E}"/>
            </c:ext>
          </c:extLst>
        </c:ser>
        <c:dLbls>
          <c:showLegendKey val="0"/>
          <c:showVal val="0"/>
          <c:showCatName val="0"/>
          <c:showSerName val="0"/>
          <c:showPercent val="0"/>
          <c:showBubbleSize val="0"/>
        </c:dLbls>
        <c:smooth val="0"/>
        <c:axId val="241277808"/>
        <c:axId val="241278464"/>
      </c:lineChart>
      <c:catAx>
        <c:axId val="24127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278464"/>
        <c:crosses val="autoZero"/>
        <c:auto val="1"/>
        <c:lblAlgn val="ctr"/>
        <c:lblOffset val="100"/>
        <c:noMultiLvlLbl val="0"/>
      </c:catAx>
      <c:valAx>
        <c:axId val="24127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27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2DC1-4FD5-8C55-4F145FBB79DE}"/>
            </c:ext>
          </c:extLst>
        </c:ser>
        <c:dLbls>
          <c:showLegendKey val="0"/>
          <c:showVal val="0"/>
          <c:showCatName val="0"/>
          <c:showSerName val="0"/>
          <c:showPercent val="0"/>
          <c:showBubbleSize val="0"/>
        </c:dLbls>
        <c:axId val="241280760"/>
        <c:axId val="241281088"/>
      </c:radarChart>
      <c:catAx>
        <c:axId val="241280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281088"/>
        <c:crosses val="autoZero"/>
        <c:auto val="1"/>
        <c:lblAlgn val="ctr"/>
        <c:lblOffset val="100"/>
        <c:noMultiLvlLbl val="0"/>
      </c:catAx>
      <c:valAx>
        <c:axId val="24128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28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Sheet1!$A$2:$A$30</c:f>
              <c:strCache>
                <c:ptCount val="29"/>
                <c:pt idx="0">
                  <c:v>9/1/2017</c:v>
                </c:pt>
                <c:pt idx="1">
                  <c:v>10/1/2017</c:v>
                </c:pt>
                <c:pt idx="2">
                  <c:v>11/1/2017</c:v>
                </c:pt>
                <c:pt idx="3">
                  <c:v>12/1/2017</c:v>
                </c:pt>
                <c:pt idx="4">
                  <c:v>13/01/2017</c:v>
                </c:pt>
                <c:pt idx="5">
                  <c:v>14/01/2017</c:v>
                </c:pt>
                <c:pt idx="6">
                  <c:v>15/01/2017</c:v>
                </c:pt>
                <c:pt idx="7">
                  <c:v>16/01/2017</c:v>
                </c:pt>
                <c:pt idx="8">
                  <c:v>17/01/2017</c:v>
                </c:pt>
                <c:pt idx="9">
                  <c:v>18/01/2017</c:v>
                </c:pt>
                <c:pt idx="10">
                  <c:v>19/01/2017</c:v>
                </c:pt>
                <c:pt idx="11">
                  <c:v>20/01/2017</c:v>
                </c:pt>
                <c:pt idx="12">
                  <c:v>21/01/2017</c:v>
                </c:pt>
                <c:pt idx="13">
                  <c:v>22/01/2017</c:v>
                </c:pt>
                <c:pt idx="14">
                  <c:v>23/01/2017</c:v>
                </c:pt>
                <c:pt idx="15">
                  <c:v>24/01/2017</c:v>
                </c:pt>
                <c:pt idx="16">
                  <c:v>25/01/2017</c:v>
                </c:pt>
                <c:pt idx="17">
                  <c:v>26/01/2017</c:v>
                </c:pt>
                <c:pt idx="18">
                  <c:v>27/01/2017</c:v>
                </c:pt>
                <c:pt idx="19">
                  <c:v>28/01/2017</c:v>
                </c:pt>
                <c:pt idx="20">
                  <c:v>29/01/2017</c:v>
                </c:pt>
                <c:pt idx="21">
                  <c:v>30/01/2017</c:v>
                </c:pt>
                <c:pt idx="22">
                  <c:v>31/01/2017</c:v>
                </c:pt>
                <c:pt idx="23">
                  <c:v>1/2/2017</c:v>
                </c:pt>
                <c:pt idx="24">
                  <c:v>2/2/2017</c:v>
                </c:pt>
                <c:pt idx="25">
                  <c:v>3/2/2017</c:v>
                </c:pt>
                <c:pt idx="26">
                  <c:v>4/2/2017</c:v>
                </c:pt>
                <c:pt idx="27">
                  <c:v>5/2/2017</c:v>
                </c:pt>
                <c:pt idx="28">
                  <c:v>6/2/2017</c:v>
                </c:pt>
              </c:strCache>
            </c:strRef>
          </c:cat>
          <c:val>
            <c:numRef>
              <c:f>Sheet1!$B$2:$B$30</c:f>
              <c:numCache>
                <c:formatCode>General</c:formatCode>
                <c:ptCount val="29"/>
                <c:pt idx="0">
                  <c:v>49</c:v>
                </c:pt>
                <c:pt idx="1">
                  <c:v>21</c:v>
                </c:pt>
                <c:pt idx="2">
                  <c:v>24</c:v>
                </c:pt>
                <c:pt idx="3">
                  <c:v>10</c:v>
                </c:pt>
                <c:pt idx="4">
                  <c:v>21</c:v>
                </c:pt>
                <c:pt idx="5">
                  <c:v>20</c:v>
                </c:pt>
                <c:pt idx="6">
                  <c:v>8</c:v>
                </c:pt>
                <c:pt idx="7">
                  <c:v>24</c:v>
                </c:pt>
                <c:pt idx="8">
                  <c:v>4</c:v>
                </c:pt>
                <c:pt idx="9">
                  <c:v>37</c:v>
                </c:pt>
                <c:pt idx="10">
                  <c:v>28</c:v>
                </c:pt>
                <c:pt idx="11">
                  <c:v>32</c:v>
                </c:pt>
                <c:pt idx="12">
                  <c:v>31</c:v>
                </c:pt>
                <c:pt idx="13">
                  <c:v>13</c:v>
                </c:pt>
                <c:pt idx="14">
                  <c:v>26</c:v>
                </c:pt>
                <c:pt idx="15">
                  <c:v>14</c:v>
                </c:pt>
                <c:pt idx="16">
                  <c:v>9</c:v>
                </c:pt>
                <c:pt idx="17">
                  <c:v>17</c:v>
                </c:pt>
                <c:pt idx="18">
                  <c:v>27</c:v>
                </c:pt>
                <c:pt idx="19">
                  <c:v>21</c:v>
                </c:pt>
                <c:pt idx="20">
                  <c:v>12</c:v>
                </c:pt>
                <c:pt idx="21">
                  <c:v>26</c:v>
                </c:pt>
                <c:pt idx="22">
                  <c:v>22</c:v>
                </c:pt>
                <c:pt idx="23">
                  <c:v>13</c:v>
                </c:pt>
                <c:pt idx="24">
                  <c:v>11</c:v>
                </c:pt>
                <c:pt idx="25">
                  <c:v>16</c:v>
                </c:pt>
                <c:pt idx="26">
                  <c:v>10</c:v>
                </c:pt>
                <c:pt idx="27">
                  <c:v>4</c:v>
                </c:pt>
                <c:pt idx="28">
                  <c:v>11</c:v>
                </c:pt>
              </c:numCache>
            </c:numRef>
          </c:val>
          <c:smooth val="0"/>
          <c:extLst>
            <c:ext xmlns:c16="http://schemas.microsoft.com/office/drawing/2014/chart" uri="{C3380CC4-5D6E-409C-BE32-E72D297353CC}">
              <c16:uniqueId val="{00000000-7F03-4E0A-B002-2F10323CBA56}"/>
            </c:ext>
          </c:extLst>
        </c:ser>
        <c:dLbls>
          <c:showLegendKey val="0"/>
          <c:showVal val="0"/>
          <c:showCatName val="0"/>
          <c:showSerName val="0"/>
          <c:showPercent val="0"/>
          <c:showBubbleSize val="0"/>
        </c:dLbls>
        <c:smooth val="0"/>
        <c:axId val="279705920"/>
        <c:axId val="279704608"/>
      </c:lineChart>
      <c:catAx>
        <c:axId val="27970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04608"/>
        <c:crosses val="autoZero"/>
        <c:auto val="1"/>
        <c:lblAlgn val="ctr"/>
        <c:lblOffset val="100"/>
        <c:noMultiLvlLbl val="0"/>
      </c:catAx>
      <c:valAx>
        <c:axId val="27970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0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c:v>
                </c:pt>
                <c:pt idx="1">
                  <c:v>15</c:v>
                </c:pt>
                <c:pt idx="2">
                  <c:v>21</c:v>
                </c:pt>
                <c:pt idx="3">
                  <c:v>17</c:v>
                </c:pt>
                <c:pt idx="4">
                  <c:v>24</c:v>
                </c:pt>
                <c:pt idx="5">
                  <c:v>21</c:v>
                </c:pt>
                <c:pt idx="6">
                  <c:v>9</c:v>
                </c:pt>
              </c:numCache>
            </c:numRef>
          </c:val>
          <c:extLst>
            <c:ext xmlns:c16="http://schemas.microsoft.com/office/drawing/2014/chart" uri="{C3380CC4-5D6E-409C-BE32-E72D297353CC}">
              <c16:uniqueId val="{00000000-BC15-48D4-9C33-17A5520F54C3}"/>
            </c:ext>
          </c:extLst>
        </c:ser>
        <c:dLbls>
          <c:showLegendKey val="0"/>
          <c:showVal val="0"/>
          <c:showCatName val="0"/>
          <c:showSerName val="0"/>
          <c:showPercent val="0"/>
          <c:showBubbleSize val="0"/>
        </c:dLbls>
        <c:gapWidth val="219"/>
        <c:overlap val="-27"/>
        <c:axId val="283276144"/>
        <c:axId val="283278112"/>
      </c:barChart>
      <c:catAx>
        <c:axId val="283276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78112"/>
        <c:crosses val="autoZero"/>
        <c:auto val="1"/>
        <c:lblAlgn val="ctr"/>
        <c:lblOffset val="100"/>
        <c:noMultiLvlLbl val="0"/>
      </c:catAx>
      <c:valAx>
        <c:axId val="28327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7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Sheet1!$A$2:$A$30</c:f>
              <c:strCache>
                <c:ptCount val="29"/>
                <c:pt idx="0">
                  <c:v>9/1/2017</c:v>
                </c:pt>
                <c:pt idx="1">
                  <c:v>10/1/2017</c:v>
                </c:pt>
                <c:pt idx="2">
                  <c:v>11/1/2017</c:v>
                </c:pt>
                <c:pt idx="3">
                  <c:v>12/1/2017</c:v>
                </c:pt>
                <c:pt idx="4">
                  <c:v>13/01/2017</c:v>
                </c:pt>
                <c:pt idx="5">
                  <c:v>14/01/2017</c:v>
                </c:pt>
                <c:pt idx="6">
                  <c:v>15/01/2017</c:v>
                </c:pt>
                <c:pt idx="7">
                  <c:v>16/01/2017</c:v>
                </c:pt>
                <c:pt idx="8">
                  <c:v>17/01/2017</c:v>
                </c:pt>
                <c:pt idx="9">
                  <c:v>18/01/2017</c:v>
                </c:pt>
                <c:pt idx="10">
                  <c:v>19/01/2017</c:v>
                </c:pt>
                <c:pt idx="11">
                  <c:v>20/01/2017</c:v>
                </c:pt>
                <c:pt idx="12">
                  <c:v>21/01/2017</c:v>
                </c:pt>
                <c:pt idx="13">
                  <c:v>22/01/2017</c:v>
                </c:pt>
                <c:pt idx="14">
                  <c:v>23/01/2017</c:v>
                </c:pt>
                <c:pt idx="15">
                  <c:v>24/01/2017</c:v>
                </c:pt>
                <c:pt idx="16">
                  <c:v>25/01/2017</c:v>
                </c:pt>
                <c:pt idx="17">
                  <c:v>26/01/2017</c:v>
                </c:pt>
                <c:pt idx="18">
                  <c:v>27/01/2017</c:v>
                </c:pt>
                <c:pt idx="19">
                  <c:v>28/01/2017</c:v>
                </c:pt>
                <c:pt idx="20">
                  <c:v>29/01/2017</c:v>
                </c:pt>
                <c:pt idx="21">
                  <c:v>30/01/2017</c:v>
                </c:pt>
                <c:pt idx="22">
                  <c:v>31/01/2017</c:v>
                </c:pt>
                <c:pt idx="23">
                  <c:v>1/2/2017</c:v>
                </c:pt>
                <c:pt idx="24">
                  <c:v>2/2/2017</c:v>
                </c:pt>
                <c:pt idx="25">
                  <c:v>3/2/2017</c:v>
                </c:pt>
                <c:pt idx="26">
                  <c:v>4/2/2017</c:v>
                </c:pt>
                <c:pt idx="27">
                  <c:v>5/2/2017</c:v>
                </c:pt>
                <c:pt idx="28">
                  <c:v>6/2/2017</c:v>
                </c:pt>
              </c:strCache>
            </c:strRef>
          </c:cat>
          <c:val>
            <c:numRef>
              <c:f>Sheet1!$B$2:$B$30</c:f>
              <c:numCache>
                <c:formatCode>General</c:formatCode>
                <c:ptCount val="29"/>
                <c:pt idx="0">
                  <c:v>3</c:v>
                </c:pt>
                <c:pt idx="1">
                  <c:v>3</c:v>
                </c:pt>
                <c:pt idx="2">
                  <c:v>3</c:v>
                </c:pt>
                <c:pt idx="3">
                  <c:v>0</c:v>
                </c:pt>
                <c:pt idx="4">
                  <c:v>5</c:v>
                </c:pt>
                <c:pt idx="5">
                  <c:v>1</c:v>
                </c:pt>
                <c:pt idx="6">
                  <c:v>0</c:v>
                </c:pt>
                <c:pt idx="7">
                  <c:v>8</c:v>
                </c:pt>
                <c:pt idx="8">
                  <c:v>6</c:v>
                </c:pt>
                <c:pt idx="9">
                  <c:v>6</c:v>
                </c:pt>
                <c:pt idx="10">
                  <c:v>2</c:v>
                </c:pt>
                <c:pt idx="11">
                  <c:v>4</c:v>
                </c:pt>
                <c:pt idx="12">
                  <c:v>3</c:v>
                </c:pt>
                <c:pt idx="13">
                  <c:v>1</c:v>
                </c:pt>
                <c:pt idx="14">
                  <c:v>5</c:v>
                </c:pt>
                <c:pt idx="15">
                  <c:v>3</c:v>
                </c:pt>
                <c:pt idx="16">
                  <c:v>4</c:v>
                </c:pt>
                <c:pt idx="17">
                  <c:v>2</c:v>
                </c:pt>
                <c:pt idx="18">
                  <c:v>2</c:v>
                </c:pt>
                <c:pt idx="19">
                  <c:v>3</c:v>
                </c:pt>
                <c:pt idx="20">
                  <c:v>5</c:v>
                </c:pt>
                <c:pt idx="21">
                  <c:v>2</c:v>
                </c:pt>
                <c:pt idx="22">
                  <c:v>5</c:v>
                </c:pt>
                <c:pt idx="23">
                  <c:v>7</c:v>
                </c:pt>
                <c:pt idx="24">
                  <c:v>3</c:v>
                </c:pt>
                <c:pt idx="25">
                  <c:v>7</c:v>
                </c:pt>
                <c:pt idx="26">
                  <c:v>5</c:v>
                </c:pt>
                <c:pt idx="27">
                  <c:v>4</c:v>
                </c:pt>
                <c:pt idx="28">
                  <c:v>1</c:v>
                </c:pt>
              </c:numCache>
            </c:numRef>
          </c:val>
          <c:smooth val="0"/>
          <c:extLst>
            <c:ext xmlns:c16="http://schemas.microsoft.com/office/drawing/2014/chart" uri="{C3380CC4-5D6E-409C-BE32-E72D297353CC}">
              <c16:uniqueId val="{00000000-85BC-40BC-99D2-72DAFC1391D9}"/>
            </c:ext>
          </c:extLst>
        </c:ser>
        <c:dLbls>
          <c:showLegendKey val="0"/>
          <c:showVal val="0"/>
          <c:showCatName val="0"/>
          <c:showSerName val="0"/>
          <c:showPercent val="0"/>
          <c:showBubbleSize val="0"/>
        </c:dLbls>
        <c:smooth val="0"/>
        <c:axId val="283277456"/>
        <c:axId val="283277128"/>
      </c:lineChart>
      <c:catAx>
        <c:axId val="28327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77128"/>
        <c:crosses val="autoZero"/>
        <c:auto val="1"/>
        <c:lblAlgn val="ctr"/>
        <c:lblOffset val="100"/>
        <c:noMultiLvlLbl val="0"/>
      </c:catAx>
      <c:valAx>
        <c:axId val="28327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7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c:v>
                </c:pt>
                <c:pt idx="1">
                  <c:v>17</c:v>
                </c:pt>
                <c:pt idx="2">
                  <c:v>20</c:v>
                </c:pt>
                <c:pt idx="3">
                  <c:v>7</c:v>
                </c:pt>
                <c:pt idx="4">
                  <c:v>18</c:v>
                </c:pt>
                <c:pt idx="5">
                  <c:v>12</c:v>
                </c:pt>
                <c:pt idx="6">
                  <c:v>10</c:v>
                </c:pt>
              </c:numCache>
            </c:numRef>
          </c:val>
          <c:extLst>
            <c:ext xmlns:c16="http://schemas.microsoft.com/office/drawing/2014/chart" uri="{C3380CC4-5D6E-409C-BE32-E72D297353CC}">
              <c16:uniqueId val="{00000000-499A-4216-BA7B-E3694ADFF818}"/>
            </c:ext>
          </c:extLst>
        </c:ser>
        <c:dLbls>
          <c:showLegendKey val="0"/>
          <c:showVal val="0"/>
          <c:showCatName val="0"/>
          <c:showSerName val="0"/>
          <c:showPercent val="0"/>
          <c:showBubbleSize val="0"/>
        </c:dLbls>
        <c:gapWidth val="219"/>
        <c:overlap val="-27"/>
        <c:axId val="283271552"/>
        <c:axId val="283265320"/>
      </c:barChart>
      <c:catAx>
        <c:axId val="28327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65320"/>
        <c:crosses val="autoZero"/>
        <c:auto val="1"/>
        <c:lblAlgn val="ctr"/>
        <c:lblOffset val="100"/>
        <c:noMultiLvlLbl val="0"/>
      </c:catAx>
      <c:valAx>
        <c:axId val="28326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7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5.3901636251545003E-2</c:v>
                </c:pt>
                <c:pt idx="1">
                  <c:v>5.9301708265716999E-2</c:v>
                </c:pt>
                <c:pt idx="2">
                  <c:v>2.6523394994559E-2</c:v>
                </c:pt>
                <c:pt idx="3">
                  <c:v>2.1831365843398998E-2</c:v>
                </c:pt>
                <c:pt idx="4">
                  <c:v>1.4224042899713E-2</c:v>
                </c:pt>
                <c:pt idx="5">
                  <c:v>1.746890268621E-2</c:v>
                </c:pt>
                <c:pt idx="6">
                  <c:v>5.4727005056647002E-2</c:v>
                </c:pt>
              </c:numCache>
            </c:numRef>
          </c:val>
          <c:extLst>
            <c:ext xmlns:c16="http://schemas.microsoft.com/office/drawing/2014/chart" uri="{C3380CC4-5D6E-409C-BE32-E72D297353CC}">
              <c16:uniqueId val="{00000000-810A-428D-AFA8-EDA2A4FE7412}"/>
            </c:ext>
          </c:extLst>
        </c:ser>
        <c:dLbls>
          <c:showLegendKey val="0"/>
          <c:showVal val="0"/>
          <c:showCatName val="0"/>
          <c:showSerName val="0"/>
          <c:showPercent val="0"/>
          <c:showBubbleSize val="0"/>
        </c:dLbls>
        <c:gapWidth val="219"/>
        <c:overlap val="-27"/>
        <c:axId val="283268928"/>
        <c:axId val="283263352"/>
      </c:barChart>
      <c:catAx>
        <c:axId val="283268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63352"/>
        <c:crosses val="autoZero"/>
        <c:auto val="1"/>
        <c:lblAlgn val="ctr"/>
        <c:lblOffset val="100"/>
        <c:noMultiLvlLbl val="0"/>
      </c:catAx>
      <c:valAx>
        <c:axId val="28326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6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c:v>
                </c:pt>
                <c:pt idx="1">
                  <c:v>0</c:v>
                </c:pt>
                <c:pt idx="2">
                  <c:v>0</c:v>
                </c:pt>
                <c:pt idx="3">
                  <c:v>0</c:v>
                </c:pt>
                <c:pt idx="4">
                  <c:v>0</c:v>
                </c:pt>
                <c:pt idx="5">
                  <c:v>0</c:v>
                </c:pt>
                <c:pt idx="6">
                  <c:v>0</c:v>
                </c:pt>
                <c:pt idx="7">
                  <c:v>0</c:v>
                </c:pt>
                <c:pt idx="8">
                  <c:v>15</c:v>
                </c:pt>
                <c:pt idx="9">
                  <c:v>13</c:v>
                </c:pt>
                <c:pt idx="10">
                  <c:v>19</c:v>
                </c:pt>
                <c:pt idx="11">
                  <c:v>3</c:v>
                </c:pt>
                <c:pt idx="12">
                  <c:v>33</c:v>
                </c:pt>
                <c:pt idx="13">
                  <c:v>1</c:v>
                </c:pt>
                <c:pt idx="14">
                  <c:v>1</c:v>
                </c:pt>
                <c:pt idx="15">
                  <c:v>4</c:v>
                </c:pt>
                <c:pt idx="16">
                  <c:v>3</c:v>
                </c:pt>
                <c:pt idx="17">
                  <c:v>4</c:v>
                </c:pt>
                <c:pt idx="18">
                  <c:v>1</c:v>
                </c:pt>
                <c:pt idx="19">
                  <c:v>0</c:v>
                </c:pt>
                <c:pt idx="20">
                  <c:v>2</c:v>
                </c:pt>
                <c:pt idx="21">
                  <c:v>1</c:v>
                </c:pt>
                <c:pt idx="22">
                  <c:v>0</c:v>
                </c:pt>
                <c:pt idx="23">
                  <c:v>0</c:v>
                </c:pt>
              </c:numCache>
            </c:numRef>
          </c:val>
          <c:smooth val="0"/>
          <c:extLst>
            <c:ext xmlns:c16="http://schemas.microsoft.com/office/drawing/2014/chart" uri="{C3380CC4-5D6E-409C-BE32-E72D297353CC}">
              <c16:uniqueId val="{00000000-EFF6-47B1-A5E2-5EE848A08A06}"/>
            </c:ext>
          </c:extLst>
        </c:ser>
        <c:dLbls>
          <c:showLegendKey val="0"/>
          <c:showVal val="0"/>
          <c:showCatName val="0"/>
          <c:showSerName val="0"/>
          <c:showPercent val="0"/>
          <c:showBubbleSize val="0"/>
        </c:dLbls>
        <c:smooth val="0"/>
        <c:axId val="241273872"/>
        <c:axId val="279704936"/>
      </c:lineChart>
      <c:catAx>
        <c:axId val="241273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04936"/>
        <c:crosses val="autoZero"/>
        <c:auto val="1"/>
        <c:lblAlgn val="ctr"/>
        <c:lblOffset val="100"/>
        <c:noMultiLvlLbl val="0"/>
      </c:catAx>
      <c:valAx>
        <c:axId val="279704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27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0.15523601475542001</c:v>
                </c:pt>
                <c:pt idx="1">
                  <c:v>0</c:v>
                </c:pt>
                <c:pt idx="2">
                  <c:v>0</c:v>
                </c:pt>
                <c:pt idx="3">
                  <c:v>0</c:v>
                </c:pt>
                <c:pt idx="4">
                  <c:v>0</c:v>
                </c:pt>
                <c:pt idx="5">
                  <c:v>0</c:v>
                </c:pt>
                <c:pt idx="6">
                  <c:v>0</c:v>
                </c:pt>
                <c:pt idx="7">
                  <c:v>0</c:v>
                </c:pt>
                <c:pt idx="8">
                  <c:v>1.376319306079E-2</c:v>
                </c:pt>
                <c:pt idx="9">
                  <c:v>0.13098423449624999</c:v>
                </c:pt>
                <c:pt idx="10">
                  <c:v>1.7688314215214E-2</c:v>
                </c:pt>
                <c:pt idx="11">
                  <c:v>2.8806683150491001E-2</c:v>
                </c:pt>
                <c:pt idx="12">
                  <c:v>1.2511993691626999E-2</c:v>
                </c:pt>
                <c:pt idx="13">
                  <c:v>1.4403341575244999E-2</c:v>
                </c:pt>
                <c:pt idx="14">
                  <c:v>1.6803898504453001E-2</c:v>
                </c:pt>
                <c:pt idx="15">
                  <c:v>6.5215129910139003E-2</c:v>
                </c:pt>
                <c:pt idx="16">
                  <c:v>2.0004641076730001E-2</c:v>
                </c:pt>
                <c:pt idx="17">
                  <c:v>1.4003248753710999E-2</c:v>
                </c:pt>
                <c:pt idx="18">
                  <c:v>2.2405198005936999E-2</c:v>
                </c:pt>
                <c:pt idx="19">
                  <c:v>0</c:v>
                </c:pt>
                <c:pt idx="20">
                  <c:v>3.6408446759648001E-2</c:v>
                </c:pt>
                <c:pt idx="21">
                  <c:v>1.5203527218314999E-2</c:v>
                </c:pt>
                <c:pt idx="22">
                  <c:v>0</c:v>
                </c:pt>
                <c:pt idx="23">
                  <c:v>0</c:v>
                </c:pt>
              </c:numCache>
            </c:numRef>
          </c:val>
          <c:smooth val="0"/>
          <c:extLst>
            <c:ext xmlns:c16="http://schemas.microsoft.com/office/drawing/2014/chart" uri="{C3380CC4-5D6E-409C-BE32-E72D297353CC}">
              <c16:uniqueId val="{00000000-A089-4E8D-B227-3ADC78574C23}"/>
            </c:ext>
          </c:extLst>
        </c:ser>
        <c:dLbls>
          <c:showLegendKey val="0"/>
          <c:showVal val="0"/>
          <c:showCatName val="0"/>
          <c:showSerName val="0"/>
          <c:showPercent val="0"/>
          <c:showBubbleSize val="0"/>
        </c:dLbls>
        <c:smooth val="0"/>
        <c:axId val="319941736"/>
        <c:axId val="319938784"/>
      </c:lineChart>
      <c:catAx>
        <c:axId val="319941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38784"/>
        <c:crosses val="autoZero"/>
        <c:auto val="1"/>
        <c:lblAlgn val="ctr"/>
        <c:lblOffset val="100"/>
        <c:noMultiLvlLbl val="0"/>
      </c:catAx>
      <c:valAx>
        <c:axId val="319938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4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95</c:v>
                </c:pt>
              </c:numCache>
            </c:numRef>
          </c:val>
          <c:extLst>
            <c:ext xmlns:c16="http://schemas.microsoft.com/office/drawing/2014/chart" uri="{C3380CC4-5D6E-409C-BE32-E72D297353CC}">
              <c16:uniqueId val="{00000000-7A08-436A-A2C5-8AF4FB36DD53}"/>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5</c:v>
                </c:pt>
              </c:numCache>
            </c:numRef>
          </c:val>
          <c:extLst>
            <c:ext xmlns:c16="http://schemas.microsoft.com/office/drawing/2014/chart" uri="{C3380CC4-5D6E-409C-BE32-E72D297353CC}">
              <c16:uniqueId val="{00000001-7A08-436A-A2C5-8AF4FB36DD53}"/>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3</c:v>
                </c:pt>
              </c:numCache>
            </c:numRef>
          </c:val>
          <c:extLst>
            <c:ext xmlns:c16="http://schemas.microsoft.com/office/drawing/2014/chart" uri="{C3380CC4-5D6E-409C-BE32-E72D297353CC}">
              <c16:uniqueId val="{00000002-7A08-436A-A2C5-8AF4FB36DD53}"/>
            </c:ext>
          </c:extLst>
        </c:ser>
        <c:dLbls>
          <c:showLegendKey val="0"/>
          <c:showVal val="0"/>
          <c:showCatName val="0"/>
          <c:showSerName val="0"/>
          <c:showPercent val="0"/>
          <c:showBubbleSize val="0"/>
        </c:dLbls>
        <c:gapWidth val="150"/>
        <c:overlap val="100"/>
        <c:axId val="319939440"/>
        <c:axId val="319940424"/>
      </c:barChart>
      <c:catAx>
        <c:axId val="31993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40424"/>
        <c:crosses val="autoZero"/>
        <c:auto val="1"/>
        <c:lblAlgn val="ctr"/>
        <c:lblOffset val="100"/>
        <c:noMultiLvlLbl val="0"/>
      </c:catAx>
      <c:valAx>
        <c:axId val="319940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3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1.1839125957207E-2</c:v>
                </c:pt>
                <c:pt idx="1">
                  <c:v>0</c:v>
                </c:pt>
                <c:pt idx="2">
                  <c:v>3.4300263014931998E-2</c:v>
                </c:pt>
                <c:pt idx="3">
                  <c:v>0</c:v>
                </c:pt>
                <c:pt idx="4">
                  <c:v>0.13609552774347</c:v>
                </c:pt>
                <c:pt idx="5">
                  <c:v>0</c:v>
                </c:pt>
                <c:pt idx="6">
                  <c:v>0</c:v>
                </c:pt>
              </c:numCache>
            </c:numRef>
          </c:val>
          <c:extLst>
            <c:ext xmlns:c16="http://schemas.microsoft.com/office/drawing/2014/chart" uri="{C3380CC4-5D6E-409C-BE32-E72D297353CC}">
              <c16:uniqueId val="{00000000-BB30-4D99-9F16-2CE8184551A6}"/>
            </c:ext>
          </c:extLst>
        </c:ser>
        <c:dLbls>
          <c:showLegendKey val="0"/>
          <c:showVal val="0"/>
          <c:showCatName val="0"/>
          <c:showSerName val="0"/>
          <c:showPercent val="0"/>
          <c:showBubbleSize val="0"/>
        </c:dLbls>
        <c:gapWidth val="219"/>
        <c:overlap val="-27"/>
        <c:axId val="319937144"/>
        <c:axId val="319946656"/>
      </c:barChart>
      <c:catAx>
        <c:axId val="319937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46656"/>
        <c:crosses val="autoZero"/>
        <c:auto val="1"/>
        <c:lblAlgn val="ctr"/>
        <c:lblOffset val="100"/>
        <c:noMultiLvlLbl val="0"/>
      </c:catAx>
      <c:valAx>
        <c:axId val="31994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3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3967</c:v>
                </c:pt>
              </c:numCache>
            </c:numRef>
          </c:val>
          <c:extLst>
            <c:ext xmlns:c16="http://schemas.microsoft.com/office/drawing/2014/chart" uri="{C3380CC4-5D6E-409C-BE32-E72D297353CC}">
              <c16:uniqueId val="{00000000-AC54-4BF9-B19A-5B7AA65C5F7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123</c:v>
                </c:pt>
              </c:numCache>
            </c:numRef>
          </c:val>
          <c:extLst>
            <c:ext xmlns:c16="http://schemas.microsoft.com/office/drawing/2014/chart" uri="{C3380CC4-5D6E-409C-BE32-E72D297353CC}">
              <c16:uniqueId val="{00000001-AC54-4BF9-B19A-5B7AA65C5F7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9</c:v>
                </c:pt>
              </c:numCache>
            </c:numRef>
          </c:val>
          <c:extLst>
            <c:ext xmlns:c16="http://schemas.microsoft.com/office/drawing/2014/chart" uri="{C3380CC4-5D6E-409C-BE32-E72D297353CC}">
              <c16:uniqueId val="{00000002-AC54-4BF9-B19A-5B7AA65C5F7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3</c:v>
                </c:pt>
              </c:numCache>
            </c:numRef>
          </c:val>
          <c:extLst>
            <c:ext xmlns:c16="http://schemas.microsoft.com/office/drawing/2014/chart" uri="{C3380CC4-5D6E-409C-BE32-E72D297353CC}">
              <c16:uniqueId val="{00000003-AC54-4BF9-B19A-5B7AA65C5F7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Banco BHD León</c:v>
                </c:pt>
              </c:strCache>
            </c:strRef>
          </c:cat>
          <c:val>
            <c:numRef>
              <c:f>Sheet1!$F$2</c:f>
              <c:numCache>
                <c:formatCode>General</c:formatCode>
                <c:ptCount val="1"/>
                <c:pt idx="0">
                  <c:v>1</c:v>
                </c:pt>
              </c:numCache>
            </c:numRef>
          </c:val>
          <c:extLst>
            <c:ext xmlns:c16="http://schemas.microsoft.com/office/drawing/2014/chart" uri="{C3380CC4-5D6E-409C-BE32-E72D297353CC}">
              <c16:uniqueId val="{00000004-AC54-4BF9-B19A-5B7AA65C5F7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Banco BHD León</c:v>
                </c:pt>
              </c:strCache>
            </c:strRef>
          </c:cat>
          <c:val>
            <c:numRef>
              <c:f>Sheet1!$G$2</c:f>
              <c:numCache>
                <c:formatCode>General</c:formatCode>
                <c:ptCount val="1"/>
                <c:pt idx="0">
                  <c:v>2</c:v>
                </c:pt>
              </c:numCache>
            </c:numRef>
          </c:val>
          <c:extLst>
            <c:ext xmlns:c16="http://schemas.microsoft.com/office/drawing/2014/chart" uri="{C3380CC4-5D6E-409C-BE32-E72D297353CC}">
              <c16:uniqueId val="{00000005-AC54-4BF9-B19A-5B7AA65C5F7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Banco BHD León</c:v>
                </c:pt>
              </c:strCache>
            </c:strRef>
          </c:cat>
          <c:val>
            <c:numRef>
              <c:f>Sheet1!$H$2</c:f>
              <c:numCache>
                <c:formatCode>General</c:formatCode>
                <c:ptCount val="1"/>
                <c:pt idx="0">
                  <c:v>235</c:v>
                </c:pt>
              </c:numCache>
            </c:numRef>
          </c:val>
          <c:extLst>
            <c:ext xmlns:c16="http://schemas.microsoft.com/office/drawing/2014/chart" uri="{C3380CC4-5D6E-409C-BE32-E72D297353CC}">
              <c16:uniqueId val="{00000006-AC54-4BF9-B19A-5B7AA65C5F7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Banco BHD León</c:v>
                </c:pt>
              </c:strCache>
            </c:strRef>
          </c:cat>
          <c:val>
            <c:numRef>
              <c:f>Sheet1!$I$2</c:f>
              <c:numCache>
                <c:formatCode>General</c:formatCode>
                <c:ptCount val="1"/>
                <c:pt idx="0">
                  <c:v>320</c:v>
                </c:pt>
              </c:numCache>
            </c:numRef>
          </c:val>
          <c:extLst>
            <c:ext xmlns:c16="http://schemas.microsoft.com/office/drawing/2014/chart" uri="{C3380CC4-5D6E-409C-BE32-E72D297353CC}">
              <c16:uniqueId val="{00000007-AC54-4BF9-B19A-5B7AA65C5F77}"/>
            </c:ext>
          </c:extLst>
        </c:ser>
        <c:dLbls>
          <c:showLegendKey val="0"/>
          <c:showVal val="0"/>
          <c:showCatName val="0"/>
          <c:showSerName val="0"/>
          <c:showPercent val="0"/>
          <c:showBubbleSize val="0"/>
        </c:dLbls>
        <c:gapWidth val="150"/>
        <c:overlap val="100"/>
        <c:axId val="319947312"/>
        <c:axId val="319949608"/>
      </c:barChart>
      <c:catAx>
        <c:axId val="319947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49608"/>
        <c:crosses val="autoZero"/>
        <c:auto val="1"/>
        <c:lblAlgn val="ctr"/>
        <c:lblOffset val="100"/>
        <c:noMultiLvlLbl val="0"/>
      </c:catAx>
      <c:valAx>
        <c:axId val="319949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4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3BBF-4FB5-808A-3E58FFE85267}"/>
            </c:ext>
          </c:extLst>
        </c:ser>
        <c:dLbls>
          <c:showLegendKey val="0"/>
          <c:showVal val="0"/>
          <c:showCatName val="0"/>
          <c:showSerName val="0"/>
          <c:showPercent val="0"/>
          <c:showBubbleSize val="0"/>
        </c:dLbls>
        <c:gapWidth val="219"/>
        <c:overlap val="-27"/>
        <c:axId val="318485696"/>
        <c:axId val="318489304"/>
      </c:barChart>
      <c:catAx>
        <c:axId val="31848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489304"/>
        <c:crosses val="autoZero"/>
        <c:auto val="1"/>
        <c:lblAlgn val="ctr"/>
        <c:lblOffset val="100"/>
        <c:noMultiLvlLbl val="0"/>
      </c:catAx>
      <c:valAx>
        <c:axId val="31848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48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3905104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26362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5008689"/>
                    </a:ext>
                  </a:extLst>
                </a:gridCol>
                <a:gridCol w="740664">
                  <a:extLst>
                    <a:ext uri="{9D8B030D-6E8A-4147-A177-3AD203B41FA5}">
                      <a16:colId xmlns:a16="http://schemas.microsoft.com/office/drawing/2014/main" val="1501769204"/>
                    </a:ext>
                  </a:extLst>
                </a:gridCol>
                <a:gridCol w="740664">
                  <a:extLst>
                    <a:ext uri="{9D8B030D-6E8A-4147-A177-3AD203B41FA5}">
                      <a16:colId xmlns:a16="http://schemas.microsoft.com/office/drawing/2014/main" val="3935397465"/>
                    </a:ext>
                  </a:extLst>
                </a:gridCol>
                <a:gridCol w="740664">
                  <a:extLst>
                    <a:ext uri="{9D8B030D-6E8A-4147-A177-3AD203B41FA5}">
                      <a16:colId xmlns:a16="http://schemas.microsoft.com/office/drawing/2014/main" val="3587402812"/>
                    </a:ext>
                  </a:extLst>
                </a:gridCol>
                <a:gridCol w="740664">
                  <a:extLst>
                    <a:ext uri="{9D8B030D-6E8A-4147-A177-3AD203B41FA5}">
                      <a16:colId xmlns:a16="http://schemas.microsoft.com/office/drawing/2014/main" val="2615559465"/>
                    </a:ext>
                  </a:extLst>
                </a:gridCol>
                <a:gridCol w="740664">
                  <a:extLst>
                    <a:ext uri="{9D8B030D-6E8A-4147-A177-3AD203B41FA5}">
                      <a16:colId xmlns:a16="http://schemas.microsoft.com/office/drawing/2014/main" val="3153193791"/>
                    </a:ext>
                  </a:extLst>
                </a:gridCol>
                <a:gridCol w="740664">
                  <a:extLst>
                    <a:ext uri="{9D8B030D-6E8A-4147-A177-3AD203B41FA5}">
                      <a16:colId xmlns:a16="http://schemas.microsoft.com/office/drawing/2014/main" val="1976042086"/>
                    </a:ext>
                  </a:extLst>
                </a:gridCol>
                <a:gridCol w="740664">
                  <a:extLst>
                    <a:ext uri="{9D8B030D-6E8A-4147-A177-3AD203B41FA5}">
                      <a16:colId xmlns:a16="http://schemas.microsoft.com/office/drawing/2014/main" val="4149382368"/>
                    </a:ext>
                  </a:extLst>
                </a:gridCol>
                <a:gridCol w="740664">
                  <a:extLst>
                    <a:ext uri="{9D8B030D-6E8A-4147-A177-3AD203B41FA5}">
                      <a16:colId xmlns:a16="http://schemas.microsoft.com/office/drawing/2014/main" val="3495432824"/>
                    </a:ext>
                  </a:extLst>
                </a:gridCol>
                <a:gridCol w="740664">
                  <a:extLst>
                    <a:ext uri="{9D8B030D-6E8A-4147-A177-3AD203B41FA5}">
                      <a16:colId xmlns:a16="http://schemas.microsoft.com/office/drawing/2014/main" val="2031608060"/>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811618342"/>
                  </a:ext>
                </a:extLst>
              </a:tr>
              <a:tr h="370840">
                <a:tc>
                  <a:txBody>
                    <a:bodyPr/>
                    <a:lstStyle/>
                    <a:p>
                      <a:r>
                        <a:rPr lang="en-US" sz="1000"/>
                        <a:t>Banco BHD León</a:t>
                      </a:r>
                      <a:endParaRPr lang="en-US" sz="1000"/>
                    </a:p>
                  </a:txBody>
                  <a:tcPr/>
                </a:tc>
                <a:tc>
                  <a:txBody>
                    <a:bodyPr/>
                    <a:lstStyle/>
                    <a:p>
                      <a:r>
                        <a:rPr lang="en-US" sz="1000"/>
                        <a:t>125240</a:t>
                      </a:r>
                      <a:endParaRPr lang="en-US" sz="1000"/>
                    </a:p>
                  </a:txBody>
                  <a:tcPr/>
                </a:tc>
                <a:tc>
                  <a:txBody>
                    <a:bodyPr/>
                    <a:lstStyle/>
                    <a:p>
                      <a:r>
                        <a:rPr lang="en-US" sz="1000"/>
                        <a:t>561</a:t>
                      </a:r>
                      <a:endParaRPr lang="en-US" sz="1000"/>
                    </a:p>
                  </a:txBody>
                  <a:tcPr/>
                </a:tc>
                <a:tc>
                  <a:txBody>
                    <a:bodyPr/>
                    <a:lstStyle/>
                    <a:p>
                      <a:r>
                        <a:rPr lang="en-US" sz="1000"/>
                        <a:t>103</a:t>
                      </a:r>
                      <a:endParaRPr lang="en-US" sz="1000"/>
                    </a:p>
                  </a:txBody>
                  <a:tcPr/>
                </a:tc>
                <a:tc>
                  <a:txBody>
                    <a:bodyPr/>
                    <a:lstStyle/>
                    <a:p>
                      <a:r>
                        <a:rPr lang="en-US" sz="1000"/>
                        <a:t>4105</a:t>
                      </a:r>
                      <a:endParaRPr lang="en-US" sz="1000"/>
                    </a:p>
                  </a:txBody>
                  <a:tcPr/>
                </a:tc>
                <a:tc>
                  <a:txBody>
                    <a:bodyPr/>
                    <a:lstStyle/>
                    <a:p>
                      <a:r>
                        <a:rPr lang="en-US" sz="1000"/>
                        <a:t>235</a:t>
                      </a:r>
                      <a:endParaRPr lang="en-US" sz="1000"/>
                    </a:p>
                  </a:txBody>
                  <a:tcPr/>
                </a:tc>
                <a:tc>
                  <a:txBody>
                    <a:bodyPr/>
                    <a:lstStyle/>
                    <a:p>
                      <a:r>
                        <a:rPr lang="en-US" sz="1000"/>
                        <a:t>320</a:t>
                      </a:r>
                      <a:endParaRPr lang="en-US" sz="1000"/>
                    </a:p>
                  </a:txBody>
                  <a:tcPr/>
                </a:tc>
                <a:tc>
                  <a:txBody>
                    <a:bodyPr/>
                    <a:lstStyle/>
                    <a:p>
                      <a:r>
                        <a:rPr lang="en-US" sz="1000"/>
                        <a:t>0</a:t>
                      </a:r>
                      <a:endParaRPr lang="en-US" sz="1000"/>
                    </a:p>
                  </a:txBody>
                  <a:tcPr/>
                </a:tc>
                <a:tc>
                  <a:txBody>
                    <a:bodyPr/>
                    <a:lstStyle/>
                    <a:p>
                      <a:r>
                        <a:rPr lang="en-US" sz="1000"/>
                        <a:t>0.0362%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463682454"/>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8986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15790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0914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30945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744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84738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8210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6537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8149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19935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9613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19460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21591989"/>
                    </a:ext>
                  </a:extLst>
                </a:gridCol>
                <a:gridCol w="658368">
                  <a:extLst>
                    <a:ext uri="{9D8B030D-6E8A-4147-A177-3AD203B41FA5}">
                      <a16:colId xmlns:a16="http://schemas.microsoft.com/office/drawing/2014/main" val="2739075475"/>
                    </a:ext>
                  </a:extLst>
                </a:gridCol>
                <a:gridCol w="658368">
                  <a:extLst>
                    <a:ext uri="{9D8B030D-6E8A-4147-A177-3AD203B41FA5}">
                      <a16:colId xmlns:a16="http://schemas.microsoft.com/office/drawing/2014/main" val="2177221225"/>
                    </a:ext>
                  </a:extLst>
                </a:gridCol>
                <a:gridCol w="658368">
                  <a:extLst>
                    <a:ext uri="{9D8B030D-6E8A-4147-A177-3AD203B41FA5}">
                      <a16:colId xmlns:a16="http://schemas.microsoft.com/office/drawing/2014/main" val="1886839426"/>
                    </a:ext>
                  </a:extLst>
                </a:gridCol>
                <a:gridCol w="658368">
                  <a:extLst>
                    <a:ext uri="{9D8B030D-6E8A-4147-A177-3AD203B41FA5}">
                      <a16:colId xmlns:a16="http://schemas.microsoft.com/office/drawing/2014/main" val="2071222707"/>
                    </a:ext>
                  </a:extLst>
                </a:gridCol>
                <a:gridCol w="658368">
                  <a:extLst>
                    <a:ext uri="{9D8B030D-6E8A-4147-A177-3AD203B41FA5}">
                      <a16:colId xmlns:a16="http://schemas.microsoft.com/office/drawing/2014/main" val="3918291712"/>
                    </a:ext>
                  </a:extLst>
                </a:gridCol>
                <a:gridCol w="658368">
                  <a:extLst>
                    <a:ext uri="{9D8B030D-6E8A-4147-A177-3AD203B41FA5}">
                      <a16:colId xmlns:a16="http://schemas.microsoft.com/office/drawing/2014/main" val="3112887570"/>
                    </a:ext>
                  </a:extLst>
                </a:gridCol>
                <a:gridCol w="658368">
                  <a:extLst>
                    <a:ext uri="{9D8B030D-6E8A-4147-A177-3AD203B41FA5}">
                      <a16:colId xmlns:a16="http://schemas.microsoft.com/office/drawing/2014/main" val="187852008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520209335"/>
                  </a:ext>
                </a:extLst>
              </a:tr>
              <a:tr h="370840">
                <a:tc>
                  <a:txBody>
                    <a:bodyPr/>
                    <a:lstStyle/>
                    <a:p>
                      <a:r>
                        <a:rPr lang="es-ES" sz="1000" b="1"/>
                        <a:t>Banco BHD León - 2017-01-31 09:31:05</a:t>
                      </a:r>
                      <a:r>
                        <a:rPr lang="es-ES" sz="1000"/>
                        <a:t>
Todos tus consumos con #TarjetasBHDLeon participan para ganar en esta semana una orden de compra de RD$ 500 mil que vale el doble en Agora'mall. Por cada 1,000 pesos o 25 dólares que consumas en cualquier establecimiento utilizando tus Tarjetas de Crédito, Débito, Prepago y avances de Superlímite, Diferido o Plazos generas un boleto electrónico para participar. #100DíasDePremios #BHDLeón #MejoraTuMundo</a:t>
                      </a:r>
                      <a:endParaRPr lang="en-US" sz="1000"/>
                    </a:p>
                  </a:txBody>
                  <a:tcPr/>
                </a:tc>
                <a:tc>
                  <a:txBody>
                    <a:bodyPr/>
                    <a:lstStyle/>
                    <a:p>
                      <a:r>
                        <a:rPr lang="en-US" sz="1000"/>
                        <a:t>984</a:t>
                      </a:r>
                      <a:endParaRPr lang="en-US" sz="1000"/>
                    </a:p>
                  </a:txBody>
                  <a:tcPr/>
                </a:tc>
                <a:tc>
                  <a:txBody>
                    <a:bodyPr/>
                    <a:lstStyle/>
                    <a:p>
                      <a:r>
                        <a:rPr lang="en-US" sz="1000"/>
                        <a:t>934</a:t>
                      </a:r>
                      <a:endParaRPr lang="en-US" sz="1000"/>
                    </a:p>
                  </a:txBody>
                  <a:tcPr/>
                </a:tc>
                <a:tc>
                  <a:txBody>
                    <a:bodyPr/>
                    <a:lstStyle/>
                    <a:p>
                      <a:r>
                        <a:rPr lang="en-US" sz="1000"/>
                        <a:t>42</a:t>
                      </a:r>
                      <a:endParaRPr lang="en-US" sz="1000"/>
                    </a:p>
                  </a:txBody>
                  <a:tcPr/>
                </a:tc>
                <a:tc>
                  <a:txBody>
                    <a:bodyPr/>
                    <a:lstStyle/>
                    <a:p>
                      <a:r>
                        <a:rPr lang="en-US" sz="1000"/>
                        <a:t>8</a:t>
                      </a:r>
                      <a:endParaRPr lang="en-US" sz="1000"/>
                    </a:p>
                  </a:txBody>
                  <a:tcPr/>
                </a:tc>
                <a:tc>
                  <a:txBody>
                    <a:bodyPr/>
                    <a:lstStyle/>
                    <a:p>
                      <a:r>
                        <a:rPr lang="en-US" sz="1000"/>
                        <a:t>0.7861%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72548530"/>
                  </a:ext>
                </a:extLst>
              </a:tr>
              <a:tr h="370840">
                <a:tc>
                  <a:txBody>
                    <a:bodyPr/>
                    <a:lstStyle/>
                    <a:p>
                      <a:r>
                        <a:rPr lang="es-ES" sz="1000" b="1"/>
                        <a:t>Banco BHD León - 2017-01-23 09:01:09</a:t>
                      </a:r>
                      <a:r>
                        <a:rPr lang="es-ES" sz="1000"/>
                        <a:t>
Todos tus consumos con #TarjetasBHDLeon participan para ganar en esta semana una orden de compra de RD$ 500 mil en viajes y un crucero para 4 personas patrocinado por  Travelwise. Por cada 1,000 pesos o 25 dólares que consumas en cualquier establecimiento utilizando tus Tarjetas de Crédito, Débito, Prepago y avances de Superlímite, Diferido o Plazos generas un boleto electrónico para participar. #100DíasDePremios #BHDLeón #MejoraTuMundo</a:t>
                      </a:r>
                      <a:endParaRPr lang="en-US" sz="1000"/>
                    </a:p>
                  </a:txBody>
                  <a:tcPr/>
                </a:tc>
                <a:tc>
                  <a:txBody>
                    <a:bodyPr/>
                    <a:lstStyle/>
                    <a:p>
                      <a:r>
                        <a:rPr lang="en-US" sz="1000"/>
                        <a:t>888</a:t>
                      </a:r>
                      <a:endParaRPr lang="en-US" sz="1000"/>
                    </a:p>
                  </a:txBody>
                  <a:tcPr/>
                </a:tc>
                <a:tc>
                  <a:txBody>
                    <a:bodyPr/>
                    <a:lstStyle/>
                    <a:p>
                      <a:r>
                        <a:rPr lang="en-US" sz="1000"/>
                        <a:t>833</a:t>
                      </a:r>
                      <a:endParaRPr lang="en-US" sz="1000"/>
                    </a:p>
                  </a:txBody>
                  <a:tcPr/>
                </a:tc>
                <a:tc>
                  <a:txBody>
                    <a:bodyPr/>
                    <a:lstStyle/>
                    <a:p>
                      <a:r>
                        <a:rPr lang="en-US" sz="1000"/>
                        <a:t>46</a:t>
                      </a:r>
                      <a:endParaRPr lang="en-US" sz="1000"/>
                    </a:p>
                  </a:txBody>
                  <a:tcPr/>
                </a:tc>
                <a:tc>
                  <a:txBody>
                    <a:bodyPr/>
                    <a:lstStyle/>
                    <a:p>
                      <a:r>
                        <a:rPr lang="en-US" sz="1000"/>
                        <a:t>9</a:t>
                      </a:r>
                      <a:endParaRPr lang="en-US" sz="1000"/>
                    </a:p>
                  </a:txBody>
                  <a:tcPr/>
                </a:tc>
                <a:tc>
                  <a:txBody>
                    <a:bodyPr/>
                    <a:lstStyle/>
                    <a:p>
                      <a:r>
                        <a:rPr lang="en-US" sz="1000"/>
                        <a:t>0.7102%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42520166"/>
                  </a:ext>
                </a:extLst>
              </a:tr>
              <a:tr h="370840">
                <a:tc>
                  <a:txBody>
                    <a:bodyPr/>
                    <a:lstStyle/>
                    <a:p>
                      <a:r>
                        <a:rPr lang="es-ES" sz="1000" b="1"/>
                        <a:t>Banco BHD León - 2017-02-01 15:28:06</a:t>
                      </a:r>
                      <a:r>
                        <a:rPr lang="es-ES" sz="1000"/>
                        <a:t>
Cuando menos lo esperas mejoras tu mundo con los 100 Días de Premios de tus Tarjetas BHD León.
Por cada 1,000 pesos o 25 dólares que consumas en cualquier establecimiento con tus tarjetas de crédito, débito o prepago #BHDLeon (también participan Superlímite, Diferido y Plazos) participas para ganar en bonos de compra, premios semanales de RD$500 mil y premios diarios de RD$10 mil que duplicarán en los comercios patrocinadores.
Válido hasta el 28 de febrero 2017.
Conoce más en bhdleon.com.do</a:t>
                      </a:r>
                      <a:endParaRPr lang="en-US" sz="1000"/>
                    </a:p>
                  </a:txBody>
                  <a:tcPr/>
                </a:tc>
                <a:tc>
                  <a:txBody>
                    <a:bodyPr/>
                    <a:lstStyle/>
                    <a:p>
                      <a:r>
                        <a:rPr lang="en-US" sz="1000"/>
                        <a:t>282</a:t>
                      </a:r>
                      <a:endParaRPr lang="en-US" sz="1000"/>
                    </a:p>
                  </a:txBody>
                  <a:tcPr/>
                </a:tc>
                <a:tc>
                  <a:txBody>
                    <a:bodyPr/>
                    <a:lstStyle/>
                    <a:p>
                      <a:r>
                        <a:rPr lang="en-US" sz="1000"/>
                        <a:t>250</a:t>
                      </a:r>
                      <a:endParaRPr lang="en-US" sz="1000"/>
                    </a:p>
                  </a:txBody>
                  <a:tcPr/>
                </a:tc>
                <a:tc>
                  <a:txBody>
                    <a:bodyPr/>
                    <a:lstStyle/>
                    <a:p>
                      <a:r>
                        <a:rPr lang="en-US" sz="1000"/>
                        <a:t>22</a:t>
                      </a:r>
                      <a:endParaRPr lang="en-US" sz="1000"/>
                    </a:p>
                  </a:txBody>
                  <a:tcPr/>
                </a:tc>
                <a:tc>
                  <a:txBody>
                    <a:bodyPr/>
                    <a:lstStyle/>
                    <a:p>
                      <a:r>
                        <a:rPr lang="en-US" sz="1000"/>
                        <a:t>10</a:t>
                      </a:r>
                      <a:endParaRPr lang="en-US" sz="1000"/>
                    </a:p>
                  </a:txBody>
                  <a:tcPr/>
                </a:tc>
                <a:tc>
                  <a:txBody>
                    <a:bodyPr/>
                    <a:lstStyle/>
                    <a:p>
                      <a:r>
                        <a:rPr lang="en-US" sz="1000"/>
                        <a:t>0.2253%</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67968287"/>
                  </a:ext>
                </a:extLst>
              </a:tr>
              <a:tr h="370840">
                <a:tc>
                  <a:txBody>
                    <a:bodyPr/>
                    <a:lstStyle/>
                    <a:p>
                      <a:r>
                        <a:rPr lang="es-ES" sz="1000" b="1"/>
                        <a:t>Banco BHD León - 2017-01-29 00:08:10</a:t>
                      </a:r>
                      <a:r>
                        <a:rPr lang="es-ES" sz="1000"/>
                        <a:t>
Así se vive la emoción desde el Clubhouse de los campeones Tigres del Licey #CopaBHDLeon</a:t>
                      </a:r>
                      <a:endParaRPr lang="en-US" sz="1000"/>
                    </a:p>
                  </a:txBody>
                  <a:tcPr/>
                </a:tc>
                <a:tc>
                  <a:txBody>
                    <a:bodyPr/>
                    <a:lstStyle/>
                    <a:p>
                      <a:r>
                        <a:rPr lang="en-US" sz="1000"/>
                        <a:t>206</a:t>
                      </a:r>
                      <a:endParaRPr lang="en-US" sz="1000"/>
                    </a:p>
                  </a:txBody>
                  <a:tcPr/>
                </a:tc>
                <a:tc>
                  <a:txBody>
                    <a:bodyPr/>
                    <a:lstStyle/>
                    <a:p>
                      <a:r>
                        <a:rPr lang="en-US" sz="1000"/>
                        <a:t>172</a:t>
                      </a:r>
                      <a:endParaRPr lang="en-US" sz="1000"/>
                    </a:p>
                  </a:txBody>
                  <a:tcPr/>
                </a:tc>
                <a:tc>
                  <a:txBody>
                    <a:bodyPr/>
                    <a:lstStyle/>
                    <a:p>
                      <a:r>
                        <a:rPr lang="en-US" sz="1000"/>
                        <a:t>4</a:t>
                      </a:r>
                      <a:endParaRPr lang="en-US" sz="1000"/>
                    </a:p>
                  </a:txBody>
                  <a:tcPr/>
                </a:tc>
                <a:tc>
                  <a:txBody>
                    <a:bodyPr/>
                    <a:lstStyle/>
                    <a:p>
                      <a:r>
                        <a:rPr lang="en-US" sz="1000"/>
                        <a:t>30</a:t>
                      </a:r>
                      <a:endParaRPr lang="en-US" sz="1000"/>
                    </a:p>
                  </a:txBody>
                  <a:tcPr/>
                </a:tc>
                <a:tc>
                  <a:txBody>
                    <a:bodyPr/>
                    <a:lstStyle/>
                    <a:p>
                      <a:r>
                        <a:rPr lang="en-US" sz="1000"/>
                        <a:t>0.1646%</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406440234"/>
                  </a:ext>
                </a:extLst>
              </a:tr>
              <a:tr h="370840">
                <a:tc>
                  <a:txBody>
                    <a:bodyPr/>
                    <a:lstStyle/>
                    <a:p>
                      <a:r>
                        <a:rPr lang="es-ES" sz="1000" b="1"/>
                        <a:t>Banco BHD León - 2017-01-29 00:50:32</a:t>
                      </a:r>
                      <a:r>
                        <a:rPr lang="es-ES" sz="1000"/>
                        <a:t>
Momento de la entrega de la #CopaBHDLeon</a:t>
                      </a:r>
                      <a:endParaRPr lang="en-US" sz="1000"/>
                    </a:p>
                  </a:txBody>
                  <a:tcPr/>
                </a:tc>
                <a:tc>
                  <a:txBody>
                    <a:bodyPr/>
                    <a:lstStyle/>
                    <a:p>
                      <a:r>
                        <a:rPr lang="en-US" sz="1000"/>
                        <a:t>196</a:t>
                      </a:r>
                      <a:endParaRPr lang="en-US" sz="1000"/>
                    </a:p>
                  </a:txBody>
                  <a:tcPr/>
                </a:tc>
                <a:tc>
                  <a:txBody>
                    <a:bodyPr/>
                    <a:lstStyle/>
                    <a:p>
                      <a:r>
                        <a:rPr lang="en-US" sz="1000"/>
                        <a:t>170</a:t>
                      </a:r>
                      <a:endParaRPr lang="en-US" sz="1000"/>
                    </a:p>
                  </a:txBody>
                  <a:tcPr/>
                </a:tc>
                <a:tc>
                  <a:txBody>
                    <a:bodyPr/>
                    <a:lstStyle/>
                    <a:p>
                      <a:r>
                        <a:rPr lang="en-US" sz="1000"/>
                        <a:t>1</a:t>
                      </a:r>
                      <a:endParaRPr lang="en-US" sz="1000"/>
                    </a:p>
                  </a:txBody>
                  <a:tcPr/>
                </a:tc>
                <a:tc>
                  <a:txBody>
                    <a:bodyPr/>
                    <a:lstStyle/>
                    <a:p>
                      <a:r>
                        <a:rPr lang="en-US" sz="1000"/>
                        <a:t>25</a:t>
                      </a:r>
                      <a:endParaRPr lang="en-US" sz="1000"/>
                    </a:p>
                  </a:txBody>
                  <a:tcPr/>
                </a:tc>
                <a:tc>
                  <a:txBody>
                    <a:bodyPr/>
                    <a:lstStyle/>
                    <a:p>
                      <a:r>
                        <a:rPr lang="en-US" sz="1000"/>
                        <a:t>0.1566%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889296890"/>
                  </a:ext>
                </a:extLst>
              </a:tr>
              <a:tr h="370840">
                <a:tc>
                  <a:txBody>
                    <a:bodyPr/>
                    <a:lstStyle/>
                    <a:p>
                      <a:r>
                        <a:rPr lang="es-ES" sz="1000" b="1"/>
                        <a:t>Banco BHD León - 2017-01-29 00:22:40</a:t>
                      </a:r>
                      <a:r>
                        <a:rPr lang="es-ES" sz="1000"/>
                        <a:t>
¡Felicitamos a los Tigres del Licey! Equipo Campeón #CopaBHDLeon</a:t>
                      </a:r>
                      <a:endParaRPr lang="en-US" sz="1000"/>
                    </a:p>
                  </a:txBody>
                  <a:tcPr/>
                </a:tc>
                <a:tc>
                  <a:txBody>
                    <a:bodyPr/>
                    <a:lstStyle/>
                    <a:p>
                      <a:r>
                        <a:rPr lang="en-US" sz="1000"/>
                        <a:t>180</a:t>
                      </a:r>
                      <a:endParaRPr lang="en-US" sz="1000"/>
                    </a:p>
                  </a:txBody>
                  <a:tcPr/>
                </a:tc>
                <a:tc>
                  <a:txBody>
                    <a:bodyPr/>
                    <a:lstStyle/>
                    <a:p>
                      <a:r>
                        <a:rPr lang="en-US" sz="1000"/>
                        <a:t>158</a:t>
                      </a:r>
                      <a:endParaRPr lang="en-US" sz="1000"/>
                    </a:p>
                  </a:txBody>
                  <a:tcPr/>
                </a:tc>
                <a:tc>
                  <a:txBody>
                    <a:bodyPr/>
                    <a:lstStyle/>
                    <a:p>
                      <a:r>
                        <a:rPr lang="en-US" sz="1000"/>
                        <a:t>6</a:t>
                      </a:r>
                      <a:endParaRPr lang="en-US" sz="1000"/>
                    </a:p>
                  </a:txBody>
                  <a:tcPr/>
                </a:tc>
                <a:tc>
                  <a:txBody>
                    <a:bodyPr/>
                    <a:lstStyle/>
                    <a:p>
                      <a:r>
                        <a:rPr lang="en-US" sz="1000"/>
                        <a:t>16</a:t>
                      </a:r>
                      <a:endParaRPr lang="en-US" sz="1000"/>
                    </a:p>
                  </a:txBody>
                  <a:tcPr/>
                </a:tc>
                <a:tc>
                  <a:txBody>
                    <a:bodyPr/>
                    <a:lstStyle/>
                    <a:p>
                      <a:r>
                        <a:rPr lang="en-US" sz="1000"/>
                        <a:t>0.1439%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77858278"/>
                  </a:ext>
                </a:extLst>
              </a:tr>
              <a:tr h="370840">
                <a:tc>
                  <a:txBody>
                    <a:bodyPr/>
                    <a:lstStyle/>
                    <a:p>
                      <a:r>
                        <a:rPr lang="es-ES" sz="1000" b="1"/>
                        <a:t>Banco BHD León - 2017-01-26 09:00:03</a:t>
                      </a:r>
                      <a:r>
                        <a:rPr lang="es-ES" sz="1000"/>
                        <a:t>
Hoy conmemoramos el natalicio de #JuanPabloDuarte, generador de una gran idea:  la República Dominicana.
#DiaDeDuarte</a:t>
                      </a:r>
                      <a:endParaRPr lang="en-US" sz="1000"/>
                    </a:p>
                  </a:txBody>
                  <a:tcPr/>
                </a:tc>
                <a:tc>
                  <a:txBody>
                    <a:bodyPr/>
                    <a:lstStyle/>
                    <a:p>
                      <a:r>
                        <a:rPr lang="en-US" sz="1000"/>
                        <a:t>93</a:t>
                      </a:r>
                      <a:endParaRPr lang="en-US" sz="1000"/>
                    </a:p>
                  </a:txBody>
                  <a:tcPr/>
                </a:tc>
                <a:tc>
                  <a:txBody>
                    <a:bodyPr/>
                    <a:lstStyle/>
                    <a:p>
                      <a:r>
                        <a:rPr lang="en-US" sz="1000"/>
                        <a:t>84</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0.0744%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73121343"/>
                  </a:ext>
                </a:extLst>
              </a:tr>
              <a:tr h="370840">
                <a:tc>
                  <a:txBody>
                    <a:bodyPr/>
                    <a:lstStyle/>
                    <a:p>
                      <a:r>
                        <a:rPr lang="es-ES" sz="1000" b="1"/>
                        <a:t>Banco BHD León - 2017-01-16 11:16:02</a:t>
                      </a:r>
                      <a:r>
                        <a:rPr lang="es-ES" sz="1000"/>
                        <a:t>
Realizar tus pagos de Autoseguro S.A ya es posible a través de nuestros canales #BHDLeon  #MejoraTuMundo</a:t>
                      </a:r>
                      <a:endParaRPr lang="en-US" sz="1000"/>
                    </a:p>
                  </a:txBody>
                  <a:tcPr/>
                </a:tc>
                <a:tc>
                  <a:txBody>
                    <a:bodyPr/>
                    <a:lstStyle/>
                    <a:p>
                      <a:r>
                        <a:rPr lang="en-US" sz="1000"/>
                        <a:t>75</a:t>
                      </a:r>
                      <a:endParaRPr lang="en-US" sz="1000"/>
                    </a:p>
                  </a:txBody>
                  <a:tcPr/>
                </a:tc>
                <a:tc>
                  <a:txBody>
                    <a:bodyPr/>
                    <a:lstStyle/>
                    <a:p>
                      <a:r>
                        <a:rPr lang="en-US" sz="1000"/>
                        <a:t>7</a:t>
                      </a:r>
                      <a:endParaRPr lang="en-US" sz="1000"/>
                    </a:p>
                  </a:txBody>
                  <a:tcPr/>
                </a:tc>
                <a:tc>
                  <a:txBody>
                    <a:bodyPr/>
                    <a:lstStyle/>
                    <a:p>
                      <a:r>
                        <a:rPr lang="en-US" sz="1000"/>
                        <a:t>2</a:t>
                      </a:r>
                      <a:endParaRPr lang="en-US" sz="1000"/>
                    </a:p>
                  </a:txBody>
                  <a:tcPr/>
                </a:tc>
                <a:tc>
                  <a:txBody>
                    <a:bodyPr/>
                    <a:lstStyle/>
                    <a:p>
                      <a:r>
                        <a:rPr lang="en-US" sz="1000"/>
                        <a:t>66</a:t>
                      </a:r>
                      <a:endParaRPr lang="en-US" sz="1000"/>
                    </a:p>
                  </a:txBody>
                  <a:tcPr/>
                </a:tc>
                <a:tc>
                  <a:txBody>
                    <a:bodyPr/>
                    <a:lstStyle/>
                    <a:p>
                      <a:r>
                        <a:rPr lang="en-US" sz="1000"/>
                        <a:t>0.0601%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61305129"/>
                  </a:ext>
                </a:extLst>
              </a:tr>
              <a:tr h="370840">
                <a:tc>
                  <a:txBody>
                    <a:bodyPr/>
                    <a:lstStyle/>
                    <a:p>
                      <a:r>
                        <a:rPr lang="es-ES" sz="1000" b="1"/>
                        <a:t>Banco BHD León - 2017-01-28 20:05:27</a:t>
                      </a:r>
                      <a:r>
                        <a:rPr lang="es-ES" sz="1000"/>
                        <a:t>
¡Playball! Así comienza el juego más emocionante de todos. #Vivelapasion #CopaBHDLeon</a:t>
                      </a:r>
                      <a:endParaRPr lang="en-US" sz="1000"/>
                    </a:p>
                  </a:txBody>
                  <a:tcPr/>
                </a:tc>
                <a:tc>
                  <a:txBody>
                    <a:bodyPr/>
                    <a:lstStyle/>
                    <a:p>
                      <a:r>
                        <a:rPr lang="en-US" sz="1000"/>
                        <a:t>72</a:t>
                      </a:r>
                      <a:endParaRPr lang="en-US" sz="1000"/>
                    </a:p>
                  </a:txBody>
                  <a:tcPr/>
                </a:tc>
                <a:tc>
                  <a:txBody>
                    <a:bodyPr/>
                    <a:lstStyle/>
                    <a:p>
                      <a:r>
                        <a:rPr lang="en-US" sz="1000"/>
                        <a:t>64</a:t>
                      </a:r>
                      <a:endParaRPr lang="en-US" sz="1000"/>
                    </a:p>
                  </a:txBody>
                  <a:tcPr/>
                </a:tc>
                <a:tc>
                  <a:txBody>
                    <a:bodyPr/>
                    <a:lstStyle/>
                    <a:p>
                      <a:r>
                        <a:rPr lang="en-US" sz="1000"/>
                        <a:t>2</a:t>
                      </a:r>
                      <a:endParaRPr lang="en-US" sz="1000"/>
                    </a:p>
                  </a:txBody>
                  <a:tcPr/>
                </a:tc>
                <a:tc>
                  <a:txBody>
                    <a:bodyPr/>
                    <a:lstStyle/>
                    <a:p>
                      <a:r>
                        <a:rPr lang="en-US" sz="1000"/>
                        <a:t>6</a:t>
                      </a:r>
                      <a:endParaRPr lang="en-US" sz="1000"/>
                    </a:p>
                  </a:txBody>
                  <a:tcPr/>
                </a:tc>
                <a:tc>
                  <a:txBody>
                    <a:bodyPr/>
                    <a:lstStyle/>
                    <a:p>
                      <a:r>
                        <a:rPr lang="en-US" sz="1000"/>
                        <a:t>0.0575%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03391841"/>
                  </a:ext>
                </a:extLst>
              </a:tr>
              <a:tr h="370840">
                <a:tc>
                  <a:txBody>
                    <a:bodyPr/>
                    <a:lstStyle/>
                    <a:p>
                      <a:r>
                        <a:rPr lang="es-ES" sz="1000" b="1"/>
                        <a:t>Banco BHD León - 2017-01-25 09:46:02</a:t>
                      </a:r>
                      <a:r>
                        <a:rPr lang="es-ES" sz="1000"/>
                        <a:t>
Solicita tu Préstamo Personal y aprovecha nuestras tasas fijas de 1 a 5 años llamando al 809-243-5000 o visitando cualquiera de nuestras sucursales. #BHDLeón #MejoraTuMundo</a:t>
                      </a:r>
                      <a:endParaRPr lang="en-US" sz="1000"/>
                    </a:p>
                  </a:txBody>
                  <a:tcPr/>
                </a:tc>
                <a:tc>
                  <a:txBody>
                    <a:bodyPr/>
                    <a:lstStyle/>
                    <a:p>
                      <a:r>
                        <a:rPr lang="en-US" sz="1000"/>
                        <a:t>56</a:t>
                      </a:r>
                      <a:endParaRPr lang="en-US" sz="1000"/>
                    </a:p>
                  </a:txBody>
                  <a:tcPr/>
                </a:tc>
                <a:tc>
                  <a:txBody>
                    <a:bodyPr/>
                    <a:lstStyle/>
                    <a:p>
                      <a:r>
                        <a:rPr lang="en-US" sz="1000"/>
                        <a:t>39</a:t>
                      </a:r>
                      <a:endParaRPr lang="en-US" sz="1000"/>
                    </a:p>
                  </a:txBody>
                  <a:tcPr/>
                </a:tc>
                <a:tc>
                  <a:txBody>
                    <a:bodyPr/>
                    <a:lstStyle/>
                    <a:p>
                      <a:r>
                        <a:rPr lang="en-US" sz="1000"/>
                        <a:t>11</a:t>
                      </a:r>
                      <a:endParaRPr lang="en-US" sz="1000"/>
                    </a:p>
                  </a:txBody>
                  <a:tcPr/>
                </a:tc>
                <a:tc>
                  <a:txBody>
                    <a:bodyPr/>
                    <a:lstStyle/>
                    <a:p>
                      <a:r>
                        <a:rPr lang="en-US" sz="1000"/>
                        <a:t>6</a:t>
                      </a:r>
                      <a:endParaRPr lang="en-US" sz="1000"/>
                    </a:p>
                  </a:txBody>
                  <a:tcPr/>
                </a:tc>
                <a:tc>
                  <a:txBody>
                    <a:bodyPr/>
                    <a:lstStyle/>
                    <a:p>
                      <a:r>
                        <a:rPr lang="en-US" sz="1000"/>
                        <a:t>0.0448%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53501514"/>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1515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02744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66865988"/>
                    </a:ext>
                  </a:extLst>
                </a:gridCol>
                <a:gridCol w="658368">
                  <a:extLst>
                    <a:ext uri="{9D8B030D-6E8A-4147-A177-3AD203B41FA5}">
                      <a16:colId xmlns:a16="http://schemas.microsoft.com/office/drawing/2014/main" val="1931261134"/>
                    </a:ext>
                  </a:extLst>
                </a:gridCol>
                <a:gridCol w="658368">
                  <a:extLst>
                    <a:ext uri="{9D8B030D-6E8A-4147-A177-3AD203B41FA5}">
                      <a16:colId xmlns:a16="http://schemas.microsoft.com/office/drawing/2014/main" val="1125020526"/>
                    </a:ext>
                  </a:extLst>
                </a:gridCol>
                <a:gridCol w="658368">
                  <a:extLst>
                    <a:ext uri="{9D8B030D-6E8A-4147-A177-3AD203B41FA5}">
                      <a16:colId xmlns:a16="http://schemas.microsoft.com/office/drawing/2014/main" val="1781587488"/>
                    </a:ext>
                  </a:extLst>
                </a:gridCol>
                <a:gridCol w="658368">
                  <a:extLst>
                    <a:ext uri="{9D8B030D-6E8A-4147-A177-3AD203B41FA5}">
                      <a16:colId xmlns:a16="http://schemas.microsoft.com/office/drawing/2014/main" val="3399196075"/>
                    </a:ext>
                  </a:extLst>
                </a:gridCol>
                <a:gridCol w="658368">
                  <a:extLst>
                    <a:ext uri="{9D8B030D-6E8A-4147-A177-3AD203B41FA5}">
                      <a16:colId xmlns:a16="http://schemas.microsoft.com/office/drawing/2014/main" val="3986898010"/>
                    </a:ext>
                  </a:extLst>
                </a:gridCol>
                <a:gridCol w="658368">
                  <a:extLst>
                    <a:ext uri="{9D8B030D-6E8A-4147-A177-3AD203B41FA5}">
                      <a16:colId xmlns:a16="http://schemas.microsoft.com/office/drawing/2014/main" val="2756595034"/>
                    </a:ext>
                  </a:extLst>
                </a:gridCol>
                <a:gridCol w="658368">
                  <a:extLst>
                    <a:ext uri="{9D8B030D-6E8A-4147-A177-3AD203B41FA5}">
                      <a16:colId xmlns:a16="http://schemas.microsoft.com/office/drawing/2014/main" val="33258240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088308126"/>
                  </a:ext>
                </a:extLst>
              </a:tr>
              <a:tr h="370840">
                <a:tc>
                  <a:txBody>
                    <a:bodyPr/>
                    <a:lstStyle/>
                    <a:p>
                      <a:r>
                        <a:rPr lang="es-ES" sz="1000" b="1"/>
                        <a:t>Banco BHD León - 2017-02-03 16:27:06</a:t>
                      </a:r>
                      <a:r>
                        <a:rPr lang="es-ES" sz="1000"/>
                        <a:t>
Celebramos el éxito humano. Nos enorgullece Soranyi La Paz Ramírez, subgerente de Infraestructura TI de nuestra institución, galardonada por sus aportes al desarrollo sostenible de nuestro país en el XXI Premio Nacional de la Juventud 2017, desarrollado por el Ministerio de la Juventud en el marco del Día Nacional de la Juventud #GenteBHDLeon #MejoraTuMundo</a:t>
                      </a:r>
                      <a:endParaRPr lang="en-US" sz="1000"/>
                    </a:p>
                  </a:txBody>
                  <a:tcPr/>
                </a:tc>
                <a:tc>
                  <a:txBody>
                    <a:bodyPr/>
                    <a:lstStyle/>
                    <a:p>
                      <a:r>
                        <a:rPr lang="en-US" sz="1000"/>
                        <a:t>40</a:t>
                      </a:r>
                      <a:endParaRPr lang="en-US" sz="1000"/>
                    </a:p>
                  </a:txBody>
                  <a:tcPr/>
                </a:tc>
                <a:tc>
                  <a:txBody>
                    <a:bodyPr/>
                    <a:lstStyle/>
                    <a:p>
                      <a:r>
                        <a:rPr lang="en-US" sz="1000"/>
                        <a:t>36</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0.0319%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567962388"/>
                  </a:ext>
                </a:extLst>
              </a:tr>
              <a:tr h="370840">
                <a:tc>
                  <a:txBody>
                    <a:bodyPr/>
                    <a:lstStyle/>
                    <a:p>
                      <a:r>
                        <a:rPr lang="en-US" sz="1000" b="1"/>
                        <a:t>Banco BHD León - 2017-01-25 10:46:02</a:t>
                      </a:r>
                      <a:r>
                        <a:rPr lang="en-US" sz="1000"/>
                        <a:t>
Trabajemos juntos contra el Phishing. Recuerda usar bhdleon.com.do para acceder a Internet Banking BHD León.
Reporta cualquier situación sospechosa escribiéndonos a prevencionde_fraude@bhdleon.com.do. #PrevencionBHDLeon</a:t>
                      </a:r>
                      <a:endParaRPr lang="en-US" sz="1000"/>
                    </a:p>
                  </a:txBody>
                  <a:tcPr/>
                </a:tc>
                <a:tc>
                  <a:txBody>
                    <a:bodyPr/>
                    <a:lstStyle/>
                    <a:p>
                      <a:r>
                        <a:rPr lang="en-US" sz="1000"/>
                        <a:t>39</a:t>
                      </a:r>
                      <a:endParaRPr lang="en-US" sz="1000"/>
                    </a:p>
                  </a:txBody>
                  <a:tcPr/>
                </a:tc>
                <a:tc>
                  <a:txBody>
                    <a:bodyPr/>
                    <a:lstStyle/>
                    <a:p>
                      <a:r>
                        <a:rPr lang="en-US" sz="1000"/>
                        <a:t>30</a:t>
                      </a:r>
                      <a:endParaRPr lang="en-US" sz="1000"/>
                    </a:p>
                  </a:txBody>
                  <a:tcPr/>
                </a:tc>
                <a:tc>
                  <a:txBody>
                    <a:bodyPr/>
                    <a:lstStyle/>
                    <a:p>
                      <a:r>
                        <a:rPr lang="en-US" sz="1000"/>
                        <a:t>2</a:t>
                      </a:r>
                      <a:endParaRPr lang="en-US" sz="1000"/>
                    </a:p>
                  </a:txBody>
                  <a:tcPr/>
                </a:tc>
                <a:tc>
                  <a:txBody>
                    <a:bodyPr/>
                    <a:lstStyle/>
                    <a:p>
                      <a:r>
                        <a:rPr lang="en-US" sz="1000"/>
                        <a:t>7</a:t>
                      </a:r>
                      <a:endParaRPr lang="en-US" sz="1000"/>
                    </a:p>
                  </a:txBody>
                  <a:tcPr/>
                </a:tc>
                <a:tc>
                  <a:txBody>
                    <a:bodyPr/>
                    <a:lstStyle/>
                    <a:p>
                      <a:r>
                        <a:rPr lang="en-US" sz="1000"/>
                        <a:t>0.0312%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40107317"/>
                  </a:ext>
                </a:extLst>
              </a:tr>
              <a:tr h="370840">
                <a:tc>
                  <a:txBody>
                    <a:bodyPr/>
                    <a:lstStyle/>
                    <a:p>
                      <a:r>
                        <a:rPr lang="en-US" sz="1000" b="1"/>
                        <a:t>Banco BHD León - 2017-01-18 10:16:02</a:t>
                      </a:r>
                      <a:r>
                        <a:rPr lang="en-US" sz="1000"/>
                        <a:t>
Trabajemos juntos contra el Phishing. Recuerda usar bhdleon.com.do para acceder a Internet Banking BHD León.
Reporta cualquier situación sospechosa escribiéndonos a prevencionde_fraude@bhdleon.com.do. #PrevencionBHDLeon</a:t>
                      </a:r>
                      <a:endParaRPr lang="en-US" sz="1000"/>
                    </a:p>
                  </a:txBody>
                  <a:tcPr/>
                </a:tc>
                <a:tc>
                  <a:txBody>
                    <a:bodyPr/>
                    <a:lstStyle/>
                    <a:p>
                      <a:r>
                        <a:rPr lang="en-US" sz="1000"/>
                        <a:t>38</a:t>
                      </a:r>
                      <a:endParaRPr lang="en-US" sz="1000"/>
                    </a:p>
                  </a:txBody>
                  <a:tcPr/>
                </a:tc>
                <a:tc>
                  <a:txBody>
                    <a:bodyPr/>
                    <a:lstStyle/>
                    <a:p>
                      <a:r>
                        <a:rPr lang="en-US" sz="1000"/>
                        <a:t>29</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0.0304%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703687663"/>
                  </a:ext>
                </a:extLst>
              </a:tr>
              <a:tr h="370840">
                <a:tc>
                  <a:txBody>
                    <a:bodyPr/>
                    <a:lstStyle/>
                    <a:p>
                      <a:r>
                        <a:rPr lang="es-ES" sz="1000" b="1"/>
                        <a:t>Banco BHD León - 2017-01-21 10:16:03</a:t>
                      </a:r>
                      <a:r>
                        <a:rPr lang="es-ES" sz="1000"/>
                        <a:t>
Comienza el año cumpliendo tus metas y solicita un Préstamo Personal con tasa fija de 1 a 5 años llamando al 809-243-5000 o visitando cualquiera de nuestras sucursales. #BHDLeón #MejoraTuMundo</a:t>
                      </a:r>
                      <a:endParaRPr lang="en-US" sz="1000"/>
                    </a:p>
                  </a:txBody>
                  <a:tcPr/>
                </a:tc>
                <a:tc>
                  <a:txBody>
                    <a:bodyPr/>
                    <a:lstStyle/>
                    <a:p>
                      <a:r>
                        <a:rPr lang="en-US" sz="1000"/>
                        <a:t>34</a:t>
                      </a:r>
                      <a:endParaRPr lang="en-US" sz="1000"/>
                    </a:p>
                  </a:txBody>
                  <a:tcPr/>
                </a:tc>
                <a:tc>
                  <a:txBody>
                    <a:bodyPr/>
                    <a:lstStyle/>
                    <a:p>
                      <a:r>
                        <a:rPr lang="en-US" sz="1000"/>
                        <a:t>32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0.0272%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44981585"/>
                  </a:ext>
                </a:extLst>
              </a:tr>
              <a:tr h="370840">
                <a:tc>
                  <a:txBody>
                    <a:bodyPr/>
                    <a:lstStyle/>
                    <a:p>
                      <a:r>
                        <a:rPr lang="es-ES" sz="1000" b="1"/>
                        <a:t>Banco BHD León - 2017-01-18 12:01:15</a:t>
                      </a:r>
                      <a:r>
                        <a:rPr lang="es-ES" sz="1000"/>
                        <a:t>
¡Felicitaciones al Ganador No.38 de RD$500,000 en efectivo! Sigue utilizando tus Tarjetas #BHDLeón y podrás ganar en los #100DíasDePremios Por cada 1,000 pesos o 25 dólares que consumas en cualquier establecimiento generas un boleto electrónico para participar.  #TarjetasBHDLeon #BHDLeón #MejoraTuMundo</a:t>
                      </a:r>
                      <a:endParaRPr lang="en-US" sz="1000"/>
                    </a:p>
                  </a:txBody>
                  <a:tcPr/>
                </a:tc>
                <a:tc>
                  <a:txBody>
                    <a:bodyPr/>
                    <a:lstStyle/>
                    <a:p>
                      <a:r>
                        <a:rPr lang="en-US" sz="1000"/>
                        <a:t>32</a:t>
                      </a:r>
                      <a:endParaRPr lang="en-US" sz="1000"/>
                    </a:p>
                  </a:txBody>
                  <a:tcPr/>
                </a:tc>
                <a:tc>
                  <a:txBody>
                    <a:bodyPr/>
                    <a:lstStyle/>
                    <a:p>
                      <a:r>
                        <a:rPr lang="en-US" sz="1000"/>
                        <a:t>29</a:t>
                      </a:r>
                      <a:endParaRPr lang="en-US" sz="1000"/>
                    </a:p>
                  </a:txBody>
                  <a:tcPr/>
                </a:tc>
                <a:tc>
                  <a:txBody>
                    <a:bodyPr/>
                    <a:lstStyle/>
                    <a:p>
                      <a:r>
                        <a:rPr lang="en-US" sz="1000"/>
                        <a:t>2</a:t>
                      </a:r>
                      <a:endParaRPr lang="en-US" sz="1000"/>
                    </a:p>
                  </a:txBody>
                  <a:tcPr/>
                </a:tc>
                <a:tc>
                  <a:txBody>
                    <a:bodyPr/>
                    <a:lstStyle/>
                    <a:p>
                      <a:r>
                        <a:rPr lang="en-US" sz="1000"/>
                        <a:t>1</a:t>
                      </a:r>
                      <a:endParaRPr lang="en-US" sz="1000"/>
                    </a:p>
                  </a:txBody>
                  <a:tcPr/>
                </a:tc>
                <a:tc>
                  <a:txBody>
                    <a:bodyPr/>
                    <a:lstStyle/>
                    <a:p>
                      <a:r>
                        <a:rPr lang="en-US" sz="1000"/>
                        <a:t>0.0256%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45600151"/>
                  </a:ext>
                </a:extLst>
              </a:tr>
              <a:tr h="370840">
                <a:tc>
                  <a:txBody>
                    <a:bodyPr/>
                    <a:lstStyle/>
                    <a:p>
                      <a:r>
                        <a:rPr lang="es-ES" sz="1000" b="1"/>
                        <a:t>Banco BHD León - 2017-01-13 12:02:01</a:t>
                      </a:r>
                      <a:r>
                        <a:rPr lang="es-ES" sz="1000"/>
                        <a:t>
¡Felicitaciones al Ganador No.33 de RD$10,000 en bonos de compra, que se duplicarán en los comercios patrocinadores! Sigue utilizando tus Tarjetas #BHDLeón y podrás ganar en los #100DíasDePremios Por cada 1,000 pesos o 25 dólares que consumas en cualquier establecimiento generas un boleto electrónico para participar.  #TarjetasBHDLeon #BHDLeón #MejoraTuMundo</a:t>
                      </a:r>
                      <a:endParaRPr lang="en-US" sz="1000"/>
                    </a:p>
                  </a:txBody>
                  <a:tcPr/>
                </a:tc>
                <a:tc>
                  <a:txBody>
                    <a:bodyPr/>
                    <a:lstStyle/>
                    <a:p>
                      <a:r>
                        <a:rPr lang="en-US" sz="1000"/>
                        <a:t>30</a:t>
                      </a:r>
                      <a:endParaRPr lang="en-US" sz="1000"/>
                    </a:p>
                  </a:txBody>
                  <a:tcPr/>
                </a:tc>
                <a:tc>
                  <a:txBody>
                    <a:bodyPr/>
                    <a:lstStyle/>
                    <a:p>
                      <a:r>
                        <a:rPr lang="en-US" sz="1000"/>
                        <a:t>23</a:t>
                      </a:r>
                      <a:endParaRPr lang="en-US" sz="1000"/>
                    </a:p>
                  </a:txBody>
                  <a:tcPr/>
                </a:tc>
                <a:tc>
                  <a:txBody>
                    <a:bodyPr/>
                    <a:lstStyle/>
                    <a:p>
                      <a:r>
                        <a:rPr lang="en-US" sz="1000"/>
                        <a:t>6</a:t>
                      </a:r>
                      <a:endParaRPr lang="en-US" sz="1000"/>
                    </a:p>
                  </a:txBody>
                  <a:tcPr/>
                </a:tc>
                <a:tc>
                  <a:txBody>
                    <a:bodyPr/>
                    <a:lstStyle/>
                    <a:p>
                      <a:r>
                        <a:rPr lang="en-US" sz="1000"/>
                        <a:t>1</a:t>
                      </a:r>
                      <a:endParaRPr lang="en-US" sz="1000"/>
                    </a:p>
                  </a:txBody>
                  <a:tcPr/>
                </a:tc>
                <a:tc>
                  <a:txBody>
                    <a:bodyPr/>
                    <a:lstStyle/>
                    <a:p>
                      <a:r>
                        <a:rPr lang="en-US" sz="1000"/>
                        <a:t>0.0240%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54248363"/>
                  </a:ext>
                </a:extLst>
              </a:tr>
              <a:tr h="370840">
                <a:tc>
                  <a:txBody>
                    <a:bodyPr/>
                    <a:lstStyle/>
                    <a:p>
                      <a:r>
                        <a:rPr lang="es-ES" sz="1000" b="1"/>
                        <a:t>Banco BHD León - 2017-01-11 12:01:17</a:t>
                      </a:r>
                      <a:r>
                        <a:rPr lang="es-ES" sz="1000"/>
                        <a:t>
¡Felicitaciones al Ganador No.31 de RD$500,000 en bonos de compra, que se duplicarán en Tiendas Corripio ! Sigue utilizando tus Tarjetas #BHDLeón y podrás ganar en los #100DíasDePremios Por cada 1,000 pesos o 25 dólares que consumas en cualquier establecimiento generas un boleto electrónico para participar. #TarjetasBHDLeon #BHDLeón #MejoraTuMundo</a:t>
                      </a:r>
                      <a:endParaRPr lang="en-US" sz="1000"/>
                    </a:p>
                  </a:txBody>
                  <a:tcPr/>
                </a:tc>
                <a:tc>
                  <a:txBody>
                    <a:bodyPr/>
                    <a:lstStyle/>
                    <a:p>
                      <a:r>
                        <a:rPr lang="en-US" sz="1000"/>
                        <a:t>29</a:t>
                      </a:r>
                      <a:endParaRPr lang="en-US" sz="1000"/>
                    </a:p>
                  </a:txBody>
                  <a:tcPr/>
                </a:tc>
                <a:tc>
                  <a:txBody>
                    <a:bodyPr/>
                    <a:lstStyle/>
                    <a:p>
                      <a:r>
                        <a:rPr lang="en-US" sz="1000"/>
                        <a:t>28</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0.0232%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65099324"/>
                  </a:ext>
                </a:extLst>
              </a:tr>
              <a:tr h="370840">
                <a:tc>
                  <a:txBody>
                    <a:bodyPr/>
                    <a:lstStyle/>
                    <a:p>
                      <a:r>
                        <a:rPr lang="es-ES" sz="1000" b="1"/>
                        <a:t>Banco BHD León - 2017-01-09 08:01:07</a:t>
                      </a:r>
                      <a:r>
                        <a:rPr lang="es-ES" sz="1000"/>
                        <a:t>
Este lunes 9 de enero tenemos un horario especial por el Día de Reyes.</a:t>
                      </a:r>
                      <a:endParaRPr lang="en-US" sz="1000"/>
                    </a:p>
                  </a:txBody>
                  <a:tcPr/>
                </a:tc>
                <a:tc>
                  <a:txBody>
                    <a:bodyPr/>
                    <a:lstStyle/>
                    <a:p>
                      <a:r>
                        <a:rPr lang="en-US" sz="1000"/>
                        <a:t>29</a:t>
                      </a:r>
                      <a:endParaRPr lang="en-US" sz="1000"/>
                    </a:p>
                  </a:txBody>
                  <a:tcPr/>
                </a:tc>
                <a:tc>
                  <a:txBody>
                    <a:bodyPr/>
                    <a:lstStyle/>
                    <a:p>
                      <a:r>
                        <a:rPr lang="en-US" sz="1000"/>
                        <a:t>20</a:t>
                      </a:r>
                      <a:endParaRPr lang="en-US" sz="1000"/>
                    </a:p>
                  </a:txBody>
                  <a:tcPr/>
                </a:tc>
                <a:tc>
                  <a:txBody>
                    <a:bodyPr/>
                    <a:lstStyle/>
                    <a:p>
                      <a:r>
                        <a:rPr lang="en-US" sz="1000"/>
                        <a:t>4</a:t>
                      </a:r>
                      <a:endParaRPr lang="en-US" sz="1000"/>
                    </a:p>
                  </a:txBody>
                  <a:tcPr/>
                </a:tc>
                <a:tc>
                  <a:txBody>
                    <a:bodyPr/>
                    <a:lstStyle/>
                    <a:p>
                      <a:r>
                        <a:rPr lang="en-US" sz="1000"/>
                        <a:t>5</a:t>
                      </a:r>
                      <a:endParaRPr lang="en-US" sz="1000"/>
                    </a:p>
                  </a:txBody>
                  <a:tcPr/>
                </a:tc>
                <a:tc>
                  <a:txBody>
                    <a:bodyPr/>
                    <a:lstStyle/>
                    <a:p>
                      <a:r>
                        <a:rPr lang="en-US" sz="1000"/>
                        <a:t>0.0233%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85234522"/>
                  </a:ext>
                </a:extLst>
              </a:tr>
              <a:tr h="370840">
                <a:tc>
                  <a:txBody>
                    <a:bodyPr/>
                    <a:lstStyle/>
                    <a:p>
                      <a:r>
                        <a:rPr lang="es-ES" sz="1000" b="1"/>
                        <a:t>Banco BHD León - 2017-01-17 10:16:02</a:t>
                      </a:r>
                      <a:r>
                        <a:rPr lang="es-ES" sz="1000"/>
                        <a:t>
Solicita tu Préstamo Personal y aprovecha nuestras tasas fijas de 1 a 5 años llamando al 809-243-5000 o visitando cualquiera de nuestras sucursales. #BHDLeón #MejoraTuMundo</a:t>
                      </a:r>
                      <a:endParaRPr lang="en-US" sz="1000"/>
                    </a:p>
                  </a:txBody>
                  <a:tcPr/>
                </a:tc>
                <a:tc>
                  <a:txBody>
                    <a:bodyPr/>
                    <a:lstStyle/>
                    <a:p>
                      <a:r>
                        <a:rPr lang="en-US" sz="1000"/>
                        <a:t>29</a:t>
                      </a:r>
                      <a:endParaRPr lang="en-US" sz="1000"/>
                    </a:p>
                  </a:txBody>
                  <a:tcPr/>
                </a:tc>
                <a:tc>
                  <a:txBody>
                    <a:bodyPr/>
                    <a:lstStyle/>
                    <a:p>
                      <a:r>
                        <a:rPr lang="en-US" sz="1000"/>
                        <a:t>23</a:t>
                      </a:r>
                      <a:endParaRPr lang="en-US" sz="1000"/>
                    </a:p>
                  </a:txBody>
                  <a:tcPr/>
                </a:tc>
                <a:tc>
                  <a:txBody>
                    <a:bodyPr/>
                    <a:lstStyle/>
                    <a:p>
                      <a:r>
                        <a:rPr lang="en-US" sz="1000"/>
                        <a:t>4</a:t>
                      </a:r>
                      <a:endParaRPr lang="en-US" sz="1000"/>
                    </a:p>
                  </a:txBody>
                  <a:tcPr/>
                </a:tc>
                <a:tc>
                  <a:txBody>
                    <a:bodyPr/>
                    <a:lstStyle/>
                    <a:p>
                      <a:r>
                        <a:rPr lang="en-US" sz="1000"/>
                        <a:t>2</a:t>
                      </a:r>
                      <a:endParaRPr lang="en-US" sz="1000"/>
                    </a:p>
                  </a:txBody>
                  <a:tcPr/>
                </a:tc>
                <a:tc>
                  <a:txBody>
                    <a:bodyPr/>
                    <a:lstStyle/>
                    <a:p>
                      <a:r>
                        <a:rPr lang="en-US" sz="1000"/>
                        <a:t>0.0232%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29000539"/>
                  </a:ext>
                </a:extLst>
              </a:tr>
              <a:tr h="370840">
                <a:tc>
                  <a:txBody>
                    <a:bodyPr/>
                    <a:lstStyle/>
                    <a:p>
                      <a:r>
                        <a:rPr lang="es-ES" sz="1000" b="1"/>
                        <a:t>Banco BHD León - 2017-01-16 18:29:07</a:t>
                      </a:r>
                      <a:r>
                        <a:rPr lang="es-ES" sz="1000"/>
                        <a:t>
Te invitamos este 17 de enero de 2017 a las 4:00 p.m. en el Pasillo Este de GALERIA 360 para la Segunda Edición de Mujeres que Cambian el Mundo</a:t>
                      </a:r>
                      <a:endParaRPr lang="en-US" sz="1000"/>
                    </a:p>
                  </a:txBody>
                  <a:tcPr/>
                </a:tc>
                <a:tc>
                  <a:txBody>
                    <a:bodyPr/>
                    <a:lstStyle/>
                    <a:p>
                      <a:r>
                        <a:rPr lang="en-US" sz="1000"/>
                        <a:t>28</a:t>
                      </a:r>
                      <a:endParaRPr lang="en-US" sz="1000"/>
                    </a:p>
                  </a:txBody>
                  <a:tcPr/>
                </a:tc>
                <a:tc>
                  <a:txBody>
                    <a:bodyPr/>
                    <a:lstStyle/>
                    <a:p>
                      <a:r>
                        <a:rPr lang="en-US" sz="1000"/>
                        <a:t>23</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0.0224%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2334075"/>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0843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799405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1733238"/>
                    </a:ext>
                  </a:extLst>
                </a:gridCol>
                <a:gridCol w="658368">
                  <a:extLst>
                    <a:ext uri="{9D8B030D-6E8A-4147-A177-3AD203B41FA5}">
                      <a16:colId xmlns:a16="http://schemas.microsoft.com/office/drawing/2014/main" val="3608777939"/>
                    </a:ext>
                  </a:extLst>
                </a:gridCol>
                <a:gridCol w="658368">
                  <a:extLst>
                    <a:ext uri="{9D8B030D-6E8A-4147-A177-3AD203B41FA5}">
                      <a16:colId xmlns:a16="http://schemas.microsoft.com/office/drawing/2014/main" val="3454603573"/>
                    </a:ext>
                  </a:extLst>
                </a:gridCol>
                <a:gridCol w="658368">
                  <a:extLst>
                    <a:ext uri="{9D8B030D-6E8A-4147-A177-3AD203B41FA5}">
                      <a16:colId xmlns:a16="http://schemas.microsoft.com/office/drawing/2014/main" val="870861996"/>
                    </a:ext>
                  </a:extLst>
                </a:gridCol>
                <a:gridCol w="658368">
                  <a:extLst>
                    <a:ext uri="{9D8B030D-6E8A-4147-A177-3AD203B41FA5}">
                      <a16:colId xmlns:a16="http://schemas.microsoft.com/office/drawing/2014/main" val="2328913918"/>
                    </a:ext>
                  </a:extLst>
                </a:gridCol>
                <a:gridCol w="658368">
                  <a:extLst>
                    <a:ext uri="{9D8B030D-6E8A-4147-A177-3AD203B41FA5}">
                      <a16:colId xmlns:a16="http://schemas.microsoft.com/office/drawing/2014/main" val="4115935635"/>
                    </a:ext>
                  </a:extLst>
                </a:gridCol>
                <a:gridCol w="658368">
                  <a:extLst>
                    <a:ext uri="{9D8B030D-6E8A-4147-A177-3AD203B41FA5}">
                      <a16:colId xmlns:a16="http://schemas.microsoft.com/office/drawing/2014/main" val="56897592"/>
                    </a:ext>
                  </a:extLst>
                </a:gridCol>
                <a:gridCol w="658368">
                  <a:extLst>
                    <a:ext uri="{9D8B030D-6E8A-4147-A177-3AD203B41FA5}">
                      <a16:colId xmlns:a16="http://schemas.microsoft.com/office/drawing/2014/main" val="61228799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188487740"/>
                  </a:ext>
                </a:extLst>
              </a:tr>
              <a:tr h="370840">
                <a:tc>
                  <a:txBody>
                    <a:bodyPr/>
                    <a:lstStyle/>
                    <a:p>
                      <a:r>
                        <a:rPr lang="es-ES" sz="1000" b="1"/>
                        <a:t>Banco BHD León - 2017-01-18 12:46:02</a:t>
                      </a:r>
                      <a:r>
                        <a:rPr lang="es-ES" sz="1000"/>
                        <a:t>
Gana Premios Diarios de RD$10 mil en órdenes de compra que se duplicarán en Farmacias Los Hidalgos pagando con tus Tarjetas #BHDLeon en cualquier establecimiento. Por cada 1,000 pesos o 25 dólares que consumas utilizando tus Tarjetas de Crédito, Débito, Prepago y avances de Superlímite, Diferido o Plazos generas un boleto electrónico para participar. #100DíasDePremios #TarjetasBHDLeon #BHDLeón</a:t>
                      </a:r>
                      <a:endParaRPr lang="en-US" sz="1000"/>
                    </a:p>
                  </a:txBody>
                  <a:tcPr/>
                </a:tc>
                <a:tc>
                  <a:txBody>
                    <a:bodyPr/>
                    <a:lstStyle/>
                    <a:p>
                      <a:r>
                        <a:rPr lang="en-US" sz="1000"/>
                        <a:t>28</a:t>
                      </a:r>
                      <a:endParaRPr lang="en-US" sz="1000"/>
                    </a:p>
                  </a:txBody>
                  <a:tcPr/>
                </a:tc>
                <a:tc>
                  <a:txBody>
                    <a:bodyPr/>
                    <a:lstStyle/>
                    <a:p>
                      <a:r>
                        <a:rPr lang="en-US" sz="1000"/>
                        <a:t>22</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0.0224%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814629592"/>
                  </a:ext>
                </a:extLst>
              </a:tr>
              <a:tr h="370840">
                <a:tc>
                  <a:txBody>
                    <a:bodyPr/>
                    <a:lstStyle/>
                    <a:p>
                      <a:r>
                        <a:rPr lang="es-ES" sz="1000" b="1"/>
                        <a:t>Banco BHD León - 2017-01-31 12:01:24</a:t>
                      </a:r>
                      <a:r>
                        <a:rPr lang="es-ES" sz="1000"/>
                        <a:t>
¡Felicitaciones al Ganador No.45 de RD$500,000 en efectivo! Sigue utilizando tus Tarjetas #BHDLeón y podrás ganar en los #100DíasDePremios Por cada 1,000 pesos o 25 dólares que consumas en cualquier establecimiento generas un boleto electrónico para participar. #TarjetasBHDLeon #BHDLeón #MejoraTuMundo</a:t>
                      </a:r>
                      <a:endParaRPr lang="en-US" sz="1000"/>
                    </a:p>
                  </a:txBody>
                  <a:tcPr/>
                </a:tc>
                <a:tc>
                  <a:txBody>
                    <a:bodyPr/>
                    <a:lstStyle/>
                    <a:p>
                      <a:r>
                        <a:rPr lang="en-US" sz="1000"/>
                        <a:t>27</a:t>
                      </a:r>
                      <a:endParaRPr lang="en-US" sz="1000"/>
                    </a:p>
                  </a:txBody>
                  <a:tcPr/>
                </a:tc>
                <a:tc>
                  <a:txBody>
                    <a:bodyPr/>
                    <a:lstStyle/>
                    <a:p>
                      <a:r>
                        <a:rPr lang="en-US" sz="1000"/>
                        <a:t>18</a:t>
                      </a:r>
                      <a:endParaRPr lang="en-US" sz="1000"/>
                    </a:p>
                  </a:txBody>
                  <a:tcPr/>
                </a:tc>
                <a:tc>
                  <a:txBody>
                    <a:bodyPr/>
                    <a:lstStyle/>
                    <a:p>
                      <a:r>
                        <a:rPr lang="en-US" sz="1000"/>
                        <a:t>7</a:t>
                      </a:r>
                      <a:endParaRPr lang="en-US" sz="1000"/>
                    </a:p>
                  </a:txBody>
                  <a:tcPr/>
                </a:tc>
                <a:tc>
                  <a:txBody>
                    <a:bodyPr/>
                    <a:lstStyle/>
                    <a:p>
                      <a:r>
                        <a:rPr lang="en-US" sz="1000"/>
                        <a:t>2</a:t>
                      </a:r>
                      <a:endParaRPr lang="en-US" sz="1000"/>
                    </a:p>
                  </a:txBody>
                  <a:tcPr/>
                </a:tc>
                <a:tc>
                  <a:txBody>
                    <a:bodyPr/>
                    <a:lstStyle/>
                    <a:p>
                      <a:r>
                        <a:rPr lang="en-US" sz="1000"/>
                        <a:t>0.0216%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71094083"/>
                  </a:ext>
                </a:extLst>
              </a:tr>
              <a:tr h="370840">
                <a:tc>
                  <a:txBody>
                    <a:bodyPr/>
                    <a:lstStyle/>
                    <a:p>
                      <a:r>
                        <a:rPr lang="es-ES" sz="1000" b="1"/>
                        <a:t>Banco BHD León - 2017-01-10 12:18:09</a:t>
                      </a:r>
                      <a:r>
                        <a:rPr lang="es-ES" sz="1000"/>
                        <a:t>
¡Felicitaciones al Ganador No.30 de RD$10,000 en bonos de compra, que se duplicarán en los comercios patrocinadores! Sigue utilizando tus Tarjetas #BHDLeón y podrás ganar en los #100DíasDePremios Por cada 1,000 pesos o 25 dólares que consumas en cualquier establecimiento generas un boleto electrónico para participar.  #TarjetasBHDLeon #BHDLeón #MejoraTuMundo</a:t>
                      </a:r>
                      <a:endParaRPr lang="en-US" sz="1000"/>
                    </a:p>
                  </a:txBody>
                  <a:tcPr/>
                </a:tc>
                <a:tc>
                  <a:txBody>
                    <a:bodyPr/>
                    <a:lstStyle/>
                    <a:p>
                      <a:r>
                        <a:rPr lang="en-US" sz="1000"/>
                        <a:t>27</a:t>
                      </a:r>
                      <a:endParaRPr lang="en-US" sz="1000"/>
                    </a:p>
                  </a:txBody>
                  <a:tcPr/>
                </a:tc>
                <a:tc>
                  <a:txBody>
                    <a:bodyPr/>
                    <a:lstStyle/>
                    <a:p>
                      <a:r>
                        <a:rPr lang="en-US" sz="1000"/>
                        <a:t>22</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0.0216%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52918813"/>
                  </a:ext>
                </a:extLst>
              </a:tr>
              <a:tr h="370840">
                <a:tc>
                  <a:txBody>
                    <a:bodyPr/>
                    <a:lstStyle/>
                    <a:p>
                      <a:r>
                        <a:rPr lang="es-ES" sz="1000" b="1"/>
                        <a:t>Banco BHD León - 2017-01-10 10:46:02</a:t>
                      </a:r>
                      <a:r>
                        <a:rPr lang="es-ES" sz="1000"/>
                        <a:t>
Gana Premios Diarios de RD$10 mil en órdenes de compra que se duplicarán en Farmacias Los Hidalgos pagando con tus Tarjetas #BHDLeon en cualquier establecimiento. Por cada 1,000 pesos o 25 dólares que consumas utilizando tus Tarjetas de Crédito, Débito, Prepago y avances de Superlímite, Diferido o Plazos generas un boleto electrónico para participar. #100DíasDePremios #TarjetasBHDLeon #BHDLeón</a:t>
                      </a:r>
                      <a:endParaRPr lang="en-US" sz="1000"/>
                    </a:p>
                  </a:txBody>
                  <a:tcPr/>
                </a:tc>
                <a:tc>
                  <a:txBody>
                    <a:bodyPr/>
                    <a:lstStyle/>
                    <a:p>
                      <a:r>
                        <a:rPr lang="en-US" sz="1000"/>
                        <a:t>27</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0.0216%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18020437"/>
                  </a:ext>
                </a:extLst>
              </a:tr>
              <a:tr h="370840">
                <a:tc>
                  <a:txBody>
                    <a:bodyPr/>
                    <a:lstStyle/>
                    <a:p>
                      <a:r>
                        <a:rPr lang="en-US" sz="1000" b="1"/>
                        <a:t>Banco BHD León - 2017-01-30 10:46:01</a:t>
                      </a:r>
                      <a:r>
                        <a:rPr lang="en-US" sz="1000"/>
                        <a:t>
Trabajemos juntos contra el Phishing. Recuerda usar bhdleon.com.do para acceder a Internet Banking BHD León.
Reporta cualquier situación sospechosa escribiéndonos a prevencionde_fraude@bhdleon.com.do. #PrevencionBHDLeon</a:t>
                      </a:r>
                      <a:endParaRPr lang="en-US" sz="1000"/>
                    </a:p>
                  </a:txBody>
                  <a:tcPr/>
                </a:tc>
                <a:tc>
                  <a:txBody>
                    <a:bodyPr/>
                    <a:lstStyle/>
                    <a:p>
                      <a:r>
                        <a:rPr lang="en-US" sz="1000"/>
                        <a:t>26</a:t>
                      </a:r>
                      <a:endParaRPr lang="en-US" sz="1000"/>
                    </a:p>
                  </a:txBody>
                  <a:tcPr/>
                </a:tc>
                <a:tc>
                  <a:txBody>
                    <a:bodyPr/>
                    <a:lstStyle/>
                    <a:p>
                      <a:r>
                        <a:rPr lang="en-US" sz="1000"/>
                        <a:t>18</a:t>
                      </a:r>
                      <a:endParaRPr lang="en-US" sz="1000"/>
                    </a:p>
                  </a:txBody>
                  <a:tcPr/>
                </a:tc>
                <a:tc>
                  <a:txBody>
                    <a:bodyPr/>
                    <a:lstStyle/>
                    <a:p>
                      <a:r>
                        <a:rPr lang="en-US" sz="1000"/>
                        <a:t>3</a:t>
                      </a:r>
                      <a:endParaRPr lang="en-US" sz="1000"/>
                    </a:p>
                  </a:txBody>
                  <a:tcPr/>
                </a:tc>
                <a:tc>
                  <a:txBody>
                    <a:bodyPr/>
                    <a:lstStyle/>
                    <a:p>
                      <a:r>
                        <a:rPr lang="en-US" sz="1000"/>
                        <a:t>5</a:t>
                      </a:r>
                      <a:endParaRPr lang="en-US" sz="1000"/>
                    </a:p>
                  </a:txBody>
                  <a:tcPr/>
                </a:tc>
                <a:tc>
                  <a:txBody>
                    <a:bodyPr/>
                    <a:lstStyle/>
                    <a:p>
                      <a:r>
                        <a:rPr lang="en-US" sz="1000"/>
                        <a:t>0.0208%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37591709"/>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884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07577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3866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25544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8938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45501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202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73509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0924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74813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3213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59003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6871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94927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9486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08866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55141430"/>
                    </a:ext>
                  </a:extLst>
                </a:gridCol>
                <a:gridCol w="2468880">
                  <a:extLst>
                    <a:ext uri="{9D8B030D-6E8A-4147-A177-3AD203B41FA5}">
                      <a16:colId xmlns:a16="http://schemas.microsoft.com/office/drawing/2014/main" val="1100615739"/>
                    </a:ext>
                  </a:extLst>
                </a:gridCol>
                <a:gridCol w="822960">
                  <a:extLst>
                    <a:ext uri="{9D8B030D-6E8A-4147-A177-3AD203B41FA5}">
                      <a16:colId xmlns:a16="http://schemas.microsoft.com/office/drawing/2014/main" val="2993342297"/>
                    </a:ext>
                  </a:extLst>
                </a:gridCol>
                <a:gridCol w="822960">
                  <a:extLst>
                    <a:ext uri="{9D8B030D-6E8A-4147-A177-3AD203B41FA5}">
                      <a16:colId xmlns:a16="http://schemas.microsoft.com/office/drawing/2014/main" val="1376713553"/>
                    </a:ext>
                  </a:extLst>
                </a:gridCol>
                <a:gridCol w="822960">
                  <a:extLst>
                    <a:ext uri="{9D8B030D-6E8A-4147-A177-3AD203B41FA5}">
                      <a16:colId xmlns:a16="http://schemas.microsoft.com/office/drawing/2014/main" val="1419066203"/>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883806689"/>
                  </a:ext>
                </a:extLst>
              </a:tr>
              <a:tr h="370840">
                <a:tc>
                  <a:txBody>
                    <a:bodyPr/>
                    <a:lstStyle/>
                    <a:p>
                      <a:r>
                        <a:rPr lang="en-US" sz="1000"/>
                        <a:t>Rosario Concepcion Yan</a:t>
                      </a:r>
                      <a:endParaRPr lang="en-US" sz="1000"/>
                    </a:p>
                  </a:txBody>
                  <a:tcPr/>
                </a:tc>
                <a:tc>
                  <a:txBody>
                    <a:bodyPr/>
                    <a:lstStyle/>
                    <a:p>
                      <a:r>
                        <a:rPr lang="en-US" sz="1000"/>
                        <a:t>Banco BHD León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454371593"/>
                  </a:ext>
                </a:extLst>
              </a:tr>
              <a:tr h="370840">
                <a:tc>
                  <a:txBody>
                    <a:bodyPr/>
                    <a:lstStyle/>
                    <a:p>
                      <a:r>
                        <a:rPr lang="en-US" sz="1000"/>
                        <a:t>Jose Bros</a:t>
                      </a:r>
                      <a:endParaRPr lang="en-US" sz="1000"/>
                    </a:p>
                  </a:txBody>
                  <a:tcPr/>
                </a:tc>
                <a:tc>
                  <a:txBody>
                    <a:bodyPr/>
                    <a:lstStyle/>
                    <a:p>
                      <a:r>
                        <a:rPr lang="en-US" sz="1000"/>
                        <a:t>Banco BHD León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3308546175"/>
                  </a:ext>
                </a:extLst>
              </a:tr>
              <a:tr h="370840">
                <a:tc>
                  <a:txBody>
                    <a:bodyPr/>
                    <a:lstStyle/>
                    <a:p>
                      <a:r>
                        <a:rPr lang="en-US" sz="1000"/>
                        <a:t>Johanna Guzman</a:t>
                      </a:r>
                      <a:endParaRPr lang="en-US" sz="1000"/>
                    </a:p>
                  </a:txBody>
                  <a:tcPr/>
                </a:tc>
                <a:tc>
                  <a:txBody>
                    <a:bodyPr/>
                    <a:lstStyle/>
                    <a:p>
                      <a:r>
                        <a:rPr lang="en-US" sz="1000"/>
                        <a:t>Banco BHD León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3531068516"/>
                  </a:ext>
                </a:extLst>
              </a:tr>
              <a:tr h="370840">
                <a:tc>
                  <a:txBody>
                    <a:bodyPr/>
                    <a:lstStyle/>
                    <a:p>
                      <a:r>
                        <a:rPr lang="en-US" sz="1000"/>
                        <a:t>Alejandrina Trinidad</a:t>
                      </a:r>
                      <a:endParaRPr lang="en-US" sz="1000"/>
                    </a:p>
                  </a:txBody>
                  <a:tcPr/>
                </a:tc>
                <a:tc>
                  <a:txBody>
                    <a:bodyPr/>
                    <a:lstStyle/>
                    <a:p>
                      <a:r>
                        <a:rPr lang="en-US" sz="1000"/>
                        <a:t>Banco BHD León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930211133"/>
                  </a:ext>
                </a:extLst>
              </a:tr>
              <a:tr h="370840">
                <a:tc>
                  <a:txBody>
                    <a:bodyPr/>
                    <a:lstStyle/>
                    <a:p>
                      <a:r>
                        <a:rPr lang="en-US" sz="1000"/>
                        <a:t>Fatima Leon Mejia</a:t>
                      </a:r>
                      <a:endParaRPr lang="en-US" sz="1000"/>
                    </a:p>
                  </a:txBody>
                  <a:tcPr/>
                </a:tc>
                <a:tc>
                  <a:txBody>
                    <a:bodyPr/>
                    <a:lstStyle/>
                    <a:p>
                      <a:r>
                        <a:rPr lang="en-US" sz="1000"/>
                        <a:t>Banco BHD León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791271345"/>
                  </a:ext>
                </a:extLst>
              </a:tr>
              <a:tr h="370840">
                <a:tc>
                  <a:txBody>
                    <a:bodyPr/>
                    <a:lstStyle/>
                    <a:p>
                      <a:r>
                        <a:rPr lang="en-US" sz="1000"/>
                        <a:t>Jose Selmo</a:t>
                      </a:r>
                      <a:endParaRPr lang="en-US" sz="1000"/>
                    </a:p>
                  </a:txBody>
                  <a:tcPr/>
                </a:tc>
                <a:tc>
                  <a:txBody>
                    <a:bodyPr/>
                    <a:lstStyle/>
                    <a:p>
                      <a:r>
                        <a:rPr lang="en-US" sz="1000"/>
                        <a:t>Banco BHD León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14151978"/>
                  </a:ext>
                </a:extLst>
              </a:tr>
              <a:tr h="370840">
                <a:tc>
                  <a:txBody>
                    <a:bodyPr/>
                    <a:lstStyle/>
                    <a:p>
                      <a:r>
                        <a:rPr lang="en-US" sz="1000"/>
                        <a:t>Moises Mora</a:t>
                      </a:r>
                      <a:endParaRPr lang="en-US" sz="1000"/>
                    </a:p>
                  </a:txBody>
                  <a:tcPr/>
                </a:tc>
                <a:tc>
                  <a:txBody>
                    <a:bodyPr/>
                    <a:lstStyle/>
                    <a:p>
                      <a:r>
                        <a:rPr lang="en-US" sz="1000"/>
                        <a:t>Banco BHD León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092553626"/>
                  </a:ext>
                </a:extLst>
              </a:tr>
              <a:tr h="370840">
                <a:tc>
                  <a:txBody>
                    <a:bodyPr/>
                    <a:lstStyle/>
                    <a:p>
                      <a:r>
                        <a:rPr lang="en-US" sz="1000"/>
                        <a:t>Camilo Gonzalez Bizcocho</a:t>
                      </a:r>
                      <a:endParaRPr lang="en-US" sz="1000"/>
                    </a:p>
                  </a:txBody>
                  <a:tcPr/>
                </a:tc>
                <a:tc>
                  <a:txBody>
                    <a:bodyPr/>
                    <a:lstStyle/>
                    <a:p>
                      <a:r>
                        <a:rPr lang="en-US" sz="1000"/>
                        <a:t>Banco BHD León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1337487473"/>
                  </a:ext>
                </a:extLst>
              </a:tr>
              <a:tr h="370840">
                <a:tc>
                  <a:txBody>
                    <a:bodyPr/>
                    <a:lstStyle/>
                    <a:p>
                      <a:r>
                        <a:rPr lang="en-US" sz="1000"/>
                        <a:t>Lorenzo López Martínez</a:t>
                      </a:r>
                      <a:endParaRPr lang="en-US" sz="1000"/>
                    </a:p>
                  </a:txBody>
                  <a:tcPr/>
                </a:tc>
                <a:tc>
                  <a:txBody>
                    <a:bodyPr/>
                    <a:lstStyle/>
                    <a:p>
                      <a:r>
                        <a:rPr lang="en-US" sz="1000"/>
                        <a:t>Banco BHD León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471936182"/>
                  </a:ext>
                </a:extLst>
              </a:tr>
              <a:tr h="370840">
                <a:tc>
                  <a:txBody>
                    <a:bodyPr/>
                    <a:lstStyle/>
                    <a:p>
                      <a:r>
                        <a:rPr lang="en-US" sz="1000"/>
                        <a:t>Franklin Muñoz Martinez</a:t>
                      </a:r>
                      <a:endParaRPr lang="en-US" sz="1000"/>
                    </a:p>
                  </a:txBody>
                  <a:tcPr/>
                </a:tc>
                <a:tc>
                  <a:txBody>
                    <a:bodyPr/>
                    <a:lstStyle/>
                    <a:p>
                      <a:r>
                        <a:rPr lang="en-US" sz="1000"/>
                        <a:t>Banco BHD León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848974316"/>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9907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64060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34402112"/>
                    </a:ext>
                  </a:extLst>
                </a:gridCol>
                <a:gridCol w="2468880">
                  <a:extLst>
                    <a:ext uri="{9D8B030D-6E8A-4147-A177-3AD203B41FA5}">
                      <a16:colId xmlns:a16="http://schemas.microsoft.com/office/drawing/2014/main" val="1641209892"/>
                    </a:ext>
                  </a:extLst>
                </a:gridCol>
                <a:gridCol w="822960">
                  <a:extLst>
                    <a:ext uri="{9D8B030D-6E8A-4147-A177-3AD203B41FA5}">
                      <a16:colId xmlns:a16="http://schemas.microsoft.com/office/drawing/2014/main" val="2072028522"/>
                    </a:ext>
                  </a:extLst>
                </a:gridCol>
                <a:gridCol w="822960">
                  <a:extLst>
                    <a:ext uri="{9D8B030D-6E8A-4147-A177-3AD203B41FA5}">
                      <a16:colId xmlns:a16="http://schemas.microsoft.com/office/drawing/2014/main" val="474239236"/>
                    </a:ext>
                  </a:extLst>
                </a:gridCol>
                <a:gridCol w="822960">
                  <a:extLst>
                    <a:ext uri="{9D8B030D-6E8A-4147-A177-3AD203B41FA5}">
                      <a16:colId xmlns:a16="http://schemas.microsoft.com/office/drawing/2014/main" val="2062261503"/>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544640272"/>
                  </a:ext>
                </a:extLst>
              </a:tr>
              <a:tr h="370840">
                <a:tc>
                  <a:txBody>
                    <a:bodyPr/>
                    <a:lstStyle/>
                    <a:p>
                      <a:r>
                        <a:rPr lang="en-US" sz="1000"/>
                        <a:t>Yaneira De Aza</a:t>
                      </a:r>
                      <a:endParaRPr lang="en-US" sz="1000"/>
                    </a:p>
                  </a:txBody>
                  <a:tcPr/>
                </a:tc>
                <a:tc>
                  <a:txBody>
                    <a:bodyPr/>
                    <a:lstStyle/>
                    <a:p>
                      <a:r>
                        <a:rPr lang="en-US" sz="1000"/>
                        <a:t>Banco BHD León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913450344"/>
                  </a:ext>
                </a:extLst>
              </a:tr>
              <a:tr h="370840">
                <a:tc>
                  <a:txBody>
                    <a:bodyPr/>
                    <a:lstStyle/>
                    <a:p>
                      <a:r>
                        <a:rPr lang="en-US" sz="1000"/>
                        <a:t>Frandy Decoraciones</a:t>
                      </a:r>
                      <a:endParaRPr lang="en-US" sz="1000"/>
                    </a:p>
                  </a:txBody>
                  <a:tcPr/>
                </a:tc>
                <a:tc>
                  <a:txBody>
                    <a:bodyPr/>
                    <a:lstStyle/>
                    <a:p>
                      <a:r>
                        <a:rPr lang="en-US" sz="1000"/>
                        <a:t>Banco BHD León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006506264"/>
                  </a:ext>
                </a:extLst>
              </a:tr>
              <a:tr h="370840">
                <a:tc>
                  <a:txBody>
                    <a:bodyPr/>
                    <a:lstStyle/>
                    <a:p>
                      <a:r>
                        <a:rPr lang="en-US" sz="1000"/>
                        <a:t>Argelia Santana</a:t>
                      </a:r>
                      <a:endParaRPr lang="en-US" sz="1000"/>
                    </a:p>
                  </a:txBody>
                  <a:tcPr/>
                </a:tc>
                <a:tc>
                  <a:txBody>
                    <a:bodyPr/>
                    <a:lstStyle/>
                    <a:p>
                      <a:r>
                        <a:rPr lang="en-US" sz="1000"/>
                        <a:t>Banco BHD León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349894592"/>
                  </a:ext>
                </a:extLst>
              </a:tr>
              <a:tr h="370840">
                <a:tc>
                  <a:txBody>
                    <a:bodyPr/>
                    <a:lstStyle/>
                    <a:p>
                      <a:r>
                        <a:rPr lang="en-US" sz="1000"/>
                        <a:t>Brito Jenny</a:t>
                      </a:r>
                      <a:endParaRPr lang="en-US" sz="1000"/>
                    </a:p>
                  </a:txBody>
                  <a:tcPr/>
                </a:tc>
                <a:tc>
                  <a:txBody>
                    <a:bodyPr/>
                    <a:lstStyle/>
                    <a:p>
                      <a:r>
                        <a:rPr lang="en-US" sz="1000"/>
                        <a:t>Banco BHD León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995758188"/>
                  </a:ext>
                </a:extLst>
              </a:tr>
              <a:tr h="370840">
                <a:tc>
                  <a:txBody>
                    <a:bodyPr/>
                    <a:lstStyle/>
                    <a:p>
                      <a:r>
                        <a:rPr lang="en-US" sz="1000"/>
                        <a:t>Raquel Rodriguez Musseb</a:t>
                      </a:r>
                      <a:endParaRPr lang="en-US" sz="1000"/>
                    </a:p>
                  </a:txBody>
                  <a:tcPr/>
                </a:tc>
                <a:tc>
                  <a:txBody>
                    <a:bodyPr/>
                    <a:lstStyle/>
                    <a:p>
                      <a:r>
                        <a:rPr lang="en-US" sz="1000"/>
                        <a:t>Banco BHD León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202283014"/>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0437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01743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01398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784</Words>
  <Application>Microsoft Office PowerPoint</Application>
  <PresentationFormat>On-screen Show (4:3)</PresentationFormat>
  <Paragraphs>388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Table - 1 of 3</vt:lpstr>
      <vt:lpstr>Own Posts Table - 2 of 3</vt:lpstr>
      <vt:lpstr>Own Posts Table - 3 of 3</vt:lpstr>
      <vt:lpstr>Own Posts By Weekday</vt:lpstr>
      <vt:lpstr>Interaction Rate By Weekday</vt:lpstr>
      <vt:lpstr>Own Posts By Hour</vt:lpstr>
      <vt:lpstr>Interaction Rate By Hour</vt:lpstr>
      <vt:lpstr>Post Type Distribution</vt:lpstr>
      <vt:lpstr>Interaction Rate By Post Type</vt:lpstr>
      <vt:lpstr>Interactions Distribution</vt:lpstr>
      <vt:lpstr>Key Influencers - 1 of 2</vt:lpstr>
      <vt:lpstr>Key Influencers - 2 of 2</vt:lpstr>
      <vt:lpstr>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2017-02-07T19:23:02Z</dcterms:created>
  <dcterms:modified xsi:type="dcterms:W3CDTF">2017-02-07T19:23:49Z</dcterms:modified>
</cp:coreProperties>
</file>