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Sheet1!$B$2:$B$8</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9C21-433E-A645-72CBA8880068}"/>
            </c:ext>
          </c:extLst>
        </c:ser>
        <c:dLbls>
          <c:showLegendKey val="0"/>
          <c:showVal val="0"/>
          <c:showCatName val="0"/>
          <c:showSerName val="0"/>
          <c:showPercent val="0"/>
          <c:showBubbleSize val="0"/>
        </c:dLbls>
        <c:axId val="269882768"/>
        <c:axId val="269881784"/>
      </c:radarChart>
      <c:catAx>
        <c:axId val="26988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81784"/>
        <c:crosses val="autoZero"/>
        <c:auto val="1"/>
        <c:lblAlgn val="ctr"/>
        <c:lblOffset val="100"/>
        <c:noMultiLvlLbl val="0"/>
      </c:catAx>
      <c:valAx>
        <c:axId val="26988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8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c:v>
                </c:pt>
                <c:pt idx="1">
                  <c:v>0</c:v>
                </c:pt>
                <c:pt idx="2">
                  <c:v>0</c:v>
                </c:pt>
                <c:pt idx="3">
                  <c:v>0</c:v>
                </c:pt>
                <c:pt idx="4">
                  <c:v>0</c:v>
                </c:pt>
                <c:pt idx="5">
                  <c:v>0</c:v>
                </c:pt>
                <c:pt idx="6">
                  <c:v>0</c:v>
                </c:pt>
                <c:pt idx="7">
                  <c:v>0</c:v>
                </c:pt>
                <c:pt idx="8">
                  <c:v>4</c:v>
                </c:pt>
                <c:pt idx="9">
                  <c:v>16</c:v>
                </c:pt>
                <c:pt idx="10">
                  <c:v>13</c:v>
                </c:pt>
                <c:pt idx="11">
                  <c:v>10</c:v>
                </c:pt>
                <c:pt idx="12">
                  <c:v>26</c:v>
                </c:pt>
                <c:pt idx="13">
                  <c:v>1</c:v>
                </c:pt>
                <c:pt idx="14">
                  <c:v>4</c:v>
                </c:pt>
                <c:pt idx="15">
                  <c:v>3</c:v>
                </c:pt>
                <c:pt idx="16">
                  <c:v>4</c:v>
                </c:pt>
                <c:pt idx="17">
                  <c:v>3</c:v>
                </c:pt>
                <c:pt idx="18">
                  <c:v>1</c:v>
                </c:pt>
                <c:pt idx="19">
                  <c:v>2</c:v>
                </c:pt>
                <c:pt idx="20">
                  <c:v>1</c:v>
                </c:pt>
                <c:pt idx="21">
                  <c:v>2</c:v>
                </c:pt>
                <c:pt idx="22">
                  <c:v>0</c:v>
                </c:pt>
                <c:pt idx="23">
                  <c:v>0</c:v>
                </c:pt>
              </c:numCache>
            </c:numRef>
          </c:val>
          <c:smooth val="0"/>
          <c:extLst>
            <c:ext xmlns:c16="http://schemas.microsoft.com/office/drawing/2014/chart" uri="{C3380CC4-5D6E-409C-BE32-E72D297353CC}">
              <c16:uniqueId val="{00000000-4896-4ED6-B94F-A74970E5E064}"/>
            </c:ext>
          </c:extLst>
        </c:ser>
        <c:dLbls>
          <c:showLegendKey val="0"/>
          <c:showVal val="0"/>
          <c:showCatName val="0"/>
          <c:showSerName val="0"/>
          <c:showPercent val="0"/>
          <c:showBubbleSize val="0"/>
        </c:dLbls>
        <c:smooth val="0"/>
        <c:axId val="271477000"/>
        <c:axId val="271474704"/>
      </c:lineChart>
      <c:catAx>
        <c:axId val="27147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74704"/>
        <c:crosses val="autoZero"/>
        <c:auto val="1"/>
        <c:lblAlgn val="ctr"/>
        <c:lblOffset val="100"/>
        <c:noMultiLvlLbl val="0"/>
      </c:catAx>
      <c:valAx>
        <c:axId val="27147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7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1.5154813739719</c:v>
                </c:pt>
                <c:pt idx="1">
                  <c:v>0</c:v>
                </c:pt>
                <c:pt idx="2">
                  <c:v>0</c:v>
                </c:pt>
                <c:pt idx="3">
                  <c:v>0</c:v>
                </c:pt>
                <c:pt idx="4">
                  <c:v>0</c:v>
                </c:pt>
                <c:pt idx="5">
                  <c:v>0</c:v>
                </c:pt>
                <c:pt idx="6">
                  <c:v>0</c:v>
                </c:pt>
                <c:pt idx="7">
                  <c:v>0</c:v>
                </c:pt>
                <c:pt idx="8">
                  <c:v>0.31386066763425002</c:v>
                </c:pt>
                <c:pt idx="9">
                  <c:v>0.17529934687953999</c:v>
                </c:pt>
                <c:pt idx="10">
                  <c:v>0.15602322206096</c:v>
                </c:pt>
                <c:pt idx="11">
                  <c:v>0.15348330914368999</c:v>
                </c:pt>
                <c:pt idx="12">
                  <c:v>0.10550407502512001</c:v>
                </c:pt>
                <c:pt idx="13">
                  <c:v>0.11611030478955001</c:v>
                </c:pt>
                <c:pt idx="14">
                  <c:v>9.8875181422350994E-2</c:v>
                </c:pt>
                <c:pt idx="15">
                  <c:v>0.12699564586357001</c:v>
                </c:pt>
                <c:pt idx="16">
                  <c:v>0.19775036284469999</c:v>
                </c:pt>
                <c:pt idx="17">
                  <c:v>0.25036284470247</c:v>
                </c:pt>
                <c:pt idx="18">
                  <c:v>0.19230769230768999</c:v>
                </c:pt>
                <c:pt idx="19">
                  <c:v>0.21589259796807</c:v>
                </c:pt>
                <c:pt idx="20">
                  <c:v>1.0812772133527</c:v>
                </c:pt>
                <c:pt idx="21">
                  <c:v>0.38280116110305001</c:v>
                </c:pt>
                <c:pt idx="22">
                  <c:v>0</c:v>
                </c:pt>
                <c:pt idx="23">
                  <c:v>0</c:v>
                </c:pt>
              </c:numCache>
            </c:numRef>
          </c:val>
          <c:smooth val="0"/>
          <c:extLst>
            <c:ext xmlns:c16="http://schemas.microsoft.com/office/drawing/2014/chart" uri="{C3380CC4-5D6E-409C-BE32-E72D297353CC}">
              <c16:uniqueId val="{00000000-EDB7-4166-9E4C-4B8D1323D105}"/>
            </c:ext>
          </c:extLst>
        </c:ser>
        <c:dLbls>
          <c:showLegendKey val="0"/>
          <c:showVal val="0"/>
          <c:showCatName val="0"/>
          <c:showSerName val="0"/>
          <c:showPercent val="0"/>
          <c:showBubbleSize val="0"/>
        </c:dLbls>
        <c:smooth val="0"/>
        <c:axId val="270202744"/>
        <c:axId val="270201432"/>
      </c:lineChart>
      <c:catAx>
        <c:axId val="27020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01432"/>
        <c:crosses val="autoZero"/>
        <c:auto val="1"/>
        <c:lblAlgn val="ctr"/>
        <c:lblOffset val="100"/>
        <c:noMultiLvlLbl val="0"/>
      </c:catAx>
      <c:valAx>
        <c:axId val="27020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0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16</c:v>
                </c:pt>
                <c:pt idx="2">
                  <c:v>16</c:v>
                </c:pt>
                <c:pt idx="3">
                  <c:v>6</c:v>
                </c:pt>
                <c:pt idx="4">
                  <c:v>21</c:v>
                </c:pt>
                <c:pt idx="5">
                  <c:v>10</c:v>
                </c:pt>
                <c:pt idx="6">
                  <c:v>9</c:v>
                </c:pt>
              </c:numCache>
            </c:numRef>
          </c:val>
          <c:extLst>
            <c:ext xmlns:c16="http://schemas.microsoft.com/office/drawing/2014/chart" uri="{C3380CC4-5D6E-409C-BE32-E72D297353CC}">
              <c16:uniqueId val="{00000000-63B6-4E35-A05C-03D2E09946EE}"/>
            </c:ext>
          </c:extLst>
        </c:ser>
        <c:dLbls>
          <c:showLegendKey val="0"/>
          <c:showVal val="0"/>
          <c:showCatName val="0"/>
          <c:showSerName val="0"/>
          <c:showPercent val="0"/>
          <c:showBubbleSize val="0"/>
        </c:dLbls>
        <c:gapWidth val="219"/>
        <c:overlap val="-27"/>
        <c:axId val="270201760"/>
        <c:axId val="270202088"/>
      </c:barChart>
      <c:catAx>
        <c:axId val="27020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02088"/>
        <c:crosses val="autoZero"/>
        <c:auto val="1"/>
        <c:lblAlgn val="ctr"/>
        <c:lblOffset val="100"/>
        <c:noMultiLvlLbl val="0"/>
      </c:catAx>
      <c:valAx>
        <c:axId val="27020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0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Sheet1!$A$2:$A$3</c:f>
              <c:strCache>
                <c:ptCount val="2"/>
                <c:pt idx="0">
                  <c:v>Images</c:v>
                </c:pt>
                <c:pt idx="1">
                  <c:v>Videos</c:v>
                </c:pt>
              </c:strCache>
            </c:strRef>
          </c:cat>
          <c:val>
            <c:numRef>
              <c:f>Sheet1!$B$2:$B$3</c:f>
              <c:numCache>
                <c:formatCode>General</c:formatCode>
                <c:ptCount val="2"/>
                <c:pt idx="0">
                  <c:v>0.19691801137025</c:v>
                </c:pt>
                <c:pt idx="1">
                  <c:v>0.40737871048426999</c:v>
                </c:pt>
              </c:numCache>
            </c:numRef>
          </c:val>
          <c:extLst>
            <c:ext xmlns:c16="http://schemas.microsoft.com/office/drawing/2014/chart" uri="{C3380CC4-5D6E-409C-BE32-E72D297353CC}">
              <c16:uniqueId val="{00000000-5583-432D-BE29-DB36A65825ED}"/>
            </c:ext>
          </c:extLst>
        </c:ser>
        <c:dLbls>
          <c:showLegendKey val="0"/>
          <c:showVal val="0"/>
          <c:showCatName val="0"/>
          <c:showSerName val="0"/>
          <c:showPercent val="0"/>
          <c:showBubbleSize val="0"/>
        </c:dLbls>
        <c:gapWidth val="219"/>
        <c:overlap val="-27"/>
        <c:axId val="269559520"/>
        <c:axId val="269568376"/>
      </c:barChart>
      <c:catAx>
        <c:axId val="26955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68376"/>
        <c:crosses val="autoZero"/>
        <c:auto val="1"/>
        <c:lblAlgn val="ctr"/>
        <c:lblOffset val="100"/>
        <c:noMultiLvlLbl val="0"/>
      </c:catAx>
      <c:valAx>
        <c:axId val="26956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5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86</c:v>
                </c:pt>
              </c:numCache>
            </c:numRef>
          </c:val>
          <c:extLst>
            <c:ext xmlns:c16="http://schemas.microsoft.com/office/drawing/2014/chart" uri="{C3380CC4-5D6E-409C-BE32-E72D297353CC}">
              <c16:uniqueId val="{00000000-3307-4F91-9DCB-12736E40A99E}"/>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7</c:v>
                </c:pt>
              </c:numCache>
            </c:numRef>
          </c:val>
          <c:extLst>
            <c:ext xmlns:c16="http://schemas.microsoft.com/office/drawing/2014/chart" uri="{C3380CC4-5D6E-409C-BE32-E72D297353CC}">
              <c16:uniqueId val="{00000001-3307-4F91-9DCB-12736E40A99E}"/>
            </c:ext>
          </c:extLst>
        </c:ser>
        <c:dLbls>
          <c:showLegendKey val="0"/>
          <c:showVal val="0"/>
          <c:showCatName val="0"/>
          <c:showSerName val="0"/>
          <c:showPercent val="0"/>
          <c:showBubbleSize val="0"/>
        </c:dLbls>
        <c:gapWidth val="150"/>
        <c:overlap val="100"/>
        <c:axId val="269563128"/>
        <c:axId val="269568048"/>
      </c:barChart>
      <c:catAx>
        <c:axId val="26956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68048"/>
        <c:crosses val="autoZero"/>
        <c:auto val="1"/>
        <c:lblAlgn val="ctr"/>
        <c:lblOffset val="100"/>
        <c:noMultiLvlLbl val="0"/>
      </c:catAx>
      <c:valAx>
        <c:axId val="269568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6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0.14507997533639999</c:v>
                </c:pt>
                <c:pt idx="1">
                  <c:v>0.13374560226325</c:v>
                </c:pt>
                <c:pt idx="2">
                  <c:v>0.16888215879002999</c:v>
                </c:pt>
                <c:pt idx="3">
                  <c:v>0.21943346269631001</c:v>
                </c:pt>
                <c:pt idx="4">
                  <c:v>0.15147040282145999</c:v>
                </c:pt>
                <c:pt idx="5">
                  <c:v>0.30249174857639999</c:v>
                </c:pt>
                <c:pt idx="6">
                  <c:v>0.58555890045499004</c:v>
                </c:pt>
              </c:numCache>
            </c:numRef>
          </c:val>
          <c:extLst>
            <c:ext xmlns:c16="http://schemas.microsoft.com/office/drawing/2014/chart" uri="{C3380CC4-5D6E-409C-BE32-E72D297353CC}">
              <c16:uniqueId val="{00000000-870A-49B4-BEEE-0F912E5B2A7F}"/>
            </c:ext>
          </c:extLst>
        </c:ser>
        <c:dLbls>
          <c:showLegendKey val="0"/>
          <c:showVal val="0"/>
          <c:showCatName val="0"/>
          <c:showSerName val="0"/>
          <c:showPercent val="0"/>
          <c:showBubbleSize val="0"/>
        </c:dLbls>
        <c:gapWidth val="219"/>
        <c:overlap val="-27"/>
        <c:axId val="269565096"/>
        <c:axId val="269566736"/>
      </c:barChart>
      <c:catAx>
        <c:axId val="26956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66736"/>
        <c:crosses val="autoZero"/>
        <c:auto val="1"/>
        <c:lblAlgn val="ctr"/>
        <c:lblOffset val="100"/>
        <c:noMultiLvlLbl val="0"/>
      </c:catAx>
      <c:valAx>
        <c:axId val="26956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6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5319</c:v>
                </c:pt>
              </c:numCache>
            </c:numRef>
          </c:val>
          <c:extLst>
            <c:ext xmlns:c16="http://schemas.microsoft.com/office/drawing/2014/chart" uri="{C3380CC4-5D6E-409C-BE32-E72D297353CC}">
              <c16:uniqueId val="{00000000-1DD7-4785-93DC-552B3007BD3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143</c:v>
                </c:pt>
              </c:numCache>
            </c:numRef>
          </c:val>
          <c:extLst>
            <c:ext xmlns:c16="http://schemas.microsoft.com/office/drawing/2014/chart" uri="{C3380CC4-5D6E-409C-BE32-E72D297353CC}">
              <c16:uniqueId val="{00000001-1DD7-4785-93DC-552B3007BD32}"/>
            </c:ext>
          </c:extLst>
        </c:ser>
        <c:dLbls>
          <c:showLegendKey val="0"/>
          <c:showVal val="0"/>
          <c:showCatName val="0"/>
          <c:showSerName val="0"/>
          <c:showPercent val="0"/>
          <c:showBubbleSize val="0"/>
        </c:dLbls>
        <c:gapWidth val="150"/>
        <c:overlap val="100"/>
        <c:axId val="269572968"/>
        <c:axId val="269573296"/>
      </c:barChart>
      <c:catAx>
        <c:axId val="269572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73296"/>
        <c:crosses val="autoZero"/>
        <c:auto val="1"/>
        <c:lblAlgn val="ctr"/>
        <c:lblOffset val="100"/>
        <c:noMultiLvlLbl val="0"/>
      </c:catAx>
      <c:valAx>
        <c:axId val="269573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7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Instagram</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282156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5908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37386520"/>
                    </a:ext>
                  </a:extLst>
                </a:gridCol>
                <a:gridCol w="740664">
                  <a:extLst>
                    <a:ext uri="{9D8B030D-6E8A-4147-A177-3AD203B41FA5}">
                      <a16:colId xmlns:a16="http://schemas.microsoft.com/office/drawing/2014/main" val="3490749799"/>
                    </a:ext>
                  </a:extLst>
                </a:gridCol>
                <a:gridCol w="740664">
                  <a:extLst>
                    <a:ext uri="{9D8B030D-6E8A-4147-A177-3AD203B41FA5}">
                      <a16:colId xmlns:a16="http://schemas.microsoft.com/office/drawing/2014/main" val="2929328427"/>
                    </a:ext>
                  </a:extLst>
                </a:gridCol>
                <a:gridCol w="740664">
                  <a:extLst>
                    <a:ext uri="{9D8B030D-6E8A-4147-A177-3AD203B41FA5}">
                      <a16:colId xmlns:a16="http://schemas.microsoft.com/office/drawing/2014/main" val="3082861043"/>
                    </a:ext>
                  </a:extLst>
                </a:gridCol>
                <a:gridCol w="740664">
                  <a:extLst>
                    <a:ext uri="{9D8B030D-6E8A-4147-A177-3AD203B41FA5}">
                      <a16:colId xmlns:a16="http://schemas.microsoft.com/office/drawing/2014/main" val="4279705775"/>
                    </a:ext>
                  </a:extLst>
                </a:gridCol>
                <a:gridCol w="740664">
                  <a:extLst>
                    <a:ext uri="{9D8B030D-6E8A-4147-A177-3AD203B41FA5}">
                      <a16:colId xmlns:a16="http://schemas.microsoft.com/office/drawing/2014/main" val="3208825845"/>
                    </a:ext>
                  </a:extLst>
                </a:gridCol>
                <a:gridCol w="740664">
                  <a:extLst>
                    <a:ext uri="{9D8B030D-6E8A-4147-A177-3AD203B41FA5}">
                      <a16:colId xmlns:a16="http://schemas.microsoft.com/office/drawing/2014/main" val="2115713944"/>
                    </a:ext>
                  </a:extLst>
                </a:gridCol>
                <a:gridCol w="740664">
                  <a:extLst>
                    <a:ext uri="{9D8B030D-6E8A-4147-A177-3AD203B41FA5}">
                      <a16:colId xmlns:a16="http://schemas.microsoft.com/office/drawing/2014/main" val="2066687712"/>
                    </a:ext>
                  </a:extLst>
                </a:gridCol>
                <a:gridCol w="740664">
                  <a:extLst>
                    <a:ext uri="{9D8B030D-6E8A-4147-A177-3AD203B41FA5}">
                      <a16:colId xmlns:a16="http://schemas.microsoft.com/office/drawing/2014/main" val="2139997424"/>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79029079"/>
                  </a:ext>
                </a:extLst>
              </a:tr>
              <a:tr h="370840">
                <a:tc>
                  <a:txBody>
                    <a:bodyPr/>
                    <a:lstStyle/>
                    <a:p>
                      <a:r>
                        <a:rPr lang="en-US" sz="1000"/>
                        <a:t>bhdleon (Banco BHD León)</a:t>
                      </a:r>
                      <a:endParaRPr lang="en-US" sz="1000"/>
                    </a:p>
                  </a:txBody>
                  <a:tcPr/>
                </a:tc>
                <a:tc>
                  <a:txBody>
                    <a:bodyPr/>
                    <a:lstStyle/>
                    <a:p>
                      <a:r>
                        <a:rPr lang="en-US" sz="1000"/>
                        <a:t>27865</a:t>
                      </a:r>
                      <a:endParaRPr lang="en-US" sz="1000"/>
                    </a:p>
                  </a:txBody>
                  <a:tcPr/>
                </a:tc>
                <a:tc>
                  <a:txBody>
                    <a:bodyPr/>
                    <a:lstStyle/>
                    <a:p>
                      <a:r>
                        <a:rPr lang="en-US" sz="1000"/>
                        <a:t>623</a:t>
                      </a:r>
                      <a:endParaRPr lang="en-US" sz="1000"/>
                    </a:p>
                  </a:txBody>
                  <a:tcPr/>
                </a:tc>
                <a:tc>
                  <a:txBody>
                    <a:bodyPr/>
                    <a:lstStyle/>
                    <a:p>
                      <a:r>
                        <a:rPr lang="en-US" sz="1000"/>
                        <a:t>86</a:t>
                      </a:r>
                      <a:endParaRPr lang="en-US" sz="1000"/>
                    </a:p>
                  </a:txBody>
                  <a:tcPr/>
                </a:tc>
                <a:tc>
                  <a:txBody>
                    <a:bodyPr/>
                    <a:lstStyle/>
                    <a:p>
                      <a:r>
                        <a:rPr lang="en-US" sz="1000"/>
                        <a:t>7</a:t>
                      </a:r>
                      <a:endParaRPr lang="en-US" sz="1000"/>
                    </a:p>
                  </a:txBody>
                  <a:tcPr/>
                </a:tc>
                <a:tc>
                  <a:txBody>
                    <a:bodyPr/>
                    <a:lstStyle/>
                    <a:p>
                      <a:r>
                        <a:rPr lang="en-US" sz="1000"/>
                        <a:t>93</a:t>
                      </a:r>
                      <a:endParaRPr lang="en-US" sz="1000"/>
                    </a:p>
                  </a:txBody>
                  <a:tcPr/>
                </a:tc>
                <a:tc>
                  <a:txBody>
                    <a:bodyPr/>
                    <a:lstStyle/>
                    <a:p>
                      <a:r>
                        <a:rPr lang="en-US" sz="1000"/>
                        <a:t>5319</a:t>
                      </a:r>
                      <a:endParaRPr lang="en-US" sz="1000"/>
                    </a:p>
                  </a:txBody>
                  <a:tcPr/>
                </a:tc>
                <a:tc>
                  <a:txBody>
                    <a:bodyPr/>
                    <a:lstStyle/>
                    <a:p>
                      <a:r>
                        <a:rPr lang="en-US" sz="1000"/>
                        <a:t>143</a:t>
                      </a:r>
                      <a:endParaRPr lang="en-US" sz="1000"/>
                    </a:p>
                  </a:txBody>
                  <a:tcPr/>
                </a:tc>
                <a:tc>
                  <a:txBody>
                    <a:bodyPr/>
                    <a:lstStyle/>
                    <a:p>
                      <a:r>
                        <a:rPr lang="en-US" sz="1000"/>
                        <a:t>0.2132%</a:t>
                      </a:r>
                      <a:endParaRPr lang="en-US" sz="1000"/>
                    </a:p>
                  </a:txBody>
                  <a:tcPr/>
                </a:tc>
                <a:extLst>
                  <a:ext uri="{0D108BD9-81ED-4DB2-BD59-A6C34878D82A}">
                    <a16:rowId xmlns:a16="http://schemas.microsoft.com/office/drawing/2014/main" val="3683182120"/>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4133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2452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2384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26728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3289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90164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686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16207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413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6413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001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12909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5055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89315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961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03647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1425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0443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0248437"/>
                    </a:ext>
                  </a:extLst>
                </a:gridCol>
                <a:gridCol w="987552">
                  <a:extLst>
                    <a:ext uri="{9D8B030D-6E8A-4147-A177-3AD203B41FA5}">
                      <a16:colId xmlns:a16="http://schemas.microsoft.com/office/drawing/2014/main" val="1776543914"/>
                    </a:ext>
                  </a:extLst>
                </a:gridCol>
                <a:gridCol w="987552">
                  <a:extLst>
                    <a:ext uri="{9D8B030D-6E8A-4147-A177-3AD203B41FA5}">
                      <a16:colId xmlns:a16="http://schemas.microsoft.com/office/drawing/2014/main" val="299079913"/>
                    </a:ext>
                  </a:extLst>
                </a:gridCol>
                <a:gridCol w="987552">
                  <a:extLst>
                    <a:ext uri="{9D8B030D-6E8A-4147-A177-3AD203B41FA5}">
                      <a16:colId xmlns:a16="http://schemas.microsoft.com/office/drawing/2014/main" val="1328247647"/>
                    </a:ext>
                  </a:extLst>
                </a:gridCol>
                <a:gridCol w="987552">
                  <a:extLst>
                    <a:ext uri="{9D8B030D-6E8A-4147-A177-3AD203B41FA5}">
                      <a16:colId xmlns:a16="http://schemas.microsoft.com/office/drawing/2014/main" val="332237807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085591270"/>
                  </a:ext>
                </a:extLst>
              </a:tr>
              <a:tr h="370840">
                <a:tc>
                  <a:txBody>
                    <a:bodyPr/>
                    <a:lstStyle/>
                    <a:p>
                      <a:r>
                        <a:rPr lang="es-ES" sz="1000" b="1"/>
                        <a:t>bhdleon (Banco BHD León) - 2017-01-29 00:47:19</a:t>
                      </a:r>
                      <a:r>
                        <a:rPr lang="es-ES" sz="1000"/>
                        <a:t>
Momento de la entrega de la #CopaBHDLeon</a:t>
                      </a:r>
                      <a:endParaRPr lang="en-US" sz="1000"/>
                    </a:p>
                  </a:txBody>
                  <a:tcPr/>
                </a:tc>
                <a:tc>
                  <a:txBody>
                    <a:bodyPr/>
                    <a:lstStyle/>
                    <a:p>
                      <a:r>
                        <a:rPr lang="en-US" sz="1000"/>
                        <a:t>500</a:t>
                      </a:r>
                      <a:endParaRPr lang="en-US" sz="1000"/>
                    </a:p>
                  </a:txBody>
                  <a:tcPr/>
                </a:tc>
                <a:tc>
                  <a:txBody>
                    <a:bodyPr/>
                    <a:lstStyle/>
                    <a:p>
                      <a:r>
                        <a:rPr lang="en-US" sz="1000"/>
                        <a:t>1</a:t>
                      </a:r>
                      <a:endParaRPr lang="en-US" sz="1000"/>
                    </a:p>
                  </a:txBody>
                  <a:tcPr/>
                </a:tc>
                <a:tc>
                  <a:txBody>
                    <a:bodyPr/>
                    <a:lstStyle/>
                    <a:p>
                      <a:r>
                        <a:rPr lang="en-US" sz="1000"/>
                        <a:t>1.8094%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88917771"/>
                  </a:ext>
                </a:extLst>
              </a:tr>
              <a:tr h="370840">
                <a:tc>
                  <a:txBody>
                    <a:bodyPr/>
                    <a:lstStyle/>
                    <a:p>
                      <a:r>
                        <a:rPr lang="es-ES" sz="1000" b="1"/>
                        <a:t>bhdleon (Banco BHD León) - 2017-01-29 00:09:14</a:t>
                      </a:r>
                      <a:r>
                        <a:rPr lang="es-ES" sz="1000"/>
                        <a:t>
Así se vive la emoción desde el Clubhouse de los campeones @TigresdelLicey #CopaBHDLeon</a:t>
                      </a:r>
                      <a:endParaRPr lang="en-US" sz="1000"/>
                    </a:p>
                  </a:txBody>
                  <a:tcPr/>
                </a:tc>
                <a:tc>
                  <a:txBody>
                    <a:bodyPr/>
                    <a:lstStyle/>
                    <a:p>
                      <a:r>
                        <a:rPr lang="en-US" sz="1000"/>
                        <a:t>421</a:t>
                      </a:r>
                      <a:endParaRPr lang="en-US" sz="1000"/>
                    </a:p>
                  </a:txBody>
                  <a:tcPr/>
                </a:tc>
                <a:tc>
                  <a:txBody>
                    <a:bodyPr/>
                    <a:lstStyle/>
                    <a:p>
                      <a:r>
                        <a:rPr lang="en-US" sz="1000"/>
                        <a:t>5</a:t>
                      </a:r>
                      <a:endParaRPr lang="en-US" sz="1000"/>
                    </a:p>
                  </a:txBody>
                  <a:tcPr/>
                </a:tc>
                <a:tc>
                  <a:txBody>
                    <a:bodyPr/>
                    <a:lstStyle/>
                    <a:p>
                      <a:r>
                        <a:rPr lang="en-US" sz="1000"/>
                        <a:t>1.5385%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31371071"/>
                  </a:ext>
                </a:extLst>
              </a:tr>
              <a:tr h="370840">
                <a:tc>
                  <a:txBody>
                    <a:bodyPr/>
                    <a:lstStyle/>
                    <a:p>
                      <a:r>
                        <a:rPr lang="es-ES" sz="1000" b="1"/>
                        <a:t>bhdleon (Banco BHD León) - 2017-01-29 00:21:00</a:t>
                      </a:r>
                      <a:r>
                        <a:rPr lang="es-ES" sz="1000"/>
                        <a:t>
¡Felicitamos a los @TigresDelLicey! Equipo Campeón #CopaBHDLeon</a:t>
                      </a:r>
                      <a:endParaRPr lang="en-US" sz="1000"/>
                    </a:p>
                  </a:txBody>
                  <a:tcPr/>
                </a:tc>
                <a:tc>
                  <a:txBody>
                    <a:bodyPr/>
                    <a:lstStyle/>
                    <a:p>
                      <a:r>
                        <a:rPr lang="en-US" sz="1000"/>
                        <a:t>323</a:t>
                      </a:r>
                      <a:endParaRPr lang="en-US" sz="1000"/>
                    </a:p>
                  </a:txBody>
                  <a:tcPr/>
                </a:tc>
                <a:tc>
                  <a:txBody>
                    <a:bodyPr/>
                    <a:lstStyle/>
                    <a:p>
                      <a:r>
                        <a:rPr lang="en-US" sz="1000"/>
                        <a:t>3</a:t>
                      </a:r>
                      <a:endParaRPr lang="en-US" sz="1000"/>
                    </a:p>
                  </a:txBody>
                  <a:tcPr/>
                </a:tc>
                <a:tc>
                  <a:txBody>
                    <a:bodyPr/>
                    <a:lstStyle/>
                    <a:p>
                      <a:r>
                        <a:rPr lang="en-US" sz="1000"/>
                        <a:t>1.1774%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61280891"/>
                  </a:ext>
                </a:extLst>
              </a:tr>
              <a:tr h="370840">
                <a:tc>
                  <a:txBody>
                    <a:bodyPr/>
                    <a:lstStyle/>
                    <a:p>
                      <a:r>
                        <a:rPr lang="es-ES" sz="1000" b="1"/>
                        <a:t>bhdleon (Banco BHD León) - 2017-01-28 20:04:07</a:t>
                      </a:r>
                      <a:r>
                        <a:rPr lang="es-ES" sz="1000"/>
                        <a:t>
¡Playball! Así comienza el juego más emocionante de todos. #Vivelapasion #CopaBHDLeon</a:t>
                      </a:r>
                      <a:endParaRPr lang="en-US" sz="1000"/>
                    </a:p>
                  </a:txBody>
                  <a:tcPr/>
                </a:tc>
                <a:tc>
                  <a:txBody>
                    <a:bodyPr/>
                    <a:lstStyle/>
                    <a:p>
                      <a:r>
                        <a:rPr lang="en-US" sz="1000"/>
                        <a:t>295</a:t>
                      </a:r>
                      <a:endParaRPr lang="en-US" sz="1000"/>
                    </a:p>
                  </a:txBody>
                  <a:tcPr/>
                </a:tc>
                <a:tc>
                  <a:txBody>
                    <a:bodyPr/>
                    <a:lstStyle/>
                    <a:p>
                      <a:r>
                        <a:rPr lang="en-US" sz="1000"/>
                        <a:t>3</a:t>
                      </a:r>
                      <a:endParaRPr lang="en-US" sz="1000"/>
                    </a:p>
                  </a:txBody>
                  <a:tcPr/>
                </a:tc>
                <a:tc>
                  <a:txBody>
                    <a:bodyPr/>
                    <a:lstStyle/>
                    <a:p>
                      <a:r>
                        <a:rPr lang="en-US" sz="1000"/>
                        <a:t>1.0776%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110588429"/>
                  </a:ext>
                </a:extLst>
              </a:tr>
              <a:tr h="370840">
                <a:tc>
                  <a:txBody>
                    <a:bodyPr/>
                    <a:lstStyle/>
                    <a:p>
                      <a:r>
                        <a:rPr lang="es-ES" sz="1000" b="1"/>
                        <a:t>bhdleon (Banco BHD León) - 2017-01-26 08:56:14</a:t>
                      </a:r>
                      <a:r>
                        <a:rPr lang="es-ES" sz="1000"/>
                        <a:t>
Hoy conmemoramos el natalicio de #JuanPabloDuarte, generador de una gran idea:  la República Dominicana. #DiaDeDuarte</a:t>
                      </a:r>
                      <a:endParaRPr lang="en-US" sz="1000"/>
                    </a:p>
                  </a:txBody>
                  <a:tcPr/>
                </a:tc>
                <a:tc>
                  <a:txBody>
                    <a:bodyPr/>
                    <a:lstStyle/>
                    <a:p>
                      <a:r>
                        <a:rPr lang="en-US" sz="1000"/>
                        <a:t>240</a:t>
                      </a:r>
                      <a:endParaRPr lang="en-US" sz="1000"/>
                    </a:p>
                  </a:txBody>
                  <a:tcPr/>
                </a:tc>
                <a:tc>
                  <a:txBody>
                    <a:bodyPr/>
                    <a:lstStyle/>
                    <a:p>
                      <a:r>
                        <a:rPr lang="en-US" sz="1000"/>
                        <a:t>9</a:t>
                      </a:r>
                      <a:endParaRPr lang="en-US" sz="1000"/>
                    </a:p>
                  </a:txBody>
                  <a:tcPr/>
                </a:tc>
                <a:tc>
                  <a:txBody>
                    <a:bodyPr/>
                    <a:lstStyle/>
                    <a:p>
                      <a:r>
                        <a:rPr lang="en-US" sz="1000"/>
                        <a:t>0.9013%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84420488"/>
                  </a:ext>
                </a:extLst>
              </a:tr>
              <a:tr h="370840">
                <a:tc>
                  <a:txBody>
                    <a:bodyPr/>
                    <a:lstStyle/>
                    <a:p>
                      <a:r>
                        <a:rPr lang="es-ES" sz="1000" b="1"/>
                        <a:t>bhdleon (Banco BHD León) - 2017-01-18 12:25:15</a:t>
                      </a:r>
                      <a:r>
                        <a:rPr lang="es-ES" sz="1000"/>
                        <a:t>
#GenteBHDLeon #MujerMujer Pura Méndez y Awilda Florencio comparten con la Asociación de Mujeres del Cine ‏@amucine_ong una charla sobre #EducacionFinanciera orientada al ahorro y al presupuesto durante su desayuno anual.</a:t>
                      </a:r>
                      <a:endParaRPr lang="en-US" sz="1000"/>
                    </a:p>
                  </a:txBody>
                  <a:tcPr/>
                </a:tc>
                <a:tc>
                  <a:txBody>
                    <a:bodyPr/>
                    <a:lstStyle/>
                    <a:p>
                      <a:r>
                        <a:rPr lang="en-US" sz="1000"/>
                        <a:t>131</a:t>
                      </a:r>
                      <a:endParaRPr lang="en-US" sz="1000"/>
                    </a:p>
                  </a:txBody>
                  <a:tcPr/>
                </a:tc>
                <a:tc>
                  <a:txBody>
                    <a:bodyPr/>
                    <a:lstStyle/>
                    <a:p>
                      <a:r>
                        <a:rPr lang="en-US" sz="1000"/>
                        <a:t>1</a:t>
                      </a:r>
                      <a:endParaRPr lang="en-US" sz="1000"/>
                    </a:p>
                  </a:txBody>
                  <a:tcPr/>
                </a:tc>
                <a:tc>
                  <a:txBody>
                    <a:bodyPr/>
                    <a:lstStyle/>
                    <a:p>
                      <a:r>
                        <a:rPr lang="en-US" sz="1000"/>
                        <a:t>0.4812%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57370102"/>
                  </a:ext>
                </a:extLst>
              </a:tr>
              <a:tr h="370840">
                <a:tc>
                  <a:txBody>
                    <a:bodyPr/>
                    <a:lstStyle/>
                    <a:p>
                      <a:r>
                        <a:rPr lang="es-ES" sz="1000" b="1"/>
                        <a:t>bhdleon (Banco BHD León) - 2017-02-03 16:30:11</a:t>
                      </a:r>
                      <a:r>
                        <a:rPr lang="es-ES" sz="1000"/>
                        <a:t>
Celebramos el éxito humano. Nos enorgullece Soranyi La Paz Ramírez, subgerente de Infraestructura TI de nuestra institución, galardonada por sus aportes al desarrollo sostenible de nuestro país en el XXI Premio Nacional de la Juventud 2017, desarrollado por el Ministerio de la Juventud en el marco del Día Nacional de la Juventud #GenteBHDLeon #MejoraTuMundo</a:t>
                      </a:r>
                      <a:endParaRPr lang="en-US" sz="1000"/>
                    </a:p>
                  </a:txBody>
                  <a:tcPr/>
                </a:tc>
                <a:tc>
                  <a:txBody>
                    <a:bodyPr/>
                    <a:lstStyle/>
                    <a:p>
                      <a:r>
                        <a:rPr lang="en-US" sz="1000"/>
                        <a:t>128</a:t>
                      </a:r>
                      <a:endParaRPr lang="en-US" sz="1000"/>
                    </a:p>
                  </a:txBody>
                  <a:tcPr/>
                </a:tc>
                <a:tc>
                  <a:txBody>
                    <a:bodyPr/>
                    <a:lstStyle/>
                    <a:p>
                      <a:r>
                        <a:rPr lang="en-US" sz="1000"/>
                        <a:t>0</a:t>
                      </a:r>
                      <a:endParaRPr lang="en-US" sz="1000"/>
                    </a:p>
                  </a:txBody>
                  <a:tcPr/>
                </a:tc>
                <a:tc>
                  <a:txBody>
                    <a:bodyPr/>
                    <a:lstStyle/>
                    <a:p>
                      <a:r>
                        <a:rPr lang="en-US" sz="1000"/>
                        <a:t>0.4602%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53419078"/>
                  </a:ext>
                </a:extLst>
              </a:tr>
              <a:tr h="370840">
                <a:tc>
                  <a:txBody>
                    <a:bodyPr/>
                    <a:lstStyle/>
                    <a:p>
                      <a:r>
                        <a:rPr lang="es-ES" sz="1000" b="1"/>
                        <a:t>bhdleon (Banco BHD León) - 2017-01-28 21:21:29</a:t>
                      </a:r>
                      <a:r>
                        <a:rPr lang="es-ES" sz="1000"/>
                        <a:t>
Así se #Vivelapasión desde el Estadio Cibao. #CopaBHDLeon</a:t>
                      </a:r>
                      <a:endParaRPr lang="en-US" sz="1000"/>
                    </a:p>
                  </a:txBody>
                  <a:tcPr/>
                </a:tc>
                <a:tc>
                  <a:txBody>
                    <a:bodyPr/>
                    <a:lstStyle/>
                    <a:p>
                      <a:r>
                        <a:rPr lang="en-US" sz="1000"/>
                        <a:t>119</a:t>
                      </a:r>
                      <a:endParaRPr lang="en-US" sz="1000"/>
                    </a:p>
                  </a:txBody>
                  <a:tcPr/>
                </a:tc>
                <a:tc>
                  <a:txBody>
                    <a:bodyPr/>
                    <a:lstStyle/>
                    <a:p>
                      <a:r>
                        <a:rPr lang="en-US" sz="1000"/>
                        <a:t>0</a:t>
                      </a:r>
                      <a:endParaRPr lang="en-US" sz="1000"/>
                    </a:p>
                  </a:txBody>
                  <a:tcPr/>
                </a:tc>
                <a:tc>
                  <a:txBody>
                    <a:bodyPr/>
                    <a:lstStyle/>
                    <a:p>
                      <a:r>
                        <a:rPr lang="en-US" sz="1000"/>
                        <a:t>0.4303%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80050693"/>
                  </a:ext>
                </a:extLst>
              </a:tr>
              <a:tr h="370840">
                <a:tc>
                  <a:txBody>
                    <a:bodyPr/>
                    <a:lstStyle/>
                    <a:p>
                      <a:r>
                        <a:rPr lang="es-ES" sz="1000" b="1"/>
                        <a:t>bhdleon (Banco BHD León) - 2017-01-27 09:32:37</a:t>
                      </a:r>
                      <a:r>
                        <a:rPr lang="es-ES" sz="1000"/>
                        <a:t>
Sin importar el nivel de tus ingresos, siempre hay capacidad de ahorro. ¡Comienza hoy mismo y atrévete a mejorar tu mundo a través del ahorro #MujerMujer!</a:t>
                      </a:r>
                      <a:endParaRPr lang="en-US" sz="1000"/>
                    </a:p>
                  </a:txBody>
                  <a:tcPr/>
                </a:tc>
                <a:tc>
                  <a:txBody>
                    <a:bodyPr/>
                    <a:lstStyle/>
                    <a:p>
                      <a:r>
                        <a:rPr lang="en-US" sz="1000"/>
                        <a:t>101</a:t>
                      </a:r>
                      <a:endParaRPr lang="en-US" sz="1000"/>
                    </a:p>
                  </a:txBody>
                  <a:tcPr/>
                </a:tc>
                <a:tc>
                  <a:txBody>
                    <a:bodyPr/>
                    <a:lstStyle/>
                    <a:p>
                      <a:r>
                        <a:rPr lang="en-US" sz="1000"/>
                        <a:t>2</a:t>
                      </a:r>
                      <a:endParaRPr lang="en-US" sz="1000"/>
                    </a:p>
                  </a:txBody>
                  <a:tcPr/>
                </a:tc>
                <a:tc>
                  <a:txBody>
                    <a:bodyPr/>
                    <a:lstStyle/>
                    <a:p>
                      <a:r>
                        <a:rPr lang="en-US" sz="1000"/>
                        <a:t>0.3726%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56167192"/>
                  </a:ext>
                </a:extLst>
              </a:tr>
              <a:tr h="370840">
                <a:tc>
                  <a:txBody>
                    <a:bodyPr/>
                    <a:lstStyle/>
                    <a:p>
                      <a:r>
                        <a:rPr lang="es-ES" sz="1000" b="1"/>
                        <a:t>bhdleon (Banco BHD León) - 2017-02-04 17:35:40</a:t>
                      </a:r>
                      <a:r>
                        <a:rPr lang="es-ES" sz="1000"/>
                        <a:t>
Conversatorio Mujeres que Cambian el Mundo en @galeria360. 
Si eres una mujer que cambia el mundo, ¡postúlate! Si conoces a una mujer que cambia el mundo, ¡postúlala! mujeresquecambianelmundo.com.do #MujeresQueCambianElMundo</a:t>
                      </a:r>
                      <a:endParaRPr lang="en-US" sz="1000"/>
                    </a:p>
                  </a:txBody>
                  <a:tcPr/>
                </a:tc>
                <a:tc>
                  <a:txBody>
                    <a:bodyPr/>
                    <a:lstStyle/>
                    <a:p>
                      <a:r>
                        <a:rPr lang="en-US" sz="1000"/>
                        <a:t>97</a:t>
                      </a:r>
                      <a:endParaRPr lang="en-US" sz="1000"/>
                    </a:p>
                  </a:txBody>
                  <a:tcPr/>
                </a:tc>
                <a:tc>
                  <a:txBody>
                    <a:bodyPr/>
                    <a:lstStyle/>
                    <a:p>
                      <a:r>
                        <a:rPr lang="en-US" sz="1000"/>
                        <a:t>0</a:t>
                      </a:r>
                      <a:endParaRPr lang="en-US" sz="1000"/>
                    </a:p>
                  </a:txBody>
                  <a:tcPr/>
                </a:tc>
                <a:tc>
                  <a:txBody>
                    <a:bodyPr/>
                    <a:lstStyle/>
                    <a:p>
                      <a:r>
                        <a:rPr lang="en-US" sz="1000"/>
                        <a:t>0.3485%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75316019"/>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349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264</Words>
  <Application>Microsoft Office PowerPoint</Application>
  <PresentationFormat>On-screen Show (4:3)</PresentationFormat>
  <Paragraphs>105</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Reporte Instagram</vt:lpstr>
      <vt:lpstr>Key Metrics Table</vt:lpstr>
      <vt:lpstr>Key Metrics Radar</vt:lpstr>
      <vt:lpstr>Posts By Hour</vt:lpstr>
      <vt:lpstr>Interaction Rate By Hour</vt:lpstr>
      <vt:lpstr>Posts By Weekday</vt:lpstr>
      <vt:lpstr>Interaction Rate By Post Type</vt:lpstr>
      <vt:lpstr>Posts Type Distribution</vt:lpstr>
      <vt:lpstr>Interaction Rate By Weekday</vt:lpstr>
      <vt:lpstr>Interactions Distribution</vt:lpstr>
      <vt:lpstr>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2017-02-07T16:27:11Z</dcterms:created>
  <dcterms:modified xsi:type="dcterms:W3CDTF">2017-02-07T16:27:32Z</dcterms:modified>
</cp:coreProperties>
</file>