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4785-4570-B35D-A93EE4428767}"/>
            </c:ext>
          </c:extLst>
        </c:ser>
        <c:dLbls>
          <c:showLegendKey val="0"/>
          <c:showVal val="0"/>
          <c:showCatName val="0"/>
          <c:showSerName val="0"/>
          <c:showPercent val="0"/>
          <c:showBubbleSize val="0"/>
        </c:dLbls>
        <c:axId val="245440464"/>
        <c:axId val="245439808"/>
      </c:radarChart>
      <c:catAx>
        <c:axId val="24544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439808"/>
        <c:crosses val="autoZero"/>
        <c:auto val="1"/>
        <c:lblAlgn val="ctr"/>
        <c:lblOffset val="100"/>
        <c:noMultiLvlLbl val="0"/>
      </c:catAx>
      <c:valAx>
        <c:axId val="24543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44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27278</c:v>
                </c:pt>
                <c:pt idx="1">
                  <c:v>27299</c:v>
                </c:pt>
                <c:pt idx="2">
                  <c:v>27324</c:v>
                </c:pt>
                <c:pt idx="3">
                  <c:v>27337</c:v>
                </c:pt>
                <c:pt idx="4">
                  <c:v>27362</c:v>
                </c:pt>
                <c:pt idx="5">
                  <c:v>27376</c:v>
                </c:pt>
                <c:pt idx="6">
                  <c:v>27389</c:v>
                </c:pt>
                <c:pt idx="7">
                  <c:v>27410</c:v>
                </c:pt>
                <c:pt idx="8">
                  <c:v>27421</c:v>
                </c:pt>
                <c:pt idx="9">
                  <c:v>27430</c:v>
                </c:pt>
                <c:pt idx="10">
                  <c:v>27460</c:v>
                </c:pt>
                <c:pt idx="11">
                  <c:v>27472</c:v>
                </c:pt>
                <c:pt idx="12">
                  <c:v>27516</c:v>
                </c:pt>
                <c:pt idx="13">
                  <c:v>27534</c:v>
                </c:pt>
                <c:pt idx="14">
                  <c:v>27553</c:v>
                </c:pt>
                <c:pt idx="15">
                  <c:v>27571</c:v>
                </c:pt>
                <c:pt idx="16">
                  <c:v>27600</c:v>
                </c:pt>
                <c:pt idx="17">
                  <c:v>27628</c:v>
                </c:pt>
                <c:pt idx="18">
                  <c:v>27641</c:v>
                </c:pt>
                <c:pt idx="19">
                  <c:v>27655</c:v>
                </c:pt>
                <c:pt idx="20">
                  <c:v>27689</c:v>
                </c:pt>
                <c:pt idx="21">
                  <c:v>27731</c:v>
                </c:pt>
                <c:pt idx="22">
                  <c:v>27756</c:v>
                </c:pt>
                <c:pt idx="23">
                  <c:v>27785</c:v>
                </c:pt>
                <c:pt idx="24">
                  <c:v>27811</c:v>
                </c:pt>
                <c:pt idx="25">
                  <c:v>27815</c:v>
                </c:pt>
                <c:pt idx="26">
                  <c:v>27837</c:v>
                </c:pt>
                <c:pt idx="27">
                  <c:v>27836</c:v>
                </c:pt>
                <c:pt idx="28">
                  <c:v>27865</c:v>
                </c:pt>
              </c:numCache>
            </c:numRef>
          </c:val>
          <c:smooth val="0"/>
          <c:extLst>
            <c:ext xmlns:c16="http://schemas.microsoft.com/office/drawing/2014/chart" uri="{C3380CC4-5D6E-409C-BE32-E72D297353CC}">
              <c16:uniqueId val="{00000000-8F15-4C3F-BA4B-6C78B9B7A334}"/>
            </c:ext>
          </c:extLst>
        </c:ser>
        <c:dLbls>
          <c:showLegendKey val="0"/>
          <c:showVal val="0"/>
          <c:showCatName val="0"/>
          <c:showSerName val="0"/>
          <c:showPercent val="0"/>
          <c:showBubbleSize val="0"/>
        </c:dLbls>
        <c:smooth val="0"/>
        <c:axId val="274630520"/>
        <c:axId val="274636096"/>
      </c:lineChart>
      <c:catAx>
        <c:axId val="27463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6096"/>
        <c:crosses val="autoZero"/>
        <c:auto val="1"/>
        <c:lblAlgn val="ctr"/>
        <c:lblOffset val="100"/>
        <c:noMultiLvlLbl val="0"/>
      </c:catAx>
      <c:valAx>
        <c:axId val="27463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19</c:v>
                </c:pt>
                <c:pt idx="2">
                  <c:v>23</c:v>
                </c:pt>
                <c:pt idx="3">
                  <c:v>24</c:v>
                </c:pt>
                <c:pt idx="4">
                  <c:v>14</c:v>
                </c:pt>
                <c:pt idx="5">
                  <c:v>24</c:v>
                </c:pt>
                <c:pt idx="6">
                  <c:v>16</c:v>
                </c:pt>
              </c:numCache>
            </c:numRef>
          </c:val>
          <c:extLst>
            <c:ext xmlns:c16="http://schemas.microsoft.com/office/drawing/2014/chart" uri="{C3380CC4-5D6E-409C-BE32-E72D297353CC}">
              <c16:uniqueId val="{00000000-181E-43D6-B699-993D3DF647EB}"/>
            </c:ext>
          </c:extLst>
        </c:ser>
        <c:dLbls>
          <c:showLegendKey val="0"/>
          <c:showVal val="0"/>
          <c:showCatName val="0"/>
          <c:showSerName val="0"/>
          <c:showPercent val="0"/>
          <c:showBubbleSize val="0"/>
        </c:dLbls>
        <c:gapWidth val="219"/>
        <c:overlap val="-27"/>
        <c:axId val="238980928"/>
        <c:axId val="153073920"/>
      </c:barChart>
      <c:catAx>
        <c:axId val="23898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073920"/>
        <c:crosses val="autoZero"/>
        <c:auto val="1"/>
        <c:lblAlgn val="ctr"/>
        <c:lblOffset val="100"/>
        <c:noMultiLvlLbl val="0"/>
      </c:catAx>
      <c:valAx>
        <c:axId val="15307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8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3</c:v>
                </c:pt>
                <c:pt idx="3">
                  <c:v>0</c:v>
                </c:pt>
                <c:pt idx="4">
                  <c:v>0</c:v>
                </c:pt>
                <c:pt idx="5">
                  <c:v>0</c:v>
                </c:pt>
                <c:pt idx="6">
                  <c:v>0</c:v>
                </c:pt>
                <c:pt idx="7">
                  <c:v>0</c:v>
                </c:pt>
                <c:pt idx="8">
                  <c:v>0</c:v>
                </c:pt>
                <c:pt idx="9">
                  <c:v>0</c:v>
                </c:pt>
                <c:pt idx="10">
                  <c:v>4</c:v>
                </c:pt>
                <c:pt idx="11">
                  <c:v>16</c:v>
                </c:pt>
                <c:pt idx="12">
                  <c:v>13</c:v>
                </c:pt>
                <c:pt idx="13">
                  <c:v>10</c:v>
                </c:pt>
                <c:pt idx="14">
                  <c:v>26</c:v>
                </c:pt>
                <c:pt idx="15">
                  <c:v>1</c:v>
                </c:pt>
                <c:pt idx="16">
                  <c:v>4</c:v>
                </c:pt>
                <c:pt idx="17">
                  <c:v>3</c:v>
                </c:pt>
                <c:pt idx="18">
                  <c:v>4</c:v>
                </c:pt>
                <c:pt idx="19">
                  <c:v>3</c:v>
                </c:pt>
                <c:pt idx="20">
                  <c:v>1</c:v>
                </c:pt>
                <c:pt idx="21">
                  <c:v>2</c:v>
                </c:pt>
                <c:pt idx="22">
                  <c:v>1</c:v>
                </c:pt>
                <c:pt idx="23">
                  <c:v>2</c:v>
                </c:pt>
              </c:numCache>
            </c:numRef>
          </c:val>
          <c:smooth val="0"/>
          <c:extLst>
            <c:ext xmlns:c16="http://schemas.microsoft.com/office/drawing/2014/chart" uri="{C3380CC4-5D6E-409C-BE32-E72D297353CC}">
              <c16:uniqueId val="{00000000-FD32-4ECC-AC15-62E0FB5F93F7}"/>
            </c:ext>
          </c:extLst>
        </c:ser>
        <c:dLbls>
          <c:showLegendKey val="0"/>
          <c:showVal val="0"/>
          <c:showCatName val="0"/>
          <c:showSerName val="0"/>
          <c:showPercent val="0"/>
          <c:showBubbleSize val="0"/>
        </c:dLbls>
        <c:smooth val="0"/>
        <c:axId val="276750384"/>
        <c:axId val="276751696"/>
      </c:lineChart>
      <c:catAx>
        <c:axId val="27675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51696"/>
        <c:crosses val="autoZero"/>
        <c:auto val="1"/>
        <c:lblAlgn val="ctr"/>
        <c:lblOffset val="100"/>
        <c:noMultiLvlLbl val="0"/>
      </c:catAx>
      <c:valAx>
        <c:axId val="27675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5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1.5154813739719</c:v>
                </c:pt>
                <c:pt idx="3">
                  <c:v>0</c:v>
                </c:pt>
                <c:pt idx="4">
                  <c:v>0</c:v>
                </c:pt>
                <c:pt idx="5">
                  <c:v>0</c:v>
                </c:pt>
                <c:pt idx="6">
                  <c:v>0</c:v>
                </c:pt>
                <c:pt idx="7">
                  <c:v>0</c:v>
                </c:pt>
                <c:pt idx="8">
                  <c:v>0</c:v>
                </c:pt>
                <c:pt idx="9">
                  <c:v>0</c:v>
                </c:pt>
                <c:pt idx="10">
                  <c:v>0.31386066763425002</c:v>
                </c:pt>
                <c:pt idx="11">
                  <c:v>0.17529934687953999</c:v>
                </c:pt>
                <c:pt idx="12">
                  <c:v>0.15602322206096</c:v>
                </c:pt>
                <c:pt idx="13">
                  <c:v>0.15348330914368999</c:v>
                </c:pt>
                <c:pt idx="14">
                  <c:v>0.10550407502512001</c:v>
                </c:pt>
                <c:pt idx="15">
                  <c:v>0.11611030478955001</c:v>
                </c:pt>
                <c:pt idx="16">
                  <c:v>9.8875181422350994E-2</c:v>
                </c:pt>
                <c:pt idx="17">
                  <c:v>0.12699564586357001</c:v>
                </c:pt>
                <c:pt idx="18">
                  <c:v>0.19775036284469999</c:v>
                </c:pt>
                <c:pt idx="19">
                  <c:v>0.25036284470247</c:v>
                </c:pt>
                <c:pt idx="20">
                  <c:v>0.19230769230768999</c:v>
                </c:pt>
                <c:pt idx="21">
                  <c:v>0.21589259796807</c:v>
                </c:pt>
                <c:pt idx="22">
                  <c:v>1.0812772133527</c:v>
                </c:pt>
                <c:pt idx="23">
                  <c:v>0.38280116110305001</c:v>
                </c:pt>
              </c:numCache>
            </c:numRef>
          </c:val>
          <c:smooth val="0"/>
          <c:extLst>
            <c:ext xmlns:c16="http://schemas.microsoft.com/office/drawing/2014/chart" uri="{C3380CC4-5D6E-409C-BE32-E72D297353CC}">
              <c16:uniqueId val="{00000000-29D3-4521-ADF2-11B65D07CF67}"/>
            </c:ext>
          </c:extLst>
        </c:ser>
        <c:dLbls>
          <c:showLegendKey val="0"/>
          <c:showVal val="0"/>
          <c:showCatName val="0"/>
          <c:showSerName val="0"/>
          <c:showPercent val="0"/>
          <c:showBubbleSize val="0"/>
        </c:dLbls>
        <c:smooth val="0"/>
        <c:axId val="273723920"/>
        <c:axId val="273726872"/>
      </c:lineChart>
      <c:catAx>
        <c:axId val="27372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26872"/>
        <c:crosses val="autoZero"/>
        <c:auto val="1"/>
        <c:lblAlgn val="ctr"/>
        <c:lblOffset val="100"/>
        <c:noMultiLvlLbl val="0"/>
      </c:catAx>
      <c:valAx>
        <c:axId val="27372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2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16</c:v>
                </c:pt>
                <c:pt idx="2">
                  <c:v>16</c:v>
                </c:pt>
                <c:pt idx="3">
                  <c:v>6</c:v>
                </c:pt>
                <c:pt idx="4">
                  <c:v>21</c:v>
                </c:pt>
                <c:pt idx="5">
                  <c:v>10</c:v>
                </c:pt>
                <c:pt idx="6">
                  <c:v>9</c:v>
                </c:pt>
              </c:numCache>
            </c:numRef>
          </c:val>
          <c:extLst>
            <c:ext xmlns:c16="http://schemas.microsoft.com/office/drawing/2014/chart" uri="{C3380CC4-5D6E-409C-BE32-E72D297353CC}">
              <c16:uniqueId val="{00000000-42C8-474E-B203-161B04F228BE}"/>
            </c:ext>
          </c:extLst>
        </c:ser>
        <c:dLbls>
          <c:showLegendKey val="0"/>
          <c:showVal val="0"/>
          <c:showCatName val="0"/>
          <c:showSerName val="0"/>
          <c:showPercent val="0"/>
          <c:showBubbleSize val="0"/>
        </c:dLbls>
        <c:gapWidth val="219"/>
        <c:overlap val="-27"/>
        <c:axId val="273723264"/>
        <c:axId val="273724248"/>
      </c:barChart>
      <c:catAx>
        <c:axId val="27372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24248"/>
        <c:crosses val="autoZero"/>
        <c:auto val="1"/>
        <c:lblAlgn val="ctr"/>
        <c:lblOffset val="100"/>
        <c:noMultiLvlLbl val="0"/>
      </c:catAx>
      <c:valAx>
        <c:axId val="27372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2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0.19691801137025</c:v>
                </c:pt>
                <c:pt idx="1">
                  <c:v>0.40737871048426999</c:v>
                </c:pt>
              </c:numCache>
            </c:numRef>
          </c:val>
          <c:extLst>
            <c:ext xmlns:c16="http://schemas.microsoft.com/office/drawing/2014/chart" uri="{C3380CC4-5D6E-409C-BE32-E72D297353CC}">
              <c16:uniqueId val="{00000000-1239-4138-90EE-69AC7220B47B}"/>
            </c:ext>
          </c:extLst>
        </c:ser>
        <c:dLbls>
          <c:showLegendKey val="0"/>
          <c:showVal val="0"/>
          <c:showCatName val="0"/>
          <c:showSerName val="0"/>
          <c:showPercent val="0"/>
          <c:showBubbleSize val="0"/>
        </c:dLbls>
        <c:gapWidth val="219"/>
        <c:overlap val="-27"/>
        <c:axId val="276752680"/>
        <c:axId val="276753008"/>
      </c:barChart>
      <c:catAx>
        <c:axId val="27675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53008"/>
        <c:crosses val="autoZero"/>
        <c:auto val="1"/>
        <c:lblAlgn val="ctr"/>
        <c:lblOffset val="100"/>
        <c:noMultiLvlLbl val="0"/>
      </c:catAx>
      <c:valAx>
        <c:axId val="27675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5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86</c:v>
                </c:pt>
              </c:numCache>
            </c:numRef>
          </c:val>
          <c:extLst>
            <c:ext xmlns:c16="http://schemas.microsoft.com/office/drawing/2014/chart" uri="{C3380CC4-5D6E-409C-BE32-E72D297353CC}">
              <c16:uniqueId val="{00000000-5FDB-4ACA-8835-548CAF468C7A}"/>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7</c:v>
                </c:pt>
              </c:numCache>
            </c:numRef>
          </c:val>
          <c:extLst>
            <c:ext xmlns:c16="http://schemas.microsoft.com/office/drawing/2014/chart" uri="{C3380CC4-5D6E-409C-BE32-E72D297353CC}">
              <c16:uniqueId val="{00000001-5FDB-4ACA-8835-548CAF468C7A}"/>
            </c:ext>
          </c:extLst>
        </c:ser>
        <c:dLbls>
          <c:showLegendKey val="0"/>
          <c:showVal val="0"/>
          <c:showCatName val="0"/>
          <c:showSerName val="0"/>
          <c:showPercent val="0"/>
          <c:showBubbleSize val="0"/>
        </c:dLbls>
        <c:gapWidth val="150"/>
        <c:overlap val="100"/>
        <c:axId val="272193384"/>
        <c:axId val="272193712"/>
      </c:barChart>
      <c:catAx>
        <c:axId val="27219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93712"/>
        <c:crosses val="autoZero"/>
        <c:auto val="1"/>
        <c:lblAlgn val="ctr"/>
        <c:lblOffset val="100"/>
        <c:noMultiLvlLbl val="0"/>
      </c:catAx>
      <c:valAx>
        <c:axId val="272193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9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0.14507997533639999</c:v>
                </c:pt>
                <c:pt idx="1">
                  <c:v>0.13374560226325</c:v>
                </c:pt>
                <c:pt idx="2">
                  <c:v>0.16888215879002999</c:v>
                </c:pt>
                <c:pt idx="3">
                  <c:v>0.21943346269631001</c:v>
                </c:pt>
                <c:pt idx="4">
                  <c:v>0.15147040282145999</c:v>
                </c:pt>
                <c:pt idx="5">
                  <c:v>0.30249174857639999</c:v>
                </c:pt>
                <c:pt idx="6">
                  <c:v>0.58555890045499004</c:v>
                </c:pt>
              </c:numCache>
            </c:numRef>
          </c:val>
          <c:extLst>
            <c:ext xmlns:c16="http://schemas.microsoft.com/office/drawing/2014/chart" uri="{C3380CC4-5D6E-409C-BE32-E72D297353CC}">
              <c16:uniqueId val="{00000000-98EC-4D01-823B-46CD628B402A}"/>
            </c:ext>
          </c:extLst>
        </c:ser>
        <c:dLbls>
          <c:showLegendKey val="0"/>
          <c:showVal val="0"/>
          <c:showCatName val="0"/>
          <c:showSerName val="0"/>
          <c:showPercent val="0"/>
          <c:showBubbleSize val="0"/>
        </c:dLbls>
        <c:gapWidth val="219"/>
        <c:overlap val="-27"/>
        <c:axId val="274384360"/>
        <c:axId val="274387312"/>
      </c:barChart>
      <c:catAx>
        <c:axId val="27438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87312"/>
        <c:crosses val="autoZero"/>
        <c:auto val="1"/>
        <c:lblAlgn val="ctr"/>
        <c:lblOffset val="100"/>
        <c:noMultiLvlLbl val="0"/>
      </c:catAx>
      <c:valAx>
        <c:axId val="27438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5319</c:v>
                </c:pt>
              </c:numCache>
            </c:numRef>
          </c:val>
          <c:extLst>
            <c:ext xmlns:c16="http://schemas.microsoft.com/office/drawing/2014/chart" uri="{C3380CC4-5D6E-409C-BE32-E72D297353CC}">
              <c16:uniqueId val="{00000000-0B52-413D-B776-C36CC5CA471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143</c:v>
                </c:pt>
              </c:numCache>
            </c:numRef>
          </c:val>
          <c:extLst>
            <c:ext xmlns:c16="http://schemas.microsoft.com/office/drawing/2014/chart" uri="{C3380CC4-5D6E-409C-BE32-E72D297353CC}">
              <c16:uniqueId val="{00000001-0B52-413D-B776-C36CC5CA4712}"/>
            </c:ext>
          </c:extLst>
        </c:ser>
        <c:dLbls>
          <c:showLegendKey val="0"/>
          <c:showVal val="0"/>
          <c:showCatName val="0"/>
          <c:showSerName val="0"/>
          <c:showPercent val="0"/>
          <c:showBubbleSize val="0"/>
        </c:dLbls>
        <c:gapWidth val="150"/>
        <c:overlap val="100"/>
        <c:axId val="274384688"/>
        <c:axId val="274389608"/>
      </c:barChart>
      <c:catAx>
        <c:axId val="27438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89608"/>
        <c:crosses val="autoZero"/>
        <c:auto val="1"/>
        <c:lblAlgn val="ctr"/>
        <c:lblOffset val="100"/>
        <c:noMultiLvlLbl val="0"/>
      </c:catAx>
      <c:valAx>
        <c:axId val="27438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8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13801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9597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0132207"/>
                    </a:ext>
                  </a:extLst>
                </a:gridCol>
                <a:gridCol w="740664">
                  <a:extLst>
                    <a:ext uri="{9D8B030D-6E8A-4147-A177-3AD203B41FA5}">
                      <a16:colId xmlns:a16="http://schemas.microsoft.com/office/drawing/2014/main" val="2864589057"/>
                    </a:ext>
                  </a:extLst>
                </a:gridCol>
                <a:gridCol w="740664">
                  <a:extLst>
                    <a:ext uri="{9D8B030D-6E8A-4147-A177-3AD203B41FA5}">
                      <a16:colId xmlns:a16="http://schemas.microsoft.com/office/drawing/2014/main" val="1097862673"/>
                    </a:ext>
                  </a:extLst>
                </a:gridCol>
                <a:gridCol w="740664">
                  <a:extLst>
                    <a:ext uri="{9D8B030D-6E8A-4147-A177-3AD203B41FA5}">
                      <a16:colId xmlns:a16="http://schemas.microsoft.com/office/drawing/2014/main" val="3994586153"/>
                    </a:ext>
                  </a:extLst>
                </a:gridCol>
                <a:gridCol w="740664">
                  <a:extLst>
                    <a:ext uri="{9D8B030D-6E8A-4147-A177-3AD203B41FA5}">
                      <a16:colId xmlns:a16="http://schemas.microsoft.com/office/drawing/2014/main" val="3168642195"/>
                    </a:ext>
                  </a:extLst>
                </a:gridCol>
                <a:gridCol w="740664">
                  <a:extLst>
                    <a:ext uri="{9D8B030D-6E8A-4147-A177-3AD203B41FA5}">
                      <a16:colId xmlns:a16="http://schemas.microsoft.com/office/drawing/2014/main" val="1180729866"/>
                    </a:ext>
                  </a:extLst>
                </a:gridCol>
                <a:gridCol w="740664">
                  <a:extLst>
                    <a:ext uri="{9D8B030D-6E8A-4147-A177-3AD203B41FA5}">
                      <a16:colId xmlns:a16="http://schemas.microsoft.com/office/drawing/2014/main" val="4052929718"/>
                    </a:ext>
                  </a:extLst>
                </a:gridCol>
                <a:gridCol w="740664">
                  <a:extLst>
                    <a:ext uri="{9D8B030D-6E8A-4147-A177-3AD203B41FA5}">
                      <a16:colId xmlns:a16="http://schemas.microsoft.com/office/drawing/2014/main" val="1938652781"/>
                    </a:ext>
                  </a:extLst>
                </a:gridCol>
                <a:gridCol w="740664">
                  <a:extLst>
                    <a:ext uri="{9D8B030D-6E8A-4147-A177-3AD203B41FA5}">
                      <a16:colId xmlns:a16="http://schemas.microsoft.com/office/drawing/2014/main" val="177456779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4220544126"/>
                  </a:ext>
                </a:extLst>
              </a:tr>
              <a:tr h="370840">
                <a:tc>
                  <a:txBody>
                    <a:bodyPr/>
                    <a:lstStyle/>
                    <a:p>
                      <a:r>
                        <a:rPr lang="en-US" sz="1000"/>
                        <a:t>bhdleon (Banco BHD León)</a:t>
                      </a:r>
                      <a:endParaRPr lang="en-US" sz="1000"/>
                    </a:p>
                  </a:txBody>
                  <a:tcPr/>
                </a:tc>
                <a:tc>
                  <a:txBody>
                    <a:bodyPr/>
                    <a:lstStyle/>
                    <a:p>
                      <a:r>
                        <a:rPr lang="en-US" sz="1000"/>
                        <a:t>27865</a:t>
                      </a:r>
                      <a:endParaRPr lang="en-US" sz="1000"/>
                    </a:p>
                  </a:txBody>
                  <a:tcPr/>
                </a:tc>
                <a:tc>
                  <a:txBody>
                    <a:bodyPr/>
                    <a:lstStyle/>
                    <a:p>
                      <a:r>
                        <a:rPr lang="en-US" sz="1000"/>
                        <a:t>623</a:t>
                      </a:r>
                      <a:endParaRPr lang="en-US" sz="1000"/>
                    </a:p>
                  </a:txBody>
                  <a:tcPr/>
                </a:tc>
                <a:tc>
                  <a:txBody>
                    <a:bodyPr/>
                    <a:lstStyle/>
                    <a:p>
                      <a:r>
                        <a:rPr lang="en-US" sz="1000"/>
                        <a:t>86</a:t>
                      </a:r>
                      <a:endParaRPr lang="en-US" sz="1000"/>
                    </a:p>
                  </a:txBody>
                  <a:tcPr/>
                </a:tc>
                <a:tc>
                  <a:txBody>
                    <a:bodyPr/>
                    <a:lstStyle/>
                    <a:p>
                      <a:r>
                        <a:rPr lang="en-US" sz="1000"/>
                        <a:t>7</a:t>
                      </a:r>
                      <a:endParaRPr lang="en-US" sz="1000"/>
                    </a:p>
                  </a:txBody>
                  <a:tcPr/>
                </a:tc>
                <a:tc>
                  <a:txBody>
                    <a:bodyPr/>
                    <a:lstStyle/>
                    <a:p>
                      <a:r>
                        <a:rPr lang="en-US" sz="1000"/>
                        <a:t>93</a:t>
                      </a:r>
                      <a:endParaRPr lang="en-US" sz="1000"/>
                    </a:p>
                  </a:txBody>
                  <a:tcPr/>
                </a:tc>
                <a:tc>
                  <a:txBody>
                    <a:bodyPr/>
                    <a:lstStyle/>
                    <a:p>
                      <a:r>
                        <a:rPr lang="en-US" sz="1000"/>
                        <a:t>5319</a:t>
                      </a:r>
                      <a:endParaRPr lang="en-US" sz="1000"/>
                    </a:p>
                  </a:txBody>
                  <a:tcPr/>
                </a:tc>
                <a:tc>
                  <a:txBody>
                    <a:bodyPr/>
                    <a:lstStyle/>
                    <a:p>
                      <a:r>
                        <a:rPr lang="en-US" sz="1000"/>
                        <a:t>143</a:t>
                      </a:r>
                      <a:endParaRPr lang="en-US" sz="1000"/>
                    </a:p>
                  </a:txBody>
                  <a:tcPr/>
                </a:tc>
                <a:tc>
                  <a:txBody>
                    <a:bodyPr/>
                    <a:lstStyle/>
                    <a:p>
                      <a:r>
                        <a:rPr lang="en-US" sz="1000"/>
                        <a:t>0.2132%</a:t>
                      </a:r>
                      <a:endParaRPr lang="en-US" sz="1000"/>
                    </a:p>
                  </a:txBody>
                  <a:tcPr/>
                </a:tc>
                <a:extLst>
                  <a:ext uri="{0D108BD9-81ED-4DB2-BD59-A6C34878D82A}">
                    <a16:rowId xmlns:a16="http://schemas.microsoft.com/office/drawing/2014/main" val="584377593"/>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41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1942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066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4154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58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3000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87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2936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68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7951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32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23445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197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7845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58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7750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053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5860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575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900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032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593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7781875"/>
                    </a:ext>
                  </a:extLst>
                </a:gridCol>
                <a:gridCol w="987552">
                  <a:extLst>
                    <a:ext uri="{9D8B030D-6E8A-4147-A177-3AD203B41FA5}">
                      <a16:colId xmlns:a16="http://schemas.microsoft.com/office/drawing/2014/main" val="2298155636"/>
                    </a:ext>
                  </a:extLst>
                </a:gridCol>
                <a:gridCol w="987552">
                  <a:extLst>
                    <a:ext uri="{9D8B030D-6E8A-4147-A177-3AD203B41FA5}">
                      <a16:colId xmlns:a16="http://schemas.microsoft.com/office/drawing/2014/main" val="3052176425"/>
                    </a:ext>
                  </a:extLst>
                </a:gridCol>
                <a:gridCol w="987552">
                  <a:extLst>
                    <a:ext uri="{9D8B030D-6E8A-4147-A177-3AD203B41FA5}">
                      <a16:colId xmlns:a16="http://schemas.microsoft.com/office/drawing/2014/main" val="3111205981"/>
                    </a:ext>
                  </a:extLst>
                </a:gridCol>
                <a:gridCol w="987552">
                  <a:extLst>
                    <a:ext uri="{9D8B030D-6E8A-4147-A177-3AD203B41FA5}">
                      <a16:colId xmlns:a16="http://schemas.microsoft.com/office/drawing/2014/main" val="45977665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616179329"/>
                  </a:ext>
                </a:extLst>
              </a:tr>
              <a:tr h="370840">
                <a:tc>
                  <a:txBody>
                    <a:bodyPr/>
                    <a:lstStyle/>
                    <a:p>
                      <a:r>
                        <a:rPr lang="es-ES" sz="1000" b="1"/>
                        <a:t>bhdleon (Banco BHD León) - 2017-01-29 02:47:19</a:t>
                      </a:r>
                      <a:r>
                        <a:rPr lang="es-ES" sz="1000"/>
                        <a:t>
Momento de la entrega de la #CopaBHDLeon</a:t>
                      </a:r>
                      <a:endParaRPr lang="en-US" sz="1000"/>
                    </a:p>
                  </a:txBody>
                  <a:tcPr/>
                </a:tc>
                <a:tc>
                  <a:txBody>
                    <a:bodyPr/>
                    <a:lstStyle/>
                    <a:p>
                      <a:r>
                        <a:rPr lang="en-US" sz="1000"/>
                        <a:t>500</a:t>
                      </a:r>
                      <a:endParaRPr lang="en-US" sz="1000"/>
                    </a:p>
                  </a:txBody>
                  <a:tcPr/>
                </a:tc>
                <a:tc>
                  <a:txBody>
                    <a:bodyPr/>
                    <a:lstStyle/>
                    <a:p>
                      <a:r>
                        <a:rPr lang="en-US" sz="1000"/>
                        <a:t>1</a:t>
                      </a:r>
                      <a:endParaRPr lang="en-US" sz="1000"/>
                    </a:p>
                  </a:txBody>
                  <a:tcPr/>
                </a:tc>
                <a:tc>
                  <a:txBody>
                    <a:bodyPr/>
                    <a:lstStyle/>
                    <a:p>
                      <a:r>
                        <a:rPr lang="en-US" sz="1000"/>
                        <a:t>1.8094%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09025768"/>
                  </a:ext>
                </a:extLst>
              </a:tr>
              <a:tr h="370840">
                <a:tc>
                  <a:txBody>
                    <a:bodyPr/>
                    <a:lstStyle/>
                    <a:p>
                      <a:r>
                        <a:rPr lang="es-ES" sz="1000" b="1"/>
                        <a:t>bhdleon (Banco BHD León) - 2017-01-29 02:09:14</a:t>
                      </a:r>
                      <a:r>
                        <a:rPr lang="es-ES" sz="1000"/>
                        <a:t>
Así se vive la emoción desde el Clubhouse de los campeones @TigresdelLicey #CopaBHDLeon</a:t>
                      </a:r>
                      <a:endParaRPr lang="en-US" sz="1000"/>
                    </a:p>
                  </a:txBody>
                  <a:tcPr/>
                </a:tc>
                <a:tc>
                  <a:txBody>
                    <a:bodyPr/>
                    <a:lstStyle/>
                    <a:p>
                      <a:r>
                        <a:rPr lang="en-US" sz="1000"/>
                        <a:t>421</a:t>
                      </a:r>
                      <a:endParaRPr lang="en-US" sz="1000"/>
                    </a:p>
                  </a:txBody>
                  <a:tcPr/>
                </a:tc>
                <a:tc>
                  <a:txBody>
                    <a:bodyPr/>
                    <a:lstStyle/>
                    <a:p>
                      <a:r>
                        <a:rPr lang="en-US" sz="1000"/>
                        <a:t>5</a:t>
                      </a:r>
                      <a:endParaRPr lang="en-US" sz="1000"/>
                    </a:p>
                  </a:txBody>
                  <a:tcPr/>
                </a:tc>
                <a:tc>
                  <a:txBody>
                    <a:bodyPr/>
                    <a:lstStyle/>
                    <a:p>
                      <a:r>
                        <a:rPr lang="en-US" sz="1000"/>
                        <a:t>1.5385%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27206480"/>
                  </a:ext>
                </a:extLst>
              </a:tr>
              <a:tr h="370840">
                <a:tc>
                  <a:txBody>
                    <a:bodyPr/>
                    <a:lstStyle/>
                    <a:p>
                      <a:r>
                        <a:rPr lang="es-ES" sz="1000" b="1"/>
                        <a:t>bhdleon (Banco BHD León) - 2017-01-29 02:21:00</a:t>
                      </a:r>
                      <a:r>
                        <a:rPr lang="es-ES" sz="1000"/>
                        <a:t>
¡Felicitamos a los @TigresDelLicey! Equipo Campeón #CopaBHDLeon</a:t>
                      </a:r>
                      <a:endParaRPr lang="en-US" sz="1000"/>
                    </a:p>
                  </a:txBody>
                  <a:tcPr/>
                </a:tc>
                <a:tc>
                  <a:txBody>
                    <a:bodyPr/>
                    <a:lstStyle/>
                    <a:p>
                      <a:r>
                        <a:rPr lang="en-US" sz="1000"/>
                        <a:t>323</a:t>
                      </a:r>
                      <a:endParaRPr lang="en-US" sz="1000"/>
                    </a:p>
                  </a:txBody>
                  <a:tcPr/>
                </a:tc>
                <a:tc>
                  <a:txBody>
                    <a:bodyPr/>
                    <a:lstStyle/>
                    <a:p>
                      <a:r>
                        <a:rPr lang="en-US" sz="1000"/>
                        <a:t>3</a:t>
                      </a:r>
                      <a:endParaRPr lang="en-US" sz="1000"/>
                    </a:p>
                  </a:txBody>
                  <a:tcPr/>
                </a:tc>
                <a:tc>
                  <a:txBody>
                    <a:bodyPr/>
                    <a:lstStyle/>
                    <a:p>
                      <a:r>
                        <a:rPr lang="en-US" sz="1000"/>
                        <a:t>1.1774%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62305099"/>
                  </a:ext>
                </a:extLst>
              </a:tr>
              <a:tr h="370840">
                <a:tc>
                  <a:txBody>
                    <a:bodyPr/>
                    <a:lstStyle/>
                    <a:p>
                      <a:r>
                        <a:rPr lang="es-ES" sz="1000" b="1"/>
                        <a:t>bhdleon (Banco BHD León) - 2017-01-28 22:04:07</a:t>
                      </a:r>
                      <a:r>
                        <a:rPr lang="es-ES" sz="1000"/>
                        <a:t>
¡Playball! Así comienza el juego más emocionante de todos. #Vivelapasion #CopaBHDLeon</a:t>
                      </a:r>
                      <a:endParaRPr lang="en-US" sz="1000"/>
                    </a:p>
                  </a:txBody>
                  <a:tcPr/>
                </a:tc>
                <a:tc>
                  <a:txBody>
                    <a:bodyPr/>
                    <a:lstStyle/>
                    <a:p>
                      <a:r>
                        <a:rPr lang="en-US" sz="1000"/>
                        <a:t>295</a:t>
                      </a:r>
                      <a:endParaRPr lang="en-US" sz="1000"/>
                    </a:p>
                  </a:txBody>
                  <a:tcPr/>
                </a:tc>
                <a:tc>
                  <a:txBody>
                    <a:bodyPr/>
                    <a:lstStyle/>
                    <a:p>
                      <a:r>
                        <a:rPr lang="en-US" sz="1000"/>
                        <a:t>3</a:t>
                      </a:r>
                      <a:endParaRPr lang="en-US" sz="1000"/>
                    </a:p>
                  </a:txBody>
                  <a:tcPr/>
                </a:tc>
                <a:tc>
                  <a:txBody>
                    <a:bodyPr/>
                    <a:lstStyle/>
                    <a:p>
                      <a:r>
                        <a:rPr lang="en-US" sz="1000"/>
                        <a:t>1.0776%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75058454"/>
                  </a:ext>
                </a:extLst>
              </a:tr>
              <a:tr h="370840">
                <a:tc>
                  <a:txBody>
                    <a:bodyPr/>
                    <a:lstStyle/>
                    <a:p>
                      <a:r>
                        <a:rPr lang="es-ES" sz="1000" b="1"/>
                        <a:t>bhdleon (Banco BHD León) - 2017-01-26 10:56:14</a:t>
                      </a:r>
                      <a:r>
                        <a:rPr lang="es-ES" sz="1000"/>
                        <a:t>
Hoy conmemoramos el natalicio de #JuanPabloDuarte, generador de una gran idea:  la República Dominicana. #DiaDeDuarte</a:t>
                      </a:r>
                      <a:endParaRPr lang="en-US" sz="1000"/>
                    </a:p>
                  </a:txBody>
                  <a:tcPr/>
                </a:tc>
                <a:tc>
                  <a:txBody>
                    <a:bodyPr/>
                    <a:lstStyle/>
                    <a:p>
                      <a:r>
                        <a:rPr lang="en-US" sz="1000"/>
                        <a:t>240</a:t>
                      </a:r>
                      <a:endParaRPr lang="en-US" sz="1000"/>
                    </a:p>
                  </a:txBody>
                  <a:tcPr/>
                </a:tc>
                <a:tc>
                  <a:txBody>
                    <a:bodyPr/>
                    <a:lstStyle/>
                    <a:p>
                      <a:r>
                        <a:rPr lang="en-US" sz="1000"/>
                        <a:t>9</a:t>
                      </a:r>
                      <a:endParaRPr lang="en-US" sz="1000"/>
                    </a:p>
                  </a:txBody>
                  <a:tcPr/>
                </a:tc>
                <a:tc>
                  <a:txBody>
                    <a:bodyPr/>
                    <a:lstStyle/>
                    <a:p>
                      <a:r>
                        <a:rPr lang="en-US" sz="1000"/>
                        <a:t>0.9013%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86729128"/>
                  </a:ext>
                </a:extLst>
              </a:tr>
              <a:tr h="370840">
                <a:tc>
                  <a:txBody>
                    <a:bodyPr/>
                    <a:lstStyle/>
                    <a:p>
                      <a:r>
                        <a:rPr lang="es-ES" sz="1000" b="1"/>
                        <a:t>bhdleon (Banco BHD León) - 2017-01-18 14:25:15</a:t>
                      </a:r>
                      <a:r>
                        <a:rPr lang="es-ES" sz="1000"/>
                        <a:t>
#GenteBHDLeon #MujerMujer Pura Méndez y Awilda Florencio comparten con la Asociación de Mujeres del Cine ‏@amucine_ong una charla sobre #EducacionFinanciera orientada al ahorro y al presupuesto durante su desayuno anual.</a:t>
                      </a:r>
                      <a:endParaRPr lang="en-US" sz="1000"/>
                    </a:p>
                  </a:txBody>
                  <a:tcPr/>
                </a:tc>
                <a:tc>
                  <a:txBody>
                    <a:bodyPr/>
                    <a:lstStyle/>
                    <a:p>
                      <a:r>
                        <a:rPr lang="en-US" sz="1000"/>
                        <a:t>131</a:t>
                      </a:r>
                      <a:endParaRPr lang="en-US" sz="1000"/>
                    </a:p>
                  </a:txBody>
                  <a:tcPr/>
                </a:tc>
                <a:tc>
                  <a:txBody>
                    <a:bodyPr/>
                    <a:lstStyle/>
                    <a:p>
                      <a:r>
                        <a:rPr lang="en-US" sz="1000"/>
                        <a:t>1</a:t>
                      </a:r>
                      <a:endParaRPr lang="en-US" sz="1000"/>
                    </a:p>
                  </a:txBody>
                  <a:tcPr/>
                </a:tc>
                <a:tc>
                  <a:txBody>
                    <a:bodyPr/>
                    <a:lstStyle/>
                    <a:p>
                      <a:r>
                        <a:rPr lang="en-US" sz="1000"/>
                        <a:t>0.4812%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63680301"/>
                  </a:ext>
                </a:extLst>
              </a:tr>
              <a:tr h="370840">
                <a:tc>
                  <a:txBody>
                    <a:bodyPr/>
                    <a:lstStyle/>
                    <a:p>
                      <a:r>
                        <a:rPr lang="es-ES" sz="1000" b="1"/>
                        <a:t>bhdleon (Banco BHD León) - 2017-02-03 18:30:11</a:t>
                      </a:r>
                      <a:r>
                        <a:rPr lang="es-ES" sz="1000"/>
                        <a:t>
Celebramos el éxito humano. Nos enorgullece Soranyi La Paz Ramírez, subgerente de Infraestructura TI de nuestra institución, galardonada por sus aportes al desarrollo sostenible de nuestro país en el XXI Premio Nacional de la Juventud 2017, desarrollado por el Ministerio de la Juventud en el marco del Día Nacional de la Juventud #GenteBHDLeon #MejoraTuMundo</a:t>
                      </a:r>
                      <a:endParaRPr lang="en-US" sz="1000"/>
                    </a:p>
                  </a:txBody>
                  <a:tcPr/>
                </a:tc>
                <a:tc>
                  <a:txBody>
                    <a:bodyPr/>
                    <a:lstStyle/>
                    <a:p>
                      <a:r>
                        <a:rPr lang="en-US" sz="1000"/>
                        <a:t>128</a:t>
                      </a:r>
                      <a:endParaRPr lang="en-US" sz="1000"/>
                    </a:p>
                  </a:txBody>
                  <a:tcPr/>
                </a:tc>
                <a:tc>
                  <a:txBody>
                    <a:bodyPr/>
                    <a:lstStyle/>
                    <a:p>
                      <a:r>
                        <a:rPr lang="en-US" sz="1000"/>
                        <a:t>0</a:t>
                      </a:r>
                      <a:endParaRPr lang="en-US" sz="1000"/>
                    </a:p>
                  </a:txBody>
                  <a:tcPr/>
                </a:tc>
                <a:tc>
                  <a:txBody>
                    <a:bodyPr/>
                    <a:lstStyle/>
                    <a:p>
                      <a:r>
                        <a:rPr lang="en-US" sz="1000"/>
                        <a:t>0.4602%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15329017"/>
                  </a:ext>
                </a:extLst>
              </a:tr>
              <a:tr h="370840">
                <a:tc>
                  <a:txBody>
                    <a:bodyPr/>
                    <a:lstStyle/>
                    <a:p>
                      <a:r>
                        <a:rPr lang="es-ES" sz="1000" b="1"/>
                        <a:t>bhdleon (Banco BHD León) - 2017-01-28 23:21:29</a:t>
                      </a:r>
                      <a:r>
                        <a:rPr lang="es-ES" sz="1000"/>
                        <a:t>
Así se #Vivelapasión desde el Estadio Cibao. #CopaBHDLeon</a:t>
                      </a:r>
                      <a:endParaRPr lang="en-US" sz="1000"/>
                    </a:p>
                  </a:txBody>
                  <a:tcPr/>
                </a:tc>
                <a:tc>
                  <a:txBody>
                    <a:bodyPr/>
                    <a:lstStyle/>
                    <a:p>
                      <a:r>
                        <a:rPr lang="en-US" sz="1000"/>
                        <a:t>119</a:t>
                      </a:r>
                      <a:endParaRPr lang="en-US" sz="1000"/>
                    </a:p>
                  </a:txBody>
                  <a:tcPr/>
                </a:tc>
                <a:tc>
                  <a:txBody>
                    <a:bodyPr/>
                    <a:lstStyle/>
                    <a:p>
                      <a:r>
                        <a:rPr lang="en-US" sz="1000"/>
                        <a:t>0</a:t>
                      </a:r>
                      <a:endParaRPr lang="en-US" sz="1000"/>
                    </a:p>
                  </a:txBody>
                  <a:tcPr/>
                </a:tc>
                <a:tc>
                  <a:txBody>
                    <a:bodyPr/>
                    <a:lstStyle/>
                    <a:p>
                      <a:r>
                        <a:rPr lang="en-US" sz="1000"/>
                        <a:t>0.4303%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47351712"/>
                  </a:ext>
                </a:extLst>
              </a:tr>
              <a:tr h="370840">
                <a:tc>
                  <a:txBody>
                    <a:bodyPr/>
                    <a:lstStyle/>
                    <a:p>
                      <a:r>
                        <a:rPr lang="es-ES" sz="1000" b="1"/>
                        <a:t>bhdleon (Banco BHD León) - 2017-01-27 11:32:37</a:t>
                      </a:r>
                      <a:r>
                        <a:rPr lang="es-ES" sz="1000"/>
                        <a:t>
Sin importar el nivel de tus ingresos, siempre hay capacidad de ahorro. ¡Comienza hoy mismo y atrévete a mejorar tu mundo a través del ahorro #MujerMujer!</a:t>
                      </a:r>
                      <a:endParaRPr lang="en-US" sz="1000"/>
                    </a:p>
                  </a:txBody>
                  <a:tcPr/>
                </a:tc>
                <a:tc>
                  <a:txBody>
                    <a:bodyPr/>
                    <a:lstStyle/>
                    <a:p>
                      <a:r>
                        <a:rPr lang="en-US" sz="1000"/>
                        <a:t>101</a:t>
                      </a:r>
                      <a:endParaRPr lang="en-US" sz="1000"/>
                    </a:p>
                  </a:txBody>
                  <a:tcPr/>
                </a:tc>
                <a:tc>
                  <a:txBody>
                    <a:bodyPr/>
                    <a:lstStyle/>
                    <a:p>
                      <a:r>
                        <a:rPr lang="en-US" sz="1000"/>
                        <a:t>2</a:t>
                      </a:r>
                      <a:endParaRPr lang="en-US" sz="1000"/>
                    </a:p>
                  </a:txBody>
                  <a:tcPr/>
                </a:tc>
                <a:tc>
                  <a:txBody>
                    <a:bodyPr/>
                    <a:lstStyle/>
                    <a:p>
                      <a:r>
                        <a:rPr lang="en-US" sz="1000"/>
                        <a:t>0.3726%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45317253"/>
                  </a:ext>
                </a:extLst>
              </a:tr>
              <a:tr h="370840">
                <a:tc>
                  <a:txBody>
                    <a:bodyPr/>
                    <a:lstStyle/>
                    <a:p>
                      <a:r>
                        <a:rPr lang="es-ES" sz="1000" b="1"/>
                        <a:t>bhdleon (Banco BHD León) - 2017-02-04 19:35:40</a:t>
                      </a:r>
                      <a:r>
                        <a:rPr lang="es-ES" sz="1000"/>
                        <a:t>
Conversatorio Mujeres que Cambian el Mundo en @galeria360. 
Si eres una mujer que cambia el mundo, ¡postúlate! Si conoces a una mujer que cambia el mundo, ¡postúlala! mujeresquecambianelmundo.com.do #MujeresQueCambianElMundo</a:t>
                      </a:r>
                      <a:endParaRPr lang="en-US" sz="1000"/>
                    </a:p>
                  </a:txBody>
                  <a:tcPr/>
                </a:tc>
                <a:tc>
                  <a:txBody>
                    <a:bodyPr/>
                    <a:lstStyle/>
                    <a:p>
                      <a:r>
                        <a:rPr lang="en-US" sz="1000"/>
                        <a:t>97</a:t>
                      </a:r>
                      <a:endParaRPr lang="en-US" sz="1000"/>
                    </a:p>
                  </a:txBody>
                  <a:tcPr/>
                </a:tc>
                <a:tc>
                  <a:txBody>
                    <a:bodyPr/>
                    <a:lstStyle/>
                    <a:p>
                      <a:r>
                        <a:rPr lang="en-US" sz="1000"/>
                        <a:t>0</a:t>
                      </a:r>
                      <a:endParaRPr lang="en-US" sz="1000"/>
                    </a:p>
                  </a:txBody>
                  <a:tcPr/>
                </a:tc>
                <a:tc>
                  <a:txBody>
                    <a:bodyPr/>
                    <a:lstStyle/>
                    <a:p>
                      <a:r>
                        <a:rPr lang="en-US" sz="1000"/>
                        <a:t>0.3485%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50716728"/>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735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282</Words>
  <Application>Microsoft Office PowerPoint</Application>
  <PresentationFormat>On-screen Show (4:3)</PresentationFormat>
  <Paragraphs>111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Reporte Instagram</vt:lpstr>
      <vt:lpstr>Key Metrics Table</vt:lpstr>
      <vt:lpstr>Key Metrics Radar</vt:lpstr>
      <vt:lpstr>Followers Total</vt:lpstr>
      <vt:lpstr>Followers Change Per Weekday</vt:lpstr>
      <vt:lpstr>Posts By Hour</vt:lpstr>
      <vt:lpstr>Interaction Rate By Hour</vt:lpstr>
      <vt:lpstr>Posts By Weekday</vt:lpstr>
      <vt:lpstr>Interaction Rate By Post Type</vt:lpstr>
      <vt:lpstr>Posts Type Distribution</vt:lpstr>
      <vt:lpstr>Interaction Rate By Weekday</vt:lpstr>
      <vt:lpstr>Interactions Distribution</vt:lpstr>
      <vt:lpstr>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2017-02-07T12:37:42Z</dcterms:created>
  <dcterms:modified xsi:type="dcterms:W3CDTF">2017-02-07T12:38:02Z</dcterms:modified>
</cp:coreProperties>
</file>