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5894</c:v>
                </c:pt>
                <c:pt idx="1">
                  <c:v>5902</c:v>
                </c:pt>
                <c:pt idx="2">
                  <c:v>5908</c:v>
                </c:pt>
                <c:pt idx="3">
                  <c:v>5931</c:v>
                </c:pt>
                <c:pt idx="4">
                  <c:v>5943</c:v>
                </c:pt>
                <c:pt idx="5">
                  <c:v>5954</c:v>
                </c:pt>
                <c:pt idx="6">
                  <c:v>5959</c:v>
                </c:pt>
                <c:pt idx="7">
                  <c:v>5961</c:v>
                </c:pt>
                <c:pt idx="8">
                  <c:v>5967</c:v>
                </c:pt>
                <c:pt idx="9">
                  <c:v>5974</c:v>
                </c:pt>
                <c:pt idx="10">
                  <c:v>5987</c:v>
                </c:pt>
                <c:pt idx="11">
                  <c:v>5998</c:v>
                </c:pt>
                <c:pt idx="12">
                  <c:v>6008</c:v>
                </c:pt>
                <c:pt idx="13">
                  <c:v>6015</c:v>
                </c:pt>
                <c:pt idx="14">
                  <c:v>6021</c:v>
                </c:pt>
                <c:pt idx="15">
                  <c:v>6043</c:v>
                </c:pt>
                <c:pt idx="16">
                  <c:v>6074</c:v>
                </c:pt>
                <c:pt idx="17">
                  <c:v>6114</c:v>
                </c:pt>
                <c:pt idx="18">
                  <c:v>6135</c:v>
                </c:pt>
                <c:pt idx="19">
                  <c:v>6147</c:v>
                </c:pt>
                <c:pt idx="20">
                  <c:v>6151</c:v>
                </c:pt>
                <c:pt idx="21">
                  <c:v>6153</c:v>
                </c:pt>
                <c:pt idx="22">
                  <c:v>6163</c:v>
                </c:pt>
                <c:pt idx="23">
                  <c:v>6186</c:v>
                </c:pt>
                <c:pt idx="24">
                  <c:v>6201</c:v>
                </c:pt>
                <c:pt idx="25">
                  <c:v>6216</c:v>
                </c:pt>
                <c:pt idx="26">
                  <c:v>6220</c:v>
                </c:pt>
                <c:pt idx="27">
                  <c:v>6225</c:v>
                </c:pt>
                <c:pt idx="28">
                  <c:v>6229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2-4393-86BB-97C7DB88D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261776"/>
        <c:axId val="158260792"/>
      </c:lineChart>
      <c:catAx>
        <c:axId val="15826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260792"/>
        <c:crosses val="autoZero"/>
        <c:auto val="1"/>
        <c:lblAlgn val="ctr"/>
        <c:lblOffset val="100"/>
        <c:noMultiLvlLbl val="0"/>
      </c:catAx>
      <c:valAx>
        <c:axId val="15826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26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Status Updates</c:v>
                </c:pt>
                <c:pt idx="2">
                  <c:v>Job Updates</c:v>
                </c:pt>
                <c:pt idx="3">
                  <c:v>Interactions</c:v>
                </c:pt>
                <c:pt idx="4">
                  <c:v>Interaction Rate</c:v>
                </c:pt>
                <c:pt idx="5">
                  <c:v>Followers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D0-42F8-9439-8CB134FA5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8260464"/>
        <c:axId val="234875752"/>
      </c:radarChart>
      <c:catAx>
        <c:axId val="15826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75752"/>
        <c:crosses val="autoZero"/>
        <c:auto val="1"/>
        <c:lblAlgn val="ctr"/>
        <c:lblOffset val="100"/>
        <c:noMultiLvlLbl val="0"/>
      </c:catAx>
      <c:valAx>
        <c:axId val="23487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26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0.10190217391304</c:v>
                </c:pt>
                <c:pt idx="1">
                  <c:v>0.13573125212080001</c:v>
                </c:pt>
                <c:pt idx="2">
                  <c:v>0.10166045408336</c:v>
                </c:pt>
                <c:pt idx="3">
                  <c:v>0.38930264048746999</c:v>
                </c:pt>
                <c:pt idx="4">
                  <c:v>0.20232675771371</c:v>
                </c:pt>
                <c:pt idx="5">
                  <c:v>0.18509170452633</c:v>
                </c:pt>
                <c:pt idx="6">
                  <c:v>8.3977158212966002E-2</c:v>
                </c:pt>
                <c:pt idx="7">
                  <c:v>3.3562678301728002E-2</c:v>
                </c:pt>
                <c:pt idx="8">
                  <c:v>0.10065425264217</c:v>
                </c:pt>
                <c:pt idx="9">
                  <c:v>0.11731188201775999</c:v>
                </c:pt>
                <c:pt idx="10">
                  <c:v>0.21760964178105</c:v>
                </c:pt>
                <c:pt idx="11">
                  <c:v>0.18373141807248999</c:v>
                </c:pt>
                <c:pt idx="12">
                  <c:v>0.16672224074691999</c:v>
                </c:pt>
                <c:pt idx="13">
                  <c:v>0.11651131824234</c:v>
                </c:pt>
                <c:pt idx="14">
                  <c:v>9.9750623441396E-2</c:v>
                </c:pt>
                <c:pt idx="15">
                  <c:v>0.365387809334</c:v>
                </c:pt>
                <c:pt idx="16">
                  <c:v>0.51299023663743004</c:v>
                </c:pt>
                <c:pt idx="17">
                  <c:v>0.65854461639775996</c:v>
                </c:pt>
                <c:pt idx="18">
                  <c:v>0.34347399411187002</c:v>
                </c:pt>
                <c:pt idx="19">
                  <c:v>0.19559902200488999</c:v>
                </c:pt>
                <c:pt idx="20">
                  <c:v>6.5072393037253998E-2</c:v>
                </c:pt>
                <c:pt idx="21">
                  <c:v>3.2515038205170002E-2</c:v>
                </c:pt>
                <c:pt idx="22">
                  <c:v>0.16252234682269001</c:v>
                </c:pt>
                <c:pt idx="23">
                  <c:v>0.37319487262696999</c:v>
                </c:pt>
                <c:pt idx="24">
                  <c:v>0.24248302618817</c:v>
                </c:pt>
                <c:pt idx="25">
                  <c:v>0.24189646831156</c:v>
                </c:pt>
                <c:pt idx="26">
                  <c:v>6.4350064350064004E-2</c:v>
                </c:pt>
                <c:pt idx="27">
                  <c:v>8.0385852090032003E-2</c:v>
                </c:pt>
                <c:pt idx="28">
                  <c:v>6.4257028112450001E-2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E3-4E83-805E-0549022800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877064"/>
        <c:axId val="234882968"/>
      </c:lineChart>
      <c:catAx>
        <c:axId val="23487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82968"/>
        <c:crosses val="autoZero"/>
        <c:auto val="1"/>
        <c:lblAlgn val="ctr"/>
        <c:lblOffset val="100"/>
        <c:noMultiLvlLbl val="0"/>
      </c:catAx>
      <c:valAx>
        <c:axId val="23488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7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6</c:v>
                </c:pt>
                <c:pt idx="1">
                  <c:v>8</c:v>
                </c:pt>
                <c:pt idx="2">
                  <c:v>6</c:v>
                </c:pt>
                <c:pt idx="3">
                  <c:v>23</c:v>
                </c:pt>
                <c:pt idx="4">
                  <c:v>12</c:v>
                </c:pt>
                <c:pt idx="5">
                  <c:v>11</c:v>
                </c:pt>
                <c:pt idx="6">
                  <c:v>5</c:v>
                </c:pt>
                <c:pt idx="7">
                  <c:v>2</c:v>
                </c:pt>
                <c:pt idx="8">
                  <c:v>6</c:v>
                </c:pt>
                <c:pt idx="9">
                  <c:v>7</c:v>
                </c:pt>
                <c:pt idx="10">
                  <c:v>13</c:v>
                </c:pt>
                <c:pt idx="11">
                  <c:v>11</c:v>
                </c:pt>
                <c:pt idx="12">
                  <c:v>10</c:v>
                </c:pt>
                <c:pt idx="13">
                  <c:v>7</c:v>
                </c:pt>
                <c:pt idx="14">
                  <c:v>6</c:v>
                </c:pt>
                <c:pt idx="15">
                  <c:v>22</c:v>
                </c:pt>
                <c:pt idx="16">
                  <c:v>31</c:v>
                </c:pt>
                <c:pt idx="17">
                  <c:v>40</c:v>
                </c:pt>
                <c:pt idx="18">
                  <c:v>21</c:v>
                </c:pt>
                <c:pt idx="19">
                  <c:v>12</c:v>
                </c:pt>
                <c:pt idx="20">
                  <c:v>4</c:v>
                </c:pt>
                <c:pt idx="21">
                  <c:v>2</c:v>
                </c:pt>
                <c:pt idx="22">
                  <c:v>10</c:v>
                </c:pt>
                <c:pt idx="23">
                  <c:v>23</c:v>
                </c:pt>
                <c:pt idx="24">
                  <c:v>15</c:v>
                </c:pt>
                <c:pt idx="25">
                  <c:v>15</c:v>
                </c:pt>
                <c:pt idx="26">
                  <c:v>4</c:v>
                </c:pt>
                <c:pt idx="27">
                  <c:v>5</c:v>
                </c:pt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9C-4F9A-B744-AF89BB857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677144"/>
        <c:axId val="232674520"/>
      </c:lineChart>
      <c:catAx>
        <c:axId val="23267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74520"/>
        <c:crosses val="autoZero"/>
        <c:auto val="1"/>
        <c:lblAlgn val="ctr"/>
        <c:lblOffset val="100"/>
        <c:noMultiLvlLbl val="0"/>
      </c:catAx>
      <c:valAx>
        <c:axId val="23267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7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12</c:v>
                </c:pt>
                <c:pt idx="2">
                  <c:v>17</c:v>
                </c:pt>
                <c:pt idx="3">
                  <c:v>23</c:v>
                </c:pt>
                <c:pt idx="4">
                  <c:v>15</c:v>
                </c:pt>
                <c:pt idx="5">
                  <c:v>9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C4-4C9B-B8A1-4733A055CA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341936"/>
        <c:axId val="270343576"/>
      </c:barChart>
      <c:catAx>
        <c:axId val="27034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43576"/>
        <c:crosses val="autoZero"/>
        <c:auto val="1"/>
        <c:lblAlgn val="ctr"/>
        <c:lblOffset val="100"/>
        <c:noMultiLvlLbl val="0"/>
      </c:catAx>
      <c:valAx>
        <c:axId val="27034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4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4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78-4484-91BD-7A3BE35C7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344232"/>
        <c:axId val="270345544"/>
      </c:lineChart>
      <c:catAx>
        <c:axId val="27034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45544"/>
        <c:crosses val="autoZero"/>
        <c:auto val="1"/>
        <c:lblAlgn val="ctr"/>
        <c:lblOffset val="100"/>
        <c:noMultiLvlLbl val="0"/>
      </c:catAx>
      <c:valAx>
        <c:axId val="27034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4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5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ED-430E-8CB0-60B8E5CE3C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354400"/>
        <c:axId val="270355056"/>
      </c:lineChart>
      <c:catAx>
        <c:axId val="27035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55056"/>
        <c:crosses val="autoZero"/>
        <c:auto val="1"/>
        <c:lblAlgn val="ctr"/>
        <c:lblOffset val="100"/>
        <c:noMultiLvlLbl val="0"/>
      </c:catAx>
      <c:valAx>
        <c:axId val="27035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5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14-42B4-AC24-ACED4E9D3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701248"/>
        <c:axId val="278701576"/>
      </c:barChart>
      <c:catAx>
        <c:axId val="27870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01576"/>
        <c:crosses val="autoZero"/>
        <c:auto val="1"/>
        <c:lblAlgn val="ctr"/>
        <c:lblOffset val="100"/>
        <c:noMultiLvlLbl val="0"/>
      </c:catAx>
      <c:valAx>
        <c:axId val="27870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0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C4-4FDD-A65B-CEB6B908B4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C4-4FDD-A65B-CEB6B908B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694688"/>
        <c:axId val="278688456"/>
      </c:barChart>
      <c:catAx>
        <c:axId val="27869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88456"/>
        <c:crosses val="autoZero"/>
        <c:auto val="1"/>
        <c:lblAlgn val="ctr"/>
        <c:lblOffset val="100"/>
        <c:noMultiLvlLbl val="0"/>
      </c:catAx>
      <c:valAx>
        <c:axId val="27868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9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2C-47D8-8087-CE2DA32C0D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2C-47D8-8087-CE2DA32C0D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2C-47D8-8087-CE2DA32C0D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2C-47D8-8087-CE2DA32C0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676488"/>
        <c:axId val="232676816"/>
      </c:barChart>
      <c:catAx>
        <c:axId val="23267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76816"/>
        <c:crosses val="autoZero"/>
        <c:auto val="1"/>
        <c:lblAlgn val="ctr"/>
        <c:lblOffset val="100"/>
        <c:noMultiLvlLbl val="0"/>
      </c:catAx>
      <c:valAx>
        <c:axId val="23267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7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0.42249409616646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A3-4DCB-B2FC-2DE83E4D8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261448"/>
        <c:axId val="273983304"/>
      </c:barChart>
      <c:catAx>
        <c:axId val="15826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83304"/>
        <c:crosses val="autoZero"/>
        <c:auto val="1"/>
        <c:lblAlgn val="ctr"/>
        <c:lblOffset val="100"/>
        <c:noMultiLvlLbl val="0"/>
      </c:catAx>
      <c:valAx>
        <c:axId val="27398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26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0.23765065353930001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0.1510067114094</c:v>
                </c:pt>
                <c:pt idx="8">
                  <c:v>0.55331991951710002</c:v>
                </c:pt>
                <c:pt idx="9">
                  <c:v>0</c:v>
                </c:pt>
                <c:pt idx="10">
                  <c:v>0</c:v>
                </c:pt>
                <c:pt idx="11">
                  <c:v>0.95126835781040997</c:v>
                </c:pt>
                <c:pt idx="12">
                  <c:v>0</c:v>
                </c:pt>
                <c:pt idx="13">
                  <c:v>0</c:v>
                </c:pt>
                <c:pt idx="14">
                  <c:v>0.19940179461615001</c:v>
                </c:pt>
                <c:pt idx="15">
                  <c:v>0.59681697612731999</c:v>
                </c:pt>
                <c:pt idx="16">
                  <c:v>0</c:v>
                </c:pt>
                <c:pt idx="17">
                  <c:v>0.60715457827371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0.19505851755527001</c:v>
                </c:pt>
                <c:pt idx="22">
                  <c:v>0</c:v>
                </c:pt>
                <c:pt idx="23">
                  <c:v>0</c:v>
                </c:pt>
                <c:pt idx="24">
                  <c:v>0.74277409979009001</c:v>
                </c:pt>
                <c:pt idx="25">
                  <c:v>0</c:v>
                </c:pt>
                <c:pt idx="26">
                  <c:v>0.12865873271148001</c:v>
                </c:pt>
                <c:pt idx="27">
                  <c:v>6.4288010286081998E-2</c:v>
                </c:pt>
                <c:pt idx="28">
                  <c:v>0.12847277982977001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40-4468-AF90-35CA50CD4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74448"/>
        <c:axId val="273978712"/>
      </c:lineChart>
      <c:catAx>
        <c:axId val="27397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78712"/>
        <c:crosses val="autoZero"/>
        <c:auto val="1"/>
        <c:lblAlgn val="ctr"/>
        <c:lblOffset val="100"/>
        <c:noMultiLvlLbl val="0"/>
      </c:catAx>
      <c:valAx>
        <c:axId val="27397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7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0.18148820326678999</c:v>
                </c:pt>
                <c:pt idx="1">
                  <c:v>0.58406203596766004</c:v>
                </c:pt>
                <c:pt idx="3">
                  <c:v>0.68470549414287996</c:v>
                </c:pt>
                <c:pt idx="4">
                  <c:v>0.94043887147335004</c:v>
                </c:pt>
                <c:pt idx="5">
                  <c:v>0.13199142055766</c:v>
                </c:pt>
                <c:pt idx="6">
                  <c:v>6.5995710278831998E-2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9B-41B2-8B3C-0AB3E9D3E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975432"/>
        <c:axId val="273979368"/>
      </c:barChart>
      <c:catAx>
        <c:axId val="27397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79368"/>
        <c:crosses val="autoZero"/>
        <c:auto val="1"/>
        <c:lblAlgn val="ctr"/>
        <c:lblOffset val="100"/>
        <c:noMultiLvlLbl val="0"/>
      </c:catAx>
      <c:valAx>
        <c:axId val="27397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7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9.8993565418247997E-2</c:v>
                </c:pt>
                <c:pt idx="11">
                  <c:v>0.57746246493978004</c:v>
                </c:pt>
                <c:pt idx="12">
                  <c:v>0.18148820326678999</c:v>
                </c:pt>
                <c:pt idx="13">
                  <c:v>0.51146675466095004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0.70395424297421005</c:v>
                </c:pt>
                <c:pt idx="19">
                  <c:v>0.94043887147335004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79-4FFE-8B6F-F579780673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86256"/>
        <c:axId val="273985928"/>
      </c:lineChart>
      <c:catAx>
        <c:axId val="27398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85928"/>
        <c:crosses val="autoZero"/>
        <c:auto val="1"/>
        <c:lblAlgn val="ctr"/>
        <c:lblOffset val="100"/>
        <c:noMultiLvlLbl val="0"/>
      </c:catAx>
      <c:valAx>
        <c:axId val="27398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8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</c:v>
                </c:pt>
                <c:pt idx="8">
                  <c:v>33</c:v>
                </c:pt>
                <c:pt idx="9">
                  <c:v>0</c:v>
                </c:pt>
                <c:pt idx="10">
                  <c:v>0</c:v>
                </c:pt>
                <c:pt idx="11">
                  <c:v>57</c:v>
                </c:pt>
                <c:pt idx="12">
                  <c:v>0</c:v>
                </c:pt>
                <c:pt idx="13">
                  <c:v>0</c:v>
                </c:pt>
                <c:pt idx="14">
                  <c:v>12</c:v>
                </c:pt>
                <c:pt idx="15">
                  <c:v>36</c:v>
                </c:pt>
                <c:pt idx="16">
                  <c:v>0</c:v>
                </c:pt>
                <c:pt idx="17">
                  <c:v>37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12</c:v>
                </c:pt>
                <c:pt idx="22">
                  <c:v>0</c:v>
                </c:pt>
                <c:pt idx="23">
                  <c:v>0</c:v>
                </c:pt>
                <c:pt idx="24">
                  <c:v>46</c:v>
                </c:pt>
                <c:pt idx="25">
                  <c:v>0</c:v>
                </c:pt>
                <c:pt idx="26">
                  <c:v>8</c:v>
                </c:pt>
                <c:pt idx="27">
                  <c:v>4</c:v>
                </c:pt>
                <c:pt idx="28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5E-4639-8670-E19599260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89208"/>
        <c:axId val="273984616"/>
      </c:lineChart>
      <c:catAx>
        <c:axId val="27398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84616"/>
        <c:crosses val="autoZero"/>
        <c:auto val="1"/>
        <c:lblAlgn val="ctr"/>
        <c:lblOffset val="100"/>
        <c:noMultiLvlLbl val="0"/>
      </c:catAx>
      <c:valAx>
        <c:axId val="27398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8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</c:v>
                </c:pt>
                <c:pt idx="8">
                  <c:v>33</c:v>
                </c:pt>
                <c:pt idx="9">
                  <c:v>0</c:v>
                </c:pt>
                <c:pt idx="10">
                  <c:v>0</c:v>
                </c:pt>
                <c:pt idx="11">
                  <c:v>54</c:v>
                </c:pt>
                <c:pt idx="12">
                  <c:v>0</c:v>
                </c:pt>
                <c:pt idx="13">
                  <c:v>0</c:v>
                </c:pt>
                <c:pt idx="14">
                  <c:v>12</c:v>
                </c:pt>
                <c:pt idx="15">
                  <c:v>32</c:v>
                </c:pt>
                <c:pt idx="16">
                  <c:v>0</c:v>
                </c:pt>
                <c:pt idx="17">
                  <c:v>37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12</c:v>
                </c:pt>
                <c:pt idx="22">
                  <c:v>0</c:v>
                </c:pt>
                <c:pt idx="23">
                  <c:v>0</c:v>
                </c:pt>
                <c:pt idx="24">
                  <c:v>45</c:v>
                </c:pt>
                <c:pt idx="25">
                  <c:v>0</c:v>
                </c:pt>
                <c:pt idx="26">
                  <c:v>8</c:v>
                </c:pt>
                <c:pt idx="27">
                  <c:v>4</c:v>
                </c:pt>
                <c:pt idx="28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D7-4C3A-AC5F-81DDDFC18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702888"/>
        <c:axId val="278703216"/>
      </c:lineChart>
      <c:catAx>
        <c:axId val="27870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03216"/>
        <c:crosses val="autoZero"/>
        <c:auto val="1"/>
        <c:lblAlgn val="ctr"/>
        <c:lblOffset val="100"/>
        <c:noMultiLvlLbl val="0"/>
      </c:catAx>
      <c:valAx>
        <c:axId val="27870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0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52-49AE-8FCB-480019F4A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281720"/>
        <c:axId val="237273192"/>
      </c:lineChart>
      <c:catAx>
        <c:axId val="23728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73192"/>
        <c:crosses val="autoZero"/>
        <c:auto val="1"/>
        <c:lblAlgn val="ctr"/>
        <c:lblOffset val="100"/>
        <c:noMultiLvlLbl val="0"/>
      </c:catAx>
      <c:valAx>
        <c:axId val="23727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8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87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248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224385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890682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32986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337842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113502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818278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80750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30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8642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837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7039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344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7106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7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1502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649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4818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510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788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822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8917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769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0428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67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9709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06000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8851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7469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70337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1071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9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- 2017-01-20 19:25:18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537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18:19:44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60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- 2017-02-02 18:09:25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75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13:33:48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26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- 2017-01-26 11:00:03</a:t>
                      </a:r>
                      <a:r>
                        <a:rPr lang="es-ES" sz="1000"/>
                        <a:t>
Hoy conmemoramos el natalicio de #JuanPabloDuarte, generador de una gran idea:  la República Dominicana.</a:t>
                      </a:r>
                    </a:p>
                    <a:p>
                      <a:r>
                        <a:rPr lang="es-ES" sz="1000"/>
                        <a:t>#DiaDeDuarte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85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- 2017-01-17 11:49:26</a:t>
                      </a:r>
                      <a:r>
                        <a:rPr lang="es-ES" sz="1000"/>
                        <a:t>
Te invitamos a la exposición fotográfica de #MujeresQueCambianElMundo, Segunda Edición.</a:t>
                      </a:r>
                    </a:p>
                    <a:p>
                      <a:r>
                        <a:rPr lang="es-ES" sz="1000"/>
                        <a:t>Del 17 al 28 de Febrero 2017, Pasillo Este de Galería 360.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3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18:17:07</a:t>
                      </a:r>
                      <a:r>
                        <a:rPr lang="es-ES" sz="1000"/>
                        <a:t>
Posición Vacante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44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- 2017-01-24 13:04:15</a:t>
                      </a:r>
                      <a:r>
                        <a:rPr lang="es-ES" sz="1000"/>
                        <a:t>
Fecha límite de recepción de CVs hasta el miércoles 25 de enero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83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- 2017-01-09 12:01:03</a:t>
                      </a:r>
                      <a:r>
                        <a:rPr lang="es-ES" sz="1000"/>
                        <a:t>
Alcanza tus metas programando tus ahorros con nuestra Super Cuenta BHD León que te permite ahorrar de manera automática y recurrente cuando recibes el pago de tu salario.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86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- 2017-01-23 12:01:05</a:t>
                      </a:r>
                      <a:r>
                        <a:rPr lang="es-ES" sz="1000"/>
                        <a:t>
Adquiere cualquiera de nuestros planes de seguros con las mejores condiciones y atractivas tarifas.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6799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102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3350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611025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6460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3578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6981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1386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93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- 2017-01-30 12:01:06</a:t>
                      </a:r>
                      <a:r>
                        <a:rPr lang="es-ES" sz="1000"/>
                        <a:t>
Mantenga asegurada a su empresa y a sus colaboradores con los mejores planes de protección a través de MAPFRE BHD.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2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- 2017-01-16 12:01:05</a:t>
                      </a:r>
                      <a:r>
                        <a:rPr lang="es-ES" sz="1000"/>
                        <a:t>
Disfruta de las facilidades de nuestros Préstamos Hipotecario y de Vehículos con cuotas flexibles y de nuestras Tarjetas de Crédito locales e Internacionales según tu estilo de vida.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2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- 2017-02-04 10:01:05</a:t>
                      </a:r>
                      <a:r>
                        <a:rPr lang="es-ES" sz="1000"/>
                        <a:t>
Sucursales disponibles el día de hoy: http://bit.ly/1UUlgDd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83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- 2017-02-06 12:01:07</a:t>
                      </a:r>
                      <a:r>
                        <a:rPr lang="es-ES" sz="1000"/>
                        <a:t>
Tenemos al alcance de sus colaboradores instrumentos para rentabilizar sus ahorros  a través de BHD Fondos.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19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- 2017-02-05 10:01:05</a:t>
                      </a:r>
                      <a:r>
                        <a:rPr lang="es-ES" sz="1000"/>
                        <a:t>
Sucursales disponibles el día de hoy: http://bit.ly/2jR4E4t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6576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87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0236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934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8298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92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7167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60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Update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7010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821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671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189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6493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97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9754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608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2019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199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3902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302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Update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6992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667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385</Words>
  <Application>Microsoft Office PowerPoint</Application>
  <PresentationFormat>On-screen Show (4:3)</PresentationFormat>
  <Paragraphs>163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Reporte LinkedIn</vt:lpstr>
      <vt:lpstr>Key Metrics Table</vt:lpstr>
      <vt:lpstr>Followers Total</vt:lpstr>
      <vt:lpstr>Key Metrics Radar</vt:lpstr>
      <vt:lpstr>Followers Change Rate</vt:lpstr>
      <vt:lpstr>Followers Change</vt:lpstr>
      <vt:lpstr>Followers Change Per Weekday</vt:lpstr>
      <vt:lpstr>Updates</vt:lpstr>
      <vt:lpstr>Updates By Hour</vt:lpstr>
      <vt:lpstr>Updates Table - 1 of 2</vt:lpstr>
      <vt:lpstr>Updates Table - 2 of 2</vt:lpstr>
      <vt:lpstr>Updates By Weekday</vt:lpstr>
      <vt:lpstr>InteractionsDistribution</vt:lpstr>
      <vt:lpstr>Updates Type Distribution</vt:lpstr>
      <vt:lpstr>Interaction Rate By Update Type</vt:lpstr>
      <vt:lpstr>Interaction Rate</vt:lpstr>
      <vt:lpstr>Interaction Rate By Weekday</vt:lpstr>
      <vt:lpstr>Interaction Rate By Hour</vt:lpstr>
      <vt:lpstr>Average Interactions Per Update</vt:lpstr>
      <vt:lpstr>Average Likes Per Update</vt:lpstr>
      <vt:lpstr>Average Comments Per Update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2017-02-07T12:35:11Z</dcterms:created>
  <dcterms:modified xsi:type="dcterms:W3CDTF">2017-02-07T12:35:55Z</dcterms:modified>
</cp:coreProperties>
</file>