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fntdata" ContentType="application/x-fontdata"/>
  <Default Extension="xlsx" ContentType="application/vnd.openxmlformats-officedocument.spreadsheetml.sheet"/>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charts/chart2.xml" ContentType="application/vnd.openxmlformats-officedocument.drawingml.chart+xml"/>
  <Override PartName="/ppt/charts/style2.xml" ContentType="application/vnd.ms-office.chartstyle+xml"/>
  <Override PartName="/ppt/charts/colors2.xml" ContentType="application/vnd.ms-office.chartcolorstyle+xml"/>
  <Override PartName="/ppt/charts/chart3.xml" ContentType="application/vnd.openxmlformats-officedocument.drawingml.chart+xml"/>
  <Override PartName="/ppt/charts/style3.xml" ContentType="application/vnd.ms-office.chartstyle+xml"/>
  <Override PartName="/ppt/charts/colors3.xml" ContentType="application/vnd.ms-office.chartcolorstyle+xml"/>
  <Override PartName="/ppt/charts/chart4.xml" ContentType="application/vnd.openxmlformats-officedocument.drawingml.chart+xml"/>
  <Override PartName="/ppt/charts/style4.xml" ContentType="application/vnd.ms-office.chartstyle+xml"/>
  <Override PartName="/ppt/charts/colors4.xml" ContentType="application/vnd.ms-office.chartcolorstyle+xml"/>
  <Override PartName="/ppt/charts/chart5.xml" ContentType="application/vnd.openxmlformats-officedocument.drawingml.chart+xml"/>
  <Override PartName="/ppt/charts/style5.xml" ContentType="application/vnd.ms-office.chartstyle+xml"/>
  <Override PartName="/ppt/charts/colors5.xml" ContentType="application/vnd.ms-office.chartcolorstyle+xml"/>
  <Override PartName="/ppt/charts/chart6.xml" ContentType="application/vnd.openxmlformats-officedocument.drawingml.chart+xml"/>
  <Override PartName="/ppt/charts/style6.xml" ContentType="application/vnd.ms-office.chartstyle+xml"/>
  <Override PartName="/ppt/charts/colors6.xml" ContentType="application/vnd.ms-office.chartcolorstyle+xml"/>
  <Override PartName="/ppt/charts/chart7.xml" ContentType="application/vnd.openxmlformats-officedocument.drawingml.chart+xml"/>
  <Override PartName="/ppt/charts/style7.xml" ContentType="application/vnd.ms-office.chartstyle+xml"/>
  <Override PartName="/ppt/charts/colors7.xml" ContentType="application/vnd.ms-office.chartcolorstyle+xml"/>
  <Override PartName="/ppt/charts/chart8.xml" ContentType="application/vnd.openxmlformats-officedocument.drawingml.chart+xml"/>
  <Override PartName="/ppt/charts/style8.xml" ContentType="application/vnd.ms-office.chartstyle+xml"/>
  <Override PartName="/ppt/charts/colors8.xml" ContentType="application/vnd.ms-office.chartcolorstyle+xml"/>
  <Override PartName="/ppt/charts/chart9.xml" ContentType="application/vnd.openxmlformats-officedocument.drawingml.chart+xml"/>
  <Override PartName="/ppt/charts/style9.xml" ContentType="application/vnd.ms-office.chartstyle+xml"/>
  <Override PartName="/ppt/charts/colors9.xml" ContentType="application/vnd.ms-office.chartcolorstyle+xml"/>
  <Override PartName="/ppt/charts/chart10.xml" ContentType="application/vnd.openxmlformats-officedocument.drawingml.chart+xml"/>
  <Override PartName="/ppt/charts/style10.xml" ContentType="application/vnd.ms-office.chartstyle+xml"/>
  <Override PartName="/ppt/charts/colors10.xml" ContentType="application/vnd.ms-office.chartcolorstyle+xml"/>
  <Override PartName="/ppt/charts/chart11.xml" ContentType="application/vnd.openxmlformats-officedocument.drawingml.chart+xml"/>
  <Override PartName="/ppt/charts/style11.xml" ContentType="application/vnd.ms-office.chartstyle+xml"/>
  <Override PartName="/ppt/charts/colors11.xml" ContentType="application/vnd.ms-office.chartcolorstyle+xml"/>
  <Override PartName="/ppt/charts/chart12.xml" ContentType="application/vnd.openxmlformats-officedocument.drawingml.chart+xml"/>
  <Override PartName="/ppt/charts/style12.xml" ContentType="application/vnd.ms-office.chartstyle+xml"/>
  <Override PartName="/ppt/charts/colors12.xml" ContentType="application/vnd.ms-office.chartcolorstyle+xml"/>
  <Override PartName="/ppt/charts/chart13.xml" ContentType="application/vnd.openxmlformats-officedocument.drawingml.chart+xml"/>
  <Override PartName="/ppt/charts/style13.xml" ContentType="application/vnd.ms-office.chartstyle+xml"/>
  <Override PartName="/ppt/charts/colors13.xml" ContentType="application/vnd.ms-office.chartcolorstyl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60"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Lst>
  <p:sldSz cx="9144000" cy="6858000" type="screen4x3"/>
  <p:notesSz cx="6858000" cy="9144000"/>
  <p:embeddedFontLst>
    <p:embeddedFont>
      <p:font typeface="Calibri" panose="020F0502020204030204" pitchFamily="34" charset="0"/>
      <p:regular r:id="rId22"/>
      <p:bold r:id="rId23"/>
      <p:italic r:id="rId24"/>
      <p:boldItalic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20000" autoAdjust="0"/>
    <p:restoredTop sz="94692" autoAdjust="0"/>
  </p:normalViewPr>
  <p:slideViewPr>
    <p:cSldViewPr snapToGrid="0">
      <p:cViewPr varScale="1">
        <p:scale>
          <a:sx n="62" d="100"/>
          <a:sy n="62" d="100"/>
        </p:scale>
        <p:origin x="90" y="360"/>
      </p:cViewPr>
      <p:guideLst/>
    </p:cSldViewPr>
  </p:slideViewPr>
  <p:outlineViewPr>
    <p:cViewPr>
      <p:scale>
        <a:sx n="33" d="100"/>
        <a:sy n="33" d="100"/>
      </p:scale>
      <p:origin x="0" y="0"/>
    </p:cViewPr>
  </p:outlin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slide" Target="slides/slide20.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font" Target="fonts/font4.fntdata"/><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3.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2.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1.fntdata"/><Relationship Id="rId27" Type="http://schemas.openxmlformats.org/officeDocument/2006/relationships/viewProps" Target="viewProps.xml"/></Relationships>
</file>

<file path=ppt/charts/_rels/chart1.xml.rels><?xml version="1.0" encoding="UTF-8" standalone="yes"?>
<Relationships xmlns="http://schemas.openxmlformats.org/package/2006/relationships"><Relationship Id="rId3" Type="http://schemas.openxmlformats.org/officeDocument/2006/relationships/package" Target="../embeddings/Microsoft_Excel_Worksheet.xlsx"/><Relationship Id="rId2" Type="http://schemas.microsoft.com/office/2011/relationships/chartColorStyle" Target="colors1.xml"/><Relationship Id="rId1" Type="http://schemas.microsoft.com/office/2011/relationships/chartStyle" Target="style1.xml"/></Relationships>
</file>

<file path=ppt/charts/_rels/chart2.xml.rels><?xml version="1.0" encoding="UTF-8" standalone="yes"?>
<Relationships xmlns="http://schemas.openxmlformats.org/package/2006/relationships"><Relationship Id="rId3" Type="http://schemas.openxmlformats.org/officeDocument/2006/relationships/package" Target="../embeddings/Microsoft_Excel_Worksheet1.xlsx"/><Relationship Id="rId2" Type="http://schemas.microsoft.com/office/2011/relationships/chartColorStyle" Target="colors2.xml"/><Relationship Id="rId1" Type="http://schemas.microsoft.com/office/2011/relationships/chartStyle" Target="style2.xml"/></Relationships>
</file>

<file path=ppt/charts/_rels/chart3.xml.rels><?xml version="1.0" encoding="UTF-8" standalone="yes"?>
<Relationships xmlns="http://schemas.openxmlformats.org/package/2006/relationships"><Relationship Id="rId3" Type="http://schemas.openxmlformats.org/officeDocument/2006/relationships/package" Target="../embeddings/Microsoft_Excel_Worksheet2.xlsx"/><Relationship Id="rId2" Type="http://schemas.microsoft.com/office/2011/relationships/chartColorStyle" Target="colors3.xml"/><Relationship Id="rId1" Type="http://schemas.microsoft.com/office/2011/relationships/chartStyle" Target="style3.xml"/></Relationships>
</file>

<file path=ppt/charts/_rels/chart4.xml.rels><?xml version="1.0" encoding="UTF-8" standalone="yes"?>
<Relationships xmlns="http://schemas.openxmlformats.org/package/2006/relationships"><Relationship Id="rId3" Type="http://schemas.openxmlformats.org/officeDocument/2006/relationships/package" Target="../embeddings/Microsoft_Excel_Worksheet3.xlsx"/><Relationship Id="rId2" Type="http://schemas.microsoft.com/office/2011/relationships/chartColorStyle" Target="colors4.xml"/><Relationship Id="rId1" Type="http://schemas.microsoft.com/office/2011/relationships/chartStyle" Target="style4.xml"/></Relationships>
</file>

<file path=ppt/charts/_rels/chart5.xml.rels><?xml version="1.0" encoding="UTF-8" standalone="yes"?>
<Relationships xmlns="http://schemas.openxmlformats.org/package/2006/relationships"><Relationship Id="rId3" Type="http://schemas.openxmlformats.org/officeDocument/2006/relationships/package" Target="../embeddings/Microsoft_Excel_Worksheet4.xlsx"/><Relationship Id="rId2" Type="http://schemas.microsoft.com/office/2011/relationships/chartColorStyle" Target="colors5.xml"/><Relationship Id="rId1" Type="http://schemas.microsoft.com/office/2011/relationships/chartStyle" Target="style5.xml"/></Relationships>
</file>

<file path=ppt/charts/_rels/chart6.xml.rels><?xml version="1.0" encoding="UTF-8" standalone="yes"?>
<Relationships xmlns="http://schemas.openxmlformats.org/package/2006/relationships"><Relationship Id="rId3" Type="http://schemas.openxmlformats.org/officeDocument/2006/relationships/package" Target="../embeddings/Microsoft_Excel_Worksheet5.xlsx"/><Relationship Id="rId2" Type="http://schemas.microsoft.com/office/2011/relationships/chartColorStyle" Target="colors6.xml"/><Relationship Id="rId1" Type="http://schemas.microsoft.com/office/2011/relationships/chartStyle" Target="style6.xml"/></Relationships>
</file>

<file path=ppt/charts/_rels/chart7.xml.rels><?xml version="1.0" encoding="UTF-8" standalone="yes"?>
<Relationships xmlns="http://schemas.openxmlformats.org/package/2006/relationships"><Relationship Id="rId3" Type="http://schemas.openxmlformats.org/officeDocument/2006/relationships/package" Target="../embeddings/Microsoft_Excel_Worksheet6.xlsx"/><Relationship Id="rId2" Type="http://schemas.microsoft.com/office/2011/relationships/chartColorStyle" Target="colors7.xml"/><Relationship Id="rId1" Type="http://schemas.microsoft.com/office/2011/relationships/chartStyle" Target="style7.xml"/></Relationships>
</file>

<file path=ppt/charts/_rels/chart8.xml.rels><?xml version="1.0" encoding="UTF-8" standalone="yes"?>
<Relationships xmlns="http://schemas.openxmlformats.org/package/2006/relationships"><Relationship Id="rId3" Type="http://schemas.openxmlformats.org/officeDocument/2006/relationships/package" Target="../embeddings/Microsoft_Excel_Worksheet7.xlsx"/><Relationship Id="rId2" Type="http://schemas.microsoft.com/office/2011/relationships/chartColorStyle" Target="colors8.xml"/><Relationship Id="rId1" Type="http://schemas.microsoft.com/office/2011/relationships/chartStyle" Target="style8.xml"/></Relationships>
</file>

<file path=ppt/charts/_rels/chart9.xml.rels><?xml version="1.0" encoding="UTF-8" standalone="yes"?>
<Relationships xmlns="http://schemas.openxmlformats.org/package/2006/relationships"><Relationship Id="rId3" Type="http://schemas.openxmlformats.org/officeDocument/2006/relationships/package" Target="../embeddings/Microsoft_Excel_Worksheet8.xlsx"/><Relationship Id="rId2" Type="http://schemas.microsoft.com/office/2011/relationships/chartColorStyle" Target="colors9.xml"/><Relationship Id="rId1" Type="http://schemas.microsoft.com/office/2011/relationships/chartStyle" Target="style9.xml"/></Relationships>
</file>

<file path=ppt/charts/_rels/chart10.xml.rels><?xml version="1.0" encoding="UTF-8" standalone="yes"?>
<Relationships xmlns="http://schemas.openxmlformats.org/package/2006/relationships"><Relationship Id="rId3" Type="http://schemas.openxmlformats.org/officeDocument/2006/relationships/package" Target="../embeddings/Microsoft_Excel_Worksheet9.xlsx"/><Relationship Id="rId2" Type="http://schemas.microsoft.com/office/2011/relationships/chartColorStyle" Target="colors10.xml"/><Relationship Id="rId1" Type="http://schemas.microsoft.com/office/2011/relationships/chartStyle" Target="style10.xml"/></Relationships>
</file>

<file path=ppt/charts/_rels/chart11.xml.rels><?xml version="1.0" encoding="UTF-8" standalone="yes"?>
<Relationships xmlns="http://schemas.openxmlformats.org/package/2006/relationships"><Relationship Id="rId3" Type="http://schemas.openxmlformats.org/officeDocument/2006/relationships/package" Target="../embeddings/Microsoft_Excel_Worksheet10.xlsx"/><Relationship Id="rId2" Type="http://schemas.microsoft.com/office/2011/relationships/chartColorStyle" Target="colors11.xml"/><Relationship Id="rId1" Type="http://schemas.microsoft.com/office/2011/relationships/chartStyle" Target="style11.xml"/></Relationships>
</file>

<file path=ppt/charts/_rels/chart12.xml.rels><?xml version="1.0" encoding="UTF-8" standalone="yes"?>
<Relationships xmlns="http://schemas.openxmlformats.org/package/2006/relationships"><Relationship Id="rId3" Type="http://schemas.openxmlformats.org/officeDocument/2006/relationships/package" Target="../embeddings/Microsoft_Excel_Worksheet11.xlsx"/><Relationship Id="rId2" Type="http://schemas.microsoft.com/office/2011/relationships/chartColorStyle" Target="colors12.xml"/><Relationship Id="rId1" Type="http://schemas.microsoft.com/office/2011/relationships/chartStyle" Target="style12.xml"/></Relationships>
</file>

<file path=ppt/charts/_rels/chart13.xml.rels><?xml version="1.0" encoding="UTF-8" standalone="yes"?>
<Relationships xmlns="http://schemas.openxmlformats.org/package/2006/relationships"><Relationship Id="rId3" Type="http://schemas.openxmlformats.org/officeDocument/2006/relationships/package" Target="../embeddings/Microsoft_Excel_Worksheet12.xlsx"/><Relationship Id="rId2" Type="http://schemas.microsoft.com/office/2011/relationships/chartColorStyle" Target="colors13.xml"/><Relationship Id="rId1" Type="http://schemas.microsoft.com/office/2011/relationships/chartStyle" Target="style13.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124728</c:v>
                </c:pt>
                <c:pt idx="1">
                  <c:v>124749</c:v>
                </c:pt>
                <c:pt idx="2">
                  <c:v>124773</c:v>
                </c:pt>
                <c:pt idx="3">
                  <c:v>124783</c:v>
                </c:pt>
                <c:pt idx="4">
                  <c:v>124804</c:v>
                </c:pt>
                <c:pt idx="5">
                  <c:v>124824</c:v>
                </c:pt>
                <c:pt idx="6">
                  <c:v>124832</c:v>
                </c:pt>
                <c:pt idx="7">
                  <c:v>124856</c:v>
                </c:pt>
                <c:pt idx="8">
                  <c:v>124860</c:v>
                </c:pt>
                <c:pt idx="9">
                  <c:v>124897</c:v>
                </c:pt>
                <c:pt idx="10">
                  <c:v>124925</c:v>
                </c:pt>
                <c:pt idx="11">
                  <c:v>124957</c:v>
                </c:pt>
                <c:pt idx="12">
                  <c:v>124988</c:v>
                </c:pt>
                <c:pt idx="13">
                  <c:v>125001</c:v>
                </c:pt>
                <c:pt idx="14">
                  <c:v>125027</c:v>
                </c:pt>
                <c:pt idx="15">
                  <c:v>125041</c:v>
                </c:pt>
                <c:pt idx="16">
                  <c:v>125050</c:v>
                </c:pt>
                <c:pt idx="17">
                  <c:v>125067</c:v>
                </c:pt>
                <c:pt idx="18">
                  <c:v>125094</c:v>
                </c:pt>
                <c:pt idx="19">
                  <c:v>125115</c:v>
                </c:pt>
                <c:pt idx="20">
                  <c:v>125127</c:v>
                </c:pt>
                <c:pt idx="21">
                  <c:v>125153</c:v>
                </c:pt>
                <c:pt idx="22">
                  <c:v>125175</c:v>
                </c:pt>
                <c:pt idx="23">
                  <c:v>125188</c:v>
                </c:pt>
                <c:pt idx="24">
                  <c:v>125199</c:v>
                </c:pt>
                <c:pt idx="25">
                  <c:v>125215</c:v>
                </c:pt>
                <c:pt idx="26">
                  <c:v>125225</c:v>
                </c:pt>
                <c:pt idx="27">
                  <c:v>125229</c:v>
                </c:pt>
                <c:pt idx="28">
                  <c:v>125240</c:v>
                </c:pt>
              </c:numCache>
            </c:numRef>
          </c:val>
          <c:smooth val="0"/>
          <c:extLst>
            <c:ext xmlns:c16="http://schemas.microsoft.com/office/drawing/2014/chart" uri="{C3380CC4-5D6E-409C-BE32-E72D297353CC}">
              <c16:uniqueId val="{00000000-5BB2-46CF-B482-DE04FB4C87B3}"/>
            </c:ext>
          </c:extLst>
        </c:ser>
        <c:dLbls>
          <c:showLegendKey val="0"/>
          <c:showVal val="0"/>
          <c:showCatName val="0"/>
          <c:showSerName val="0"/>
          <c:showPercent val="0"/>
          <c:showBubbleSize val="0"/>
        </c:dLbls>
        <c:smooth val="0"/>
        <c:axId val="260345288"/>
        <c:axId val="260344960"/>
      </c:lineChart>
      <c:catAx>
        <c:axId val="26034528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44960"/>
        <c:crosses val="autoZero"/>
        <c:auto val="1"/>
        <c:lblAlgn val="ctr"/>
        <c:lblOffset val="100"/>
        <c:noMultiLvlLbl val="0"/>
      </c:catAx>
      <c:valAx>
        <c:axId val="26034496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034528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radarChart>
        <c:radarStyle val="marker"/>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Sheet1!$A$2:$A$7</c:f>
              <c:strCache>
                <c:ptCount val="6"/>
                <c:pt idx="0">
                  <c:v>Fans</c:v>
                </c:pt>
                <c:pt idx="1">
                  <c:v>Own Posts</c:v>
                </c:pt>
                <c:pt idx="2">
                  <c:v>Interactions Total</c:v>
                </c:pt>
                <c:pt idx="3">
                  <c:v>Response Rate</c:v>
                </c:pt>
                <c:pt idx="4">
                  <c:v>Interaction Rate</c:v>
                </c:pt>
                <c:pt idx="5">
                  <c:v>Fans Change Rate</c:v>
                </c:pt>
              </c:strCache>
            </c:strRef>
          </c:cat>
          <c:val>
            <c:numRef>
              <c:f>Sheet1!$B$2:$B$7</c:f>
              <c:numCache>
                <c:formatCode>General</c:formatCode>
                <c:ptCount val="6"/>
                <c:pt idx="0">
                  <c:v>100</c:v>
                </c:pt>
                <c:pt idx="1">
                  <c:v>100</c:v>
                </c:pt>
                <c:pt idx="2">
                  <c:v>100</c:v>
                </c:pt>
                <c:pt idx="3">
                  <c:v>0</c:v>
                </c:pt>
                <c:pt idx="4">
                  <c:v>100</c:v>
                </c:pt>
                <c:pt idx="5">
                  <c:v>100</c:v>
                </c:pt>
              </c:numCache>
            </c:numRef>
          </c:val>
          <c:extLst>
            <c:ext xmlns:c16="http://schemas.microsoft.com/office/drawing/2014/chart" uri="{C3380CC4-5D6E-409C-BE32-E72D297353CC}">
              <c16:uniqueId val="{00000000-154C-47E5-9077-63C06DE7B330}"/>
            </c:ext>
          </c:extLst>
        </c:ser>
        <c:dLbls>
          <c:showLegendKey val="0"/>
          <c:showVal val="0"/>
          <c:showCatName val="0"/>
          <c:showSerName val="0"/>
          <c:showPercent val="0"/>
          <c:showBubbleSize val="0"/>
        </c:dLbls>
        <c:axId val="232985392"/>
        <c:axId val="232984080"/>
      </c:radarChart>
      <c:catAx>
        <c:axId val="23298539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84080"/>
        <c:crosses val="autoZero"/>
        <c:auto val="1"/>
        <c:lblAlgn val="ctr"/>
        <c:lblOffset val="100"/>
        <c:noMultiLvlLbl val="0"/>
      </c:catAx>
      <c:valAx>
        <c:axId val="23298408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298539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49</c:v>
                </c:pt>
                <c:pt idx="1">
                  <c:v>21</c:v>
                </c:pt>
                <c:pt idx="2">
                  <c:v>24</c:v>
                </c:pt>
                <c:pt idx="3">
                  <c:v>10</c:v>
                </c:pt>
                <c:pt idx="4">
                  <c:v>21</c:v>
                </c:pt>
                <c:pt idx="5">
                  <c:v>20</c:v>
                </c:pt>
                <c:pt idx="6">
                  <c:v>8</c:v>
                </c:pt>
                <c:pt idx="7">
                  <c:v>24</c:v>
                </c:pt>
                <c:pt idx="8">
                  <c:v>4</c:v>
                </c:pt>
                <c:pt idx="9">
                  <c:v>37</c:v>
                </c:pt>
                <c:pt idx="10">
                  <c:v>28</c:v>
                </c:pt>
                <c:pt idx="11">
                  <c:v>32</c:v>
                </c:pt>
                <c:pt idx="12">
                  <c:v>31</c:v>
                </c:pt>
                <c:pt idx="13">
                  <c:v>13</c:v>
                </c:pt>
                <c:pt idx="14">
                  <c:v>26</c:v>
                </c:pt>
                <c:pt idx="15">
                  <c:v>14</c:v>
                </c:pt>
                <c:pt idx="16">
                  <c:v>9</c:v>
                </c:pt>
                <c:pt idx="17">
                  <c:v>17</c:v>
                </c:pt>
                <c:pt idx="18">
                  <c:v>27</c:v>
                </c:pt>
                <c:pt idx="19">
                  <c:v>21</c:v>
                </c:pt>
                <c:pt idx="20">
                  <c:v>12</c:v>
                </c:pt>
                <c:pt idx="21">
                  <c:v>26</c:v>
                </c:pt>
                <c:pt idx="22">
                  <c:v>22</c:v>
                </c:pt>
                <c:pt idx="23">
                  <c:v>13</c:v>
                </c:pt>
                <c:pt idx="24">
                  <c:v>11</c:v>
                </c:pt>
                <c:pt idx="25">
                  <c:v>16</c:v>
                </c:pt>
                <c:pt idx="26">
                  <c:v>10</c:v>
                </c:pt>
                <c:pt idx="27">
                  <c:v>4</c:v>
                </c:pt>
                <c:pt idx="28">
                  <c:v>11</c:v>
                </c:pt>
              </c:numCache>
            </c:numRef>
          </c:val>
          <c:smooth val="0"/>
          <c:extLst>
            <c:ext xmlns:c16="http://schemas.microsoft.com/office/drawing/2014/chart" uri="{C3380CC4-5D6E-409C-BE32-E72D297353CC}">
              <c16:uniqueId val="{00000000-1692-451B-9F3B-F6CE9A7BC70D}"/>
            </c:ext>
          </c:extLst>
        </c:ser>
        <c:dLbls>
          <c:showLegendKey val="0"/>
          <c:showVal val="0"/>
          <c:showCatName val="0"/>
          <c:showSerName val="0"/>
          <c:showPercent val="0"/>
          <c:showBubbleSize val="0"/>
        </c:dLbls>
        <c:smooth val="0"/>
        <c:axId val="228931880"/>
        <c:axId val="231844576"/>
      </c:lineChart>
      <c:catAx>
        <c:axId val="22893188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44576"/>
        <c:crosses val="autoZero"/>
        <c:auto val="1"/>
        <c:lblAlgn val="ctr"/>
        <c:lblOffset val="100"/>
        <c:noMultiLvlLbl val="0"/>
      </c:catAx>
      <c:valAx>
        <c:axId val="23184457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2893188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27</c:v>
                </c:pt>
                <c:pt idx="1">
                  <c:v>15</c:v>
                </c:pt>
                <c:pt idx="2">
                  <c:v>21</c:v>
                </c:pt>
                <c:pt idx="3">
                  <c:v>17</c:v>
                </c:pt>
                <c:pt idx="4">
                  <c:v>24</c:v>
                </c:pt>
                <c:pt idx="5">
                  <c:v>21</c:v>
                </c:pt>
                <c:pt idx="6">
                  <c:v>9</c:v>
                </c:pt>
              </c:numCache>
            </c:numRef>
          </c:val>
          <c:extLst>
            <c:ext xmlns:c16="http://schemas.microsoft.com/office/drawing/2014/chart" uri="{C3380CC4-5D6E-409C-BE32-E72D297353CC}">
              <c16:uniqueId val="{00000000-4F90-49FF-B810-471C27CD9F21}"/>
            </c:ext>
          </c:extLst>
        </c:ser>
        <c:dLbls>
          <c:showLegendKey val="0"/>
          <c:showVal val="0"/>
          <c:showCatName val="0"/>
          <c:showSerName val="0"/>
          <c:showPercent val="0"/>
          <c:showBubbleSize val="0"/>
        </c:dLbls>
        <c:gapWidth val="219"/>
        <c:overlap val="-27"/>
        <c:axId val="231843920"/>
        <c:axId val="231846216"/>
      </c:barChart>
      <c:catAx>
        <c:axId val="231843920"/>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46216"/>
        <c:crosses val="autoZero"/>
        <c:auto val="1"/>
        <c:lblAlgn val="ctr"/>
        <c:lblOffset val="100"/>
        <c:noMultiLvlLbl val="0"/>
      </c:catAx>
      <c:valAx>
        <c:axId val="23184621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43920"/>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strRef>
              <c:f>Sheet1!$A$2:$A$30</c:f>
              <c:strCache>
                <c:ptCount val="29"/>
                <c:pt idx="0">
                  <c:v>9/1/2017</c:v>
                </c:pt>
                <c:pt idx="1">
                  <c:v>10/1/2017</c:v>
                </c:pt>
                <c:pt idx="2">
                  <c:v>11/1/2017</c:v>
                </c:pt>
                <c:pt idx="3">
                  <c:v>12/1/2017</c:v>
                </c:pt>
                <c:pt idx="4">
                  <c:v>13/01/2017</c:v>
                </c:pt>
                <c:pt idx="5">
                  <c:v>14/01/2017</c:v>
                </c:pt>
                <c:pt idx="6">
                  <c:v>15/01/2017</c:v>
                </c:pt>
                <c:pt idx="7">
                  <c:v>16/01/2017</c:v>
                </c:pt>
                <c:pt idx="8">
                  <c:v>17/01/2017</c:v>
                </c:pt>
                <c:pt idx="9">
                  <c:v>18/01/2017</c:v>
                </c:pt>
                <c:pt idx="10">
                  <c:v>19/01/2017</c:v>
                </c:pt>
                <c:pt idx="11">
                  <c:v>20/01/2017</c:v>
                </c:pt>
                <c:pt idx="12">
                  <c:v>21/01/2017</c:v>
                </c:pt>
                <c:pt idx="13">
                  <c:v>22/01/2017</c:v>
                </c:pt>
                <c:pt idx="14">
                  <c:v>23/01/2017</c:v>
                </c:pt>
                <c:pt idx="15">
                  <c:v>24/01/2017</c:v>
                </c:pt>
                <c:pt idx="16">
                  <c:v>25/01/2017</c:v>
                </c:pt>
                <c:pt idx="17">
                  <c:v>26/01/2017</c:v>
                </c:pt>
                <c:pt idx="18">
                  <c:v>27/01/2017</c:v>
                </c:pt>
                <c:pt idx="19">
                  <c:v>28/01/2017</c:v>
                </c:pt>
                <c:pt idx="20">
                  <c:v>29/01/2017</c:v>
                </c:pt>
                <c:pt idx="21">
                  <c:v>30/01/2017</c:v>
                </c:pt>
                <c:pt idx="22">
                  <c:v>31/01/2017</c:v>
                </c:pt>
                <c:pt idx="23">
                  <c:v>1/2/2017</c:v>
                </c:pt>
                <c:pt idx="24">
                  <c:v>2/2/2017</c:v>
                </c:pt>
                <c:pt idx="25">
                  <c:v>3/2/2017</c:v>
                </c:pt>
                <c:pt idx="26">
                  <c:v>4/2/2017</c:v>
                </c:pt>
                <c:pt idx="27">
                  <c:v>5/2/2017</c:v>
                </c:pt>
                <c:pt idx="28">
                  <c:v>6/2/2017</c:v>
                </c:pt>
              </c:strCache>
            </c:strRef>
          </c:cat>
          <c:val>
            <c:numRef>
              <c:f>Sheet1!$B$2:$B$30</c:f>
              <c:numCache>
                <c:formatCode>General</c:formatCode>
                <c:ptCount val="29"/>
                <c:pt idx="0">
                  <c:v>3</c:v>
                </c:pt>
                <c:pt idx="1">
                  <c:v>3</c:v>
                </c:pt>
                <c:pt idx="2">
                  <c:v>3</c:v>
                </c:pt>
                <c:pt idx="3">
                  <c:v>0</c:v>
                </c:pt>
                <c:pt idx="4">
                  <c:v>5</c:v>
                </c:pt>
                <c:pt idx="5">
                  <c:v>1</c:v>
                </c:pt>
                <c:pt idx="6">
                  <c:v>0</c:v>
                </c:pt>
                <c:pt idx="7">
                  <c:v>8</c:v>
                </c:pt>
                <c:pt idx="8">
                  <c:v>6</c:v>
                </c:pt>
                <c:pt idx="9">
                  <c:v>6</c:v>
                </c:pt>
                <c:pt idx="10">
                  <c:v>2</c:v>
                </c:pt>
                <c:pt idx="11">
                  <c:v>4</c:v>
                </c:pt>
                <c:pt idx="12">
                  <c:v>3</c:v>
                </c:pt>
                <c:pt idx="13">
                  <c:v>1</c:v>
                </c:pt>
                <c:pt idx="14">
                  <c:v>5</c:v>
                </c:pt>
                <c:pt idx="15">
                  <c:v>3</c:v>
                </c:pt>
                <c:pt idx="16">
                  <c:v>4</c:v>
                </c:pt>
                <c:pt idx="17">
                  <c:v>2</c:v>
                </c:pt>
                <c:pt idx="18">
                  <c:v>2</c:v>
                </c:pt>
                <c:pt idx="19">
                  <c:v>3</c:v>
                </c:pt>
                <c:pt idx="20">
                  <c:v>5</c:v>
                </c:pt>
                <c:pt idx="21">
                  <c:v>2</c:v>
                </c:pt>
                <c:pt idx="22">
                  <c:v>5</c:v>
                </c:pt>
                <c:pt idx="23">
                  <c:v>7</c:v>
                </c:pt>
                <c:pt idx="24">
                  <c:v>3</c:v>
                </c:pt>
                <c:pt idx="25">
                  <c:v>7</c:v>
                </c:pt>
                <c:pt idx="26">
                  <c:v>5</c:v>
                </c:pt>
                <c:pt idx="27">
                  <c:v>4</c:v>
                </c:pt>
                <c:pt idx="28">
                  <c:v>0</c:v>
                </c:pt>
              </c:numCache>
            </c:numRef>
          </c:val>
          <c:smooth val="0"/>
          <c:extLst>
            <c:ext xmlns:c16="http://schemas.microsoft.com/office/drawing/2014/chart" uri="{C3380CC4-5D6E-409C-BE32-E72D297353CC}">
              <c16:uniqueId val="{00000000-60F3-4042-BB6B-3F653CC575E0}"/>
            </c:ext>
          </c:extLst>
        </c:ser>
        <c:dLbls>
          <c:showLegendKey val="0"/>
          <c:showVal val="0"/>
          <c:showCatName val="0"/>
          <c:showSerName val="0"/>
          <c:showPercent val="0"/>
          <c:showBubbleSize val="0"/>
        </c:dLbls>
        <c:smooth val="0"/>
        <c:axId val="231841952"/>
        <c:axId val="231842936"/>
      </c:lineChart>
      <c:catAx>
        <c:axId val="23184195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42936"/>
        <c:crosses val="autoZero"/>
        <c:auto val="1"/>
        <c:lblAlgn val="ctr"/>
        <c:lblOffset val="100"/>
        <c:noMultiLvlLbl val="0"/>
      </c:catAx>
      <c:valAx>
        <c:axId val="23184293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3184195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18</c:v>
                </c:pt>
                <c:pt idx="1">
                  <c:v>17</c:v>
                </c:pt>
                <c:pt idx="2">
                  <c:v>20</c:v>
                </c:pt>
                <c:pt idx="3">
                  <c:v>7</c:v>
                </c:pt>
                <c:pt idx="4">
                  <c:v>18</c:v>
                </c:pt>
                <c:pt idx="5">
                  <c:v>12</c:v>
                </c:pt>
                <c:pt idx="6">
                  <c:v>10</c:v>
                </c:pt>
              </c:numCache>
            </c:numRef>
          </c:val>
          <c:extLst>
            <c:ext xmlns:c16="http://schemas.microsoft.com/office/drawing/2014/chart" uri="{C3380CC4-5D6E-409C-BE32-E72D297353CC}">
              <c16:uniqueId val="{00000000-652F-4E96-BC8F-A6CDB75F1213}"/>
            </c:ext>
          </c:extLst>
        </c:ser>
        <c:dLbls>
          <c:showLegendKey val="0"/>
          <c:showVal val="0"/>
          <c:showCatName val="0"/>
          <c:showSerName val="0"/>
          <c:showPercent val="0"/>
          <c:showBubbleSize val="0"/>
        </c:dLbls>
        <c:gapWidth val="219"/>
        <c:overlap val="-27"/>
        <c:axId val="262952136"/>
        <c:axId val="262954104"/>
      </c:barChart>
      <c:catAx>
        <c:axId val="26295213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54104"/>
        <c:crosses val="autoZero"/>
        <c:auto val="1"/>
        <c:lblAlgn val="ctr"/>
        <c:lblOffset val="100"/>
        <c:noMultiLvlLbl val="0"/>
      </c:catAx>
      <c:valAx>
        <c:axId val="2629541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5213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Mon</c:v>
                </c:pt>
                <c:pt idx="1">
                  <c:v>Tue</c:v>
                </c:pt>
                <c:pt idx="2">
                  <c:v>Wed</c:v>
                </c:pt>
                <c:pt idx="3">
                  <c:v>Thu</c:v>
                </c:pt>
                <c:pt idx="4">
                  <c:v>Fri</c:v>
                </c:pt>
                <c:pt idx="5">
                  <c:v>Sat</c:v>
                </c:pt>
                <c:pt idx="6">
                  <c:v>Sun</c:v>
                </c:pt>
              </c:strCache>
            </c:strRef>
          </c:cat>
          <c:val>
            <c:numRef>
              <c:f>Sheet1!$B$2:$B$8</c:f>
              <c:numCache>
                <c:formatCode>General</c:formatCode>
                <c:ptCount val="7"/>
                <c:pt idx="0">
                  <c:v>5.5873818515436997E-2</c:v>
                </c:pt>
                <c:pt idx="1">
                  <c:v>5.1488943525948003E-2</c:v>
                </c:pt>
                <c:pt idx="2">
                  <c:v>2.4563144082442999E-2</c:v>
                </c:pt>
                <c:pt idx="3">
                  <c:v>2.1831365843398998E-2</c:v>
                </c:pt>
                <c:pt idx="4">
                  <c:v>1.4179592765652E-2</c:v>
                </c:pt>
                <c:pt idx="5">
                  <c:v>1.7402227485118001E-2</c:v>
                </c:pt>
                <c:pt idx="6">
                  <c:v>5.4086923126160001E-2</c:v>
                </c:pt>
              </c:numCache>
            </c:numRef>
          </c:val>
          <c:extLst>
            <c:ext xmlns:c16="http://schemas.microsoft.com/office/drawing/2014/chart" uri="{C3380CC4-5D6E-409C-BE32-E72D297353CC}">
              <c16:uniqueId val="{00000000-7E1E-4394-AFD5-6A8347F9B77F}"/>
            </c:ext>
          </c:extLst>
        </c:ser>
        <c:dLbls>
          <c:showLegendKey val="0"/>
          <c:showVal val="0"/>
          <c:showCatName val="0"/>
          <c:showSerName val="0"/>
          <c:showPercent val="0"/>
          <c:showBubbleSize val="0"/>
        </c:dLbls>
        <c:gapWidth val="219"/>
        <c:overlap val="-27"/>
        <c:axId val="262954432"/>
        <c:axId val="262951152"/>
      </c:barChart>
      <c:catAx>
        <c:axId val="2629544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51152"/>
        <c:crosses val="autoZero"/>
        <c:auto val="1"/>
        <c:lblAlgn val="ctr"/>
        <c:lblOffset val="100"/>
        <c:noMultiLvlLbl val="0"/>
      </c:catAx>
      <c:valAx>
        <c:axId val="262951152"/>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544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3</c:v>
                </c:pt>
                <c:pt idx="3">
                  <c:v>0</c:v>
                </c:pt>
                <c:pt idx="4">
                  <c:v>0</c:v>
                </c:pt>
                <c:pt idx="5">
                  <c:v>0</c:v>
                </c:pt>
                <c:pt idx="6">
                  <c:v>0</c:v>
                </c:pt>
                <c:pt idx="7">
                  <c:v>0</c:v>
                </c:pt>
                <c:pt idx="8">
                  <c:v>0</c:v>
                </c:pt>
                <c:pt idx="9">
                  <c:v>0</c:v>
                </c:pt>
                <c:pt idx="10">
                  <c:v>15</c:v>
                </c:pt>
                <c:pt idx="11">
                  <c:v>13</c:v>
                </c:pt>
                <c:pt idx="12">
                  <c:v>18</c:v>
                </c:pt>
                <c:pt idx="13">
                  <c:v>3</c:v>
                </c:pt>
                <c:pt idx="14">
                  <c:v>33</c:v>
                </c:pt>
                <c:pt idx="15">
                  <c:v>1</c:v>
                </c:pt>
                <c:pt idx="16">
                  <c:v>1</c:v>
                </c:pt>
                <c:pt idx="17">
                  <c:v>4</c:v>
                </c:pt>
                <c:pt idx="18">
                  <c:v>3</c:v>
                </c:pt>
                <c:pt idx="19">
                  <c:v>4</c:v>
                </c:pt>
                <c:pt idx="20">
                  <c:v>1</c:v>
                </c:pt>
                <c:pt idx="21">
                  <c:v>0</c:v>
                </c:pt>
                <c:pt idx="22">
                  <c:v>2</c:v>
                </c:pt>
                <c:pt idx="23">
                  <c:v>1</c:v>
                </c:pt>
              </c:numCache>
            </c:numRef>
          </c:val>
          <c:smooth val="0"/>
          <c:extLst>
            <c:ext xmlns:c16="http://schemas.microsoft.com/office/drawing/2014/chart" uri="{C3380CC4-5D6E-409C-BE32-E72D297353CC}">
              <c16:uniqueId val="{00000000-D358-479B-A349-F8592D5F3A4B}"/>
            </c:ext>
          </c:extLst>
        </c:ser>
        <c:dLbls>
          <c:showLegendKey val="0"/>
          <c:showVal val="0"/>
          <c:showCatName val="0"/>
          <c:showSerName val="0"/>
          <c:showPercent val="0"/>
          <c:showBubbleSize val="0"/>
        </c:dLbls>
        <c:smooth val="0"/>
        <c:axId val="262962632"/>
        <c:axId val="262966568"/>
      </c:lineChart>
      <c:catAx>
        <c:axId val="262962632"/>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66568"/>
        <c:crosses val="autoZero"/>
        <c:auto val="1"/>
        <c:lblAlgn val="ctr"/>
        <c:lblOffset val="100"/>
        <c:noMultiLvlLbl val="0"/>
      </c:catAx>
      <c:valAx>
        <c:axId val="262966568"/>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62632"/>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lineChart>
        <c:grouping val="standard"/>
        <c:varyColors val="0"/>
        <c:ser>
          <c:idx val="0"/>
          <c:order val="0"/>
          <c:tx>
            <c:strRef>
              <c:f>Sheet1!$B$1</c:f>
              <c:strCache>
                <c:ptCount val="1"/>
                <c:pt idx="0">
                  <c:v>Banco BHD León</c:v>
                </c:pt>
              </c:strCache>
            </c:strRef>
          </c:tx>
          <c:spPr>
            <a:ln w="28575" cap="rnd">
              <a:solidFill>
                <a:schemeClr val="accent1"/>
              </a:solidFill>
              <a:round/>
            </a:ln>
            <a:effectLst/>
          </c:spPr>
          <c:marker>
            <c:symbol val="none"/>
          </c:marker>
          <c:cat>
            <c:numRef>
              <c:f>Sheet1!$A$2:$A$25</c:f>
              <c:numCache>
                <c:formatCode>General</c:formatCode>
                <c:ptCount val="24"/>
                <c:pt idx="0">
                  <c:v>0</c:v>
                </c:pt>
                <c:pt idx="1">
                  <c:v>1</c:v>
                </c:pt>
                <c:pt idx="2">
                  <c:v>2</c:v>
                </c:pt>
                <c:pt idx="3">
                  <c:v>3</c:v>
                </c:pt>
                <c:pt idx="4">
                  <c:v>4</c:v>
                </c:pt>
                <c:pt idx="5">
                  <c:v>5</c:v>
                </c:pt>
                <c:pt idx="6">
                  <c:v>6</c:v>
                </c:pt>
                <c:pt idx="7">
                  <c:v>7</c:v>
                </c:pt>
                <c:pt idx="8">
                  <c:v>8</c:v>
                </c:pt>
                <c:pt idx="9">
                  <c:v>9</c:v>
                </c:pt>
                <c:pt idx="10">
                  <c:v>10</c:v>
                </c:pt>
                <c:pt idx="11">
                  <c:v>11</c:v>
                </c:pt>
                <c:pt idx="12">
                  <c:v>12</c:v>
                </c:pt>
                <c:pt idx="13">
                  <c:v>13</c:v>
                </c:pt>
                <c:pt idx="14">
                  <c:v>14</c:v>
                </c:pt>
                <c:pt idx="15">
                  <c:v>15</c:v>
                </c:pt>
                <c:pt idx="16">
                  <c:v>16</c:v>
                </c:pt>
                <c:pt idx="17">
                  <c:v>17</c:v>
                </c:pt>
                <c:pt idx="18">
                  <c:v>18</c:v>
                </c:pt>
                <c:pt idx="19">
                  <c:v>19</c:v>
                </c:pt>
                <c:pt idx="20">
                  <c:v>20</c:v>
                </c:pt>
                <c:pt idx="21">
                  <c:v>21</c:v>
                </c:pt>
                <c:pt idx="22">
                  <c:v>22</c:v>
                </c:pt>
                <c:pt idx="23">
                  <c:v>23</c:v>
                </c:pt>
              </c:numCache>
            </c:numRef>
          </c:cat>
          <c:val>
            <c:numRef>
              <c:f>Sheet1!$B$2:$B$25</c:f>
              <c:numCache>
                <c:formatCode>General</c:formatCode>
                <c:ptCount val="24"/>
                <c:pt idx="0">
                  <c:v>0</c:v>
                </c:pt>
                <c:pt idx="1">
                  <c:v>0</c:v>
                </c:pt>
                <c:pt idx="2">
                  <c:v>0.15523601475542001</c:v>
                </c:pt>
                <c:pt idx="3">
                  <c:v>0</c:v>
                </c:pt>
                <c:pt idx="4">
                  <c:v>0</c:v>
                </c:pt>
                <c:pt idx="5">
                  <c:v>0</c:v>
                </c:pt>
                <c:pt idx="6">
                  <c:v>0</c:v>
                </c:pt>
                <c:pt idx="7">
                  <c:v>0</c:v>
                </c:pt>
                <c:pt idx="8">
                  <c:v>0</c:v>
                </c:pt>
                <c:pt idx="9">
                  <c:v>0</c:v>
                </c:pt>
                <c:pt idx="10">
                  <c:v>1.3656501641713999E-2</c:v>
                </c:pt>
                <c:pt idx="11">
                  <c:v>0.12058182113635001</c:v>
                </c:pt>
                <c:pt idx="12">
                  <c:v>1.7648538905470999E-2</c:v>
                </c:pt>
                <c:pt idx="13">
                  <c:v>2.8806683150491001E-2</c:v>
                </c:pt>
                <c:pt idx="14">
                  <c:v>1.2318009293308001E-2</c:v>
                </c:pt>
                <c:pt idx="15">
                  <c:v>1.4403341575244999E-2</c:v>
                </c:pt>
                <c:pt idx="16">
                  <c:v>1.6803898504453001E-2</c:v>
                </c:pt>
                <c:pt idx="17">
                  <c:v>5.6413087836378002E-2</c:v>
                </c:pt>
                <c:pt idx="18">
                  <c:v>1.9737912529039999E-2</c:v>
                </c:pt>
                <c:pt idx="19">
                  <c:v>1.3803202342944E-2</c:v>
                </c:pt>
                <c:pt idx="20">
                  <c:v>2.2405198005936999E-2</c:v>
                </c:pt>
                <c:pt idx="21">
                  <c:v>0</c:v>
                </c:pt>
                <c:pt idx="22">
                  <c:v>3.6408446759648001E-2</c:v>
                </c:pt>
                <c:pt idx="23">
                  <c:v>1.5203527218314999E-2</c:v>
                </c:pt>
              </c:numCache>
            </c:numRef>
          </c:val>
          <c:smooth val="0"/>
          <c:extLst>
            <c:ext xmlns:c16="http://schemas.microsoft.com/office/drawing/2014/chart" uri="{C3380CC4-5D6E-409C-BE32-E72D297353CC}">
              <c16:uniqueId val="{00000000-C3E5-443E-8308-24BB4784769B}"/>
            </c:ext>
          </c:extLst>
        </c:ser>
        <c:dLbls>
          <c:showLegendKey val="0"/>
          <c:showVal val="0"/>
          <c:showCatName val="0"/>
          <c:showSerName val="0"/>
          <c:showPercent val="0"/>
          <c:showBubbleSize val="0"/>
        </c:dLbls>
        <c:smooth val="0"/>
        <c:axId val="262964928"/>
        <c:axId val="262962304"/>
      </c:lineChart>
      <c:catAx>
        <c:axId val="26296492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62304"/>
        <c:crosses val="autoZero"/>
        <c:auto val="1"/>
        <c:lblAlgn val="ctr"/>
        <c:lblOffset val="100"/>
        <c:noMultiLvlLbl val="0"/>
      </c:catAx>
      <c:valAx>
        <c:axId val="262962304"/>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296492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Photo</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94</c:v>
                </c:pt>
              </c:numCache>
            </c:numRef>
          </c:val>
          <c:extLst>
            <c:ext xmlns:c16="http://schemas.microsoft.com/office/drawing/2014/chart" uri="{C3380CC4-5D6E-409C-BE32-E72D297353CC}">
              <c16:uniqueId val="{00000000-B1DB-4332-8E34-EE3C52C510AB}"/>
            </c:ext>
          </c:extLst>
        </c:ser>
        <c:ser>
          <c:idx val="1"/>
          <c:order val="1"/>
          <c:tx>
            <c:strRef>
              <c:f>Sheet1!$C$1</c:f>
              <c:strCache>
                <c:ptCount val="1"/>
                <c:pt idx="0">
                  <c:v>Status</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5</c:v>
                </c:pt>
              </c:numCache>
            </c:numRef>
          </c:val>
          <c:extLst>
            <c:ext xmlns:c16="http://schemas.microsoft.com/office/drawing/2014/chart" uri="{C3380CC4-5D6E-409C-BE32-E72D297353CC}">
              <c16:uniqueId val="{00000001-B1DB-4332-8E34-EE3C52C510AB}"/>
            </c:ext>
          </c:extLst>
        </c:ser>
        <c:ser>
          <c:idx val="2"/>
          <c:order val="2"/>
          <c:tx>
            <c:strRef>
              <c:f>Sheet1!$D$1</c:f>
              <c:strCache>
                <c:ptCount val="1"/>
                <c:pt idx="0">
                  <c:v>Video</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3</c:v>
                </c:pt>
              </c:numCache>
            </c:numRef>
          </c:val>
          <c:extLst>
            <c:ext xmlns:c16="http://schemas.microsoft.com/office/drawing/2014/chart" uri="{C3380CC4-5D6E-409C-BE32-E72D297353CC}">
              <c16:uniqueId val="{00000002-B1DB-4332-8E34-EE3C52C510AB}"/>
            </c:ext>
          </c:extLst>
        </c:ser>
        <c:dLbls>
          <c:showLegendKey val="0"/>
          <c:showVal val="0"/>
          <c:showCatName val="0"/>
          <c:showSerName val="0"/>
          <c:showPercent val="0"/>
          <c:showBubbleSize val="0"/>
        </c:dLbls>
        <c:gapWidth val="150"/>
        <c:overlap val="100"/>
        <c:axId val="269647568"/>
        <c:axId val="269653144"/>
      </c:barChart>
      <c:catAx>
        <c:axId val="269647568"/>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53144"/>
        <c:crosses val="autoZero"/>
        <c:auto val="1"/>
        <c:lblAlgn val="ctr"/>
        <c:lblOffset val="100"/>
        <c:noMultiLvlLbl val="0"/>
      </c:catAx>
      <c:valAx>
        <c:axId val="269653144"/>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7568"/>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Sheet1!$A$2:$A$8</c:f>
              <c:strCache>
                <c:ptCount val="7"/>
                <c:pt idx="0">
                  <c:v>Status</c:v>
                </c:pt>
                <c:pt idx="1">
                  <c:v>Link</c:v>
                </c:pt>
                <c:pt idx="2">
                  <c:v>Photo</c:v>
                </c:pt>
                <c:pt idx="3">
                  <c:v>Coverphoto</c:v>
                </c:pt>
                <c:pt idx="4">
                  <c:v>Video</c:v>
                </c:pt>
                <c:pt idx="5">
                  <c:v>Note</c:v>
                </c:pt>
                <c:pt idx="6">
                  <c:v>Misc</c:v>
                </c:pt>
              </c:strCache>
            </c:strRef>
          </c:cat>
          <c:val>
            <c:numRef>
              <c:f>Sheet1!$B$2:$B$8</c:f>
              <c:numCache>
                <c:formatCode>General</c:formatCode>
                <c:ptCount val="7"/>
                <c:pt idx="0">
                  <c:v>1.1839125957207E-2</c:v>
                </c:pt>
                <c:pt idx="1">
                  <c:v>0</c:v>
                </c:pt>
                <c:pt idx="2">
                  <c:v>3.2931548368602001E-2</c:v>
                </c:pt>
                <c:pt idx="3">
                  <c:v>0</c:v>
                </c:pt>
                <c:pt idx="4">
                  <c:v>0.12437981484233999</c:v>
                </c:pt>
                <c:pt idx="5">
                  <c:v>0</c:v>
                </c:pt>
                <c:pt idx="6">
                  <c:v>0</c:v>
                </c:pt>
              </c:numCache>
            </c:numRef>
          </c:val>
          <c:extLst>
            <c:ext xmlns:c16="http://schemas.microsoft.com/office/drawing/2014/chart" uri="{C3380CC4-5D6E-409C-BE32-E72D297353CC}">
              <c16:uniqueId val="{00000000-EFB2-4689-BFA3-3330C8873CCB}"/>
            </c:ext>
          </c:extLst>
        </c:ser>
        <c:dLbls>
          <c:showLegendKey val="0"/>
          <c:showVal val="0"/>
          <c:showCatName val="0"/>
          <c:showSerName val="0"/>
          <c:showPercent val="0"/>
          <c:showBubbleSize val="0"/>
        </c:dLbls>
        <c:gapWidth val="219"/>
        <c:overlap val="-27"/>
        <c:axId val="269646256"/>
        <c:axId val="269653800"/>
      </c:barChart>
      <c:catAx>
        <c:axId val="26964625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53800"/>
        <c:crosses val="autoZero"/>
        <c:auto val="1"/>
        <c:lblAlgn val="ctr"/>
        <c:lblOffset val="100"/>
        <c:noMultiLvlLbl val="0"/>
      </c:catAx>
      <c:valAx>
        <c:axId val="269653800"/>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625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percentStacked"/>
        <c:varyColors val="0"/>
        <c:ser>
          <c:idx val="0"/>
          <c:order val="0"/>
          <c:tx>
            <c:strRef>
              <c:f>Sheet1!$B$1</c:f>
              <c:strCache>
                <c:ptCount val="1"/>
                <c:pt idx="0">
                  <c:v>Like</c:v>
                </c:pt>
              </c:strCache>
            </c:strRef>
          </c:tx>
          <c:spPr>
            <a:solidFill>
              <a:schemeClr val="accent1"/>
            </a:solidFill>
            <a:ln>
              <a:noFill/>
            </a:ln>
            <a:effectLst/>
          </c:spPr>
          <c:invertIfNegative val="0"/>
          <c:cat>
            <c:strRef>
              <c:f>Sheet1!$A$2</c:f>
              <c:strCache>
                <c:ptCount val="1"/>
                <c:pt idx="0">
                  <c:v>Banco BHD León</c:v>
                </c:pt>
              </c:strCache>
            </c:strRef>
          </c:cat>
          <c:val>
            <c:numRef>
              <c:f>Sheet1!$B$2</c:f>
              <c:numCache>
                <c:formatCode>General</c:formatCode>
                <c:ptCount val="1"/>
                <c:pt idx="0">
                  <c:v>3765</c:v>
                </c:pt>
              </c:numCache>
            </c:numRef>
          </c:val>
          <c:extLst>
            <c:ext xmlns:c16="http://schemas.microsoft.com/office/drawing/2014/chart" uri="{C3380CC4-5D6E-409C-BE32-E72D297353CC}">
              <c16:uniqueId val="{00000000-A557-4277-9566-64BE894B2E0C}"/>
            </c:ext>
          </c:extLst>
        </c:ser>
        <c:ser>
          <c:idx val="1"/>
          <c:order val="1"/>
          <c:tx>
            <c:strRef>
              <c:f>Sheet1!$C$1</c:f>
              <c:strCache>
                <c:ptCount val="1"/>
                <c:pt idx="0">
                  <c:v>Love</c:v>
                </c:pt>
              </c:strCache>
            </c:strRef>
          </c:tx>
          <c:spPr>
            <a:solidFill>
              <a:schemeClr val="accent2"/>
            </a:solidFill>
            <a:ln>
              <a:noFill/>
            </a:ln>
            <a:effectLst/>
          </c:spPr>
          <c:invertIfNegative val="0"/>
          <c:cat>
            <c:strRef>
              <c:f>Sheet1!$A$2</c:f>
              <c:strCache>
                <c:ptCount val="1"/>
                <c:pt idx="0">
                  <c:v>Banco BHD León</c:v>
                </c:pt>
              </c:strCache>
            </c:strRef>
          </c:cat>
          <c:val>
            <c:numRef>
              <c:f>Sheet1!$C$2</c:f>
              <c:numCache>
                <c:formatCode>General</c:formatCode>
                <c:ptCount val="1"/>
                <c:pt idx="0">
                  <c:v>119</c:v>
                </c:pt>
              </c:numCache>
            </c:numRef>
          </c:val>
          <c:extLst>
            <c:ext xmlns:c16="http://schemas.microsoft.com/office/drawing/2014/chart" uri="{C3380CC4-5D6E-409C-BE32-E72D297353CC}">
              <c16:uniqueId val="{00000001-A557-4277-9566-64BE894B2E0C}"/>
            </c:ext>
          </c:extLst>
        </c:ser>
        <c:ser>
          <c:idx val="2"/>
          <c:order val="2"/>
          <c:tx>
            <c:strRef>
              <c:f>Sheet1!$D$1</c:f>
              <c:strCache>
                <c:ptCount val="1"/>
                <c:pt idx="0">
                  <c:v>Haha</c:v>
                </c:pt>
              </c:strCache>
            </c:strRef>
          </c:tx>
          <c:spPr>
            <a:solidFill>
              <a:schemeClr val="accent3"/>
            </a:solidFill>
            <a:ln>
              <a:noFill/>
            </a:ln>
            <a:effectLst/>
          </c:spPr>
          <c:invertIfNegative val="0"/>
          <c:cat>
            <c:strRef>
              <c:f>Sheet1!$A$2</c:f>
              <c:strCache>
                <c:ptCount val="1"/>
                <c:pt idx="0">
                  <c:v>Banco BHD León</c:v>
                </c:pt>
              </c:strCache>
            </c:strRef>
          </c:cat>
          <c:val>
            <c:numRef>
              <c:f>Sheet1!$D$2</c:f>
              <c:numCache>
                <c:formatCode>General</c:formatCode>
                <c:ptCount val="1"/>
                <c:pt idx="0">
                  <c:v>9</c:v>
                </c:pt>
              </c:numCache>
            </c:numRef>
          </c:val>
          <c:extLst>
            <c:ext xmlns:c16="http://schemas.microsoft.com/office/drawing/2014/chart" uri="{C3380CC4-5D6E-409C-BE32-E72D297353CC}">
              <c16:uniqueId val="{00000002-A557-4277-9566-64BE894B2E0C}"/>
            </c:ext>
          </c:extLst>
        </c:ser>
        <c:ser>
          <c:idx val="3"/>
          <c:order val="3"/>
          <c:tx>
            <c:strRef>
              <c:f>Sheet1!$E$1</c:f>
              <c:strCache>
                <c:ptCount val="1"/>
                <c:pt idx="0">
                  <c:v>Wow</c:v>
                </c:pt>
              </c:strCache>
            </c:strRef>
          </c:tx>
          <c:spPr>
            <a:solidFill>
              <a:schemeClr val="accent4"/>
            </a:solidFill>
            <a:ln>
              <a:noFill/>
            </a:ln>
            <a:effectLst/>
          </c:spPr>
          <c:invertIfNegative val="0"/>
          <c:cat>
            <c:strRef>
              <c:f>Sheet1!$A$2</c:f>
              <c:strCache>
                <c:ptCount val="1"/>
                <c:pt idx="0">
                  <c:v>Banco BHD León</c:v>
                </c:pt>
              </c:strCache>
            </c:strRef>
          </c:cat>
          <c:val>
            <c:numRef>
              <c:f>Sheet1!$E$2</c:f>
              <c:numCache>
                <c:formatCode>General</c:formatCode>
                <c:ptCount val="1"/>
                <c:pt idx="0">
                  <c:v>3</c:v>
                </c:pt>
              </c:numCache>
            </c:numRef>
          </c:val>
          <c:extLst>
            <c:ext xmlns:c16="http://schemas.microsoft.com/office/drawing/2014/chart" uri="{C3380CC4-5D6E-409C-BE32-E72D297353CC}">
              <c16:uniqueId val="{00000003-A557-4277-9566-64BE894B2E0C}"/>
            </c:ext>
          </c:extLst>
        </c:ser>
        <c:ser>
          <c:idx val="4"/>
          <c:order val="4"/>
          <c:tx>
            <c:strRef>
              <c:f>Sheet1!$F$1</c:f>
              <c:strCache>
                <c:ptCount val="1"/>
                <c:pt idx="0">
                  <c:v>Sad</c:v>
                </c:pt>
              </c:strCache>
            </c:strRef>
          </c:tx>
          <c:spPr>
            <a:solidFill>
              <a:schemeClr val="accent5"/>
            </a:solidFill>
            <a:ln>
              <a:noFill/>
            </a:ln>
            <a:effectLst/>
          </c:spPr>
          <c:invertIfNegative val="0"/>
          <c:cat>
            <c:strRef>
              <c:f>Sheet1!$A$2</c:f>
              <c:strCache>
                <c:ptCount val="1"/>
                <c:pt idx="0">
                  <c:v>Banco BHD León</c:v>
                </c:pt>
              </c:strCache>
            </c:strRef>
          </c:cat>
          <c:val>
            <c:numRef>
              <c:f>Sheet1!$F$2</c:f>
              <c:numCache>
                <c:formatCode>General</c:formatCode>
                <c:ptCount val="1"/>
                <c:pt idx="0">
                  <c:v>1</c:v>
                </c:pt>
              </c:numCache>
            </c:numRef>
          </c:val>
          <c:extLst>
            <c:ext xmlns:c16="http://schemas.microsoft.com/office/drawing/2014/chart" uri="{C3380CC4-5D6E-409C-BE32-E72D297353CC}">
              <c16:uniqueId val="{00000004-A557-4277-9566-64BE894B2E0C}"/>
            </c:ext>
          </c:extLst>
        </c:ser>
        <c:ser>
          <c:idx val="5"/>
          <c:order val="5"/>
          <c:tx>
            <c:strRef>
              <c:f>Sheet1!$G$1</c:f>
              <c:strCache>
                <c:ptCount val="1"/>
                <c:pt idx="0">
                  <c:v>Angry</c:v>
                </c:pt>
              </c:strCache>
            </c:strRef>
          </c:tx>
          <c:spPr>
            <a:solidFill>
              <a:schemeClr val="accent6"/>
            </a:solidFill>
            <a:ln>
              <a:noFill/>
            </a:ln>
            <a:effectLst/>
          </c:spPr>
          <c:invertIfNegative val="0"/>
          <c:cat>
            <c:strRef>
              <c:f>Sheet1!$A$2</c:f>
              <c:strCache>
                <c:ptCount val="1"/>
                <c:pt idx="0">
                  <c:v>Banco BHD León</c:v>
                </c:pt>
              </c:strCache>
            </c:strRef>
          </c:cat>
          <c:val>
            <c:numRef>
              <c:f>Sheet1!$G$2</c:f>
              <c:numCache>
                <c:formatCode>General</c:formatCode>
                <c:ptCount val="1"/>
                <c:pt idx="0">
                  <c:v>2</c:v>
                </c:pt>
              </c:numCache>
            </c:numRef>
          </c:val>
          <c:extLst>
            <c:ext xmlns:c16="http://schemas.microsoft.com/office/drawing/2014/chart" uri="{C3380CC4-5D6E-409C-BE32-E72D297353CC}">
              <c16:uniqueId val="{00000005-A557-4277-9566-64BE894B2E0C}"/>
            </c:ext>
          </c:extLst>
        </c:ser>
        <c:ser>
          <c:idx val="6"/>
          <c:order val="6"/>
          <c:tx>
            <c:strRef>
              <c:f>Sheet1!$H$1</c:f>
              <c:strCache>
                <c:ptCount val="1"/>
                <c:pt idx="0">
                  <c:v>Comment</c:v>
                </c:pt>
              </c:strCache>
            </c:strRef>
          </c:tx>
          <c:spPr>
            <a:solidFill>
              <a:schemeClr val="accent1">
                <a:lumMod val="60000"/>
              </a:schemeClr>
            </a:solidFill>
            <a:ln>
              <a:noFill/>
            </a:ln>
            <a:effectLst/>
          </c:spPr>
          <c:invertIfNegative val="0"/>
          <c:cat>
            <c:strRef>
              <c:f>Sheet1!$A$2</c:f>
              <c:strCache>
                <c:ptCount val="1"/>
                <c:pt idx="0">
                  <c:v>Banco BHD León</c:v>
                </c:pt>
              </c:strCache>
            </c:strRef>
          </c:cat>
          <c:val>
            <c:numRef>
              <c:f>Sheet1!$H$2</c:f>
              <c:numCache>
                <c:formatCode>General</c:formatCode>
                <c:ptCount val="1"/>
                <c:pt idx="0">
                  <c:v>201</c:v>
                </c:pt>
              </c:numCache>
            </c:numRef>
          </c:val>
          <c:extLst>
            <c:ext xmlns:c16="http://schemas.microsoft.com/office/drawing/2014/chart" uri="{C3380CC4-5D6E-409C-BE32-E72D297353CC}">
              <c16:uniqueId val="{00000006-A557-4277-9566-64BE894B2E0C}"/>
            </c:ext>
          </c:extLst>
        </c:ser>
        <c:ser>
          <c:idx val="7"/>
          <c:order val="7"/>
          <c:tx>
            <c:strRef>
              <c:f>Sheet1!$I$1</c:f>
              <c:strCache>
                <c:ptCount val="1"/>
                <c:pt idx="0">
                  <c:v>Share</c:v>
                </c:pt>
              </c:strCache>
            </c:strRef>
          </c:tx>
          <c:spPr>
            <a:solidFill>
              <a:schemeClr val="accent2">
                <a:lumMod val="60000"/>
              </a:schemeClr>
            </a:solidFill>
            <a:ln>
              <a:noFill/>
            </a:ln>
            <a:effectLst/>
          </c:spPr>
          <c:invertIfNegative val="0"/>
          <c:cat>
            <c:strRef>
              <c:f>Sheet1!$A$2</c:f>
              <c:strCache>
                <c:ptCount val="1"/>
                <c:pt idx="0">
                  <c:v>Banco BHD León</c:v>
                </c:pt>
              </c:strCache>
            </c:strRef>
          </c:cat>
          <c:val>
            <c:numRef>
              <c:f>Sheet1!$I$2</c:f>
              <c:numCache>
                <c:formatCode>General</c:formatCode>
                <c:ptCount val="1"/>
                <c:pt idx="0">
                  <c:v>312</c:v>
                </c:pt>
              </c:numCache>
            </c:numRef>
          </c:val>
          <c:extLst>
            <c:ext xmlns:c16="http://schemas.microsoft.com/office/drawing/2014/chart" uri="{C3380CC4-5D6E-409C-BE32-E72D297353CC}">
              <c16:uniqueId val="{00000007-A557-4277-9566-64BE894B2E0C}"/>
            </c:ext>
          </c:extLst>
        </c:ser>
        <c:dLbls>
          <c:showLegendKey val="0"/>
          <c:showVal val="0"/>
          <c:showCatName val="0"/>
          <c:showSerName val="0"/>
          <c:showPercent val="0"/>
          <c:showBubbleSize val="0"/>
        </c:dLbls>
        <c:gapWidth val="150"/>
        <c:overlap val="100"/>
        <c:axId val="269647896"/>
        <c:axId val="269652488"/>
      </c:barChart>
      <c:catAx>
        <c:axId val="269647896"/>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52488"/>
        <c:crosses val="autoZero"/>
        <c:auto val="1"/>
        <c:lblAlgn val="ctr"/>
        <c:lblOffset val="100"/>
        <c:noMultiLvlLbl val="0"/>
      </c:catAx>
      <c:valAx>
        <c:axId val="269652488"/>
        <c:scaling>
          <c:orientation val="minMax"/>
        </c:scaling>
        <c:delete val="0"/>
        <c:axPos val="l"/>
        <c:majorGridlines>
          <c:spPr>
            <a:ln w="9525" cap="flat" cmpd="sng" algn="ctr">
              <a:solidFill>
                <a:schemeClr val="tx1">
                  <a:lumMod val="15000"/>
                  <a:lumOff val="85000"/>
                </a:schemeClr>
              </a:solidFill>
              <a:round/>
            </a:ln>
            <a:effectLst/>
          </c:spPr>
        </c:majorGridlines>
        <c:numFmt formatCode="0%"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9647896"/>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barChart>
        <c:barDir val="col"/>
        <c:grouping val="clustered"/>
        <c:varyColors val="0"/>
        <c:ser>
          <c:idx val="0"/>
          <c:order val="0"/>
          <c:tx>
            <c:strRef>
              <c:f>Sheet1!$B$1</c:f>
              <c:strCache>
                <c:ptCount val="1"/>
                <c:pt idx="0">
                  <c:v>Banco BHD León</c:v>
                </c:pt>
              </c:strCache>
            </c:strRef>
          </c:tx>
          <c:spPr>
            <a:solidFill>
              <a:schemeClr val="accent1"/>
            </a:solidFill>
            <a:ln>
              <a:noFill/>
            </a:ln>
            <a:effectLst/>
          </c:spPr>
          <c:invertIfNegative val="0"/>
          <c:cat>
            <c:strRef>
              <c:f>Sheet1!$A$2:$A$6</c:f>
              <c:strCache>
                <c:ptCount val="5"/>
                <c:pt idx="0">
                  <c:v>0h - 2h</c:v>
                </c:pt>
                <c:pt idx="1">
                  <c:v>2h - 8h</c:v>
                </c:pt>
                <c:pt idx="2">
                  <c:v>8h - 24h</c:v>
                </c:pt>
                <c:pt idx="3">
                  <c:v>24h+</c:v>
                </c:pt>
                <c:pt idx="4">
                  <c:v>Not responded</c:v>
                </c:pt>
              </c:strCache>
            </c:strRef>
          </c:cat>
          <c:val>
            <c:numRef>
              <c:f>Sheet1!$B$2:$B$6</c:f>
              <c:numCache>
                <c:formatCode>General</c:formatCode>
                <c:ptCount val="5"/>
                <c:pt idx="0">
                  <c:v>0</c:v>
                </c:pt>
                <c:pt idx="1">
                  <c:v>0</c:v>
                </c:pt>
                <c:pt idx="2">
                  <c:v>0</c:v>
                </c:pt>
                <c:pt idx="3">
                  <c:v>0</c:v>
                </c:pt>
                <c:pt idx="4">
                  <c:v>0</c:v>
                </c:pt>
              </c:numCache>
            </c:numRef>
          </c:val>
          <c:extLst>
            <c:ext xmlns:c16="http://schemas.microsoft.com/office/drawing/2014/chart" uri="{C3380CC4-5D6E-409C-BE32-E72D297353CC}">
              <c16:uniqueId val="{00000000-64C6-47C9-8C85-FE3B643E661F}"/>
            </c:ext>
          </c:extLst>
        </c:ser>
        <c:dLbls>
          <c:showLegendKey val="0"/>
          <c:showVal val="0"/>
          <c:showCatName val="0"/>
          <c:showSerName val="0"/>
          <c:showPercent val="0"/>
          <c:showBubbleSize val="0"/>
        </c:dLbls>
        <c:gapWidth val="219"/>
        <c:overlap val="-27"/>
        <c:axId val="267817024"/>
        <c:axId val="267815056"/>
      </c:barChart>
      <c:catAx>
        <c:axId val="267817024"/>
        <c:scaling>
          <c:orientation val="minMax"/>
        </c:scaling>
        <c:delete val="0"/>
        <c:axPos val="b"/>
        <c:numFmt formatCode="General" sourceLinked="1"/>
        <c:majorTickMark val="none"/>
        <c:minorTickMark val="none"/>
        <c:tickLblPos val="nextTo"/>
        <c:spPr>
          <a:noFill/>
          <a:ln w="9525" cap="flat" cmpd="sng" algn="ctr">
            <a:solidFill>
              <a:schemeClr val="tx1">
                <a:lumMod val="15000"/>
                <a:lumOff val="85000"/>
              </a:schemeClr>
            </a:solidFill>
            <a:round/>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15056"/>
        <c:crosses val="autoZero"/>
        <c:auto val="1"/>
        <c:lblAlgn val="ctr"/>
        <c:lblOffset val="100"/>
        <c:noMultiLvlLbl val="0"/>
      </c:catAx>
      <c:valAx>
        <c:axId val="267815056"/>
        <c:scaling>
          <c:orientation val="minMax"/>
        </c:scaling>
        <c:delete val="0"/>
        <c:axPos val="l"/>
        <c:majorGridlines>
          <c:spPr>
            <a:ln w="9525" cap="flat" cmpd="sng" algn="ctr">
              <a:solidFill>
                <a:schemeClr val="tx1">
                  <a:lumMod val="15000"/>
                  <a:lumOff val="85000"/>
                </a:schemeClr>
              </a:solidFill>
              <a:round/>
            </a:ln>
            <a:effectLst/>
          </c:spPr>
        </c:majorGridlines>
        <c:numFmt formatCode="General" sourceLinked="1"/>
        <c:majorTickMark val="none"/>
        <c:minorTickMark val="none"/>
        <c:tickLblPos val="nextTo"/>
        <c:spPr>
          <a:noFill/>
          <a:ln>
            <a:noFill/>
          </a:ln>
          <a:effectLst/>
        </c:spPr>
        <c:txPr>
          <a:bodyPr rot="-6000000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crossAx val="267817024"/>
        <c:crosses val="autoZero"/>
        <c:crossBetween val="between"/>
      </c:valAx>
      <c:spPr>
        <a:noFill/>
        <a:ln>
          <a:noFill/>
        </a:ln>
        <a:effectLst/>
      </c:spPr>
    </c:plotArea>
    <c:legend>
      <c:legendPos val="b"/>
      <c:overlay val="0"/>
      <c:spPr>
        <a:noFill/>
        <a:ln>
          <a:noFill/>
        </a:ln>
        <a:effectLst/>
      </c:spPr>
      <c:txPr>
        <a:bodyPr rot="0" spcFirstLastPara="1" vertOverflow="ellipsis" vert="horz" wrap="square" anchor="ctr" anchorCtr="1"/>
        <a:lstStyle/>
        <a:p>
          <a:pPr>
            <a:defRPr sz="1197" b="0" i="0" u="none" strike="noStrike" kern="1200" baseline="0">
              <a:solidFill>
                <a:schemeClr val="tx1">
                  <a:lumMod val="65000"/>
                  <a:lumOff val="35000"/>
                </a:schemeClr>
              </a:solidFill>
              <a:latin typeface="+mn-lt"/>
              <a:ea typeface="+mn-ea"/>
              <a:cs typeface="+mn-cs"/>
            </a:defRPr>
          </a:pPr>
          <a:endParaRPr lang="en-US"/>
        </a:p>
      </c:txPr>
    </c:legend>
    <c:plotVisOnly val="1"/>
    <c:dispBlanksAs val="gap"/>
    <c:showDLblsOverMax val="0"/>
  </c:chart>
  <c:spPr>
    <a:noFill/>
    <a:ln>
      <a:noFill/>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4.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5.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6.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7.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8.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9.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0.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2.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colors13.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2.xml><?xml version="1.0" encoding="utf-8"?>
<cs:chartStyle xmlns:cs="http://schemas.microsoft.com/office/drawing/2012/chartStyle" xmlns:a="http://schemas.openxmlformats.org/drawingml/2006/main" id="31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3.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4.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5.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6.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7.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8.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9.xml><?xml version="1.0" encoding="utf-8"?>
<cs:chartStyle xmlns:cs="http://schemas.microsoft.com/office/drawing/2012/chartStyle" xmlns:a="http://schemas.openxmlformats.org/drawingml/2006/main" id="22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spPr>
      <a:solidFill>
        <a:schemeClr val="phClr"/>
      </a:solidFill>
    </cs:spPr>
  </cs:dataPoint>
  <cs:dataPoint3D>
    <cs:lnRef idx="0"/>
    <cs:fillRef idx="1">
      <cs:styleClr val="auto"/>
    </cs:fillRef>
    <cs:effectRef idx="0"/>
    <cs:fontRef idx="minor">
      <a:schemeClr val="tx1"/>
    </cs:fontRef>
    <cs:spPr>
      <a:solidFill>
        <a:schemeClr val="phClr"/>
      </a:solidFill>
    </cs:spPr>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solidFill>
        <a:schemeClr val="phClr"/>
      </a:solidFill>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0.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1.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2.xml><?xml version="1.0" encoding="utf-8"?>
<cs:chartStyle xmlns:cs="http://schemas.microsoft.com/office/drawing/2012/chartStyle" xmlns:a="http://schemas.openxmlformats.org/drawingml/2006/main" id="297">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tx1"/>
    </cs:fontRef>
    <cs:spPr>
      <a:solidFill>
        <a:schemeClr val="dk1">
          <a:lumMod val="75000"/>
          <a:lumOff val="25000"/>
        </a:schemeClr>
      </a:solidFill>
      <a:ln w="9525" cap="flat" cmpd="sng" algn="ctr">
        <a:solidFill>
          <a:schemeClr val="tx1">
            <a:lumMod val="65000"/>
            <a:lumOff val="35000"/>
          </a:schemeClr>
        </a:solidFill>
        <a:round/>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50000"/>
            <a:lumOff val="50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tx1"/>
    </cs:fontRef>
    <cs:spPr>
      <a:solidFill>
        <a:schemeClr val="lt1"/>
      </a:solidFill>
      <a:ln w="9525" cap="flat" cmpd="sng" algn="ctr">
        <a:solidFill>
          <a:schemeClr val="tx1">
            <a:lumMod val="65000"/>
            <a:lumOff val="35000"/>
          </a:schemeClr>
        </a:solidFill>
        <a:round/>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charts/style13.xml><?xml version="1.0" encoding="utf-8"?>
<cs:chartStyle xmlns:cs="http://schemas.microsoft.com/office/drawing/2012/chartStyle" xmlns:a="http://schemas.openxmlformats.org/drawingml/2006/main" id="201">
  <cs:axisTitle>
    <cs:lnRef idx="0"/>
    <cs:fillRef idx="0"/>
    <cs:effectRef idx="0"/>
    <cs:fontRef idx="minor">
      <a:schemeClr val="tx1">
        <a:lumMod val="65000"/>
        <a:lumOff val="35000"/>
      </a:schemeClr>
    </cs:fontRef>
    <cs:defRPr sz="1330" kern="1200"/>
  </cs:axisTitle>
  <cs:categoryAxis>
    <cs:lnRef idx="0"/>
    <cs:fillRef idx="0"/>
    <cs:effectRef idx="0"/>
    <cs:fontRef idx="minor">
      <a:schemeClr val="tx1">
        <a:lumMod val="65000"/>
        <a:lumOff val="35000"/>
      </a:schemeClr>
    </cs:fontRef>
    <cs:spPr>
      <a:ln w="9525" cap="flat" cmpd="sng" algn="ctr">
        <a:solidFill>
          <a:schemeClr val="tx1">
            <a:lumMod val="15000"/>
            <a:lumOff val="85000"/>
          </a:schemeClr>
        </a:solidFill>
        <a:round/>
      </a:ln>
    </cs:spPr>
    <cs:defRPr sz="1197" kern="1200"/>
  </cs:categoryAxis>
  <cs:chartArea mods="allowNoFillOverride allowNoLineOverride">
    <cs:lnRef idx="0"/>
    <cs:fillRef idx="0"/>
    <cs:effectRef idx="0"/>
    <cs:fontRef idx="minor">
      <a:schemeClr val="tx1"/>
    </cs:fontRef>
    <cs:spPr>
      <a:solidFill>
        <a:schemeClr val="bg1"/>
      </a:solidFill>
      <a:ln w="9525" cap="flat" cmpd="sng" algn="ctr">
        <a:solidFill>
          <a:schemeClr val="tx1">
            <a:lumMod val="15000"/>
            <a:lumOff val="85000"/>
          </a:schemeClr>
        </a:solidFill>
        <a:round/>
      </a:ln>
    </cs:spPr>
    <cs:defRPr sz="1330" kern="1200"/>
  </cs:chartArea>
  <cs:dataLabel>
    <cs:lnRef idx="0"/>
    <cs:fillRef idx="0"/>
    <cs:effectRef idx="0"/>
    <cs:fontRef idx="minor">
      <a:schemeClr val="tx1">
        <a:lumMod val="75000"/>
        <a:lumOff val="25000"/>
      </a:schemeClr>
    </cs:fontRef>
    <cs:defRPr sz="1197" kern="1200"/>
  </cs:dataLabel>
  <cs:dataLabelCallout>
    <cs:lnRef idx="0"/>
    <cs:fillRef idx="0"/>
    <cs:effectRef idx="0"/>
    <cs:fontRef idx="minor">
      <a:schemeClr val="dk1">
        <a:lumMod val="65000"/>
        <a:lumOff val="35000"/>
      </a:schemeClr>
    </cs:fontRef>
    <cs:spPr>
      <a:solidFill>
        <a:schemeClr val="lt1"/>
      </a:solidFill>
      <a:ln>
        <a:solidFill>
          <a:schemeClr val="dk1">
            <a:lumMod val="25000"/>
            <a:lumOff val="75000"/>
          </a:schemeClr>
        </a:solidFill>
      </a:ln>
    </cs:spPr>
    <cs:defRPr sz="1197" kern="1200"/>
    <cs:bodyPr rot="0" spcFirstLastPara="1" vertOverflow="clip" horzOverflow="clip" vert="horz" wrap="square" lIns="36576" tIns="18288" rIns="36576" bIns="18288" anchor="ctr" anchorCtr="1">
      <a:spAutoFit/>
    </cs:bodyPr>
  </cs:dataLabelCallout>
  <cs:dataPoint>
    <cs:lnRef idx="0"/>
    <cs:fillRef idx="1">
      <cs:styleClr val="auto"/>
    </cs:fillRef>
    <cs:effectRef idx="0"/>
    <cs:fontRef idx="minor">
      <a:schemeClr val="tx1"/>
    </cs:fontRef>
  </cs:dataPoint>
  <cs:dataPoint3D>
    <cs:lnRef idx="0"/>
    <cs:fillRef idx="1">
      <cs:styleClr val="auto"/>
    </cs:fillRef>
    <cs:effectRef idx="0"/>
    <cs:fontRef idx="minor">
      <a:schemeClr val="tx1"/>
    </cs:fontRef>
  </cs:dataPoint3D>
  <cs:dataPointLine>
    <cs:lnRef idx="0">
      <cs:styleClr val="auto"/>
    </cs:lnRef>
    <cs:fillRef idx="1"/>
    <cs:effectRef idx="0"/>
    <cs:fontRef idx="minor">
      <a:schemeClr val="tx1"/>
    </cs:fontRef>
    <cs:spPr>
      <a:ln w="28575" cap="rnd">
        <a:solidFill>
          <a:schemeClr val="phClr"/>
        </a:solidFill>
        <a:round/>
      </a:ln>
    </cs:spPr>
  </cs:dataPointLine>
  <cs:dataPointMarker>
    <cs:lnRef idx="0">
      <cs:styleClr val="auto"/>
    </cs:lnRef>
    <cs:fillRef idx="1">
      <cs:styleClr val="auto"/>
    </cs:fillRef>
    <cs:effectRef idx="0"/>
    <cs:fontRef idx="minor">
      <a:schemeClr val="tx1"/>
    </cs:fontRef>
    <cs:spPr>
      <a:ln w="9525">
        <a:solidFill>
          <a:schemeClr val="phClr"/>
        </a:solidFill>
      </a:ln>
    </cs:spPr>
  </cs:dataPointMarker>
  <cs:dataPointMarkerLayout symbol="circle" size="5"/>
  <cs:dataPointWireframe>
    <cs:lnRef idx="0">
      <cs:styleClr val="auto"/>
    </cs:lnRef>
    <cs:fillRef idx="1"/>
    <cs:effectRef idx="0"/>
    <cs:fontRef idx="minor">
      <a:schemeClr val="tx1"/>
    </cs:fontRef>
    <cs:spPr>
      <a:ln w="9525" cap="rnd">
        <a:solidFill>
          <a:schemeClr val="phClr"/>
        </a:solidFill>
        <a:round/>
      </a:ln>
    </cs:spPr>
  </cs:dataPointWireframe>
  <cs:dataTable>
    <cs:lnRef idx="0"/>
    <cs:fillRef idx="0"/>
    <cs:effectRef idx="0"/>
    <cs:fontRef idx="minor">
      <a:schemeClr val="tx1">
        <a:lumMod val="65000"/>
        <a:lumOff val="35000"/>
      </a:schemeClr>
    </cs:fontRef>
    <cs:spPr>
      <a:noFill/>
      <a:ln w="9525" cap="flat" cmpd="sng" algn="ctr">
        <a:solidFill>
          <a:schemeClr val="tx1">
            <a:lumMod val="15000"/>
            <a:lumOff val="85000"/>
          </a:schemeClr>
        </a:solidFill>
        <a:round/>
      </a:ln>
    </cs:spPr>
    <cs:defRPr sz="1197" kern="1200"/>
  </cs:dataTable>
  <cs:downBar>
    <cs:lnRef idx="0"/>
    <cs:fillRef idx="0"/>
    <cs:effectRef idx="0"/>
    <cs:fontRef idx="minor">
      <a:schemeClr val="dk1"/>
    </cs:fontRef>
    <cs:spPr>
      <a:solidFill>
        <a:schemeClr val="dk1">
          <a:lumMod val="65000"/>
          <a:lumOff val="35000"/>
        </a:schemeClr>
      </a:solidFill>
      <a:ln w="9525">
        <a:solidFill>
          <a:schemeClr val="tx1">
            <a:lumMod val="65000"/>
            <a:lumOff val="35000"/>
          </a:schemeClr>
        </a:solidFill>
      </a:ln>
    </cs:spPr>
  </cs:downBar>
  <cs:dropLine>
    <cs:lnRef idx="0"/>
    <cs:fillRef idx="0"/>
    <cs:effectRef idx="0"/>
    <cs:fontRef idx="minor">
      <a:schemeClr val="tx1"/>
    </cs:fontRef>
    <cs:spPr>
      <a:ln w="9525" cap="flat" cmpd="sng" algn="ctr">
        <a:solidFill>
          <a:schemeClr val="tx1">
            <a:lumMod val="35000"/>
            <a:lumOff val="65000"/>
          </a:schemeClr>
        </a:solidFill>
        <a:round/>
      </a:ln>
    </cs:spPr>
  </cs:dropLine>
  <cs:errorBar>
    <cs:lnRef idx="0"/>
    <cs:fillRef idx="0"/>
    <cs:effectRef idx="0"/>
    <cs:fontRef idx="minor">
      <a:schemeClr val="tx1"/>
    </cs:fontRef>
    <cs:spPr>
      <a:ln w="9525" cap="flat" cmpd="sng" algn="ctr">
        <a:solidFill>
          <a:schemeClr val="tx1">
            <a:lumMod val="65000"/>
            <a:lumOff val="35000"/>
          </a:schemeClr>
        </a:solidFill>
        <a:round/>
      </a:ln>
    </cs:spPr>
  </cs:errorBar>
  <cs:floor>
    <cs:lnRef idx="0"/>
    <cs:fillRef idx="0"/>
    <cs:effectRef idx="0"/>
    <cs:fontRef idx="minor">
      <a:schemeClr val="tx1"/>
    </cs:fontRef>
    <cs:spPr>
      <a:noFill/>
      <a:ln>
        <a:noFill/>
      </a:ln>
    </cs:spPr>
  </cs:floor>
  <cs:gridlineMajor>
    <cs:lnRef idx="0"/>
    <cs:fillRef idx="0"/>
    <cs:effectRef idx="0"/>
    <cs:fontRef idx="minor">
      <a:schemeClr val="tx1"/>
    </cs:fontRef>
    <cs:spPr>
      <a:ln w="9525" cap="flat" cmpd="sng" algn="ctr">
        <a:solidFill>
          <a:schemeClr val="tx1">
            <a:lumMod val="15000"/>
            <a:lumOff val="85000"/>
          </a:schemeClr>
        </a:solidFill>
        <a:round/>
      </a:ln>
    </cs:spPr>
  </cs:gridlineMajor>
  <cs:gridlineMinor>
    <cs:lnRef idx="0"/>
    <cs:fillRef idx="0"/>
    <cs:effectRef idx="0"/>
    <cs:fontRef idx="minor">
      <a:schemeClr val="tx1"/>
    </cs:fontRef>
    <cs:spPr>
      <a:ln w="9525" cap="flat" cmpd="sng" algn="ctr">
        <a:solidFill>
          <a:schemeClr val="tx1">
            <a:lumMod val="5000"/>
            <a:lumOff val="95000"/>
          </a:schemeClr>
        </a:solidFill>
        <a:round/>
      </a:ln>
    </cs:spPr>
  </cs:gridlineMinor>
  <cs:hiLoLine>
    <cs:lnRef idx="0"/>
    <cs:fillRef idx="0"/>
    <cs:effectRef idx="0"/>
    <cs:fontRef idx="minor">
      <a:schemeClr val="tx1"/>
    </cs:fontRef>
    <cs:spPr>
      <a:ln w="9525" cap="flat" cmpd="sng" algn="ctr">
        <a:solidFill>
          <a:schemeClr val="tx1">
            <a:lumMod val="75000"/>
            <a:lumOff val="25000"/>
          </a:schemeClr>
        </a:solidFill>
        <a:round/>
      </a:ln>
    </cs:spPr>
  </cs:hiLoLine>
  <cs:leaderLine>
    <cs:lnRef idx="0"/>
    <cs:fillRef idx="0"/>
    <cs:effectRef idx="0"/>
    <cs:fontRef idx="minor">
      <a:schemeClr val="tx1"/>
    </cs:fontRef>
    <cs:spPr>
      <a:ln w="9525" cap="flat" cmpd="sng" algn="ctr">
        <a:solidFill>
          <a:schemeClr val="tx1">
            <a:lumMod val="35000"/>
            <a:lumOff val="65000"/>
          </a:schemeClr>
        </a:solidFill>
        <a:round/>
      </a:ln>
    </cs:spPr>
  </cs:leaderLine>
  <cs:legend>
    <cs:lnRef idx="0"/>
    <cs:fillRef idx="0"/>
    <cs:effectRef idx="0"/>
    <cs:fontRef idx="minor">
      <a:schemeClr val="tx1">
        <a:lumMod val="65000"/>
        <a:lumOff val="35000"/>
      </a:schemeClr>
    </cs:fontRef>
    <cs:defRPr sz="1197" kern="1200"/>
  </cs:legend>
  <cs:plotArea mods="allowNoFillOverride allowNoLineOverride">
    <cs:lnRef idx="0"/>
    <cs:fillRef idx="0"/>
    <cs:effectRef idx="0"/>
    <cs:fontRef idx="minor">
      <a:schemeClr val="tx1"/>
    </cs:fontRef>
  </cs:plotArea>
  <cs:plotArea3D mods="allowNoFillOverride allowNoLineOverride">
    <cs:lnRef idx="0"/>
    <cs:fillRef idx="0"/>
    <cs:effectRef idx="0"/>
    <cs:fontRef idx="minor">
      <a:schemeClr val="tx1"/>
    </cs:fontRef>
  </cs:plotArea3D>
  <cs:seriesAxis>
    <cs:lnRef idx="0"/>
    <cs:fillRef idx="0"/>
    <cs:effectRef idx="0"/>
    <cs:fontRef idx="minor">
      <a:schemeClr val="tx1">
        <a:lumMod val="65000"/>
        <a:lumOff val="35000"/>
      </a:schemeClr>
    </cs:fontRef>
    <cs:defRPr sz="1197" kern="1200"/>
  </cs:seriesAxis>
  <cs:seriesLine>
    <cs:lnRef idx="0"/>
    <cs:fillRef idx="0"/>
    <cs:effectRef idx="0"/>
    <cs:fontRef idx="minor">
      <a:schemeClr val="tx1"/>
    </cs:fontRef>
    <cs:spPr>
      <a:ln w="9525" cap="flat" cmpd="sng" algn="ctr">
        <a:solidFill>
          <a:schemeClr val="tx1">
            <a:lumMod val="35000"/>
            <a:lumOff val="65000"/>
          </a:schemeClr>
        </a:solidFill>
        <a:round/>
      </a:ln>
    </cs:spPr>
  </cs:seriesLine>
  <cs:title>
    <cs:lnRef idx="0"/>
    <cs:fillRef idx="0"/>
    <cs:effectRef idx="0"/>
    <cs:fontRef idx="minor">
      <a:schemeClr val="tx1">
        <a:lumMod val="65000"/>
        <a:lumOff val="35000"/>
      </a:schemeClr>
    </cs:fontRef>
    <cs:defRPr sz="1862" b="0" kern="1200" spc="0" baseline="0"/>
  </cs:title>
  <cs:trendline>
    <cs:lnRef idx="0">
      <cs:styleClr val="auto"/>
    </cs:lnRef>
    <cs:fillRef idx="0"/>
    <cs:effectRef idx="0"/>
    <cs:fontRef idx="minor">
      <a:schemeClr val="tx1"/>
    </cs:fontRef>
    <cs:spPr>
      <a:ln w="19050" cap="rnd">
        <a:solidFill>
          <a:schemeClr val="phClr"/>
        </a:solidFill>
        <a:prstDash val="sysDot"/>
      </a:ln>
    </cs:spPr>
  </cs:trendline>
  <cs:trendlineLabel>
    <cs:lnRef idx="0"/>
    <cs:fillRef idx="0"/>
    <cs:effectRef idx="0"/>
    <cs:fontRef idx="minor">
      <a:schemeClr val="tx1">
        <a:lumMod val="65000"/>
        <a:lumOff val="35000"/>
      </a:schemeClr>
    </cs:fontRef>
    <cs:defRPr sz="1197" kern="1200"/>
  </cs:trendlineLabel>
  <cs:upBar>
    <cs:lnRef idx="0"/>
    <cs:fillRef idx="0"/>
    <cs:effectRef idx="0"/>
    <cs:fontRef idx="minor">
      <a:schemeClr val="dk1"/>
    </cs:fontRef>
    <cs:spPr>
      <a:solidFill>
        <a:schemeClr val="lt1"/>
      </a:solidFill>
      <a:ln w="9525">
        <a:solidFill>
          <a:schemeClr val="tx1">
            <a:lumMod val="15000"/>
            <a:lumOff val="85000"/>
          </a:schemeClr>
        </a:solidFill>
      </a:ln>
    </cs:spPr>
  </cs:upBar>
  <cs:valueAxis>
    <cs:lnRef idx="0"/>
    <cs:fillRef idx="0"/>
    <cs:effectRef idx="0"/>
    <cs:fontRef idx="minor">
      <a:schemeClr val="tx1">
        <a:lumMod val="65000"/>
        <a:lumOff val="35000"/>
      </a:schemeClr>
    </cs:fontRef>
    <cs:defRPr sz="1197" kern="1200"/>
  </cs:valueAxis>
  <cs:wall>
    <cs:lnRef idx="0"/>
    <cs:fillRef idx="0"/>
    <cs:effectRef idx="0"/>
    <cs:fontRef idx="minor">
      <a:schemeClr val="tx1"/>
    </cs:fontRef>
    <cs:spPr>
      <a:noFill/>
      <a:ln>
        <a:noFill/>
      </a:ln>
    </cs:spPr>
  </cs:wall>
</cs:chartStyle>
</file>

<file path=ppt/slideLayouts/_rels/slideLayout1.xml.rels><?xml version="1.0" encoding="UTF-8" standalone="yes"?>
<Relationships xmlns="http://schemas.openxmlformats.org/package/2006/relationships"><Relationship Id="rId3" Type="http://schemas.openxmlformats.org/officeDocument/2006/relationships/image" Target="file:///C:\inetpub\wwwroot\quntlyLogo.png" TargetMode="External"/><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file:///C:\inetpub\wwwroot\quintlyIcon.png" TargetMode="External"/><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quintlyDeck">
    <p:spTree>
      <p:nvGrpSpPr>
        <p:cNvPr id="1" name=""/>
        <p:cNvGrpSpPr/>
        <p:nvPr/>
      </p:nvGrpSpPr>
      <p:grpSpPr>
        <a:xfrm>
          <a:off x="0" y="0"/>
          <a:ext cx="0" cy="0"/>
          <a:chOff x="0" y="0"/>
          <a:chExt cx="0" cy="0"/>
        </a:xfrm>
      </p:grpSpPr>
      <p:pic>
        <p:nvPicPr>
          <p:cNvPr id="7" name="Bild 6"/>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2454549" y="916050"/>
            <a:ext cx="4270423" cy="821235"/>
          </a:xfrm>
          <a:prstGeom prst="rect">
            <a:avLst/>
          </a:prstGeom>
        </p:spPr>
      </p:pic>
      <p:sp>
        <p:nvSpPr>
          <p:cNvPr id="2" name="dashboardName"/>
          <p:cNvSpPr>
            <a:spLocks noGrp="1"/>
          </p:cNvSpPr>
          <p:nvPr>
            <p:ph type="ctrTitle" hasCustomPrompt="1"/>
          </p:nvPr>
        </p:nvSpPr>
        <p:spPr>
          <a:xfrm>
            <a:off x="685800" y="2130427"/>
            <a:ext cx="7772400" cy="1470025"/>
          </a:xfrm>
        </p:spPr>
        <p:txBody>
          <a:bodyPr/>
          <a:lstStyle>
            <a:lvl1pPr algn="ctr">
              <a:defRPr b="1"/>
            </a:lvl1pPr>
          </a:lstStyle>
          <a:p>
            <a:r>
              <a:rPr lang="de-DE" dirty="0" err="1"/>
              <a:t>dashboardName</a:t>
            </a:r>
            <a:endParaRPr lang="de-DE" dirty="0"/>
          </a:p>
        </p:txBody>
      </p:sp>
      <p:sp>
        <p:nvSpPr>
          <p:cNvPr id="3" name="clientName"/>
          <p:cNvSpPr>
            <a:spLocks noGrp="1"/>
          </p:cNvSpPr>
          <p:nvPr>
            <p:ph type="subTitle" idx="1" hasCustomPrompt="1"/>
          </p:nvPr>
        </p:nvSpPr>
        <p:spPr>
          <a:xfrm>
            <a:off x="1371600" y="3886200"/>
            <a:ext cx="6400800" cy="1752600"/>
          </a:xfrm>
        </p:spPr>
        <p:txBody>
          <a:bodyPr>
            <a:normAutofit/>
          </a:bodyPr>
          <a:lstStyle>
            <a:lvl1pPr marL="0" indent="0" algn="ctr">
              <a:buNone/>
              <a:defRPr sz="1800">
                <a:solidFill>
                  <a:schemeClr val="tx1">
                    <a:tint val="75000"/>
                  </a:schemeClr>
                </a:solidFill>
              </a:defRPr>
            </a:lvl1pPr>
            <a:lvl2pPr marL="342900" indent="0" algn="ctr">
              <a:buNone/>
              <a:defRPr>
                <a:solidFill>
                  <a:schemeClr val="tx1">
                    <a:tint val="75000"/>
                  </a:schemeClr>
                </a:solidFill>
              </a:defRPr>
            </a:lvl2pPr>
            <a:lvl3pPr marL="685800" indent="0" algn="ctr">
              <a:buNone/>
              <a:defRPr>
                <a:solidFill>
                  <a:schemeClr val="tx1">
                    <a:tint val="75000"/>
                  </a:schemeClr>
                </a:solidFill>
              </a:defRPr>
            </a:lvl3pPr>
            <a:lvl4pPr marL="1028700" indent="0" algn="ctr">
              <a:buNone/>
              <a:defRPr>
                <a:solidFill>
                  <a:schemeClr val="tx1">
                    <a:tint val="75000"/>
                  </a:schemeClr>
                </a:solidFill>
              </a:defRPr>
            </a:lvl4pPr>
            <a:lvl5pPr marL="1371600" indent="0" algn="ctr">
              <a:buNone/>
              <a:defRPr>
                <a:solidFill>
                  <a:schemeClr val="tx1">
                    <a:tint val="75000"/>
                  </a:schemeClr>
                </a:solidFill>
              </a:defRPr>
            </a:lvl5pPr>
            <a:lvl6pPr marL="1714500" indent="0" algn="ctr">
              <a:buNone/>
              <a:defRPr>
                <a:solidFill>
                  <a:schemeClr val="tx1">
                    <a:tint val="75000"/>
                  </a:schemeClr>
                </a:solidFill>
              </a:defRPr>
            </a:lvl6pPr>
            <a:lvl7pPr marL="2057400" indent="0" algn="ctr">
              <a:buNone/>
              <a:defRPr>
                <a:solidFill>
                  <a:schemeClr val="tx1">
                    <a:tint val="75000"/>
                  </a:schemeClr>
                </a:solidFill>
              </a:defRPr>
            </a:lvl7pPr>
            <a:lvl8pPr marL="2400300" indent="0" algn="ctr">
              <a:buNone/>
              <a:defRPr>
                <a:solidFill>
                  <a:schemeClr val="tx1">
                    <a:tint val="75000"/>
                  </a:schemeClr>
                </a:solidFill>
              </a:defRPr>
            </a:lvl8pPr>
            <a:lvl9pPr marL="2743200" indent="0" algn="ctr">
              <a:buNone/>
              <a:defRPr>
                <a:solidFill>
                  <a:schemeClr val="tx1">
                    <a:tint val="75000"/>
                  </a:schemeClr>
                </a:solidFill>
              </a:defRPr>
            </a:lvl9pPr>
          </a:lstStyle>
          <a:p>
            <a:r>
              <a:rPr lang="de-DE" dirty="0" err="1"/>
              <a:t>clientName</a:t>
            </a:r>
            <a:endParaRPr lang="de-DE" dirty="0"/>
          </a:p>
        </p:txBody>
      </p:sp>
    </p:spTree>
    <p:extLst>
      <p:ext uri="{BB962C8B-B14F-4D97-AF65-F5344CB8AC3E}">
        <p14:creationId xmlns:p14="http://schemas.microsoft.com/office/powerpoint/2010/main" val="183181812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quintlyChart">
    <p:spTree>
      <p:nvGrpSpPr>
        <p:cNvPr id="1" name=""/>
        <p:cNvGrpSpPr/>
        <p:nvPr/>
      </p:nvGrpSpPr>
      <p:grpSpPr>
        <a:xfrm>
          <a:off x="0" y="0"/>
          <a:ext cx="0" cy="0"/>
          <a:chOff x="0" y="0"/>
          <a:chExt cx="0" cy="0"/>
        </a:xfrm>
      </p:grpSpPr>
      <p:pic>
        <p:nvPicPr>
          <p:cNvPr id="10" name="Bild 9"/>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38"/>
            <a:ext cx="7313590" cy="817200"/>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dirty="0" err="1"/>
              <a:t>quintly</a:t>
            </a:r>
            <a:endParaRPr lang="en-US" dirty="0"/>
          </a:p>
        </p:txBody>
      </p:sp>
      <p:sp>
        <p:nvSpPr>
          <p:cNvPr id="7" name="Click icon to add chart"/>
          <p:cNvSpPr>
            <a:spLocks noGrp="1"/>
          </p:cNvSpPr>
          <p:nvPr>
            <p:ph type="chart" sz="quarter" idx="13"/>
          </p:nvPr>
        </p:nvSpPr>
        <p:spPr>
          <a:xfrm>
            <a:off x="457200" y="1731700"/>
            <a:ext cx="8229600" cy="4438800"/>
          </a:xfrm>
        </p:spPr>
        <p:txBody>
          <a:bodyPr/>
          <a:lstStyle/>
          <a:p>
            <a:r>
              <a:rPr lang="en-US"/>
              <a:t>Click icon to add chart</a:t>
            </a:r>
            <a:endParaRPr lang="de-DE" dirty="0"/>
          </a:p>
        </p:txBody>
      </p:sp>
      <p:sp>
        <p:nvSpPr>
          <p:cNvPr id="9" name="timePeriod"/>
          <p:cNvSpPr>
            <a:spLocks noGrp="1"/>
          </p:cNvSpPr>
          <p:nvPr>
            <p:ph type="body" sz="quarter" idx="14" hasCustomPrompt="1"/>
          </p:nvPr>
        </p:nvSpPr>
        <p:spPr>
          <a:xfrm>
            <a:off x="457200" y="1208089"/>
            <a:ext cx="731359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819860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quintlyTable">
    <p:spTree>
      <p:nvGrpSpPr>
        <p:cNvPr id="1" name=""/>
        <p:cNvGrpSpPr/>
        <p:nvPr/>
      </p:nvGrpSpPr>
      <p:grpSpPr>
        <a:xfrm>
          <a:off x="0" y="0"/>
          <a:ext cx="0" cy="0"/>
          <a:chOff x="0" y="0"/>
          <a:chExt cx="0" cy="0"/>
        </a:xfrm>
      </p:grpSpPr>
      <p:pic>
        <p:nvPicPr>
          <p:cNvPr id="9" name="Bild 8"/>
          <p:cNvPicPr>
            <a:picLocks noChangeAspect="1"/>
          </p:cNvPicPr>
          <p:nvPr/>
        </p:nvPicPr>
        <p:blipFill>
          <a:blip r:embed="rId2" r:link="rId3">
            <a:extLst>
              <a:ext uri="{28A0092B-C50C-407E-A947-70E740481C1C}">
                <a14:useLocalDpi xmlns:a14="http://schemas.microsoft.com/office/drawing/2010/main" val="0"/>
              </a:ext>
            </a:extLst>
          </a:blip>
          <a:stretch>
            <a:fillRect/>
          </a:stretch>
        </p:blipFill>
        <p:spPr>
          <a:xfrm>
            <a:off x="8028982" y="274640"/>
            <a:ext cx="657819" cy="657819"/>
          </a:xfrm>
          <a:prstGeom prst="rect">
            <a:avLst/>
          </a:prstGeom>
        </p:spPr>
      </p:pic>
      <p:sp>
        <p:nvSpPr>
          <p:cNvPr id="2" name="metricName"/>
          <p:cNvSpPr>
            <a:spLocks noGrp="1"/>
          </p:cNvSpPr>
          <p:nvPr>
            <p:ph type="title" hasCustomPrompt="1"/>
          </p:nvPr>
        </p:nvSpPr>
        <p:spPr>
          <a:xfrm>
            <a:off x="457200" y="274640"/>
            <a:ext cx="7315200" cy="817669"/>
          </a:xfrm>
        </p:spPr>
        <p:txBody>
          <a:bodyPr vert="horz" lIns="91440" tIns="45720" rIns="91440" bIns="45720" rtlCol="0" anchor="ctr">
            <a:normAutofit/>
          </a:bodyPr>
          <a:lstStyle>
            <a:lvl1pPr>
              <a:defRPr lang="de-DE" sz="1800" b="1" dirty="0"/>
            </a:lvl1pPr>
          </a:lstStyle>
          <a:p>
            <a:pPr lvl="0"/>
            <a:r>
              <a:rPr lang="de-DE" dirty="0" err="1"/>
              <a:t>metricName</a:t>
            </a:r>
            <a:endParaRPr lang="de-DE" dirty="0"/>
          </a:p>
        </p:txBody>
      </p:sp>
      <p:sp>
        <p:nvSpPr>
          <p:cNvPr id="4" name="Source: quintly"/>
          <p:cNvSpPr>
            <a:spLocks noGrp="1"/>
          </p:cNvSpPr>
          <p:nvPr>
            <p:ph type="ftr" sz="quarter" idx="11"/>
          </p:nvPr>
        </p:nvSpPr>
        <p:spPr/>
        <p:txBody>
          <a:bodyPr/>
          <a:lstStyle/>
          <a:p>
            <a:r>
              <a:rPr lang="de-DE" dirty="0"/>
              <a:t>Source: </a:t>
            </a:r>
            <a:r>
              <a:rPr lang="de-DE"/>
              <a:t>quintly</a:t>
            </a:r>
            <a:endParaRPr lang="en-US" dirty="0"/>
          </a:p>
        </p:txBody>
      </p:sp>
      <p:sp>
        <p:nvSpPr>
          <p:cNvPr id="7" name="tablePlaceholder"/>
          <p:cNvSpPr>
            <a:spLocks noGrp="1"/>
          </p:cNvSpPr>
          <p:nvPr>
            <p:ph type="tbl" sz="quarter" idx="13" hasCustomPrompt="1"/>
          </p:nvPr>
        </p:nvSpPr>
        <p:spPr>
          <a:xfrm>
            <a:off x="457200" y="1731706"/>
            <a:ext cx="8229600" cy="4440494"/>
          </a:xfrm>
        </p:spPr>
        <p:txBody>
          <a:bodyPr/>
          <a:lstStyle>
            <a:lvl1pPr>
              <a:defRPr sz="1000"/>
            </a:lvl1pPr>
          </a:lstStyle>
          <a:p>
            <a:r>
              <a:rPr lang="en-US" dirty="0" err="1"/>
              <a:t>tablePlaceholder</a:t>
            </a:r>
            <a:endParaRPr lang="de-DE" dirty="0"/>
          </a:p>
        </p:txBody>
      </p:sp>
      <p:sp>
        <p:nvSpPr>
          <p:cNvPr id="8" name="timePeriod"/>
          <p:cNvSpPr>
            <a:spLocks noGrp="1"/>
          </p:cNvSpPr>
          <p:nvPr>
            <p:ph type="body" sz="quarter" idx="14" hasCustomPrompt="1"/>
          </p:nvPr>
        </p:nvSpPr>
        <p:spPr>
          <a:xfrm>
            <a:off x="457200" y="1208089"/>
            <a:ext cx="7315200" cy="408171"/>
          </a:xfrm>
        </p:spPr>
        <p:txBody>
          <a:bodyPr>
            <a:noAutofit/>
          </a:bodyPr>
          <a:lstStyle>
            <a:lvl1pPr marL="0" indent="0">
              <a:buNone/>
              <a:defRPr sz="1350">
                <a:solidFill>
                  <a:schemeClr val="tx1">
                    <a:lumMod val="65000"/>
                    <a:lumOff val="35000"/>
                  </a:schemeClr>
                </a:solidFill>
              </a:defRPr>
            </a:lvl1pPr>
          </a:lstStyle>
          <a:p>
            <a:pPr lvl="0"/>
            <a:r>
              <a:rPr lang="de-DE" dirty="0" err="1"/>
              <a:t>timePeriod</a:t>
            </a:r>
            <a:endParaRPr lang="de-DE" dirty="0"/>
          </a:p>
        </p:txBody>
      </p:sp>
    </p:spTree>
    <p:extLst>
      <p:ext uri="{BB962C8B-B14F-4D97-AF65-F5344CB8AC3E}">
        <p14:creationId xmlns:p14="http://schemas.microsoft.com/office/powerpoint/2010/main" val="224752881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obj" preserve="1">
  <p:cSld name="Titel und Inhal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idx="1"/>
          </p:nvPr>
        </p:nvSpPr>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13095697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722313" y="4406902"/>
            <a:ext cx="7772400" cy="1362075"/>
          </a:xfrm>
        </p:spPr>
        <p:txBody>
          <a:bodyPr anchor="t"/>
          <a:lstStyle>
            <a:lvl1pPr algn="l">
              <a:defRPr sz="3000" b="1" cap="all"/>
            </a:lvl1pPr>
          </a:lstStyle>
          <a:p>
            <a:r>
              <a:rPr lang="en-US"/>
              <a:t>Click to edit Master title style</a:t>
            </a:r>
            <a:endParaRPr lang="de-DE"/>
          </a:p>
        </p:txBody>
      </p:sp>
      <p:sp>
        <p:nvSpPr>
          <p:cNvPr id="3" name="Textplatzhalter 2"/>
          <p:cNvSpPr>
            <a:spLocks noGrp="1"/>
          </p:cNvSpPr>
          <p:nvPr>
            <p:ph type="body" idx="1"/>
          </p:nvPr>
        </p:nvSpPr>
        <p:spPr>
          <a:xfrm>
            <a:off x="722313" y="2906713"/>
            <a:ext cx="7772400" cy="1500187"/>
          </a:xfrm>
        </p:spPr>
        <p:txBody>
          <a:bodyPr anchor="b"/>
          <a:lstStyle>
            <a:lvl1pPr marL="0" indent="0">
              <a:buNone/>
              <a:defRPr sz="1500">
                <a:solidFill>
                  <a:schemeClr val="tx1">
                    <a:tint val="75000"/>
                  </a:schemeClr>
                </a:solidFill>
              </a:defRPr>
            </a:lvl1pPr>
            <a:lvl2pPr marL="342900" indent="0">
              <a:buNone/>
              <a:defRPr sz="1350">
                <a:solidFill>
                  <a:schemeClr val="tx1">
                    <a:tint val="75000"/>
                  </a:schemeClr>
                </a:solidFill>
              </a:defRPr>
            </a:lvl2pPr>
            <a:lvl3pPr marL="685800" indent="0">
              <a:buNone/>
              <a:defRPr sz="1200">
                <a:solidFill>
                  <a:schemeClr val="tx1">
                    <a:tint val="75000"/>
                  </a:schemeClr>
                </a:solidFill>
              </a:defRPr>
            </a:lvl3pPr>
            <a:lvl4pPr marL="1028700" indent="0">
              <a:buNone/>
              <a:defRPr sz="1050">
                <a:solidFill>
                  <a:schemeClr val="tx1">
                    <a:tint val="75000"/>
                  </a:schemeClr>
                </a:solidFill>
              </a:defRPr>
            </a:lvl4pPr>
            <a:lvl5pPr marL="1371600" indent="0">
              <a:buNone/>
              <a:defRPr sz="1050">
                <a:solidFill>
                  <a:schemeClr val="tx1">
                    <a:tint val="75000"/>
                  </a:schemeClr>
                </a:solidFill>
              </a:defRPr>
            </a:lvl5pPr>
            <a:lvl6pPr marL="1714500" indent="0">
              <a:buNone/>
              <a:defRPr sz="1050">
                <a:solidFill>
                  <a:schemeClr val="tx1">
                    <a:tint val="75000"/>
                  </a:schemeClr>
                </a:solidFill>
              </a:defRPr>
            </a:lvl6pPr>
            <a:lvl7pPr marL="2057400" indent="0">
              <a:buNone/>
              <a:defRPr sz="1050">
                <a:solidFill>
                  <a:schemeClr val="tx1">
                    <a:tint val="75000"/>
                  </a:schemeClr>
                </a:solidFill>
              </a:defRPr>
            </a:lvl7pPr>
            <a:lvl8pPr marL="2400300" indent="0">
              <a:buNone/>
              <a:defRPr sz="1050">
                <a:solidFill>
                  <a:schemeClr val="tx1">
                    <a:tint val="75000"/>
                  </a:schemeClr>
                </a:solidFill>
              </a:defRPr>
            </a:lvl8pPr>
            <a:lvl9pPr marL="2743200" indent="0">
              <a:buNone/>
              <a:defRPr sz="1050">
                <a:solidFill>
                  <a:schemeClr val="tx1">
                    <a:tint val="75000"/>
                  </a:schemeClr>
                </a:solidFill>
              </a:defRPr>
            </a:lvl9pPr>
          </a:lstStyle>
          <a:p>
            <a:pPr lvl="0"/>
            <a:r>
              <a:rPr lang="en-US"/>
              <a:t>Edit Master text styles</a:t>
            </a:r>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33691945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woObj" preserve="1">
  <p:cSld name="Zwei Inhalte">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Inhaltsplatzhalter 2"/>
          <p:cNvSpPr>
            <a:spLocks noGrp="1"/>
          </p:cNvSpPr>
          <p:nvPr>
            <p:ph sz="half" idx="1"/>
          </p:nvPr>
        </p:nvSpPr>
        <p:spPr>
          <a:xfrm>
            <a:off x="457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Inhaltsplatzhalter 3"/>
          <p:cNvSpPr>
            <a:spLocks noGrp="1"/>
          </p:cNvSpPr>
          <p:nvPr>
            <p:ph sz="half" idx="2"/>
          </p:nvPr>
        </p:nvSpPr>
        <p:spPr>
          <a:xfrm>
            <a:off x="4648200" y="1600202"/>
            <a:ext cx="4038600" cy="4525963"/>
          </a:xfr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494413595"/>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twoTxTwoObj" preserve="1">
  <p:cSld name="Vergleich">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lvl1pPr>
              <a:defRPr/>
            </a:lvl1pPr>
          </a:lstStyle>
          <a:p>
            <a:r>
              <a:rPr lang="en-US"/>
              <a:t>Click to edit Master title style</a:t>
            </a:r>
            <a:endParaRPr lang="de-DE"/>
          </a:p>
        </p:txBody>
      </p:sp>
      <p:sp>
        <p:nvSpPr>
          <p:cNvPr id="3" name="Textplatzhalter 2"/>
          <p:cNvSpPr>
            <a:spLocks noGrp="1"/>
          </p:cNvSpPr>
          <p:nvPr>
            <p:ph type="body" idx="1"/>
          </p:nvPr>
        </p:nvSpPr>
        <p:spPr>
          <a:xfrm>
            <a:off x="457200" y="1535113"/>
            <a:ext cx="4040188"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Inhaltsplatzhalter 3"/>
          <p:cNvSpPr>
            <a:spLocks noGrp="1"/>
          </p:cNvSpPr>
          <p:nvPr>
            <p:ph sz="half" idx="2"/>
          </p:nvPr>
        </p:nvSpPr>
        <p:spPr>
          <a:xfrm>
            <a:off x="457200" y="2174875"/>
            <a:ext cx="4040188"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5" name="Textplatzhalter 4"/>
          <p:cNvSpPr>
            <a:spLocks noGrp="1"/>
          </p:cNvSpPr>
          <p:nvPr>
            <p:ph type="body" sz="quarter" idx="3"/>
          </p:nvPr>
        </p:nvSpPr>
        <p:spPr>
          <a:xfrm>
            <a:off x="4645026" y="1535113"/>
            <a:ext cx="4041775" cy="63976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Inhaltsplatzhalter 5"/>
          <p:cNvSpPr>
            <a:spLocks noGrp="1"/>
          </p:cNvSpPr>
          <p:nvPr>
            <p:ph sz="quarter" idx="4"/>
          </p:nvPr>
        </p:nvSpPr>
        <p:spPr>
          <a:xfrm>
            <a:off x="4645026" y="2174875"/>
            <a:ext cx="4041775" cy="3951288"/>
          </a:xfr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7" name="Datumsplatzhalter 6"/>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8" name="Fußzeilenplatzhalter 7"/>
          <p:cNvSpPr>
            <a:spLocks noGrp="1"/>
          </p:cNvSpPr>
          <p:nvPr>
            <p:ph type="ftr" sz="quarter" idx="11"/>
          </p:nvPr>
        </p:nvSpPr>
        <p:spPr/>
        <p:txBody>
          <a:bodyPr/>
          <a:lstStyle/>
          <a:p>
            <a:endParaRPr lang="en-US" dirty="0"/>
          </a:p>
        </p:txBody>
      </p:sp>
      <p:sp>
        <p:nvSpPr>
          <p:cNvPr id="9" name="Foliennummernplatzhalter 8"/>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9809566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reserve="1">
  <p:cSld name="Nur Titel">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Datumsplatzhalter 2"/>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4" name="Fußzeilenplatzhalter 3"/>
          <p:cNvSpPr>
            <a:spLocks noGrp="1"/>
          </p:cNvSpPr>
          <p:nvPr>
            <p:ph type="ftr" sz="quarter" idx="11"/>
          </p:nvPr>
        </p:nvSpPr>
        <p:spPr/>
        <p:txBody>
          <a:bodyPr/>
          <a:lstStyle/>
          <a:p>
            <a:endParaRPr lang="en-US" dirty="0"/>
          </a:p>
        </p:txBody>
      </p:sp>
      <p:sp>
        <p:nvSpPr>
          <p:cNvPr id="5" name="Foliennummernplatzhalter 4"/>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09976049"/>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blank" preserve="1">
  <p:cSld name="Leer">
    <p:spTree>
      <p:nvGrpSpPr>
        <p:cNvPr id="1" name=""/>
        <p:cNvGrpSpPr/>
        <p:nvPr/>
      </p:nvGrpSpPr>
      <p:grpSpPr>
        <a:xfrm>
          <a:off x="0" y="0"/>
          <a:ext cx="0" cy="0"/>
          <a:chOff x="0" y="0"/>
          <a:chExt cx="0" cy="0"/>
        </a:xfrm>
      </p:grpSpPr>
      <p:sp>
        <p:nvSpPr>
          <p:cNvPr id="2" name="Datumsplatzhalter 1"/>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3" name="Fußzeilenplatzhalter 2"/>
          <p:cNvSpPr>
            <a:spLocks noGrp="1"/>
          </p:cNvSpPr>
          <p:nvPr>
            <p:ph type="ftr" sz="quarter" idx="11"/>
          </p:nvPr>
        </p:nvSpPr>
        <p:spPr/>
        <p:txBody>
          <a:bodyPr/>
          <a:lstStyle/>
          <a:p>
            <a:endParaRPr lang="en-US" dirty="0"/>
          </a:p>
        </p:txBody>
      </p:sp>
      <p:sp>
        <p:nvSpPr>
          <p:cNvPr id="4" name="Foliennummernplatzhalter 3"/>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371738482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objTx" preserve="1">
  <p:cSld name="Inhalt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457201" y="273050"/>
            <a:ext cx="3008313" cy="1162050"/>
          </a:xfrm>
        </p:spPr>
        <p:txBody>
          <a:bodyPr anchor="b"/>
          <a:lstStyle>
            <a:lvl1pPr algn="l">
              <a:defRPr sz="1500" b="1"/>
            </a:lvl1pPr>
          </a:lstStyle>
          <a:p>
            <a:r>
              <a:rPr lang="en-US"/>
              <a:t>Click to edit Master title style</a:t>
            </a:r>
            <a:endParaRPr lang="de-DE"/>
          </a:p>
        </p:txBody>
      </p:sp>
      <p:sp>
        <p:nvSpPr>
          <p:cNvPr id="3" name="Inhaltsplatzhalter 2"/>
          <p:cNvSpPr>
            <a:spLocks noGrp="1"/>
          </p:cNvSpPr>
          <p:nvPr>
            <p:ph idx="1"/>
          </p:nvPr>
        </p:nvSpPr>
        <p:spPr>
          <a:xfrm>
            <a:off x="3575050" y="273052"/>
            <a:ext cx="5111750" cy="5853113"/>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Textplatzhalter 3"/>
          <p:cNvSpPr>
            <a:spLocks noGrp="1"/>
          </p:cNvSpPr>
          <p:nvPr>
            <p:ph type="body" sz="half" idx="2"/>
          </p:nvPr>
        </p:nvSpPr>
        <p:spPr>
          <a:xfrm>
            <a:off x="457201" y="1435102"/>
            <a:ext cx="3008313" cy="4691063"/>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06160629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picTx" preserve="1">
  <p:cSld name="Bild mit Beschriftung">
    <p:spTree>
      <p:nvGrpSpPr>
        <p:cNvPr id="1" name=""/>
        <p:cNvGrpSpPr/>
        <p:nvPr/>
      </p:nvGrpSpPr>
      <p:grpSpPr>
        <a:xfrm>
          <a:off x="0" y="0"/>
          <a:ext cx="0" cy="0"/>
          <a:chOff x="0" y="0"/>
          <a:chExt cx="0" cy="0"/>
        </a:xfrm>
      </p:grpSpPr>
      <p:sp>
        <p:nvSpPr>
          <p:cNvPr id="2" name="Titel 1"/>
          <p:cNvSpPr>
            <a:spLocks noGrp="1"/>
          </p:cNvSpPr>
          <p:nvPr>
            <p:ph type="title"/>
          </p:nvPr>
        </p:nvSpPr>
        <p:spPr>
          <a:xfrm>
            <a:off x="1792288" y="4800600"/>
            <a:ext cx="5486400" cy="566738"/>
          </a:xfrm>
        </p:spPr>
        <p:txBody>
          <a:bodyPr anchor="b"/>
          <a:lstStyle>
            <a:lvl1pPr algn="l">
              <a:defRPr sz="1500" b="1"/>
            </a:lvl1pPr>
          </a:lstStyle>
          <a:p>
            <a:r>
              <a:rPr lang="en-US"/>
              <a:t>Click to edit Master title style</a:t>
            </a:r>
            <a:endParaRPr lang="de-DE"/>
          </a:p>
        </p:txBody>
      </p:sp>
      <p:sp>
        <p:nvSpPr>
          <p:cNvPr id="3" name="Bildplatzhalter 2"/>
          <p:cNvSpPr>
            <a:spLocks noGrp="1"/>
          </p:cNvSpPr>
          <p:nvPr>
            <p:ph type="pic" idx="1"/>
          </p:nvPr>
        </p:nvSpPr>
        <p:spPr>
          <a:xfrm>
            <a:off x="1792288" y="612775"/>
            <a:ext cx="5486400" cy="4114800"/>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r>
              <a:rPr lang="en-US"/>
              <a:t>Click icon to add picture</a:t>
            </a:r>
            <a:endParaRPr lang="de-DE" dirty="0"/>
          </a:p>
        </p:txBody>
      </p:sp>
      <p:sp>
        <p:nvSpPr>
          <p:cNvPr id="4" name="Textplatzhalter 3"/>
          <p:cNvSpPr>
            <a:spLocks noGrp="1"/>
          </p:cNvSpPr>
          <p:nvPr>
            <p:ph type="body" sz="half" idx="2"/>
          </p:nvPr>
        </p:nvSpPr>
        <p:spPr>
          <a:xfrm>
            <a:off x="1792288" y="5367338"/>
            <a:ext cx="5486400" cy="804862"/>
          </a:xfr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umsplatzhalter 4"/>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6" name="Fußzeilenplatzhalter 5"/>
          <p:cNvSpPr>
            <a:spLocks noGrp="1"/>
          </p:cNvSpPr>
          <p:nvPr>
            <p:ph type="ftr" sz="quarter" idx="11"/>
          </p:nvPr>
        </p:nvSpPr>
        <p:spPr/>
        <p:txBody>
          <a:bodyPr/>
          <a:lstStyle/>
          <a:p>
            <a:endParaRPr lang="en-US" dirty="0"/>
          </a:p>
        </p:txBody>
      </p:sp>
      <p:sp>
        <p:nvSpPr>
          <p:cNvPr id="7" name="Foliennummernplatzhalter 6"/>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402874096"/>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vertTx" preserve="1">
  <p:cSld name="Titel und vertikaler Text">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en-US"/>
              <a:t>Click to edit Master title style</a:t>
            </a:r>
            <a:endParaRPr lang="de-DE"/>
          </a:p>
        </p:txBody>
      </p:sp>
      <p:sp>
        <p:nvSpPr>
          <p:cNvPr id="3" name="Vertikaler Textplatzhalter 2"/>
          <p:cNvSpPr>
            <a:spLocks noGrp="1"/>
          </p:cNvSpPr>
          <p:nvPr>
            <p:ph type="body" orient="vert" idx="1"/>
          </p:nvPr>
        </p:nvSpPr>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1734489553"/>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vertTitleAndTx" preserve="1">
  <p:cSld name="Vertikaler Titel und Text">
    <p:spTree>
      <p:nvGrpSpPr>
        <p:cNvPr id="1" name=""/>
        <p:cNvGrpSpPr/>
        <p:nvPr/>
      </p:nvGrpSpPr>
      <p:grpSpPr>
        <a:xfrm>
          <a:off x="0" y="0"/>
          <a:ext cx="0" cy="0"/>
          <a:chOff x="0" y="0"/>
          <a:chExt cx="0" cy="0"/>
        </a:xfrm>
      </p:grpSpPr>
      <p:sp>
        <p:nvSpPr>
          <p:cNvPr id="2" name="Vertikaler Titel 1"/>
          <p:cNvSpPr>
            <a:spLocks noGrp="1"/>
          </p:cNvSpPr>
          <p:nvPr>
            <p:ph type="title" orient="vert"/>
          </p:nvPr>
        </p:nvSpPr>
        <p:spPr>
          <a:xfrm>
            <a:off x="6629400" y="274640"/>
            <a:ext cx="2057400" cy="5851525"/>
          </a:xfrm>
        </p:spPr>
        <p:txBody>
          <a:bodyPr vert="eaVert"/>
          <a:lstStyle/>
          <a:p>
            <a:r>
              <a:rPr lang="en-US"/>
              <a:t>Click to edit Master title style</a:t>
            </a:r>
            <a:endParaRPr lang="de-DE"/>
          </a:p>
        </p:txBody>
      </p:sp>
      <p:sp>
        <p:nvSpPr>
          <p:cNvPr id="3" name="Vertikaler Textplatzhalter 2"/>
          <p:cNvSpPr>
            <a:spLocks noGrp="1"/>
          </p:cNvSpPr>
          <p:nvPr>
            <p:ph type="body" orient="vert" idx="1"/>
          </p:nvPr>
        </p:nvSpPr>
        <p:spPr>
          <a:xfrm>
            <a:off x="457200" y="274640"/>
            <a:ext cx="6019800" cy="5851525"/>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de-DE"/>
          </a:p>
        </p:txBody>
      </p:sp>
      <p:sp>
        <p:nvSpPr>
          <p:cNvPr id="4" name="Datumsplatzhalter 3"/>
          <p:cNvSpPr>
            <a:spLocks noGrp="1"/>
          </p:cNvSpPr>
          <p:nvPr>
            <p:ph type="dt" sz="half" idx="10"/>
          </p:nvPr>
        </p:nvSpPr>
        <p:spPr>
          <a:xfrm>
            <a:off x="457200" y="6356352"/>
            <a:ext cx="2133600" cy="365125"/>
          </a:xfrm>
          <a:prstGeom prst="rect">
            <a:avLst/>
          </a:prstGeom>
        </p:spPr>
        <p:txBody>
          <a:bodyPr/>
          <a:lstStyle/>
          <a:p>
            <a:fld id="{45F6C407-A0E7-45C3-BD21-F98192467435}" type="datetimeFigureOut">
              <a:rPr lang="en-US" smtClean="0"/>
              <a:t>2/7/2017</a:t>
            </a:fld>
            <a:endParaRPr lang="en-US" dirty="0"/>
          </a:p>
        </p:txBody>
      </p:sp>
      <p:sp>
        <p:nvSpPr>
          <p:cNvPr id="5" name="Fußzeilenplatzhalter 4"/>
          <p:cNvSpPr>
            <a:spLocks noGrp="1"/>
          </p:cNvSpPr>
          <p:nvPr>
            <p:ph type="ftr" sz="quarter" idx="11"/>
          </p:nvPr>
        </p:nvSpPr>
        <p:spPr/>
        <p:txBody>
          <a:bodyPr/>
          <a:lstStyle/>
          <a:p>
            <a:endParaRPr lang="en-US" dirty="0"/>
          </a:p>
        </p:txBody>
      </p:sp>
      <p:sp>
        <p:nvSpPr>
          <p:cNvPr id="6" name="Foliennummernplatzhalter 5"/>
          <p:cNvSpPr>
            <a:spLocks noGrp="1"/>
          </p:cNvSpPr>
          <p:nvPr>
            <p:ph type="sldNum" sz="quarter" idx="12"/>
          </p:nvPr>
        </p:nvSpPr>
        <p:spPr>
          <a:xfrm>
            <a:off x="6553200" y="6356352"/>
            <a:ext cx="2133600" cy="365125"/>
          </a:xfrm>
          <a:prstGeom prst="rect">
            <a:avLst/>
          </a:prstGeom>
        </p:spPr>
        <p:txBody>
          <a:bodyPr/>
          <a:lstStyle/>
          <a:p>
            <a:fld id="{C5F0B1D3-11B3-40F2-B52F-0B95A3E092DF}" type="slidenum">
              <a:rPr lang="en-US" smtClean="0"/>
              <a:t>‹#›</a:t>
            </a:fld>
            <a:endParaRPr lang="en-US" dirty="0"/>
          </a:p>
        </p:txBody>
      </p:sp>
    </p:spTree>
    <p:extLst>
      <p:ext uri="{BB962C8B-B14F-4D97-AF65-F5344CB8AC3E}">
        <p14:creationId xmlns:p14="http://schemas.microsoft.com/office/powerpoint/2010/main" val="27197584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elplatzhalter 1"/>
          <p:cNvSpPr>
            <a:spLocks noGrp="1"/>
          </p:cNvSpPr>
          <p:nvPr>
            <p:ph type="title"/>
          </p:nvPr>
        </p:nvSpPr>
        <p:spPr>
          <a:xfrm>
            <a:off x="457200" y="274640"/>
            <a:ext cx="8229600" cy="817669"/>
          </a:xfrm>
          <a:prstGeom prst="rect">
            <a:avLst/>
          </a:prstGeom>
        </p:spPr>
        <p:txBody>
          <a:bodyPr vert="horz" lIns="91440" tIns="45720" rIns="91440" bIns="45720" rtlCol="0" anchor="ctr">
            <a:normAutofit/>
          </a:bodyPr>
          <a:lstStyle/>
          <a:p>
            <a:r>
              <a:rPr lang="de-DE" dirty="0" err="1"/>
              <a:t>metricName</a:t>
            </a:r>
            <a:endParaRPr lang="de-DE" dirty="0"/>
          </a:p>
        </p:txBody>
      </p:sp>
      <p:sp>
        <p:nvSpPr>
          <p:cNvPr id="3" name="Textplatzhalter 2"/>
          <p:cNvSpPr>
            <a:spLocks noGrp="1"/>
          </p:cNvSpPr>
          <p:nvPr>
            <p:ph type="body" idx="1"/>
          </p:nvPr>
        </p:nvSpPr>
        <p:spPr>
          <a:xfrm>
            <a:off x="457200" y="1705066"/>
            <a:ext cx="8229600" cy="4421099"/>
          </a:xfrm>
          <a:prstGeom prst="rect">
            <a:avLst/>
          </a:prstGeom>
        </p:spPr>
        <p:txBody>
          <a:bodyPr vert="horz" lIns="91440" tIns="45720" rIns="91440" bIns="45720" rtlCol="0">
            <a:normAutofit/>
          </a:bodyPr>
          <a:lstStyle/>
          <a:p>
            <a:pPr lvl="0"/>
            <a:r>
              <a:rPr lang="de-DE" dirty="0"/>
              <a:t>Mastertextformat bearbeiten</a:t>
            </a:r>
          </a:p>
          <a:p>
            <a:pPr lvl="1"/>
            <a:r>
              <a:rPr lang="de-DE" dirty="0"/>
              <a:t>Zweite Ebene</a:t>
            </a:r>
          </a:p>
          <a:p>
            <a:pPr lvl="2"/>
            <a:r>
              <a:rPr lang="de-DE" dirty="0"/>
              <a:t>Dritte Ebene</a:t>
            </a:r>
          </a:p>
          <a:p>
            <a:pPr lvl="3"/>
            <a:r>
              <a:rPr lang="de-DE" dirty="0"/>
              <a:t>Vierte Ebene</a:t>
            </a:r>
          </a:p>
          <a:p>
            <a:pPr lvl="4"/>
            <a:r>
              <a:rPr lang="de-DE" dirty="0"/>
              <a:t>Fünfte Ebene</a:t>
            </a:r>
          </a:p>
        </p:txBody>
      </p:sp>
      <p:sp>
        <p:nvSpPr>
          <p:cNvPr id="5" name="Fußzeilenplatzhalter 4"/>
          <p:cNvSpPr>
            <a:spLocks noGrp="1"/>
          </p:cNvSpPr>
          <p:nvPr>
            <p:ph type="ftr" sz="quarter" idx="3"/>
          </p:nvPr>
        </p:nvSpPr>
        <p:spPr>
          <a:xfrm>
            <a:off x="457200" y="6356352"/>
            <a:ext cx="8229600"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US" dirty="0"/>
          </a:p>
        </p:txBody>
      </p:sp>
      <p:sp>
        <p:nvSpPr>
          <p:cNvPr id="7" name="Rechteck 6"/>
          <p:cNvSpPr/>
          <p:nvPr/>
        </p:nvSpPr>
        <p:spPr>
          <a:xfrm>
            <a:off x="1" y="0"/>
            <a:ext cx="142094" cy="6858000"/>
          </a:xfrm>
          <a:prstGeom prst="rect">
            <a:avLst/>
          </a:prstGeom>
          <a:solidFill>
            <a:srgbClr val="132F43"/>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sz="1350" dirty="0"/>
          </a:p>
        </p:txBody>
      </p:sp>
    </p:spTree>
    <p:extLst>
      <p:ext uri="{BB962C8B-B14F-4D97-AF65-F5344CB8AC3E}">
        <p14:creationId xmlns:p14="http://schemas.microsoft.com/office/powerpoint/2010/main" val="1965724751"/>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Lst>
  <p:txStyles>
    <p:titleStyle>
      <a:lvl1pPr algn="l" defTabSz="342900" rtl="0" eaLnBrk="1" latinLnBrk="0" hangingPunct="1">
        <a:spcBef>
          <a:spcPct val="0"/>
        </a:spcBef>
        <a:buNone/>
        <a:defRPr sz="2400" kern="1200">
          <a:solidFill>
            <a:schemeClr val="tx1"/>
          </a:solidFill>
          <a:latin typeface="+mj-lt"/>
          <a:ea typeface="+mj-ea"/>
          <a:cs typeface="+mj-cs"/>
        </a:defRPr>
      </a:lvl1pPr>
    </p:titleStyle>
    <p:bodyStyle>
      <a:lvl1pPr marL="257175" indent="-257175" algn="l" defTabSz="342900" rtl="0" eaLnBrk="1" latinLnBrk="0" hangingPunct="1">
        <a:spcBef>
          <a:spcPct val="20000"/>
        </a:spcBef>
        <a:buFont typeface="Arial"/>
        <a:buChar char="•"/>
        <a:defRPr sz="2400" kern="1200">
          <a:solidFill>
            <a:schemeClr val="tx1"/>
          </a:solidFill>
          <a:latin typeface="+mn-lt"/>
          <a:ea typeface="+mn-ea"/>
          <a:cs typeface="+mn-cs"/>
        </a:defRPr>
      </a:lvl1pPr>
      <a:lvl2pPr marL="557213" indent="-214313" algn="l" defTabSz="342900" rtl="0" eaLnBrk="1" latinLnBrk="0" hangingPunct="1">
        <a:spcBef>
          <a:spcPct val="20000"/>
        </a:spcBef>
        <a:buFont typeface="Arial"/>
        <a:buChar char="–"/>
        <a:defRPr sz="2100" kern="1200">
          <a:solidFill>
            <a:schemeClr val="tx1"/>
          </a:solidFill>
          <a:latin typeface="+mn-lt"/>
          <a:ea typeface="+mn-ea"/>
          <a:cs typeface="+mn-cs"/>
        </a:defRPr>
      </a:lvl2pPr>
      <a:lvl3pPr marL="857250" indent="-171450" algn="l" defTabSz="342900" rtl="0" eaLnBrk="1" latinLnBrk="0" hangingPunct="1">
        <a:spcBef>
          <a:spcPct val="20000"/>
        </a:spcBef>
        <a:buFont typeface="Arial"/>
        <a:buChar char="•"/>
        <a:defRPr sz="1800" kern="1200">
          <a:solidFill>
            <a:schemeClr val="tx1"/>
          </a:solidFill>
          <a:latin typeface="+mn-lt"/>
          <a:ea typeface="+mn-ea"/>
          <a:cs typeface="+mn-cs"/>
        </a:defRPr>
      </a:lvl3pPr>
      <a:lvl4pPr marL="1200150" indent="-171450" algn="l" defTabSz="342900" rtl="0" eaLnBrk="1" latinLnBrk="0" hangingPunct="1">
        <a:spcBef>
          <a:spcPct val="20000"/>
        </a:spcBef>
        <a:buFont typeface="Arial"/>
        <a:buChar char="–"/>
        <a:defRPr sz="1500" kern="1200">
          <a:solidFill>
            <a:schemeClr val="tx1"/>
          </a:solidFill>
          <a:latin typeface="+mn-lt"/>
          <a:ea typeface="+mn-ea"/>
          <a:cs typeface="+mn-cs"/>
        </a:defRPr>
      </a:lvl4pPr>
      <a:lvl5pPr marL="1543050" indent="-171450" algn="l" defTabSz="342900" rtl="0" eaLnBrk="1" latinLnBrk="0" hangingPunct="1">
        <a:spcBef>
          <a:spcPct val="20000"/>
        </a:spcBef>
        <a:buFont typeface="Arial"/>
        <a:buChar char="»"/>
        <a:defRPr sz="1500" kern="1200">
          <a:solidFill>
            <a:schemeClr val="tx1"/>
          </a:solidFill>
          <a:latin typeface="+mn-lt"/>
          <a:ea typeface="+mn-ea"/>
          <a:cs typeface="+mn-cs"/>
        </a:defRPr>
      </a:lvl5pPr>
      <a:lvl6pPr marL="1885950" indent="-171450" algn="l" defTabSz="342900" rtl="0" eaLnBrk="1" latinLnBrk="0" hangingPunct="1">
        <a:spcBef>
          <a:spcPct val="20000"/>
        </a:spcBef>
        <a:buFont typeface="Arial"/>
        <a:buChar char="•"/>
        <a:defRPr sz="1500" kern="1200">
          <a:solidFill>
            <a:schemeClr val="tx1"/>
          </a:solidFill>
          <a:latin typeface="+mn-lt"/>
          <a:ea typeface="+mn-ea"/>
          <a:cs typeface="+mn-cs"/>
        </a:defRPr>
      </a:lvl6pPr>
      <a:lvl7pPr marL="2228850" indent="-171450" algn="l" defTabSz="342900" rtl="0" eaLnBrk="1" latinLnBrk="0" hangingPunct="1">
        <a:spcBef>
          <a:spcPct val="20000"/>
        </a:spcBef>
        <a:buFont typeface="Arial"/>
        <a:buChar char="•"/>
        <a:defRPr sz="1500" kern="1200">
          <a:solidFill>
            <a:schemeClr val="tx1"/>
          </a:solidFill>
          <a:latin typeface="+mn-lt"/>
          <a:ea typeface="+mn-ea"/>
          <a:cs typeface="+mn-cs"/>
        </a:defRPr>
      </a:lvl7pPr>
      <a:lvl8pPr marL="2571750" indent="-171450" algn="l" defTabSz="342900" rtl="0" eaLnBrk="1" latinLnBrk="0" hangingPunct="1">
        <a:spcBef>
          <a:spcPct val="20000"/>
        </a:spcBef>
        <a:buFont typeface="Arial"/>
        <a:buChar char="•"/>
        <a:defRPr sz="1500" kern="1200">
          <a:solidFill>
            <a:schemeClr val="tx1"/>
          </a:solidFill>
          <a:latin typeface="+mn-lt"/>
          <a:ea typeface="+mn-ea"/>
          <a:cs typeface="+mn-cs"/>
        </a:defRPr>
      </a:lvl8pPr>
      <a:lvl9pPr marL="2914650" indent="-171450" algn="l" defTabSz="342900" rtl="0" eaLnBrk="1" latinLnBrk="0" hangingPunct="1">
        <a:spcBef>
          <a:spcPct val="20000"/>
        </a:spcBef>
        <a:buFont typeface="Arial"/>
        <a:buChar char="•"/>
        <a:defRPr sz="1500" kern="1200">
          <a:solidFill>
            <a:schemeClr val="tx1"/>
          </a:solidFill>
          <a:latin typeface="+mn-lt"/>
          <a:ea typeface="+mn-ea"/>
          <a:cs typeface="+mn-cs"/>
        </a:defRPr>
      </a:lvl9pPr>
    </p:bodyStyle>
    <p:otherStyle>
      <a:defPPr>
        <a:defRPr lang="de-DE"/>
      </a:defPPr>
      <a:lvl1pPr marL="0" algn="l" defTabSz="342900" rtl="0" eaLnBrk="1" latinLnBrk="0" hangingPunct="1">
        <a:defRPr sz="1350" kern="1200">
          <a:solidFill>
            <a:schemeClr val="tx1"/>
          </a:solidFill>
          <a:latin typeface="+mn-lt"/>
          <a:ea typeface="+mn-ea"/>
          <a:cs typeface="+mn-cs"/>
        </a:defRPr>
      </a:lvl1pPr>
      <a:lvl2pPr marL="342900" algn="l" defTabSz="342900" rtl="0" eaLnBrk="1" latinLnBrk="0" hangingPunct="1">
        <a:defRPr sz="1350" kern="1200">
          <a:solidFill>
            <a:schemeClr val="tx1"/>
          </a:solidFill>
          <a:latin typeface="+mn-lt"/>
          <a:ea typeface="+mn-ea"/>
          <a:cs typeface="+mn-cs"/>
        </a:defRPr>
      </a:lvl2pPr>
      <a:lvl3pPr marL="685800" algn="l" defTabSz="342900" rtl="0" eaLnBrk="1" latinLnBrk="0" hangingPunct="1">
        <a:defRPr sz="1350" kern="1200">
          <a:solidFill>
            <a:schemeClr val="tx1"/>
          </a:solidFill>
          <a:latin typeface="+mn-lt"/>
          <a:ea typeface="+mn-ea"/>
          <a:cs typeface="+mn-cs"/>
        </a:defRPr>
      </a:lvl3pPr>
      <a:lvl4pPr marL="1028700" algn="l" defTabSz="342900" rtl="0" eaLnBrk="1" latinLnBrk="0" hangingPunct="1">
        <a:defRPr sz="1350" kern="1200">
          <a:solidFill>
            <a:schemeClr val="tx1"/>
          </a:solidFill>
          <a:latin typeface="+mn-lt"/>
          <a:ea typeface="+mn-ea"/>
          <a:cs typeface="+mn-cs"/>
        </a:defRPr>
      </a:lvl4pPr>
      <a:lvl5pPr marL="1371600" algn="l" defTabSz="342900" rtl="0" eaLnBrk="1" latinLnBrk="0" hangingPunct="1">
        <a:defRPr sz="1350" kern="1200">
          <a:solidFill>
            <a:schemeClr val="tx1"/>
          </a:solidFill>
          <a:latin typeface="+mn-lt"/>
          <a:ea typeface="+mn-ea"/>
          <a:cs typeface="+mn-cs"/>
        </a:defRPr>
      </a:lvl5pPr>
      <a:lvl6pPr marL="1714500" algn="l" defTabSz="342900" rtl="0" eaLnBrk="1" latinLnBrk="0" hangingPunct="1">
        <a:defRPr sz="1350" kern="1200">
          <a:solidFill>
            <a:schemeClr val="tx1"/>
          </a:solidFill>
          <a:latin typeface="+mn-lt"/>
          <a:ea typeface="+mn-ea"/>
          <a:cs typeface="+mn-cs"/>
        </a:defRPr>
      </a:lvl6pPr>
      <a:lvl7pPr marL="2057400" algn="l" defTabSz="342900" rtl="0" eaLnBrk="1" latinLnBrk="0" hangingPunct="1">
        <a:defRPr sz="1350" kern="1200">
          <a:solidFill>
            <a:schemeClr val="tx1"/>
          </a:solidFill>
          <a:latin typeface="+mn-lt"/>
          <a:ea typeface="+mn-ea"/>
          <a:cs typeface="+mn-cs"/>
        </a:defRPr>
      </a:lvl7pPr>
      <a:lvl8pPr marL="2400300" algn="l" defTabSz="342900" rtl="0" eaLnBrk="1" latinLnBrk="0" hangingPunct="1">
        <a:defRPr sz="1350" kern="1200">
          <a:solidFill>
            <a:schemeClr val="tx1"/>
          </a:solidFill>
          <a:latin typeface="+mn-lt"/>
          <a:ea typeface="+mn-ea"/>
          <a:cs typeface="+mn-cs"/>
        </a:defRPr>
      </a:lvl8pPr>
      <a:lvl9pPr marL="2743200" algn="l" defTabSz="3429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xml.rels><?xml version="1.0" encoding="UTF-8" standalone="yes"?>
<Relationships xmlns="http://schemas.openxmlformats.org/package/2006/relationships"><Relationship Id="rId2" Type="http://schemas.openxmlformats.org/officeDocument/2006/relationships/chart" Target="../charts/chart1.xm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chart" Target="../charts/chart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chart" Target="../charts/chart3.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chart" Target="../charts/chart4.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chart" Target="../charts/chart5.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1.xml.rels><?xml version="1.0" encoding="UTF-8" standalone="yes"?>
<Relationships xmlns="http://schemas.openxmlformats.org/package/2006/relationships"><Relationship Id="rId2" Type="http://schemas.openxmlformats.org/officeDocument/2006/relationships/chart" Target="../charts/chart6.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chart" Target="../charts/chart7.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chart" Target="../charts/chart8.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chart" Target="../charts/chart9.xml"/><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chart" Target="../charts/chart10.xml"/><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chart" Target="../charts/chart11.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chart" Target="../charts/chart12.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0.xml.rels><?xml version="1.0" encoding="UTF-8" standalone="yes"?>
<Relationships xmlns="http://schemas.openxmlformats.org/package/2006/relationships"><Relationship Id="rId2" Type="http://schemas.openxmlformats.org/officeDocument/2006/relationships/chart" Target="../charts/chart13.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a:t>Reporte Facebook</a:t>
            </a:r>
            <a:endParaRPr lang="en-US"/>
          </a:p>
        </p:txBody>
      </p:sp>
      <p:sp>
        <p:nvSpPr>
          <p:cNvPr id="3" name="Subtitle 2"/>
          <p:cNvSpPr>
            <a:spLocks noGrp="1"/>
          </p:cNvSpPr>
          <p:nvPr>
            <p:ph type="subTitle" idx="1"/>
          </p:nvPr>
        </p:nvSpPr>
        <p:spPr/>
        <p:txBody>
          <a:bodyPr/>
          <a:lstStyle/>
          <a:p>
            <a:r>
              <a:rPr lang="en-US"/>
              <a:t>Socialad</a:t>
            </a:r>
            <a:endParaRPr lang="en-US"/>
          </a:p>
        </p:txBody>
      </p:sp>
    </p:spTree>
    <p:extLst>
      <p:ext uri="{BB962C8B-B14F-4D97-AF65-F5344CB8AC3E}">
        <p14:creationId xmlns:p14="http://schemas.microsoft.com/office/powerpoint/2010/main" val="270934228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Table</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024957117"/>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1563624">
                  <a:extLst>
                    <a:ext uri="{9D8B030D-6E8A-4147-A177-3AD203B41FA5}">
                      <a16:colId xmlns:a16="http://schemas.microsoft.com/office/drawing/2014/main" val="200707222"/>
                    </a:ext>
                  </a:extLst>
                </a:gridCol>
                <a:gridCol w="740664">
                  <a:extLst>
                    <a:ext uri="{9D8B030D-6E8A-4147-A177-3AD203B41FA5}">
                      <a16:colId xmlns:a16="http://schemas.microsoft.com/office/drawing/2014/main" val="175851849"/>
                    </a:ext>
                  </a:extLst>
                </a:gridCol>
                <a:gridCol w="740664">
                  <a:extLst>
                    <a:ext uri="{9D8B030D-6E8A-4147-A177-3AD203B41FA5}">
                      <a16:colId xmlns:a16="http://schemas.microsoft.com/office/drawing/2014/main" val="1226771162"/>
                    </a:ext>
                  </a:extLst>
                </a:gridCol>
                <a:gridCol w="740664">
                  <a:extLst>
                    <a:ext uri="{9D8B030D-6E8A-4147-A177-3AD203B41FA5}">
                      <a16:colId xmlns:a16="http://schemas.microsoft.com/office/drawing/2014/main" val="1105861440"/>
                    </a:ext>
                  </a:extLst>
                </a:gridCol>
                <a:gridCol w="740664">
                  <a:extLst>
                    <a:ext uri="{9D8B030D-6E8A-4147-A177-3AD203B41FA5}">
                      <a16:colId xmlns:a16="http://schemas.microsoft.com/office/drawing/2014/main" val="3472553279"/>
                    </a:ext>
                  </a:extLst>
                </a:gridCol>
                <a:gridCol w="740664">
                  <a:extLst>
                    <a:ext uri="{9D8B030D-6E8A-4147-A177-3AD203B41FA5}">
                      <a16:colId xmlns:a16="http://schemas.microsoft.com/office/drawing/2014/main" val="67995096"/>
                    </a:ext>
                  </a:extLst>
                </a:gridCol>
                <a:gridCol w="740664">
                  <a:extLst>
                    <a:ext uri="{9D8B030D-6E8A-4147-A177-3AD203B41FA5}">
                      <a16:colId xmlns:a16="http://schemas.microsoft.com/office/drawing/2014/main" val="4188505576"/>
                    </a:ext>
                  </a:extLst>
                </a:gridCol>
                <a:gridCol w="740664">
                  <a:extLst>
                    <a:ext uri="{9D8B030D-6E8A-4147-A177-3AD203B41FA5}">
                      <a16:colId xmlns:a16="http://schemas.microsoft.com/office/drawing/2014/main" val="493711486"/>
                    </a:ext>
                  </a:extLst>
                </a:gridCol>
                <a:gridCol w="740664">
                  <a:extLst>
                    <a:ext uri="{9D8B030D-6E8A-4147-A177-3AD203B41FA5}">
                      <a16:colId xmlns:a16="http://schemas.microsoft.com/office/drawing/2014/main" val="765460177"/>
                    </a:ext>
                  </a:extLst>
                </a:gridCol>
                <a:gridCol w="740664">
                  <a:extLst>
                    <a:ext uri="{9D8B030D-6E8A-4147-A177-3AD203B41FA5}">
                      <a16:colId xmlns:a16="http://schemas.microsoft.com/office/drawing/2014/main" val="1360395259"/>
                    </a:ext>
                  </a:extLst>
                </a:gridCol>
              </a:tblGrid>
              <a:tr h="370840">
                <a:tc>
                  <a:txBody>
                    <a:bodyPr/>
                    <a:lstStyle/>
                    <a:p>
                      <a:r>
                        <a:rPr lang="en-US" sz="1000"/>
                        <a:t>Name</a:t>
                      </a:r>
                      <a:endParaRPr lang="en-US" sz="1000"/>
                    </a:p>
                  </a:txBody>
                  <a:tcPr/>
                </a:tc>
                <a:tc>
                  <a:txBody>
                    <a:bodyPr/>
                    <a:lstStyle/>
                    <a:p>
                      <a:r>
                        <a:rPr lang="en-US" sz="1000"/>
                        <a:t>Fans</a:t>
                      </a:r>
                      <a:endParaRPr lang="en-US" sz="1000"/>
                    </a:p>
                  </a:txBody>
                  <a:tcPr/>
                </a:tc>
                <a:tc>
                  <a:txBody>
                    <a:bodyPr/>
                    <a:lstStyle/>
                    <a:p>
                      <a:r>
                        <a:rPr lang="en-US" sz="1000"/>
                        <a:t>+/-</a:t>
                      </a:r>
                      <a:endParaRPr lang="en-US" sz="1000"/>
                    </a:p>
                  </a:txBody>
                  <a:tcPr/>
                </a:tc>
                <a:tc>
                  <a:txBody>
                    <a:bodyPr/>
                    <a:lstStyle/>
                    <a:p>
                      <a:r>
                        <a:rPr lang="en-US" sz="1000"/>
                        <a:t>Posts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User Posts</a:t>
                      </a:r>
                      <a:endParaRPr lang="en-US" sz="1000"/>
                    </a:p>
                  </a:txBody>
                  <a:tcPr/>
                </a:tc>
                <a:tc>
                  <a:txBody>
                    <a:bodyPr/>
                    <a:lstStyle/>
                    <a:p>
                      <a:r>
                        <a:rPr lang="en-US" sz="1000"/>
                        <a:t>I-Rate</a:t>
                      </a:r>
                      <a:endParaRPr lang="en-US" sz="1000"/>
                    </a:p>
                  </a:txBody>
                  <a:tcPr/>
                </a:tc>
                <a:tc>
                  <a:txBody>
                    <a:bodyPr/>
                    <a:lstStyle/>
                    <a:p>
                      <a:r>
                        <a:rPr lang="en-US" sz="1000"/>
                        <a:t>Response Rate</a:t>
                      </a:r>
                      <a:endParaRPr lang="en-US" sz="1000"/>
                    </a:p>
                  </a:txBody>
                  <a:tcPr/>
                </a:tc>
                <a:extLst>
                  <a:ext uri="{0D108BD9-81ED-4DB2-BD59-A6C34878D82A}">
                    <a16:rowId xmlns:a16="http://schemas.microsoft.com/office/drawing/2014/main" val="712096217"/>
                  </a:ext>
                </a:extLst>
              </a:tr>
              <a:tr h="370840">
                <a:tc>
                  <a:txBody>
                    <a:bodyPr/>
                    <a:lstStyle/>
                    <a:p>
                      <a:r>
                        <a:rPr lang="en-US" sz="1000"/>
                        <a:t>Banco BHD León</a:t>
                      </a:r>
                      <a:endParaRPr lang="en-US" sz="1000"/>
                    </a:p>
                  </a:txBody>
                  <a:tcPr/>
                </a:tc>
                <a:tc>
                  <a:txBody>
                    <a:bodyPr/>
                    <a:lstStyle/>
                    <a:p>
                      <a:r>
                        <a:rPr lang="en-US" sz="1000"/>
                        <a:t>125240</a:t>
                      </a:r>
                      <a:endParaRPr lang="en-US" sz="1000"/>
                    </a:p>
                  </a:txBody>
                  <a:tcPr/>
                </a:tc>
                <a:tc>
                  <a:txBody>
                    <a:bodyPr/>
                    <a:lstStyle/>
                    <a:p>
                      <a:r>
                        <a:rPr lang="en-US" sz="1000"/>
                        <a:t>561</a:t>
                      </a:r>
                      <a:endParaRPr lang="en-US" sz="1000"/>
                    </a:p>
                  </a:txBody>
                  <a:tcPr/>
                </a:tc>
                <a:tc>
                  <a:txBody>
                    <a:bodyPr/>
                    <a:lstStyle/>
                    <a:p>
                      <a:r>
                        <a:rPr lang="en-US" sz="1000"/>
                        <a:t>102</a:t>
                      </a:r>
                      <a:endParaRPr lang="en-US" sz="1000"/>
                    </a:p>
                  </a:txBody>
                  <a:tcPr/>
                </a:tc>
                <a:tc>
                  <a:txBody>
                    <a:bodyPr/>
                    <a:lstStyle/>
                    <a:p>
                      <a:r>
                        <a:rPr lang="en-US" sz="1000"/>
                        <a:t>3899</a:t>
                      </a:r>
                      <a:endParaRPr lang="en-US" sz="1000"/>
                    </a:p>
                  </a:txBody>
                  <a:tcPr/>
                </a:tc>
                <a:tc>
                  <a:txBody>
                    <a:bodyPr/>
                    <a:lstStyle/>
                    <a:p>
                      <a:r>
                        <a:rPr lang="en-US" sz="1000"/>
                        <a:t>201</a:t>
                      </a:r>
                      <a:endParaRPr lang="en-US" sz="1000"/>
                    </a:p>
                  </a:txBody>
                  <a:tcPr/>
                </a:tc>
                <a:tc>
                  <a:txBody>
                    <a:bodyPr/>
                    <a:lstStyle/>
                    <a:p>
                      <a:r>
                        <a:rPr lang="en-US" sz="1000"/>
                        <a:t>312</a:t>
                      </a:r>
                      <a:endParaRPr lang="en-US" sz="1000"/>
                    </a:p>
                  </a:txBody>
                  <a:tcPr/>
                </a:tc>
                <a:tc>
                  <a:txBody>
                    <a:bodyPr/>
                    <a:lstStyle/>
                    <a:p>
                      <a:r>
                        <a:rPr lang="en-US" sz="1000"/>
                        <a:t>0</a:t>
                      </a:r>
                      <a:endParaRPr lang="en-US" sz="1000"/>
                    </a:p>
                  </a:txBody>
                  <a:tcPr/>
                </a:tc>
                <a:tc>
                  <a:txBody>
                    <a:bodyPr/>
                    <a:lstStyle/>
                    <a:p>
                      <a:r>
                        <a:rPr lang="en-US" sz="1000"/>
                        <a:t>0.0346%</a:t>
                      </a:r>
                      <a:endParaRPr lang="en-US" sz="1000"/>
                    </a:p>
                  </a:txBody>
                  <a:tcPr/>
                </a:tc>
                <a:tc>
                  <a:txBody>
                    <a:bodyPr/>
                    <a:lstStyle/>
                    <a:p>
                      <a:r>
                        <a:rPr lang="en-US" sz="1000"/>
                        <a:t>0.0%</a:t>
                      </a:r>
                      <a:endParaRPr lang="en-US" sz="1000"/>
                    </a:p>
                  </a:txBody>
                  <a:tcPr/>
                </a:tc>
                <a:extLst>
                  <a:ext uri="{0D108BD9-81ED-4DB2-BD59-A6C34878D82A}">
                    <a16:rowId xmlns:a16="http://schemas.microsoft.com/office/drawing/2014/main" val="3714165494"/>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73993679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Total</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2925568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48232048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Metrics Radar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07039890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881237755"/>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6363760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69851423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Fans Change Per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07155197"/>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8780028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487309129"/>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69472682"/>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- 1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1528184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92928825"/>
                    </a:ext>
                  </a:extLst>
                </a:gridCol>
                <a:gridCol w="658368">
                  <a:extLst>
                    <a:ext uri="{9D8B030D-6E8A-4147-A177-3AD203B41FA5}">
                      <a16:colId xmlns:a16="http://schemas.microsoft.com/office/drawing/2014/main" val="1577527986"/>
                    </a:ext>
                  </a:extLst>
                </a:gridCol>
                <a:gridCol w="658368">
                  <a:extLst>
                    <a:ext uri="{9D8B030D-6E8A-4147-A177-3AD203B41FA5}">
                      <a16:colId xmlns:a16="http://schemas.microsoft.com/office/drawing/2014/main" val="84411915"/>
                    </a:ext>
                  </a:extLst>
                </a:gridCol>
                <a:gridCol w="658368">
                  <a:extLst>
                    <a:ext uri="{9D8B030D-6E8A-4147-A177-3AD203B41FA5}">
                      <a16:colId xmlns:a16="http://schemas.microsoft.com/office/drawing/2014/main" val="2919769193"/>
                    </a:ext>
                  </a:extLst>
                </a:gridCol>
                <a:gridCol w="658368">
                  <a:extLst>
                    <a:ext uri="{9D8B030D-6E8A-4147-A177-3AD203B41FA5}">
                      <a16:colId xmlns:a16="http://schemas.microsoft.com/office/drawing/2014/main" val="2680208224"/>
                    </a:ext>
                  </a:extLst>
                </a:gridCol>
                <a:gridCol w="658368">
                  <a:extLst>
                    <a:ext uri="{9D8B030D-6E8A-4147-A177-3AD203B41FA5}">
                      <a16:colId xmlns:a16="http://schemas.microsoft.com/office/drawing/2014/main" val="1561710062"/>
                    </a:ext>
                  </a:extLst>
                </a:gridCol>
                <a:gridCol w="658368">
                  <a:extLst>
                    <a:ext uri="{9D8B030D-6E8A-4147-A177-3AD203B41FA5}">
                      <a16:colId xmlns:a16="http://schemas.microsoft.com/office/drawing/2014/main" val="2877797471"/>
                    </a:ext>
                  </a:extLst>
                </a:gridCol>
                <a:gridCol w="658368">
                  <a:extLst>
                    <a:ext uri="{9D8B030D-6E8A-4147-A177-3AD203B41FA5}">
                      <a16:colId xmlns:a16="http://schemas.microsoft.com/office/drawing/2014/main" val="3205389543"/>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610732762"/>
                  </a:ext>
                </a:extLst>
              </a:tr>
              <a:tr h="370840">
                <a:tc>
                  <a:txBody>
                    <a:bodyPr/>
                    <a:lstStyle/>
                    <a:p>
                      <a:r>
                        <a:rPr lang="es-ES" sz="1000" b="1"/>
                        <a:t>Banco BHD León - 2017-01-23 11:01:09</a:t>
                      </a:r>
                      <a:r>
                        <a:rPr lang="es-ES" sz="1000"/>
                        <a:t>
Todos tus consumos con #TarjetasBHDLeon participan para ganar en esta semana una orden de compra de RD$ 500 mil en viajes y un crucero para 4 personas patrocinado por  Travelwise. Por cada 1,000 pesos o 25 dólares que consumas en cualquier establecimiento utilizando tus Tarjetas de Crédito, Débito, Prepago y avances de Superlímite, Diferido o Plazos generas un boleto electrónico para participar. #100DíasDePremios #BHDLeón #MejoraTuMundo</a:t>
                      </a:r>
                      <a:endParaRPr lang="en-US" sz="1000"/>
                    </a:p>
                  </a:txBody>
                  <a:tcPr/>
                </a:tc>
                <a:tc>
                  <a:txBody>
                    <a:bodyPr/>
                    <a:lstStyle/>
                    <a:p>
                      <a:r>
                        <a:rPr lang="en-US" sz="1000"/>
                        <a:t>888</a:t>
                      </a:r>
                      <a:endParaRPr lang="en-US" sz="1000"/>
                    </a:p>
                  </a:txBody>
                  <a:tcPr/>
                </a:tc>
                <a:tc>
                  <a:txBody>
                    <a:bodyPr/>
                    <a:lstStyle/>
                    <a:p>
                      <a:r>
                        <a:rPr lang="en-US" sz="1000"/>
                        <a:t>833</a:t>
                      </a:r>
                      <a:endParaRPr lang="en-US" sz="1000"/>
                    </a:p>
                  </a:txBody>
                  <a:tcPr/>
                </a:tc>
                <a:tc>
                  <a:txBody>
                    <a:bodyPr/>
                    <a:lstStyle/>
                    <a:p>
                      <a:r>
                        <a:rPr lang="en-US" sz="1000"/>
                        <a:t>46</a:t>
                      </a:r>
                      <a:endParaRPr lang="en-US" sz="1000"/>
                    </a:p>
                  </a:txBody>
                  <a:tcPr/>
                </a:tc>
                <a:tc>
                  <a:txBody>
                    <a:bodyPr/>
                    <a:lstStyle/>
                    <a:p>
                      <a:r>
                        <a:rPr lang="en-US" sz="1000"/>
                        <a:t>9</a:t>
                      </a:r>
                      <a:endParaRPr lang="en-US" sz="1000"/>
                    </a:p>
                  </a:txBody>
                  <a:tcPr/>
                </a:tc>
                <a:tc>
                  <a:txBody>
                    <a:bodyPr/>
                    <a:lstStyle/>
                    <a:p>
                      <a:r>
                        <a:rPr lang="en-US" sz="1000"/>
                        <a:t>0.7102%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629733834"/>
                  </a:ext>
                </a:extLst>
              </a:tr>
              <a:tr h="370840">
                <a:tc>
                  <a:txBody>
                    <a:bodyPr/>
                    <a:lstStyle/>
                    <a:p>
                      <a:r>
                        <a:rPr lang="es-ES" sz="1000" b="1"/>
                        <a:t>Banco BHD León - 2017-01-31 11:31:05</a:t>
                      </a:r>
                      <a:r>
                        <a:rPr lang="es-ES" sz="1000"/>
                        <a:t>
Todos tus consumos con #TarjetasBHDLeon participan para ganar en esta semana una orden de compra de RD$ 500 mil que vale el doble en Agora'mall. Por cada 1,000 pesos o 25 dólares que consumas en cualquier establecimiento utilizando tus Tarjetas de Crédito, Débito, Prepago y avances de Superlímite, Diferido o Plazos generas un boleto electrónico para participar. #100DíasDePremios #BHDLeón #MejoraTuMundo</a:t>
                      </a:r>
                      <a:endParaRPr lang="en-US" sz="1000"/>
                    </a:p>
                  </a:txBody>
                  <a:tcPr/>
                </a:tc>
                <a:tc>
                  <a:txBody>
                    <a:bodyPr/>
                    <a:lstStyle/>
                    <a:p>
                      <a:r>
                        <a:rPr lang="en-US" sz="1000"/>
                        <a:t>819</a:t>
                      </a:r>
                      <a:endParaRPr lang="en-US" sz="1000"/>
                    </a:p>
                  </a:txBody>
                  <a:tcPr/>
                </a:tc>
                <a:tc>
                  <a:txBody>
                    <a:bodyPr/>
                    <a:lstStyle/>
                    <a:p>
                      <a:r>
                        <a:rPr lang="en-US" sz="1000"/>
                        <a:t>789</a:t>
                      </a:r>
                      <a:endParaRPr lang="en-US" sz="1000"/>
                    </a:p>
                  </a:txBody>
                  <a:tcPr/>
                </a:tc>
                <a:tc>
                  <a:txBody>
                    <a:bodyPr/>
                    <a:lstStyle/>
                    <a:p>
                      <a:r>
                        <a:rPr lang="en-US" sz="1000"/>
                        <a:t>23</a:t>
                      </a:r>
                      <a:endParaRPr lang="en-US" sz="1000"/>
                    </a:p>
                  </a:txBody>
                  <a:tcPr/>
                </a:tc>
                <a:tc>
                  <a:txBody>
                    <a:bodyPr/>
                    <a:lstStyle/>
                    <a:p>
                      <a:r>
                        <a:rPr lang="en-US" sz="1000"/>
                        <a:t>7</a:t>
                      </a:r>
                      <a:endParaRPr lang="en-US" sz="1000"/>
                    </a:p>
                  </a:txBody>
                  <a:tcPr/>
                </a:tc>
                <a:tc>
                  <a:txBody>
                    <a:bodyPr/>
                    <a:lstStyle/>
                    <a:p>
                      <a:r>
                        <a:rPr lang="en-US" sz="1000"/>
                        <a:t>0.6543%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708980"/>
                  </a:ext>
                </a:extLst>
              </a:tr>
              <a:tr h="370840">
                <a:tc>
                  <a:txBody>
                    <a:bodyPr/>
                    <a:lstStyle/>
                    <a:p>
                      <a:r>
                        <a:rPr lang="es-ES" sz="1000" b="1"/>
                        <a:t>Banco BHD León - 2017-02-01 17:28:06</a:t>
                      </a:r>
                      <a:r>
                        <a:rPr lang="es-ES" sz="1000"/>
                        <a:t>
Cuando menos lo esperas mejoras tu mundo con los 100 Días de Premios de tus Tarjetas BHD León.
Por cada 1,000 pesos o 25 dólares que consumas en cualquier establecimiento con tus tarjetas de crédito, débito o prepago #BHDLeon (también participan Superlímite, Diferido y Plazos) participas para ganar en bonos de compra, premios semanales de RD$500 mil y premios diarios de RD$10 mil que duplicarán en los comercios patrocinadores.
Válido hasta el 28 de febrero 2017.
Conoce más en bhdleon.com.do</a:t>
                      </a:r>
                      <a:endParaRPr lang="en-US" sz="1000"/>
                    </a:p>
                  </a:txBody>
                  <a:tcPr/>
                </a:tc>
                <a:tc>
                  <a:txBody>
                    <a:bodyPr/>
                    <a:lstStyle/>
                    <a:p>
                      <a:r>
                        <a:rPr lang="en-US" sz="1000"/>
                        <a:t>238</a:t>
                      </a:r>
                      <a:endParaRPr lang="en-US" sz="1000"/>
                    </a:p>
                  </a:txBody>
                  <a:tcPr/>
                </a:tc>
                <a:tc>
                  <a:txBody>
                    <a:bodyPr/>
                    <a:lstStyle/>
                    <a:p>
                      <a:r>
                        <a:rPr lang="en-US" sz="1000"/>
                        <a:t>218</a:t>
                      </a:r>
                      <a:endParaRPr lang="en-US" sz="1000"/>
                    </a:p>
                  </a:txBody>
                  <a:tcPr/>
                </a:tc>
                <a:tc>
                  <a:txBody>
                    <a:bodyPr/>
                    <a:lstStyle/>
                    <a:p>
                      <a:r>
                        <a:rPr lang="en-US" sz="1000"/>
                        <a:t>11</a:t>
                      </a:r>
                      <a:endParaRPr lang="en-US" sz="1000"/>
                    </a:p>
                  </a:txBody>
                  <a:tcPr/>
                </a:tc>
                <a:tc>
                  <a:txBody>
                    <a:bodyPr/>
                    <a:lstStyle/>
                    <a:p>
                      <a:r>
                        <a:rPr lang="en-US" sz="1000"/>
                        <a:t>9</a:t>
                      </a:r>
                      <a:endParaRPr lang="en-US" sz="1000"/>
                    </a:p>
                  </a:txBody>
                  <a:tcPr/>
                </a:tc>
                <a:tc>
                  <a:txBody>
                    <a:bodyPr/>
                    <a:lstStyle/>
                    <a:p>
                      <a:r>
                        <a:rPr lang="en-US" sz="1000"/>
                        <a:t>0.1901%</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560241649"/>
                  </a:ext>
                </a:extLst>
              </a:tr>
              <a:tr h="370840">
                <a:tc>
                  <a:txBody>
                    <a:bodyPr/>
                    <a:lstStyle/>
                    <a:p>
                      <a:r>
                        <a:rPr lang="es-ES" sz="1000" b="1"/>
                        <a:t>Banco BHD León - 2017-01-29 02:08:10</a:t>
                      </a:r>
                      <a:r>
                        <a:rPr lang="es-ES" sz="1000"/>
                        <a:t>
Así se vive la emoción desde el Clubhouse de los campeones Tigres del Licey #CopaBHDLeon</a:t>
                      </a:r>
                      <a:endParaRPr lang="en-US" sz="1000"/>
                    </a:p>
                  </a:txBody>
                  <a:tcPr/>
                </a:tc>
                <a:tc>
                  <a:txBody>
                    <a:bodyPr/>
                    <a:lstStyle/>
                    <a:p>
                      <a:r>
                        <a:rPr lang="en-US" sz="1000"/>
                        <a:t>206</a:t>
                      </a:r>
                      <a:endParaRPr lang="en-US" sz="1000"/>
                    </a:p>
                  </a:txBody>
                  <a:tcPr/>
                </a:tc>
                <a:tc>
                  <a:txBody>
                    <a:bodyPr/>
                    <a:lstStyle/>
                    <a:p>
                      <a:r>
                        <a:rPr lang="en-US" sz="1000"/>
                        <a:t>172</a:t>
                      </a:r>
                      <a:endParaRPr lang="en-US" sz="1000"/>
                    </a:p>
                  </a:txBody>
                  <a:tcPr/>
                </a:tc>
                <a:tc>
                  <a:txBody>
                    <a:bodyPr/>
                    <a:lstStyle/>
                    <a:p>
                      <a:r>
                        <a:rPr lang="en-US" sz="1000"/>
                        <a:t>4</a:t>
                      </a:r>
                      <a:endParaRPr lang="en-US" sz="1000"/>
                    </a:p>
                  </a:txBody>
                  <a:tcPr/>
                </a:tc>
                <a:tc>
                  <a:txBody>
                    <a:bodyPr/>
                    <a:lstStyle/>
                    <a:p>
                      <a:r>
                        <a:rPr lang="en-US" sz="1000"/>
                        <a:t>30</a:t>
                      </a:r>
                      <a:endParaRPr lang="en-US" sz="1000"/>
                    </a:p>
                  </a:txBody>
                  <a:tcPr/>
                </a:tc>
                <a:tc>
                  <a:txBody>
                    <a:bodyPr/>
                    <a:lstStyle/>
                    <a:p>
                      <a:r>
                        <a:rPr lang="en-US" sz="1000"/>
                        <a:t>0.1646%</a:t>
                      </a:r>
                      <a:endParaRPr lang="en-US" sz="1000"/>
                    </a:p>
                  </a:txBody>
                  <a:tcPr/>
                </a:tc>
                <a:tc>
                  <a:txBody>
                    <a:bodyPr/>
                    <a:lstStyle/>
                    <a:p>
                      <a:r>
                        <a:rPr lang="en-US" sz="1000"/>
                        <a:t>Video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101392122"/>
                  </a:ext>
                </a:extLst>
              </a:tr>
              <a:tr h="370840">
                <a:tc>
                  <a:txBody>
                    <a:bodyPr/>
                    <a:lstStyle/>
                    <a:p>
                      <a:r>
                        <a:rPr lang="es-ES" sz="1000" b="1"/>
                        <a:t>Banco BHD León - 2017-01-29 02:50:32</a:t>
                      </a:r>
                      <a:r>
                        <a:rPr lang="es-ES" sz="1000"/>
                        <a:t>
Momento de la entrega de la #CopaBHDLeon</a:t>
                      </a:r>
                      <a:endParaRPr lang="en-US" sz="1000"/>
                    </a:p>
                  </a:txBody>
                  <a:tcPr/>
                </a:tc>
                <a:tc>
                  <a:txBody>
                    <a:bodyPr/>
                    <a:lstStyle/>
                    <a:p>
                      <a:r>
                        <a:rPr lang="en-US" sz="1000"/>
                        <a:t>196</a:t>
                      </a:r>
                      <a:endParaRPr lang="en-US" sz="1000"/>
                    </a:p>
                  </a:txBody>
                  <a:tcPr/>
                </a:tc>
                <a:tc>
                  <a:txBody>
                    <a:bodyPr/>
                    <a:lstStyle/>
                    <a:p>
                      <a:r>
                        <a:rPr lang="en-US" sz="1000"/>
                        <a:t>170</a:t>
                      </a:r>
                      <a:endParaRPr lang="en-US" sz="1000"/>
                    </a:p>
                  </a:txBody>
                  <a:tcPr/>
                </a:tc>
                <a:tc>
                  <a:txBody>
                    <a:bodyPr/>
                    <a:lstStyle/>
                    <a:p>
                      <a:r>
                        <a:rPr lang="en-US" sz="1000"/>
                        <a:t>1</a:t>
                      </a:r>
                      <a:endParaRPr lang="en-US" sz="1000"/>
                    </a:p>
                  </a:txBody>
                  <a:tcPr/>
                </a:tc>
                <a:tc>
                  <a:txBody>
                    <a:bodyPr/>
                    <a:lstStyle/>
                    <a:p>
                      <a:r>
                        <a:rPr lang="en-US" sz="1000"/>
                        <a:t>25</a:t>
                      </a:r>
                      <a:endParaRPr lang="en-US" sz="1000"/>
                    </a:p>
                  </a:txBody>
                  <a:tcPr/>
                </a:tc>
                <a:tc>
                  <a:txBody>
                    <a:bodyPr/>
                    <a:lstStyle/>
                    <a:p>
                      <a:r>
                        <a:rPr lang="en-US" sz="1000"/>
                        <a:t>0.1566%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849562488"/>
                  </a:ext>
                </a:extLst>
              </a:tr>
              <a:tr h="370840">
                <a:tc>
                  <a:txBody>
                    <a:bodyPr/>
                    <a:lstStyle/>
                    <a:p>
                      <a:r>
                        <a:rPr lang="es-ES" sz="1000" b="1"/>
                        <a:t>Banco BHD León - 2017-01-29 02:22:40</a:t>
                      </a:r>
                      <a:r>
                        <a:rPr lang="es-ES" sz="1000"/>
                        <a:t>
¡Felicitamos a los Tigres del Licey! Equipo Campeón #CopaBHDLeon</a:t>
                      </a:r>
                      <a:endParaRPr lang="en-US" sz="1000"/>
                    </a:p>
                  </a:txBody>
                  <a:tcPr/>
                </a:tc>
                <a:tc>
                  <a:txBody>
                    <a:bodyPr/>
                    <a:lstStyle/>
                    <a:p>
                      <a:r>
                        <a:rPr lang="en-US" sz="1000"/>
                        <a:t>180</a:t>
                      </a:r>
                      <a:endParaRPr lang="en-US" sz="1000"/>
                    </a:p>
                  </a:txBody>
                  <a:tcPr/>
                </a:tc>
                <a:tc>
                  <a:txBody>
                    <a:bodyPr/>
                    <a:lstStyle/>
                    <a:p>
                      <a:r>
                        <a:rPr lang="en-US" sz="1000"/>
                        <a:t>158</a:t>
                      </a:r>
                      <a:endParaRPr lang="en-US" sz="1000"/>
                    </a:p>
                  </a:txBody>
                  <a:tcPr/>
                </a:tc>
                <a:tc>
                  <a:txBody>
                    <a:bodyPr/>
                    <a:lstStyle/>
                    <a:p>
                      <a:r>
                        <a:rPr lang="en-US" sz="1000"/>
                        <a:t>6</a:t>
                      </a:r>
                      <a:endParaRPr lang="en-US" sz="1000"/>
                    </a:p>
                  </a:txBody>
                  <a:tcPr/>
                </a:tc>
                <a:tc>
                  <a:txBody>
                    <a:bodyPr/>
                    <a:lstStyle/>
                    <a:p>
                      <a:r>
                        <a:rPr lang="en-US" sz="1000"/>
                        <a:t>16</a:t>
                      </a:r>
                      <a:endParaRPr lang="en-US" sz="1000"/>
                    </a:p>
                  </a:txBody>
                  <a:tcPr/>
                </a:tc>
                <a:tc>
                  <a:txBody>
                    <a:bodyPr/>
                    <a:lstStyle/>
                    <a:p>
                      <a:r>
                        <a:rPr lang="en-US" sz="1000"/>
                        <a:t>0.1439%</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9581203"/>
                  </a:ext>
                </a:extLst>
              </a:tr>
              <a:tr h="370840">
                <a:tc>
                  <a:txBody>
                    <a:bodyPr/>
                    <a:lstStyle/>
                    <a:p>
                      <a:r>
                        <a:rPr lang="es-ES" sz="1000" b="1"/>
                        <a:t>Banco BHD León - 2017-01-26 11:00:03</a:t>
                      </a:r>
                      <a:r>
                        <a:rPr lang="es-ES" sz="1000"/>
                        <a:t>
Hoy conmemoramos el natalicio de #JuanPabloDuarte, generador de una gran idea:  la República Dominicana.
#DiaDeDuarte</a:t>
                      </a:r>
                      <a:endParaRPr lang="en-US" sz="1000"/>
                    </a:p>
                  </a:txBody>
                  <a:tcPr/>
                </a:tc>
                <a:tc>
                  <a:txBody>
                    <a:bodyPr/>
                    <a:lstStyle/>
                    <a:p>
                      <a:r>
                        <a:rPr lang="en-US" sz="1000"/>
                        <a:t>93</a:t>
                      </a:r>
                      <a:endParaRPr lang="en-US" sz="1000"/>
                    </a:p>
                  </a:txBody>
                  <a:tcPr/>
                </a:tc>
                <a:tc>
                  <a:txBody>
                    <a:bodyPr/>
                    <a:lstStyle/>
                    <a:p>
                      <a:r>
                        <a:rPr lang="en-US" sz="1000"/>
                        <a:t>84</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0.0744%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25424174"/>
                  </a:ext>
                </a:extLst>
              </a:tr>
              <a:tr h="370840">
                <a:tc>
                  <a:txBody>
                    <a:bodyPr/>
                    <a:lstStyle/>
                    <a:p>
                      <a:r>
                        <a:rPr lang="es-ES" sz="1000" b="1"/>
                        <a:t>Banco BHD León - 2017-01-16 13:16:02</a:t>
                      </a:r>
                      <a:r>
                        <a:rPr lang="es-ES" sz="1000"/>
                        <a:t>
Realizar tus pagos de Autoseguro S.A ya es posible a través de nuestros canales #BHDLeon  #MejoraTuMundo</a:t>
                      </a:r>
                      <a:endParaRPr lang="en-US" sz="1000"/>
                    </a:p>
                  </a:txBody>
                  <a:tcPr/>
                </a:tc>
                <a:tc>
                  <a:txBody>
                    <a:bodyPr/>
                    <a:lstStyle/>
                    <a:p>
                      <a:r>
                        <a:rPr lang="en-US" sz="1000"/>
                        <a:t>75</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66</a:t>
                      </a:r>
                      <a:endParaRPr lang="en-US" sz="1000"/>
                    </a:p>
                  </a:txBody>
                  <a:tcPr/>
                </a:tc>
                <a:tc>
                  <a:txBody>
                    <a:bodyPr/>
                    <a:lstStyle/>
                    <a:p>
                      <a:r>
                        <a:rPr lang="en-US" sz="1000"/>
                        <a:t>0.0601%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54891960"/>
                  </a:ext>
                </a:extLst>
              </a:tr>
              <a:tr h="370840">
                <a:tc>
                  <a:txBody>
                    <a:bodyPr/>
                    <a:lstStyle/>
                    <a:p>
                      <a:r>
                        <a:rPr lang="es-ES" sz="1000" b="1"/>
                        <a:t>Banco BHD León - 2017-01-28 22:05:27</a:t>
                      </a:r>
                      <a:r>
                        <a:rPr lang="es-ES" sz="1000"/>
                        <a:t>
¡Playball! Así comienza el juego más emocionante de todos. #Vivelapasion #CopaBHDLeon</a:t>
                      </a:r>
                      <a:endParaRPr lang="en-US" sz="1000"/>
                    </a:p>
                  </a:txBody>
                  <a:tcPr/>
                </a:tc>
                <a:tc>
                  <a:txBody>
                    <a:bodyPr/>
                    <a:lstStyle/>
                    <a:p>
                      <a:r>
                        <a:rPr lang="en-US" sz="1000"/>
                        <a:t>72</a:t>
                      </a:r>
                      <a:endParaRPr lang="en-US" sz="1000"/>
                    </a:p>
                  </a:txBody>
                  <a:tcPr/>
                </a:tc>
                <a:tc>
                  <a:txBody>
                    <a:bodyPr/>
                    <a:lstStyle/>
                    <a:p>
                      <a:r>
                        <a:rPr lang="en-US" sz="1000"/>
                        <a:t>64</a:t>
                      </a:r>
                      <a:endParaRPr lang="en-US" sz="1000"/>
                    </a:p>
                  </a:txBody>
                  <a:tcPr/>
                </a:tc>
                <a:tc>
                  <a:txBody>
                    <a:bodyPr/>
                    <a:lstStyle/>
                    <a:p>
                      <a:r>
                        <a:rPr lang="en-US" sz="1000"/>
                        <a:t>2</a:t>
                      </a:r>
                      <a:endParaRPr lang="en-US" sz="1000"/>
                    </a:p>
                  </a:txBody>
                  <a:tcPr/>
                </a:tc>
                <a:tc>
                  <a:txBody>
                    <a:bodyPr/>
                    <a:lstStyle/>
                    <a:p>
                      <a:r>
                        <a:rPr lang="en-US" sz="1000"/>
                        <a:t>6</a:t>
                      </a:r>
                      <a:endParaRPr lang="en-US" sz="1000"/>
                    </a:p>
                  </a:txBody>
                  <a:tcPr/>
                </a:tc>
                <a:tc>
                  <a:txBody>
                    <a:bodyPr/>
                    <a:lstStyle/>
                    <a:p>
                      <a:r>
                        <a:rPr lang="en-US" sz="1000"/>
                        <a:t>0.0575%</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67581563"/>
                  </a:ext>
                </a:extLst>
              </a:tr>
              <a:tr h="370840">
                <a:tc>
                  <a:txBody>
                    <a:bodyPr/>
                    <a:lstStyle/>
                    <a:p>
                      <a:r>
                        <a:rPr lang="es-ES" sz="1000" b="1"/>
                        <a:t>Banco BHD León - 2017-01-25 11:46:02</a:t>
                      </a:r>
                      <a:r>
                        <a:rPr lang="es-ES" sz="1000"/>
                        <a:t>
Solicita tu Préstamo Personal y aprovecha nuestras tasas fijas de 1 a 5 años llamando al 809-243-5000 o visitando cualquiera de nuestras sucursales. #BHDLeón #MejoraTuMundo</a:t>
                      </a:r>
                      <a:endParaRPr lang="en-US" sz="1000"/>
                    </a:p>
                  </a:txBody>
                  <a:tcPr/>
                </a:tc>
                <a:tc>
                  <a:txBody>
                    <a:bodyPr/>
                    <a:lstStyle/>
                    <a:p>
                      <a:r>
                        <a:rPr lang="en-US" sz="1000"/>
                        <a:t>55</a:t>
                      </a:r>
                      <a:endParaRPr lang="en-US" sz="1000"/>
                    </a:p>
                  </a:txBody>
                  <a:tcPr/>
                </a:tc>
                <a:tc>
                  <a:txBody>
                    <a:bodyPr/>
                    <a:lstStyle/>
                    <a:p>
                      <a:r>
                        <a:rPr lang="en-US" sz="1000"/>
                        <a:t>39</a:t>
                      </a:r>
                      <a:endParaRPr lang="en-US" sz="1000"/>
                    </a:p>
                  </a:txBody>
                  <a:tcPr/>
                </a:tc>
                <a:tc>
                  <a:txBody>
                    <a:bodyPr/>
                    <a:lstStyle/>
                    <a:p>
                      <a:r>
                        <a:rPr lang="en-US" sz="1000"/>
                        <a:t>10</a:t>
                      </a:r>
                      <a:endParaRPr lang="en-US" sz="1000"/>
                    </a:p>
                  </a:txBody>
                  <a:tcPr/>
                </a:tc>
                <a:tc>
                  <a:txBody>
                    <a:bodyPr/>
                    <a:lstStyle/>
                    <a:p>
                      <a:r>
                        <a:rPr lang="en-US" sz="1000"/>
                        <a:t>6</a:t>
                      </a:r>
                      <a:endParaRPr lang="en-US" sz="1000"/>
                    </a:p>
                  </a:txBody>
                  <a:tcPr/>
                </a:tc>
                <a:tc>
                  <a:txBody>
                    <a:bodyPr/>
                    <a:lstStyle/>
                    <a:p>
                      <a:r>
                        <a:rPr lang="en-US" sz="1000"/>
                        <a:t>0.0440%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09112699"/>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207535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- 2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648650295"/>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629720720"/>
                    </a:ext>
                  </a:extLst>
                </a:gridCol>
                <a:gridCol w="658368">
                  <a:extLst>
                    <a:ext uri="{9D8B030D-6E8A-4147-A177-3AD203B41FA5}">
                      <a16:colId xmlns:a16="http://schemas.microsoft.com/office/drawing/2014/main" val="4114994272"/>
                    </a:ext>
                  </a:extLst>
                </a:gridCol>
                <a:gridCol w="658368">
                  <a:extLst>
                    <a:ext uri="{9D8B030D-6E8A-4147-A177-3AD203B41FA5}">
                      <a16:colId xmlns:a16="http://schemas.microsoft.com/office/drawing/2014/main" val="1424661693"/>
                    </a:ext>
                  </a:extLst>
                </a:gridCol>
                <a:gridCol w="658368">
                  <a:extLst>
                    <a:ext uri="{9D8B030D-6E8A-4147-A177-3AD203B41FA5}">
                      <a16:colId xmlns:a16="http://schemas.microsoft.com/office/drawing/2014/main" val="4204041799"/>
                    </a:ext>
                  </a:extLst>
                </a:gridCol>
                <a:gridCol w="658368">
                  <a:extLst>
                    <a:ext uri="{9D8B030D-6E8A-4147-A177-3AD203B41FA5}">
                      <a16:colId xmlns:a16="http://schemas.microsoft.com/office/drawing/2014/main" val="3186280207"/>
                    </a:ext>
                  </a:extLst>
                </a:gridCol>
                <a:gridCol w="658368">
                  <a:extLst>
                    <a:ext uri="{9D8B030D-6E8A-4147-A177-3AD203B41FA5}">
                      <a16:colId xmlns:a16="http://schemas.microsoft.com/office/drawing/2014/main" val="1063404507"/>
                    </a:ext>
                  </a:extLst>
                </a:gridCol>
                <a:gridCol w="658368">
                  <a:extLst>
                    <a:ext uri="{9D8B030D-6E8A-4147-A177-3AD203B41FA5}">
                      <a16:colId xmlns:a16="http://schemas.microsoft.com/office/drawing/2014/main" val="3878367676"/>
                    </a:ext>
                  </a:extLst>
                </a:gridCol>
                <a:gridCol w="658368">
                  <a:extLst>
                    <a:ext uri="{9D8B030D-6E8A-4147-A177-3AD203B41FA5}">
                      <a16:colId xmlns:a16="http://schemas.microsoft.com/office/drawing/2014/main" val="2073288929"/>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3927334067"/>
                  </a:ext>
                </a:extLst>
              </a:tr>
              <a:tr h="370840">
                <a:tc>
                  <a:txBody>
                    <a:bodyPr/>
                    <a:lstStyle/>
                    <a:p>
                      <a:r>
                        <a:rPr lang="es-ES" sz="1000" b="1"/>
                        <a:t>Banco BHD León - 2017-02-03 18:27:06</a:t>
                      </a:r>
                      <a:r>
                        <a:rPr lang="es-ES" sz="1000"/>
                        <a:t>
Celebramos el éxito humano. Nos enorgullece Soranyi La Paz Ramírez, subgerente de Infraestructura TI de nuestra institución, galardonada por sus aportes al desarrollo sostenible de nuestro país en el XXI Premio Nacional de la Juventud 2017, desarrollado por el Ministerio de la Juventud en el marco del Día Nacional de la Juventud #GenteBHDLeon #MejoraTuMundo</a:t>
                      </a:r>
                      <a:endParaRPr lang="en-US" sz="1000"/>
                    </a:p>
                  </a:txBody>
                  <a:tcPr/>
                </a:tc>
                <a:tc>
                  <a:txBody>
                    <a:bodyPr/>
                    <a:lstStyle/>
                    <a:p>
                      <a:r>
                        <a:rPr lang="en-US" sz="1000"/>
                        <a:t>39</a:t>
                      </a:r>
                      <a:endParaRPr lang="en-US" sz="1000"/>
                    </a:p>
                  </a:txBody>
                  <a:tcPr/>
                </a:tc>
                <a:tc>
                  <a:txBody>
                    <a:bodyPr/>
                    <a:lstStyle/>
                    <a:p>
                      <a:r>
                        <a:rPr lang="en-US" sz="1000"/>
                        <a:t>35</a:t>
                      </a:r>
                      <a:endParaRPr lang="en-US" sz="1000"/>
                    </a:p>
                  </a:txBody>
                  <a:tcPr/>
                </a:tc>
                <a:tc>
                  <a:txBody>
                    <a:bodyPr/>
                    <a:lstStyle/>
                    <a:p>
                      <a:r>
                        <a:rPr lang="en-US" sz="1000"/>
                        <a:t>1</a:t>
                      </a:r>
                      <a:endParaRPr lang="en-US" sz="1000"/>
                    </a:p>
                  </a:txBody>
                  <a:tcPr/>
                </a:tc>
                <a:tc>
                  <a:txBody>
                    <a:bodyPr/>
                    <a:lstStyle/>
                    <a:p>
                      <a:r>
                        <a:rPr lang="en-US" sz="1000"/>
                        <a:t>3</a:t>
                      </a:r>
                      <a:endParaRPr lang="en-US" sz="1000"/>
                    </a:p>
                  </a:txBody>
                  <a:tcPr/>
                </a:tc>
                <a:tc>
                  <a:txBody>
                    <a:bodyPr/>
                    <a:lstStyle/>
                    <a:p>
                      <a:r>
                        <a:rPr lang="en-US" sz="1000"/>
                        <a:t>0.0311%</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368304341"/>
                  </a:ext>
                </a:extLst>
              </a:tr>
              <a:tr h="370840">
                <a:tc>
                  <a:txBody>
                    <a:bodyPr/>
                    <a:lstStyle/>
                    <a:p>
                      <a:r>
                        <a:rPr lang="en-US" sz="1000" b="1"/>
                        <a:t>Banco BHD León - 2017-01-25 12:46:02</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39</a:t>
                      </a:r>
                      <a:endParaRPr lang="en-US" sz="1000"/>
                    </a:p>
                  </a:txBody>
                  <a:tcPr/>
                </a:tc>
                <a:tc>
                  <a:txBody>
                    <a:bodyPr/>
                    <a:lstStyle/>
                    <a:p>
                      <a:r>
                        <a:rPr lang="en-US" sz="1000"/>
                        <a:t>30</a:t>
                      </a:r>
                      <a:endParaRPr lang="en-US" sz="1000"/>
                    </a:p>
                  </a:txBody>
                  <a:tcPr/>
                </a:tc>
                <a:tc>
                  <a:txBody>
                    <a:bodyPr/>
                    <a:lstStyle/>
                    <a:p>
                      <a:r>
                        <a:rPr lang="en-US" sz="1000"/>
                        <a:t>2</a:t>
                      </a:r>
                      <a:endParaRPr lang="en-US" sz="1000"/>
                    </a:p>
                  </a:txBody>
                  <a:tcPr/>
                </a:tc>
                <a:tc>
                  <a:txBody>
                    <a:bodyPr/>
                    <a:lstStyle/>
                    <a:p>
                      <a:r>
                        <a:rPr lang="en-US" sz="1000"/>
                        <a:t>7</a:t>
                      </a:r>
                      <a:endParaRPr lang="en-US" sz="1000"/>
                    </a:p>
                  </a:txBody>
                  <a:tcPr/>
                </a:tc>
                <a:tc>
                  <a:txBody>
                    <a:bodyPr/>
                    <a:lstStyle/>
                    <a:p>
                      <a:r>
                        <a:rPr lang="en-US" sz="1000"/>
                        <a:t>0.0312%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48163014"/>
                  </a:ext>
                </a:extLst>
              </a:tr>
              <a:tr h="370840">
                <a:tc>
                  <a:txBody>
                    <a:bodyPr/>
                    <a:lstStyle/>
                    <a:p>
                      <a:r>
                        <a:rPr lang="en-US" sz="1000" b="1"/>
                        <a:t>Banco BHD León - 2017-01-18 12:16:02</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38</a:t>
                      </a:r>
                      <a:endParaRPr lang="en-US" sz="1000"/>
                    </a:p>
                  </a:txBody>
                  <a:tcPr/>
                </a:tc>
                <a:tc>
                  <a:txBody>
                    <a:bodyPr/>
                    <a:lstStyle/>
                    <a:p>
                      <a:r>
                        <a:rPr lang="en-US" sz="1000"/>
                        <a:t>29</a:t>
                      </a:r>
                      <a:endParaRPr lang="en-US" sz="1000"/>
                    </a:p>
                  </a:txBody>
                  <a:tcPr/>
                </a:tc>
                <a:tc>
                  <a:txBody>
                    <a:bodyPr/>
                    <a:lstStyle/>
                    <a:p>
                      <a:r>
                        <a:rPr lang="en-US" sz="1000"/>
                        <a:t>1</a:t>
                      </a:r>
                      <a:endParaRPr lang="en-US" sz="1000"/>
                    </a:p>
                  </a:txBody>
                  <a:tcPr/>
                </a:tc>
                <a:tc>
                  <a:txBody>
                    <a:bodyPr/>
                    <a:lstStyle/>
                    <a:p>
                      <a:r>
                        <a:rPr lang="en-US" sz="1000"/>
                        <a:t>8</a:t>
                      </a:r>
                      <a:endParaRPr lang="en-US" sz="1000"/>
                    </a:p>
                  </a:txBody>
                  <a:tcPr/>
                </a:tc>
                <a:tc>
                  <a:txBody>
                    <a:bodyPr/>
                    <a:lstStyle/>
                    <a:p>
                      <a:r>
                        <a:rPr lang="en-US" sz="1000"/>
                        <a:t>0.0304%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25969735"/>
                  </a:ext>
                </a:extLst>
              </a:tr>
              <a:tr h="370840">
                <a:tc>
                  <a:txBody>
                    <a:bodyPr/>
                    <a:lstStyle/>
                    <a:p>
                      <a:r>
                        <a:rPr lang="es-ES" sz="1000" b="1"/>
                        <a:t>Banco BHD León - 2017-01-21 12:16:03</a:t>
                      </a:r>
                      <a:r>
                        <a:rPr lang="es-ES" sz="1000"/>
                        <a:t>
Comienza el año cumpliendo tus metas y solicita un Préstamo Personal con tasa fija de 1 a 5 años llamando al 809-243-5000 o visitando cualquiera de nuestras sucursales. #BHDLeón #MejoraTuMundo</a:t>
                      </a:r>
                      <a:endParaRPr lang="en-US" sz="1000"/>
                    </a:p>
                  </a:txBody>
                  <a:tcPr/>
                </a:tc>
                <a:tc>
                  <a:txBody>
                    <a:bodyPr/>
                    <a:lstStyle/>
                    <a:p>
                      <a:r>
                        <a:rPr lang="en-US" sz="1000"/>
                        <a:t>34</a:t>
                      </a:r>
                      <a:endParaRPr lang="en-US" sz="1000"/>
                    </a:p>
                  </a:txBody>
                  <a:tcPr/>
                </a:tc>
                <a:tc>
                  <a:txBody>
                    <a:bodyPr/>
                    <a:lstStyle/>
                    <a:p>
                      <a:r>
                        <a:rPr lang="en-US" sz="1000"/>
                        <a:t>32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0.0272%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32469602"/>
                  </a:ext>
                </a:extLst>
              </a:tr>
              <a:tr h="370840">
                <a:tc>
                  <a:txBody>
                    <a:bodyPr/>
                    <a:lstStyle/>
                    <a:p>
                      <a:r>
                        <a:rPr lang="es-ES" sz="1000" b="1"/>
                        <a:t>Banco BHD León - 2017-01-18 14:01:15</a:t>
                      </a:r>
                      <a:r>
                        <a:rPr lang="es-ES" sz="1000"/>
                        <a:t>
¡Felicitaciones al Ganador No.38 de RD$500,000 en efectivo!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32</a:t>
                      </a:r>
                      <a:endParaRPr lang="en-US" sz="1000"/>
                    </a:p>
                  </a:txBody>
                  <a:tcPr/>
                </a:tc>
                <a:tc>
                  <a:txBody>
                    <a:bodyPr/>
                    <a:lstStyle/>
                    <a:p>
                      <a:r>
                        <a:rPr lang="en-US" sz="1000"/>
                        <a:t>29</a:t>
                      </a:r>
                      <a:endParaRPr lang="en-US" sz="1000"/>
                    </a:p>
                  </a:txBody>
                  <a:tcPr/>
                </a:tc>
                <a:tc>
                  <a:txBody>
                    <a:bodyPr/>
                    <a:lstStyle/>
                    <a:p>
                      <a:r>
                        <a:rPr lang="en-US" sz="1000"/>
                        <a:t>2</a:t>
                      </a:r>
                      <a:endParaRPr lang="en-US" sz="1000"/>
                    </a:p>
                  </a:txBody>
                  <a:tcPr/>
                </a:tc>
                <a:tc>
                  <a:txBody>
                    <a:bodyPr/>
                    <a:lstStyle/>
                    <a:p>
                      <a:r>
                        <a:rPr lang="en-US" sz="1000"/>
                        <a:t>1</a:t>
                      </a:r>
                      <a:endParaRPr lang="en-US" sz="1000"/>
                    </a:p>
                  </a:txBody>
                  <a:tcPr/>
                </a:tc>
                <a:tc>
                  <a:txBody>
                    <a:bodyPr/>
                    <a:lstStyle/>
                    <a:p>
                      <a:r>
                        <a:rPr lang="en-US" sz="1000"/>
                        <a:t>0.0256%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109758967"/>
                  </a:ext>
                </a:extLst>
              </a:tr>
              <a:tr h="370840">
                <a:tc>
                  <a:txBody>
                    <a:bodyPr/>
                    <a:lstStyle/>
                    <a:p>
                      <a:r>
                        <a:rPr lang="es-ES" sz="1000" b="1"/>
                        <a:t>Banco BHD León - 2017-01-13 14:02:01</a:t>
                      </a:r>
                      <a:r>
                        <a:rPr lang="es-ES" sz="1000"/>
                        <a:t>
¡Felicitaciones al Ganador No.33 de RD$10,000 en bonos de compra, que se duplicarán en los comercios patrocinadores!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30</a:t>
                      </a:r>
                      <a:endParaRPr lang="en-US" sz="1000"/>
                    </a:p>
                  </a:txBody>
                  <a:tcPr/>
                </a:tc>
                <a:tc>
                  <a:txBody>
                    <a:bodyPr/>
                    <a:lstStyle/>
                    <a:p>
                      <a:r>
                        <a:rPr lang="en-US" sz="1000"/>
                        <a:t>23</a:t>
                      </a:r>
                      <a:endParaRPr lang="en-US" sz="1000"/>
                    </a:p>
                  </a:txBody>
                  <a:tcPr/>
                </a:tc>
                <a:tc>
                  <a:txBody>
                    <a:bodyPr/>
                    <a:lstStyle/>
                    <a:p>
                      <a:r>
                        <a:rPr lang="en-US" sz="1000"/>
                        <a:t>6</a:t>
                      </a:r>
                      <a:endParaRPr lang="en-US" sz="1000"/>
                    </a:p>
                  </a:txBody>
                  <a:tcPr/>
                </a:tc>
                <a:tc>
                  <a:txBody>
                    <a:bodyPr/>
                    <a:lstStyle/>
                    <a:p>
                      <a:r>
                        <a:rPr lang="en-US" sz="1000"/>
                        <a:t>1</a:t>
                      </a:r>
                      <a:endParaRPr lang="en-US" sz="1000"/>
                    </a:p>
                  </a:txBody>
                  <a:tcPr/>
                </a:tc>
                <a:tc>
                  <a:txBody>
                    <a:bodyPr/>
                    <a:lstStyle/>
                    <a:p>
                      <a:r>
                        <a:rPr lang="en-US" sz="1000"/>
                        <a:t>0.0240%</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17058855"/>
                  </a:ext>
                </a:extLst>
              </a:tr>
              <a:tr h="370840">
                <a:tc>
                  <a:txBody>
                    <a:bodyPr/>
                    <a:lstStyle/>
                    <a:p>
                      <a:r>
                        <a:rPr lang="es-ES" sz="1000" b="1"/>
                        <a:t>Banco BHD León - 2017-01-11 14:01:17</a:t>
                      </a:r>
                      <a:r>
                        <a:rPr lang="es-ES" sz="1000"/>
                        <a:t>
¡Felicitaciones al Ganador No.31 de RD$500,000 en bonos de compra, que se duplicarán en Tiendas Corripio !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29</a:t>
                      </a:r>
                      <a:endParaRPr lang="en-US" sz="1000"/>
                    </a:p>
                  </a:txBody>
                  <a:tcPr/>
                </a:tc>
                <a:tc>
                  <a:txBody>
                    <a:bodyPr/>
                    <a:lstStyle/>
                    <a:p>
                      <a:r>
                        <a:rPr lang="en-US" sz="1000"/>
                        <a:t>28</a:t>
                      </a:r>
                      <a:endParaRPr lang="en-US" sz="1000"/>
                    </a:p>
                  </a:txBody>
                  <a:tcPr/>
                </a:tc>
                <a:tc>
                  <a:txBody>
                    <a:bodyPr/>
                    <a:lstStyle/>
                    <a:p>
                      <a:r>
                        <a:rPr lang="en-US" sz="1000"/>
                        <a:t>1</a:t>
                      </a:r>
                      <a:endParaRPr lang="en-US" sz="1000"/>
                    </a:p>
                  </a:txBody>
                  <a:tcPr/>
                </a:tc>
                <a:tc>
                  <a:txBody>
                    <a:bodyPr/>
                    <a:lstStyle/>
                    <a:p>
                      <a:r>
                        <a:rPr lang="en-US" sz="1000"/>
                        <a:t>0</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732627430"/>
                  </a:ext>
                </a:extLst>
              </a:tr>
              <a:tr h="370840">
                <a:tc>
                  <a:txBody>
                    <a:bodyPr/>
                    <a:lstStyle/>
                    <a:p>
                      <a:r>
                        <a:rPr lang="es-ES" sz="1000" b="1"/>
                        <a:t>Banco BHD León - 2017-01-09 10:01:07</a:t>
                      </a:r>
                      <a:r>
                        <a:rPr lang="es-ES" sz="1000"/>
                        <a:t>
Este lunes 9 de enero tenemos un horario especial por el Día de Reyes.</a:t>
                      </a:r>
                      <a:endParaRPr lang="en-US" sz="1000"/>
                    </a:p>
                  </a:txBody>
                  <a:tcPr/>
                </a:tc>
                <a:tc>
                  <a:txBody>
                    <a:bodyPr/>
                    <a:lstStyle/>
                    <a:p>
                      <a:r>
                        <a:rPr lang="en-US" sz="1000"/>
                        <a:t>29</a:t>
                      </a:r>
                      <a:endParaRPr lang="en-US" sz="1000"/>
                    </a:p>
                  </a:txBody>
                  <a:tcPr/>
                </a:tc>
                <a:tc>
                  <a:txBody>
                    <a:bodyPr/>
                    <a:lstStyle/>
                    <a:p>
                      <a:r>
                        <a:rPr lang="en-US" sz="1000"/>
                        <a:t>20</a:t>
                      </a:r>
                      <a:endParaRPr lang="en-US" sz="1000"/>
                    </a:p>
                  </a:txBody>
                  <a:tcPr/>
                </a:tc>
                <a:tc>
                  <a:txBody>
                    <a:bodyPr/>
                    <a:lstStyle/>
                    <a:p>
                      <a:r>
                        <a:rPr lang="en-US" sz="1000"/>
                        <a:t>4</a:t>
                      </a:r>
                      <a:endParaRPr lang="en-US" sz="1000"/>
                    </a:p>
                  </a:txBody>
                  <a:tcPr/>
                </a:tc>
                <a:tc>
                  <a:txBody>
                    <a:bodyPr/>
                    <a:lstStyle/>
                    <a:p>
                      <a:r>
                        <a:rPr lang="en-US" sz="1000"/>
                        <a:t>5</a:t>
                      </a:r>
                      <a:endParaRPr lang="en-US" sz="1000"/>
                    </a:p>
                  </a:txBody>
                  <a:tcPr/>
                </a:tc>
                <a:tc>
                  <a:txBody>
                    <a:bodyPr/>
                    <a:lstStyle/>
                    <a:p>
                      <a:r>
                        <a:rPr lang="en-US" sz="1000"/>
                        <a:t>0.0233%</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2337730400"/>
                  </a:ext>
                </a:extLst>
              </a:tr>
              <a:tr h="370840">
                <a:tc>
                  <a:txBody>
                    <a:bodyPr/>
                    <a:lstStyle/>
                    <a:p>
                      <a:r>
                        <a:rPr lang="es-ES" sz="1000" b="1"/>
                        <a:t>Banco BHD León - 2017-01-17 12:16:02</a:t>
                      </a:r>
                      <a:r>
                        <a:rPr lang="es-ES" sz="1000"/>
                        <a:t>
Solicita tu Préstamo Personal y aprovecha nuestras tasas fijas de 1 a 5 años llamando al 809-243-5000 o visitando cualquiera de nuestras sucursales. #BHDLeón #MejoraTuMundo</a:t>
                      </a:r>
                      <a:endParaRPr lang="en-US" sz="1000"/>
                    </a:p>
                  </a:txBody>
                  <a:tcPr/>
                </a:tc>
                <a:tc>
                  <a:txBody>
                    <a:bodyPr/>
                    <a:lstStyle/>
                    <a:p>
                      <a:r>
                        <a:rPr lang="en-US" sz="1000"/>
                        <a:t>29</a:t>
                      </a:r>
                      <a:endParaRPr lang="en-US" sz="1000"/>
                    </a:p>
                  </a:txBody>
                  <a:tcPr/>
                </a:tc>
                <a:tc>
                  <a:txBody>
                    <a:bodyPr/>
                    <a:lstStyle/>
                    <a:p>
                      <a:r>
                        <a:rPr lang="en-US" sz="1000"/>
                        <a:t>23</a:t>
                      </a:r>
                      <a:endParaRPr lang="en-US" sz="1000"/>
                    </a:p>
                  </a:txBody>
                  <a:tcPr/>
                </a:tc>
                <a:tc>
                  <a:txBody>
                    <a:bodyPr/>
                    <a:lstStyle/>
                    <a:p>
                      <a:r>
                        <a:rPr lang="en-US" sz="1000"/>
                        <a:t>4</a:t>
                      </a:r>
                      <a:endParaRPr lang="en-US" sz="1000"/>
                    </a:p>
                  </a:txBody>
                  <a:tcPr/>
                </a:tc>
                <a:tc>
                  <a:txBody>
                    <a:bodyPr/>
                    <a:lstStyle/>
                    <a:p>
                      <a:r>
                        <a:rPr lang="en-US" sz="1000"/>
                        <a:t>2</a:t>
                      </a:r>
                      <a:endParaRPr lang="en-US" sz="1000"/>
                    </a:p>
                  </a:txBody>
                  <a:tcPr/>
                </a:tc>
                <a:tc>
                  <a:txBody>
                    <a:bodyPr/>
                    <a:lstStyle/>
                    <a:p>
                      <a:r>
                        <a:rPr lang="en-US" sz="1000"/>
                        <a:t>0.0232%</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07898348"/>
                  </a:ext>
                </a:extLst>
              </a:tr>
              <a:tr h="370840">
                <a:tc>
                  <a:txBody>
                    <a:bodyPr/>
                    <a:lstStyle/>
                    <a:p>
                      <a:r>
                        <a:rPr lang="es-ES" sz="1000" b="1"/>
                        <a:t>Banco BHD León - 2017-01-16 20:29:07</a:t>
                      </a:r>
                      <a:r>
                        <a:rPr lang="es-ES" sz="1000"/>
                        <a:t>
Te invitamos este 17 de enero de 2017 a las 4:00 p.m. en el Pasillo Este de GALERIA 360 para la Segunda Edición de Mujeres que Cambian el Mundo</a:t>
                      </a:r>
                      <a:endParaRPr lang="en-US" sz="1000"/>
                    </a:p>
                  </a:txBody>
                  <a:tcPr/>
                </a:tc>
                <a:tc>
                  <a:txBody>
                    <a:bodyPr/>
                    <a:lstStyle/>
                    <a:p>
                      <a:r>
                        <a:rPr lang="en-US" sz="1000"/>
                        <a:t>28</a:t>
                      </a:r>
                      <a:endParaRPr lang="en-US" sz="1000"/>
                    </a:p>
                  </a:txBody>
                  <a:tcPr/>
                </a:tc>
                <a:tc>
                  <a:txBody>
                    <a:bodyPr/>
                    <a:lstStyle/>
                    <a:p>
                      <a:r>
                        <a:rPr lang="en-US" sz="1000"/>
                        <a:t>23</a:t>
                      </a:r>
                      <a:endParaRPr lang="en-US" sz="1000"/>
                    </a:p>
                  </a:txBody>
                  <a:tcPr/>
                </a:tc>
                <a:tc>
                  <a:txBody>
                    <a:bodyPr/>
                    <a:lstStyle/>
                    <a:p>
                      <a:r>
                        <a:rPr lang="en-US" sz="1000"/>
                        <a:t>0</a:t>
                      </a:r>
                      <a:endParaRPr lang="en-US" sz="1000"/>
                    </a:p>
                  </a:txBody>
                  <a:tcPr/>
                </a:tc>
                <a:tc>
                  <a:txBody>
                    <a:bodyPr/>
                    <a:lstStyle/>
                    <a:p>
                      <a:r>
                        <a:rPr lang="en-US" sz="1000"/>
                        <a:t>5</a:t>
                      </a:r>
                      <a:endParaRPr lang="en-US" sz="1000"/>
                    </a:p>
                  </a:txBody>
                  <a:tcPr/>
                </a:tc>
                <a:tc>
                  <a:txBody>
                    <a:bodyPr/>
                    <a:lstStyle/>
                    <a:p>
                      <a:r>
                        <a:rPr lang="en-US" sz="1000"/>
                        <a:t>0.0224%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556336273"/>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25387521"/>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Table - 3 of 3</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2789376234"/>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621024">
                  <a:extLst>
                    <a:ext uri="{9D8B030D-6E8A-4147-A177-3AD203B41FA5}">
                      <a16:colId xmlns:a16="http://schemas.microsoft.com/office/drawing/2014/main" val="2077714995"/>
                    </a:ext>
                  </a:extLst>
                </a:gridCol>
                <a:gridCol w="658368">
                  <a:extLst>
                    <a:ext uri="{9D8B030D-6E8A-4147-A177-3AD203B41FA5}">
                      <a16:colId xmlns:a16="http://schemas.microsoft.com/office/drawing/2014/main" val="2847824960"/>
                    </a:ext>
                  </a:extLst>
                </a:gridCol>
                <a:gridCol w="658368">
                  <a:extLst>
                    <a:ext uri="{9D8B030D-6E8A-4147-A177-3AD203B41FA5}">
                      <a16:colId xmlns:a16="http://schemas.microsoft.com/office/drawing/2014/main" val="3390226798"/>
                    </a:ext>
                  </a:extLst>
                </a:gridCol>
                <a:gridCol w="658368">
                  <a:extLst>
                    <a:ext uri="{9D8B030D-6E8A-4147-A177-3AD203B41FA5}">
                      <a16:colId xmlns:a16="http://schemas.microsoft.com/office/drawing/2014/main" val="2211820850"/>
                    </a:ext>
                  </a:extLst>
                </a:gridCol>
                <a:gridCol w="658368">
                  <a:extLst>
                    <a:ext uri="{9D8B030D-6E8A-4147-A177-3AD203B41FA5}">
                      <a16:colId xmlns:a16="http://schemas.microsoft.com/office/drawing/2014/main" val="1295571253"/>
                    </a:ext>
                  </a:extLst>
                </a:gridCol>
                <a:gridCol w="658368">
                  <a:extLst>
                    <a:ext uri="{9D8B030D-6E8A-4147-A177-3AD203B41FA5}">
                      <a16:colId xmlns:a16="http://schemas.microsoft.com/office/drawing/2014/main" val="2373489680"/>
                    </a:ext>
                  </a:extLst>
                </a:gridCol>
                <a:gridCol w="658368">
                  <a:extLst>
                    <a:ext uri="{9D8B030D-6E8A-4147-A177-3AD203B41FA5}">
                      <a16:colId xmlns:a16="http://schemas.microsoft.com/office/drawing/2014/main" val="2651650896"/>
                    </a:ext>
                  </a:extLst>
                </a:gridCol>
                <a:gridCol w="658368">
                  <a:extLst>
                    <a:ext uri="{9D8B030D-6E8A-4147-A177-3AD203B41FA5}">
                      <a16:colId xmlns:a16="http://schemas.microsoft.com/office/drawing/2014/main" val="1371985595"/>
                    </a:ext>
                  </a:extLst>
                </a:gridCol>
              </a:tblGrid>
              <a:tr h="370840">
                <a:tc>
                  <a:txBody>
                    <a:bodyPr/>
                    <a:lstStyle/>
                    <a:p>
                      <a:r>
                        <a:rPr lang="en-US" sz="1000"/>
                        <a:t>Post</a:t>
                      </a:r>
                      <a:endParaRPr lang="en-US" sz="1000"/>
                    </a:p>
                  </a:txBody>
                  <a:tcPr/>
                </a:tc>
                <a:tc>
                  <a:txBody>
                    <a:bodyPr/>
                    <a:lstStyle/>
                    <a:p>
                      <a:r>
                        <a:rPr lang="en-US" sz="1000"/>
                        <a:t>Total Interactions</a:t>
                      </a:r>
                      <a:endParaRPr lang="en-US" sz="1000"/>
                    </a:p>
                  </a:txBody>
                  <a:tcPr/>
                </a:tc>
                <a:tc>
                  <a:txBody>
                    <a:bodyPr/>
                    <a:lstStyle/>
                    <a:p>
                      <a:r>
                        <a:rPr lang="en-US" sz="1000"/>
                        <a:t>Reactions</a:t>
                      </a:r>
                      <a:endParaRPr lang="en-US" sz="1000"/>
                    </a:p>
                  </a:txBody>
                  <a:tcPr/>
                </a:tc>
                <a:tc>
                  <a:txBody>
                    <a:bodyPr/>
                    <a:lstStyle/>
                    <a:p>
                      <a:r>
                        <a:rPr lang="en-US" sz="1000"/>
                        <a:t>Comments</a:t>
                      </a:r>
                      <a:endParaRPr lang="en-US" sz="1000"/>
                    </a:p>
                  </a:txBody>
                  <a:tcPr/>
                </a:tc>
                <a:tc>
                  <a:txBody>
                    <a:bodyPr/>
                    <a:lstStyle/>
                    <a:p>
                      <a:r>
                        <a:rPr lang="en-US" sz="1000"/>
                        <a:t>Shares</a:t>
                      </a:r>
                      <a:endParaRPr lang="en-US" sz="1000"/>
                    </a:p>
                  </a:txBody>
                  <a:tcPr/>
                </a:tc>
                <a:tc>
                  <a:txBody>
                    <a:bodyPr/>
                    <a:lstStyle/>
                    <a:p>
                      <a:r>
                        <a:rPr lang="en-US" sz="1000"/>
                        <a:t>I-Rate</a:t>
                      </a:r>
                      <a:endParaRPr lang="en-US" sz="1000"/>
                    </a:p>
                  </a:txBody>
                  <a:tcPr/>
                </a:tc>
                <a:tc>
                  <a:txBody>
                    <a:bodyPr/>
                    <a:lstStyle/>
                    <a:p>
                      <a:r>
                        <a:rPr lang="en-US" sz="1000"/>
                        <a:t>Type</a:t>
                      </a:r>
                      <a:endParaRPr lang="en-US" sz="1000"/>
                    </a:p>
                  </a:txBody>
                  <a:tcPr/>
                </a:tc>
                <a:tc>
                  <a:txBody>
                    <a:bodyPr/>
                    <a:lstStyle/>
                    <a:p>
                      <a:r>
                        <a:rPr lang="en-US" sz="1000"/>
                        <a:t>Sponsored?</a:t>
                      </a:r>
                      <a:endParaRPr lang="en-US" sz="1000"/>
                    </a:p>
                  </a:txBody>
                  <a:tcPr/>
                </a:tc>
                <a:extLst>
                  <a:ext uri="{0D108BD9-81ED-4DB2-BD59-A6C34878D82A}">
                    <a16:rowId xmlns:a16="http://schemas.microsoft.com/office/drawing/2014/main" val="2320465033"/>
                  </a:ext>
                </a:extLst>
              </a:tr>
              <a:tr h="370840">
                <a:tc>
                  <a:txBody>
                    <a:bodyPr/>
                    <a:lstStyle/>
                    <a:p>
                      <a:r>
                        <a:rPr lang="es-ES" sz="1000" b="1"/>
                        <a:t>Banco BHD León - 2017-01-18 14:46:02</a:t>
                      </a:r>
                      <a:r>
                        <a:rPr lang="es-ES" sz="1000"/>
                        <a:t>
Gana Premios Diarios de RD$10 mil en órdenes de compra que se duplicarán en Farmacias Los Hidalgos pagando con tus Tarjetas #BHDLeon en cualquier establecimiento. Por cada 1,000 pesos o 25 dólares que consumas utilizando tus Tarjetas de Crédito, Débito, Prepago y avances de Superlímite, Diferido o Plazos generas un boleto electrónico para participar. #100DíasDePremios #TarjetasBHDLeon #BHDLeón</a:t>
                      </a:r>
                      <a:endParaRPr lang="en-US" sz="1000"/>
                    </a:p>
                  </a:txBody>
                  <a:tcPr/>
                </a:tc>
                <a:tc>
                  <a:txBody>
                    <a:bodyPr/>
                    <a:lstStyle/>
                    <a:p>
                      <a:r>
                        <a:rPr lang="en-US" sz="1000"/>
                        <a:t>28</a:t>
                      </a:r>
                      <a:endParaRPr lang="en-US" sz="1000"/>
                    </a:p>
                  </a:txBody>
                  <a:tcPr/>
                </a:tc>
                <a:tc>
                  <a:txBody>
                    <a:bodyPr/>
                    <a:lstStyle/>
                    <a:p>
                      <a:r>
                        <a:rPr lang="en-US" sz="1000"/>
                        <a:t>22</a:t>
                      </a:r>
                      <a:endParaRPr lang="en-US" sz="1000"/>
                    </a:p>
                  </a:txBody>
                  <a:tcPr/>
                </a:tc>
                <a:tc>
                  <a:txBody>
                    <a:bodyPr/>
                    <a:lstStyle/>
                    <a:p>
                      <a:r>
                        <a:rPr lang="en-US" sz="1000"/>
                        <a:t>1</a:t>
                      </a:r>
                      <a:endParaRPr lang="en-US" sz="1000"/>
                    </a:p>
                  </a:txBody>
                  <a:tcPr/>
                </a:tc>
                <a:tc>
                  <a:txBody>
                    <a:bodyPr/>
                    <a:lstStyle/>
                    <a:p>
                      <a:r>
                        <a:rPr lang="en-US" sz="1000"/>
                        <a:t>5</a:t>
                      </a:r>
                      <a:endParaRPr lang="en-US" sz="1000"/>
                    </a:p>
                  </a:txBody>
                  <a:tcPr/>
                </a:tc>
                <a:tc>
                  <a:txBody>
                    <a:bodyPr/>
                    <a:lstStyle/>
                    <a:p>
                      <a:r>
                        <a:rPr lang="en-US" sz="1000"/>
                        <a:t>0.0224%</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213732491"/>
                  </a:ext>
                </a:extLst>
              </a:tr>
              <a:tr h="370840">
                <a:tc>
                  <a:txBody>
                    <a:bodyPr/>
                    <a:lstStyle/>
                    <a:p>
                      <a:r>
                        <a:rPr lang="es-ES" sz="1000" b="1"/>
                        <a:t>Banco BHD León - 2017-01-31 14:01:24</a:t>
                      </a:r>
                      <a:r>
                        <a:rPr lang="es-ES" sz="1000"/>
                        <a:t>
¡Felicitaciones al Ganador No.45 de RD$500,000 en efectivo!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27</a:t>
                      </a:r>
                      <a:endParaRPr lang="en-US" sz="1000"/>
                    </a:p>
                  </a:txBody>
                  <a:tcPr/>
                </a:tc>
                <a:tc>
                  <a:txBody>
                    <a:bodyPr/>
                    <a:lstStyle/>
                    <a:p>
                      <a:r>
                        <a:rPr lang="en-US" sz="1000"/>
                        <a:t>18</a:t>
                      </a:r>
                      <a:endParaRPr lang="en-US" sz="1000"/>
                    </a:p>
                  </a:txBody>
                  <a:tcPr/>
                </a:tc>
                <a:tc>
                  <a:txBody>
                    <a:bodyPr/>
                    <a:lstStyle/>
                    <a:p>
                      <a:r>
                        <a:rPr lang="en-US" sz="1000"/>
                        <a:t>7</a:t>
                      </a:r>
                      <a:endParaRPr lang="en-US" sz="1000"/>
                    </a:p>
                  </a:txBody>
                  <a:tcPr/>
                </a:tc>
                <a:tc>
                  <a:txBody>
                    <a:bodyPr/>
                    <a:lstStyle/>
                    <a:p>
                      <a:r>
                        <a:rPr lang="en-US" sz="1000"/>
                        <a:t>2</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003414029"/>
                  </a:ext>
                </a:extLst>
              </a:tr>
              <a:tr h="370840">
                <a:tc>
                  <a:txBody>
                    <a:bodyPr/>
                    <a:lstStyle/>
                    <a:p>
                      <a:r>
                        <a:rPr lang="es-ES" sz="1000" b="1"/>
                        <a:t>Banco BHD León - 2017-01-10 12:46:02</a:t>
                      </a:r>
                      <a:r>
                        <a:rPr lang="es-ES" sz="1000"/>
                        <a:t>
Gana Premios Diarios de RD$10 mil en órdenes de compra que se duplicarán en Farmacias Los Hidalgos pagando con tus Tarjetas #BHDLeon en cualquier establecimiento. Por cada 1,000 pesos o 25 dólares que consumas utilizando tus Tarjetas de Crédito, Débito, Prepago y avances de Superlímite, Diferido o Plazos generas un boleto electrónico para participar. #100DíasDePremios #TarjetasBHDLeon #BHDLeón</a:t>
                      </a:r>
                      <a:endParaRPr lang="en-US" sz="1000"/>
                    </a:p>
                  </a:txBody>
                  <a:tcPr/>
                </a:tc>
                <a:tc>
                  <a:txBody>
                    <a:bodyPr/>
                    <a:lstStyle/>
                    <a:p>
                      <a:r>
                        <a:rPr lang="en-US" sz="1000"/>
                        <a:t>27</a:t>
                      </a:r>
                      <a:endParaRPr lang="en-US" sz="1000"/>
                    </a:p>
                  </a:txBody>
                  <a:tcPr/>
                </a:tc>
                <a:tc>
                  <a:txBody>
                    <a:bodyPr/>
                    <a:lstStyle/>
                    <a:p>
                      <a:r>
                        <a:rPr lang="en-US" sz="1000"/>
                        <a:t>25</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3498220041"/>
                  </a:ext>
                </a:extLst>
              </a:tr>
              <a:tr h="370840">
                <a:tc>
                  <a:txBody>
                    <a:bodyPr/>
                    <a:lstStyle/>
                    <a:p>
                      <a:r>
                        <a:rPr lang="es-ES" sz="1000" b="1"/>
                        <a:t>Banco BHD León - 2017-01-10 14:18:09</a:t>
                      </a:r>
                      <a:r>
                        <a:rPr lang="es-ES" sz="1000"/>
                        <a:t>
¡Felicitaciones al Ganador No.30 de RD$10,000 en bonos de compra, que se duplicarán en los comercios patrocinadores! Sigue utilizando tus Tarjetas #BHDLeón y podrás ganar en los #100DíasDePremios Por cada 1,000 pesos o 25 dólares que consumas en cualquier establecimiento generas un boleto electrónico para participar.  #TarjetasBHDLeon #BHDLeón #MejoraTuMundo</a:t>
                      </a:r>
                      <a:endParaRPr lang="en-US" sz="1000"/>
                    </a:p>
                  </a:txBody>
                  <a:tcPr/>
                </a:tc>
                <a:tc>
                  <a:txBody>
                    <a:bodyPr/>
                    <a:lstStyle/>
                    <a:p>
                      <a:r>
                        <a:rPr lang="en-US" sz="1000"/>
                        <a:t>27</a:t>
                      </a:r>
                      <a:endParaRPr lang="en-US" sz="1000"/>
                    </a:p>
                  </a:txBody>
                  <a:tcPr/>
                </a:tc>
                <a:tc>
                  <a:txBody>
                    <a:bodyPr/>
                    <a:lstStyle/>
                    <a:p>
                      <a:r>
                        <a:rPr lang="en-US" sz="1000"/>
                        <a:t>22</a:t>
                      </a:r>
                      <a:endParaRPr lang="en-US" sz="1000"/>
                    </a:p>
                  </a:txBody>
                  <a:tcPr/>
                </a:tc>
                <a:tc>
                  <a:txBody>
                    <a:bodyPr/>
                    <a:lstStyle/>
                    <a:p>
                      <a:r>
                        <a:rPr lang="en-US" sz="1000"/>
                        <a:t>5</a:t>
                      </a:r>
                      <a:endParaRPr lang="en-US" sz="1000"/>
                    </a:p>
                  </a:txBody>
                  <a:tcPr/>
                </a:tc>
                <a:tc>
                  <a:txBody>
                    <a:bodyPr/>
                    <a:lstStyle/>
                    <a:p>
                      <a:r>
                        <a:rPr lang="en-US" sz="1000"/>
                        <a:t>0</a:t>
                      </a:r>
                      <a:endParaRPr lang="en-US" sz="1000"/>
                    </a:p>
                  </a:txBody>
                  <a:tcPr/>
                </a:tc>
                <a:tc>
                  <a:txBody>
                    <a:bodyPr/>
                    <a:lstStyle/>
                    <a:p>
                      <a:r>
                        <a:rPr lang="en-US" sz="1000"/>
                        <a:t>0.0216%</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439005508"/>
                  </a:ext>
                </a:extLst>
              </a:tr>
              <a:tr h="370840">
                <a:tc>
                  <a:txBody>
                    <a:bodyPr/>
                    <a:lstStyle/>
                    <a:p>
                      <a:r>
                        <a:rPr lang="en-US" sz="1000" b="1"/>
                        <a:t>Banco BHD León - 2017-01-30 12:46:01</a:t>
                      </a:r>
                      <a:r>
                        <a:rPr lang="en-US" sz="1000"/>
                        <a:t>
Trabajemos juntos contra el Phishing. Recuerda usar bhdleon.com.do para acceder a Internet Banking BHD León.
Reporta cualquier situación sospechosa escribiéndonos a prevencionde_fraude@bhdleon.com.do. #PrevencionBHDLeon</a:t>
                      </a:r>
                      <a:endParaRPr lang="en-US" sz="1000"/>
                    </a:p>
                  </a:txBody>
                  <a:tcPr/>
                </a:tc>
                <a:tc>
                  <a:txBody>
                    <a:bodyPr/>
                    <a:lstStyle/>
                    <a:p>
                      <a:r>
                        <a:rPr lang="en-US" sz="1000"/>
                        <a:t>26</a:t>
                      </a:r>
                      <a:endParaRPr lang="en-US" sz="1000"/>
                    </a:p>
                  </a:txBody>
                  <a:tcPr/>
                </a:tc>
                <a:tc>
                  <a:txBody>
                    <a:bodyPr/>
                    <a:lstStyle/>
                    <a:p>
                      <a:r>
                        <a:rPr lang="en-US" sz="1000"/>
                        <a:t>18</a:t>
                      </a:r>
                      <a:endParaRPr lang="en-US" sz="1000"/>
                    </a:p>
                  </a:txBody>
                  <a:tcPr/>
                </a:tc>
                <a:tc>
                  <a:txBody>
                    <a:bodyPr/>
                    <a:lstStyle/>
                    <a:p>
                      <a:r>
                        <a:rPr lang="en-US" sz="1000"/>
                        <a:t>3</a:t>
                      </a:r>
                      <a:endParaRPr lang="en-US" sz="1000"/>
                    </a:p>
                  </a:txBody>
                  <a:tcPr/>
                </a:tc>
                <a:tc>
                  <a:txBody>
                    <a:bodyPr/>
                    <a:lstStyle/>
                    <a:p>
                      <a:r>
                        <a:rPr lang="en-US" sz="1000"/>
                        <a:t>5</a:t>
                      </a:r>
                      <a:endParaRPr lang="en-US" sz="1000"/>
                    </a:p>
                  </a:txBody>
                  <a:tcPr/>
                </a:tc>
                <a:tc>
                  <a:txBody>
                    <a:bodyPr/>
                    <a:lstStyle/>
                    <a:p>
                      <a:r>
                        <a:rPr lang="en-US" sz="1000"/>
                        <a:t>0.0208%</a:t>
                      </a:r>
                      <a:endParaRPr lang="en-US" sz="1000"/>
                    </a:p>
                  </a:txBody>
                  <a:tcPr/>
                </a:tc>
                <a:tc>
                  <a:txBody>
                    <a:bodyPr/>
                    <a:lstStyle/>
                    <a:p>
                      <a:r>
                        <a:rPr lang="en-US" sz="1000"/>
                        <a:t>Photo</a:t>
                      </a:r>
                      <a:endParaRPr lang="en-US" sz="1000"/>
                    </a:p>
                  </a:txBody>
                  <a:tcPr/>
                </a:tc>
                <a:tc>
                  <a:txBody>
                    <a:bodyPr/>
                    <a:lstStyle/>
                    <a:p>
                      <a:r>
                        <a:rPr lang="en-US" sz="1000"/>
                        <a:t>No</a:t>
                      </a:r>
                      <a:endParaRPr lang="en-US" sz="1000"/>
                    </a:p>
                  </a:txBody>
                  <a:tcPr/>
                </a:tc>
                <a:extLst>
                  <a:ext uri="{0D108BD9-81ED-4DB2-BD59-A6C34878D82A}">
                    <a16:rowId xmlns:a16="http://schemas.microsoft.com/office/drawing/2014/main" val="1404398728"/>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52250621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582639190"/>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155173424"/>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Weekday</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501083836"/>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39310729"/>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Own Posts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75521789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86526949"/>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Hour</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3927430038"/>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257504645"/>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Post Type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105238065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02225849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 Rate By Post Type</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569890744"/>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26525413"/>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Interactions Distribution</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0778611"/>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279218539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- 1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4016625358"/>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841216307"/>
                    </a:ext>
                  </a:extLst>
                </a:gridCol>
                <a:gridCol w="2468880">
                  <a:extLst>
                    <a:ext uri="{9D8B030D-6E8A-4147-A177-3AD203B41FA5}">
                      <a16:colId xmlns:a16="http://schemas.microsoft.com/office/drawing/2014/main" val="2328564245"/>
                    </a:ext>
                  </a:extLst>
                </a:gridCol>
                <a:gridCol w="822960">
                  <a:extLst>
                    <a:ext uri="{9D8B030D-6E8A-4147-A177-3AD203B41FA5}">
                      <a16:colId xmlns:a16="http://schemas.microsoft.com/office/drawing/2014/main" val="3226277760"/>
                    </a:ext>
                  </a:extLst>
                </a:gridCol>
                <a:gridCol w="822960">
                  <a:extLst>
                    <a:ext uri="{9D8B030D-6E8A-4147-A177-3AD203B41FA5}">
                      <a16:colId xmlns:a16="http://schemas.microsoft.com/office/drawing/2014/main" val="197519116"/>
                    </a:ext>
                  </a:extLst>
                </a:gridCol>
                <a:gridCol w="822960">
                  <a:extLst>
                    <a:ext uri="{9D8B030D-6E8A-4147-A177-3AD203B41FA5}">
                      <a16:colId xmlns:a16="http://schemas.microsoft.com/office/drawing/2014/main" val="4243687014"/>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4117618618"/>
                  </a:ext>
                </a:extLst>
              </a:tr>
              <a:tr h="370840">
                <a:tc>
                  <a:txBody>
                    <a:bodyPr/>
                    <a:lstStyle/>
                    <a:p>
                      <a:r>
                        <a:rPr lang="en-US" sz="1000"/>
                        <a:t>Rosario Concepcion Yan</a:t>
                      </a:r>
                      <a:endParaRPr lang="en-US" sz="1000"/>
                    </a:p>
                  </a:txBody>
                  <a:tcPr/>
                </a:tc>
                <a:tc>
                  <a:txBody>
                    <a:bodyPr/>
                    <a:lstStyle/>
                    <a:p>
                      <a:r>
                        <a:rPr lang="en-US" sz="1000"/>
                        <a:t>Banco BHD León (9)</a:t>
                      </a:r>
                      <a:endParaRPr lang="en-US" sz="1000"/>
                    </a:p>
                  </a:txBody>
                  <a:tcPr/>
                </a:tc>
                <a:tc>
                  <a:txBody>
                    <a:bodyPr/>
                    <a:lstStyle/>
                    <a:p>
                      <a:r>
                        <a:rPr lang="en-US" sz="1000"/>
                        <a:t>0</a:t>
                      </a:r>
                      <a:endParaRPr lang="en-US" sz="1000"/>
                    </a:p>
                  </a:txBody>
                  <a:tcPr/>
                </a:tc>
                <a:tc>
                  <a:txBody>
                    <a:bodyPr/>
                    <a:lstStyle/>
                    <a:p>
                      <a:r>
                        <a:rPr lang="en-US" sz="1000"/>
                        <a:t>9</a:t>
                      </a:r>
                      <a:endParaRPr lang="en-US" sz="1000"/>
                    </a:p>
                  </a:txBody>
                  <a:tcPr/>
                </a:tc>
                <a:tc>
                  <a:txBody>
                    <a:bodyPr/>
                    <a:lstStyle/>
                    <a:p>
                      <a:r>
                        <a:rPr lang="en-US" sz="1000"/>
                        <a:t>9</a:t>
                      </a:r>
                      <a:endParaRPr lang="en-US" sz="1000"/>
                    </a:p>
                  </a:txBody>
                  <a:tcPr/>
                </a:tc>
                <a:extLst>
                  <a:ext uri="{0D108BD9-81ED-4DB2-BD59-A6C34878D82A}">
                    <a16:rowId xmlns:a16="http://schemas.microsoft.com/office/drawing/2014/main" val="1730562200"/>
                  </a:ext>
                </a:extLst>
              </a:tr>
              <a:tr h="370840">
                <a:tc>
                  <a:txBody>
                    <a:bodyPr/>
                    <a:lstStyle/>
                    <a:p>
                      <a:r>
                        <a:rPr lang="en-US" sz="1000"/>
                        <a:t>Alejandrina Trinidad</a:t>
                      </a:r>
                      <a:endParaRPr lang="en-US" sz="1000"/>
                    </a:p>
                  </a:txBody>
                  <a:tcPr/>
                </a:tc>
                <a:tc>
                  <a:txBody>
                    <a:bodyPr/>
                    <a:lstStyle/>
                    <a:p>
                      <a:r>
                        <a:rPr lang="en-US" sz="1000"/>
                        <a:t>Banco BHD León (7)</a:t>
                      </a:r>
                      <a:endParaRPr lang="en-US" sz="1000"/>
                    </a:p>
                  </a:txBody>
                  <a:tcPr/>
                </a:tc>
                <a:tc>
                  <a:txBody>
                    <a:bodyPr/>
                    <a:lstStyle/>
                    <a:p>
                      <a:r>
                        <a:rPr lang="en-US" sz="1000"/>
                        <a:t>0</a:t>
                      </a:r>
                      <a:endParaRPr lang="en-US" sz="1000"/>
                    </a:p>
                  </a:txBody>
                  <a:tcPr/>
                </a:tc>
                <a:tc>
                  <a:txBody>
                    <a:bodyPr/>
                    <a:lstStyle/>
                    <a:p>
                      <a:r>
                        <a:rPr lang="en-US" sz="1000"/>
                        <a:t>7</a:t>
                      </a:r>
                      <a:endParaRPr lang="en-US" sz="1000"/>
                    </a:p>
                  </a:txBody>
                  <a:tcPr/>
                </a:tc>
                <a:tc>
                  <a:txBody>
                    <a:bodyPr/>
                    <a:lstStyle/>
                    <a:p>
                      <a:r>
                        <a:rPr lang="en-US" sz="1000"/>
                        <a:t>7</a:t>
                      </a:r>
                      <a:endParaRPr lang="en-US" sz="1000"/>
                    </a:p>
                  </a:txBody>
                  <a:tcPr/>
                </a:tc>
                <a:extLst>
                  <a:ext uri="{0D108BD9-81ED-4DB2-BD59-A6C34878D82A}">
                    <a16:rowId xmlns:a16="http://schemas.microsoft.com/office/drawing/2014/main" val="260037330"/>
                  </a:ext>
                </a:extLst>
              </a:tr>
              <a:tr h="370840">
                <a:tc>
                  <a:txBody>
                    <a:bodyPr/>
                    <a:lstStyle/>
                    <a:p>
                      <a:r>
                        <a:rPr lang="en-US" sz="1000"/>
                        <a:t>Fatima Leon Mejia</a:t>
                      </a:r>
                      <a:endParaRPr lang="en-US" sz="1000"/>
                    </a:p>
                  </a:txBody>
                  <a:tcPr/>
                </a:tc>
                <a:tc>
                  <a:txBody>
                    <a:bodyPr/>
                    <a:lstStyle/>
                    <a:p>
                      <a:r>
                        <a:rPr lang="en-US" sz="1000"/>
                        <a:t>Banco BHD León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306235575"/>
                  </a:ext>
                </a:extLst>
              </a:tr>
              <a:tr h="370840">
                <a:tc>
                  <a:txBody>
                    <a:bodyPr/>
                    <a:lstStyle/>
                    <a:p>
                      <a:r>
                        <a:rPr lang="en-US" sz="1000"/>
                        <a:t>Jose Selmo</a:t>
                      </a:r>
                      <a:endParaRPr lang="en-US" sz="1000"/>
                    </a:p>
                  </a:txBody>
                  <a:tcPr/>
                </a:tc>
                <a:tc>
                  <a:txBody>
                    <a:bodyPr/>
                    <a:lstStyle/>
                    <a:p>
                      <a:r>
                        <a:rPr lang="en-US" sz="1000"/>
                        <a:t>Banco BHD León (6)</a:t>
                      </a:r>
                      <a:endParaRPr lang="en-US" sz="1000"/>
                    </a:p>
                  </a:txBody>
                  <a:tcPr/>
                </a:tc>
                <a:tc>
                  <a:txBody>
                    <a:bodyPr/>
                    <a:lstStyle/>
                    <a:p>
                      <a:r>
                        <a:rPr lang="en-US" sz="1000"/>
                        <a:t>0</a:t>
                      </a:r>
                      <a:endParaRPr lang="en-US" sz="1000"/>
                    </a:p>
                  </a:txBody>
                  <a:tcPr/>
                </a:tc>
                <a:tc>
                  <a:txBody>
                    <a:bodyPr/>
                    <a:lstStyle/>
                    <a:p>
                      <a:r>
                        <a:rPr lang="en-US" sz="1000"/>
                        <a:t>6</a:t>
                      </a:r>
                      <a:endParaRPr lang="en-US" sz="1000"/>
                    </a:p>
                  </a:txBody>
                  <a:tcPr/>
                </a:tc>
                <a:tc>
                  <a:txBody>
                    <a:bodyPr/>
                    <a:lstStyle/>
                    <a:p>
                      <a:r>
                        <a:rPr lang="en-US" sz="1000"/>
                        <a:t>6</a:t>
                      </a:r>
                      <a:endParaRPr lang="en-US" sz="1000"/>
                    </a:p>
                  </a:txBody>
                  <a:tcPr/>
                </a:tc>
                <a:extLst>
                  <a:ext uri="{0D108BD9-81ED-4DB2-BD59-A6C34878D82A}">
                    <a16:rowId xmlns:a16="http://schemas.microsoft.com/office/drawing/2014/main" val="238397084"/>
                  </a:ext>
                </a:extLst>
              </a:tr>
              <a:tr h="370840">
                <a:tc>
                  <a:txBody>
                    <a:bodyPr/>
                    <a:lstStyle/>
                    <a:p>
                      <a:r>
                        <a:rPr lang="en-US" sz="1000"/>
                        <a:t>Moises Mora</a:t>
                      </a:r>
                      <a:endParaRPr lang="en-US" sz="1000"/>
                    </a:p>
                  </a:txBody>
                  <a:tcPr/>
                </a:tc>
                <a:tc>
                  <a:txBody>
                    <a:bodyPr/>
                    <a:lstStyle/>
                    <a:p>
                      <a:r>
                        <a:rPr lang="en-US" sz="1000"/>
                        <a:t>Banco BHD León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482637100"/>
                  </a:ext>
                </a:extLst>
              </a:tr>
              <a:tr h="370840">
                <a:tc>
                  <a:txBody>
                    <a:bodyPr/>
                    <a:lstStyle/>
                    <a:p>
                      <a:r>
                        <a:rPr lang="en-US" sz="1000"/>
                        <a:t>Johanna Guzman</a:t>
                      </a:r>
                      <a:endParaRPr lang="en-US" sz="1000"/>
                    </a:p>
                  </a:txBody>
                  <a:tcPr/>
                </a:tc>
                <a:tc>
                  <a:txBody>
                    <a:bodyPr/>
                    <a:lstStyle/>
                    <a:p>
                      <a:r>
                        <a:rPr lang="en-US" sz="1000"/>
                        <a:t>Banco BHD León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884196801"/>
                  </a:ext>
                </a:extLst>
              </a:tr>
              <a:tr h="370840">
                <a:tc>
                  <a:txBody>
                    <a:bodyPr/>
                    <a:lstStyle/>
                    <a:p>
                      <a:r>
                        <a:rPr lang="en-US" sz="1000"/>
                        <a:t>Camilo Gonzalez Bizcocho</a:t>
                      </a:r>
                      <a:endParaRPr lang="en-US" sz="1000"/>
                    </a:p>
                  </a:txBody>
                  <a:tcPr/>
                </a:tc>
                <a:tc>
                  <a:txBody>
                    <a:bodyPr/>
                    <a:lstStyle/>
                    <a:p>
                      <a:r>
                        <a:rPr lang="en-US" sz="1000"/>
                        <a:t>Banco BHD León (4)</a:t>
                      </a:r>
                      <a:endParaRPr lang="en-US" sz="1000"/>
                    </a:p>
                  </a:txBody>
                  <a:tcPr/>
                </a:tc>
                <a:tc>
                  <a:txBody>
                    <a:bodyPr/>
                    <a:lstStyle/>
                    <a:p>
                      <a:r>
                        <a:rPr lang="en-US" sz="1000"/>
                        <a:t>0</a:t>
                      </a:r>
                      <a:endParaRPr lang="en-US" sz="1000"/>
                    </a:p>
                  </a:txBody>
                  <a:tcPr/>
                </a:tc>
                <a:tc>
                  <a:txBody>
                    <a:bodyPr/>
                    <a:lstStyle/>
                    <a:p>
                      <a:r>
                        <a:rPr lang="en-US" sz="1000"/>
                        <a:t>4</a:t>
                      </a:r>
                      <a:endParaRPr lang="en-US" sz="1000"/>
                    </a:p>
                  </a:txBody>
                  <a:tcPr/>
                </a:tc>
                <a:tc>
                  <a:txBody>
                    <a:bodyPr/>
                    <a:lstStyle/>
                    <a:p>
                      <a:r>
                        <a:rPr lang="en-US" sz="1000"/>
                        <a:t>4</a:t>
                      </a:r>
                      <a:endParaRPr lang="en-US" sz="1000"/>
                    </a:p>
                  </a:txBody>
                  <a:tcPr/>
                </a:tc>
                <a:extLst>
                  <a:ext uri="{0D108BD9-81ED-4DB2-BD59-A6C34878D82A}">
                    <a16:rowId xmlns:a16="http://schemas.microsoft.com/office/drawing/2014/main" val="3877889727"/>
                  </a:ext>
                </a:extLst>
              </a:tr>
              <a:tr h="370840">
                <a:tc>
                  <a:txBody>
                    <a:bodyPr/>
                    <a:lstStyle/>
                    <a:p>
                      <a:r>
                        <a:rPr lang="en-US" sz="1000"/>
                        <a:t>Franklin Muñoz Martinez</a:t>
                      </a:r>
                      <a:endParaRPr lang="en-US" sz="1000"/>
                    </a:p>
                  </a:txBody>
                  <a:tcPr/>
                </a:tc>
                <a:tc>
                  <a:txBody>
                    <a:bodyPr/>
                    <a:lstStyle/>
                    <a:p>
                      <a:r>
                        <a:rPr lang="en-US" sz="1000"/>
                        <a:t>Banco BHD León (3)</a:t>
                      </a:r>
                      <a:endParaRPr lang="en-US" sz="1000"/>
                    </a:p>
                  </a:txBody>
                  <a:tcPr/>
                </a:tc>
                <a:tc>
                  <a:txBody>
                    <a:bodyPr/>
                    <a:lstStyle/>
                    <a:p>
                      <a:r>
                        <a:rPr lang="en-US" sz="1000"/>
                        <a:t>0</a:t>
                      </a:r>
                      <a:endParaRPr lang="en-US" sz="1000"/>
                    </a:p>
                  </a:txBody>
                  <a:tcPr/>
                </a:tc>
                <a:tc>
                  <a:txBody>
                    <a:bodyPr/>
                    <a:lstStyle/>
                    <a:p>
                      <a:r>
                        <a:rPr lang="en-US" sz="1000"/>
                        <a:t>3</a:t>
                      </a:r>
                      <a:endParaRPr lang="en-US" sz="1000"/>
                    </a:p>
                  </a:txBody>
                  <a:tcPr/>
                </a:tc>
                <a:tc>
                  <a:txBody>
                    <a:bodyPr/>
                    <a:lstStyle/>
                    <a:p>
                      <a:r>
                        <a:rPr lang="en-US" sz="1000"/>
                        <a:t>3</a:t>
                      </a:r>
                      <a:endParaRPr lang="en-US" sz="1000"/>
                    </a:p>
                  </a:txBody>
                  <a:tcPr/>
                </a:tc>
                <a:extLst>
                  <a:ext uri="{0D108BD9-81ED-4DB2-BD59-A6C34878D82A}">
                    <a16:rowId xmlns:a16="http://schemas.microsoft.com/office/drawing/2014/main" val="4034341127"/>
                  </a:ext>
                </a:extLst>
              </a:tr>
              <a:tr h="370840">
                <a:tc>
                  <a:txBody>
                    <a:bodyPr/>
                    <a:lstStyle/>
                    <a:p>
                      <a:r>
                        <a:rPr lang="en-US" sz="1000"/>
                        <a:t>Yaneira De Aza</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844062319"/>
                  </a:ext>
                </a:extLst>
              </a:tr>
              <a:tr h="370840">
                <a:tc>
                  <a:txBody>
                    <a:bodyPr/>
                    <a:lstStyle/>
                    <a:p>
                      <a:r>
                        <a:rPr lang="en-US" sz="1000"/>
                        <a:t>Frandy Decoraciones</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73566092"/>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1365432235"/>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Key Influencers - 2 of 2</a:t>
            </a:r>
            <a:endParaRPr lang="en-US"/>
          </a:p>
        </p:txBody>
      </p:sp>
      <p:graphicFrame>
        <p:nvGraphicFramePr>
          <p:cNvPr id="6" name="Table Placeholder 5"/>
          <p:cNvGraphicFramePr>
            <a:graphicFrameLocks noGrp="1"/>
          </p:cNvGraphicFramePr>
          <p:nvPr>
            <p:ph type="tbl" sz="quarter" idx="13"/>
            <p:extLst>
              <p:ext uri="{D42A27DB-BD31-4B8C-83A1-F6EECF244321}">
                <p14:modId xmlns:p14="http://schemas.microsoft.com/office/powerpoint/2010/main" val="3922420876"/>
              </p:ext>
            </p:extLst>
          </p:nvPr>
        </p:nvGraphicFramePr>
        <p:xfrm>
          <a:off x="457200" y="1731963"/>
          <a:ext cx="8229600" cy="4440237"/>
        </p:xfrm>
        <a:graphic>
          <a:graphicData uri="http://schemas.openxmlformats.org/drawingml/2006/table">
            <a:tbl>
              <a:tblPr firstRow="1" bandRow="1">
                <a:tableStyleId>{5C22544A-7EE6-4342-B048-85BDC9FD1C3A}</a:tableStyleId>
              </a:tblPr>
              <a:tblGrid>
                <a:gridCol w="3291840">
                  <a:extLst>
                    <a:ext uri="{9D8B030D-6E8A-4147-A177-3AD203B41FA5}">
                      <a16:colId xmlns:a16="http://schemas.microsoft.com/office/drawing/2014/main" val="677137488"/>
                    </a:ext>
                  </a:extLst>
                </a:gridCol>
                <a:gridCol w="2468880">
                  <a:extLst>
                    <a:ext uri="{9D8B030D-6E8A-4147-A177-3AD203B41FA5}">
                      <a16:colId xmlns:a16="http://schemas.microsoft.com/office/drawing/2014/main" val="1068635130"/>
                    </a:ext>
                  </a:extLst>
                </a:gridCol>
                <a:gridCol w="822960">
                  <a:extLst>
                    <a:ext uri="{9D8B030D-6E8A-4147-A177-3AD203B41FA5}">
                      <a16:colId xmlns:a16="http://schemas.microsoft.com/office/drawing/2014/main" val="1974914960"/>
                    </a:ext>
                  </a:extLst>
                </a:gridCol>
                <a:gridCol w="822960">
                  <a:extLst>
                    <a:ext uri="{9D8B030D-6E8A-4147-A177-3AD203B41FA5}">
                      <a16:colId xmlns:a16="http://schemas.microsoft.com/office/drawing/2014/main" val="4011225051"/>
                    </a:ext>
                  </a:extLst>
                </a:gridCol>
                <a:gridCol w="822960">
                  <a:extLst>
                    <a:ext uri="{9D8B030D-6E8A-4147-A177-3AD203B41FA5}">
                      <a16:colId xmlns:a16="http://schemas.microsoft.com/office/drawing/2014/main" val="1625846147"/>
                    </a:ext>
                  </a:extLst>
                </a:gridCol>
              </a:tblGrid>
              <a:tr h="370840">
                <a:tc>
                  <a:txBody>
                    <a:bodyPr/>
                    <a:lstStyle/>
                    <a:p>
                      <a:r>
                        <a:rPr lang="en-US" sz="1000"/>
                        <a:t>Name</a:t>
                      </a:r>
                      <a:endParaRPr lang="en-US" sz="1000"/>
                    </a:p>
                  </a:txBody>
                  <a:tcPr/>
                </a:tc>
                <a:tc>
                  <a:txBody>
                    <a:bodyPr/>
                    <a:lstStyle/>
                    <a:p>
                      <a:r>
                        <a:rPr lang="en-US" sz="1000"/>
                        <a:t>On Pages</a:t>
                      </a:r>
                      <a:endParaRPr lang="en-US" sz="1000"/>
                    </a:p>
                  </a:txBody>
                  <a:tcPr/>
                </a:tc>
                <a:tc>
                  <a:txBody>
                    <a:bodyPr/>
                    <a:lstStyle/>
                    <a:p>
                      <a:r>
                        <a:rPr lang="en-US" sz="1000"/>
                        <a:t>Posts</a:t>
                      </a:r>
                      <a:endParaRPr lang="en-US" sz="1000"/>
                    </a:p>
                  </a:txBody>
                  <a:tcPr/>
                </a:tc>
                <a:tc>
                  <a:txBody>
                    <a:bodyPr/>
                    <a:lstStyle/>
                    <a:p>
                      <a:r>
                        <a:rPr lang="en-US" sz="1000"/>
                        <a:t>Comments</a:t>
                      </a:r>
                      <a:endParaRPr lang="en-US" sz="1000"/>
                    </a:p>
                  </a:txBody>
                  <a:tcPr/>
                </a:tc>
                <a:tc>
                  <a:txBody>
                    <a:bodyPr/>
                    <a:lstStyle/>
                    <a:p>
                      <a:r>
                        <a:rPr lang="en-US" sz="1000"/>
                        <a:t>Total</a:t>
                      </a:r>
                      <a:endParaRPr lang="en-US" sz="1000"/>
                    </a:p>
                  </a:txBody>
                  <a:tcPr/>
                </a:tc>
                <a:extLst>
                  <a:ext uri="{0D108BD9-81ED-4DB2-BD59-A6C34878D82A}">
                    <a16:rowId xmlns:a16="http://schemas.microsoft.com/office/drawing/2014/main" val="338637656"/>
                  </a:ext>
                </a:extLst>
              </a:tr>
              <a:tr h="370840">
                <a:tc>
                  <a:txBody>
                    <a:bodyPr/>
                    <a:lstStyle/>
                    <a:p>
                      <a:r>
                        <a:rPr lang="en-US" sz="1000"/>
                        <a:t>Jose Bros</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1849613579"/>
                  </a:ext>
                </a:extLst>
              </a:tr>
              <a:tr h="370840">
                <a:tc>
                  <a:txBody>
                    <a:bodyPr/>
                    <a:lstStyle/>
                    <a:p>
                      <a:r>
                        <a:rPr lang="en-US" sz="1000"/>
                        <a:t>Brito Jenny</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533916361"/>
                  </a:ext>
                </a:extLst>
              </a:tr>
              <a:tr h="370840">
                <a:tc>
                  <a:txBody>
                    <a:bodyPr/>
                    <a:lstStyle/>
                    <a:p>
                      <a:r>
                        <a:rPr lang="en-US" sz="1000"/>
                        <a:t>Raquel Rodriguez Musseb</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3339384486"/>
                  </a:ext>
                </a:extLst>
              </a:tr>
              <a:tr h="370840">
                <a:tc>
                  <a:txBody>
                    <a:bodyPr/>
                    <a:lstStyle/>
                    <a:p>
                      <a:r>
                        <a:rPr lang="en-US" sz="1000"/>
                        <a:t>Martha Castro de Bautista</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940137431"/>
                  </a:ext>
                </a:extLst>
              </a:tr>
              <a:tr h="370840">
                <a:tc>
                  <a:txBody>
                    <a:bodyPr/>
                    <a:lstStyle/>
                    <a:p>
                      <a:r>
                        <a:rPr lang="en-US" sz="1000"/>
                        <a:t>Johan David Lora</a:t>
                      </a:r>
                      <a:endParaRPr lang="en-US" sz="1000"/>
                    </a:p>
                  </a:txBody>
                  <a:tcPr/>
                </a:tc>
                <a:tc>
                  <a:txBody>
                    <a:bodyPr/>
                    <a:lstStyle/>
                    <a:p>
                      <a:r>
                        <a:rPr lang="en-US" sz="1000"/>
                        <a:t>Banco BHD León (2)</a:t>
                      </a:r>
                      <a:endParaRPr lang="en-US" sz="1000"/>
                    </a:p>
                  </a:txBody>
                  <a:tcPr/>
                </a:tc>
                <a:tc>
                  <a:txBody>
                    <a:bodyPr/>
                    <a:lstStyle/>
                    <a:p>
                      <a:r>
                        <a:rPr lang="en-US" sz="1000"/>
                        <a:t>0</a:t>
                      </a:r>
                      <a:endParaRPr lang="en-US" sz="1000"/>
                    </a:p>
                  </a:txBody>
                  <a:tcPr/>
                </a:tc>
                <a:tc>
                  <a:txBody>
                    <a:bodyPr/>
                    <a:lstStyle/>
                    <a:p>
                      <a:r>
                        <a:rPr lang="en-US" sz="1000"/>
                        <a:t>2</a:t>
                      </a:r>
                      <a:endParaRPr lang="en-US" sz="1000"/>
                    </a:p>
                  </a:txBody>
                  <a:tcPr/>
                </a:tc>
                <a:tc>
                  <a:txBody>
                    <a:bodyPr/>
                    <a:lstStyle/>
                    <a:p>
                      <a:r>
                        <a:rPr lang="en-US" sz="1000"/>
                        <a:t>2</a:t>
                      </a:r>
                      <a:endParaRPr lang="en-US" sz="1000"/>
                    </a:p>
                  </a:txBody>
                  <a:tcPr/>
                </a:tc>
                <a:extLst>
                  <a:ext uri="{0D108BD9-81ED-4DB2-BD59-A6C34878D82A}">
                    <a16:rowId xmlns:a16="http://schemas.microsoft.com/office/drawing/2014/main" val="2839794681"/>
                  </a:ext>
                </a:extLst>
              </a:tr>
            </a:tbl>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71082160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Response Times</a:t>
            </a:r>
            <a:endParaRPr lang="en-US"/>
          </a:p>
        </p:txBody>
      </p:sp>
      <p:graphicFrame>
        <p:nvGraphicFramePr>
          <p:cNvPr id="6" name="Chart Placeholder 5"/>
          <p:cNvGraphicFramePr>
            <a:graphicFrameLocks noGrp="1"/>
          </p:cNvGraphicFramePr>
          <p:nvPr>
            <p:ph type="chart" sz="quarter" idx="13"/>
            <p:extLst>
              <p:ext uri="{D42A27DB-BD31-4B8C-83A1-F6EECF244321}">
                <p14:modId xmlns:p14="http://schemas.microsoft.com/office/powerpoint/2010/main" val="2476390142"/>
              </p:ext>
            </p:extLst>
          </p:nvPr>
        </p:nvGraphicFramePr>
        <p:xfrm>
          <a:off x="457200" y="1731963"/>
          <a:ext cx="8229600" cy="4438650"/>
        </p:xfrm>
        <a:graphic>
          <a:graphicData uri="http://schemas.openxmlformats.org/drawingml/2006/chart">
            <c:chart xmlns:c="http://schemas.openxmlformats.org/drawingml/2006/chart" xmlns:r="http://schemas.openxmlformats.org/officeDocument/2006/relationships" r:id="rId2"/>
          </a:graphicData>
        </a:graphic>
      </p:graphicFrame>
      <p:sp>
        <p:nvSpPr>
          <p:cNvPr id="4" name="Text Placeholder 3"/>
          <p:cNvSpPr>
            <a:spLocks noGrp="1"/>
          </p:cNvSpPr>
          <p:nvPr>
            <p:ph type="body" sz="quarter" idx="14"/>
          </p:nvPr>
        </p:nvSpPr>
        <p:spPr/>
        <p:txBody>
          <a:bodyPr/>
          <a:lstStyle/>
          <a:p>
            <a:r>
              <a:rPr lang="en-US"/>
              <a:t>09/01/2017 - 06/02/2017</a:t>
            </a:r>
            <a:endParaRPr lang="en-US"/>
          </a:p>
        </p:txBody>
      </p:sp>
      <p:sp>
        <p:nvSpPr>
          <p:cNvPr id="5" name="Footer Placeholder 4"/>
          <p:cNvSpPr>
            <a:spLocks noGrp="1"/>
          </p:cNvSpPr>
          <p:nvPr>
            <p:ph type="ftr" sz="quarter" idx="11"/>
          </p:nvPr>
        </p:nvSpPr>
        <p:spPr/>
        <p:txBody>
          <a:bodyPr/>
          <a:lstStyle/>
          <a:p>
            <a:r>
              <a:rPr lang="de-DE"/>
              <a:t>Source: quintly</a:t>
            </a:r>
            <a:endParaRPr lang="en-US" dirty="0"/>
          </a:p>
        </p:txBody>
      </p:sp>
    </p:spTree>
    <p:extLst>
      <p:ext uri="{BB962C8B-B14F-4D97-AF65-F5344CB8AC3E}">
        <p14:creationId xmlns:p14="http://schemas.microsoft.com/office/powerpoint/2010/main" val="397409739"/>
      </p:ext>
    </p:extLst>
  </p:cSld>
  <p:clrMapOvr>
    <a:masterClrMapping/>
  </p:clrMapOvr>
</p:sld>
</file>

<file path=ppt/theme/theme1.xml><?xml version="1.0" encoding="utf-8"?>
<a:theme xmlns:a="http://schemas.openxmlformats.org/drawingml/2006/main" name="quintly_templat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Presentation9" id="{77E0400C-7695-4C30-8023-BCE8CA7D95A2}" vid="{0F9F027B-7B08-491B-A6CB-03681FDC4E22}"/>
    </a:ext>
  </a:extLst>
</a:theme>
</file>

<file path=docProps/app.xml><?xml version="1.0" encoding="utf-8"?>
<Properties xmlns="http://schemas.openxmlformats.org/officeDocument/2006/extended-properties" xmlns:vt="http://schemas.openxmlformats.org/officeDocument/2006/docPropsVTypes">
  <Template>Default</Template>
  <TotalTime>0</TotalTime>
  <Words>786</Words>
  <Application>Microsoft Office PowerPoint</Application>
  <PresentationFormat>On-screen Show (4:3)</PresentationFormat>
  <Paragraphs>388</Paragraphs>
  <Slides>20</Slides>
  <Notes>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20</vt:i4>
      </vt:variant>
    </vt:vector>
  </HeadingPairs>
  <TitlesOfParts>
    <vt:vector size="23" baseType="lpstr">
      <vt:lpstr>Arial</vt:lpstr>
      <vt:lpstr>Calibri</vt:lpstr>
      <vt:lpstr>quintly_template</vt:lpstr>
      <vt:lpstr>Reporte Facebook</vt:lpstr>
      <vt:lpstr>Key Metrics Table</vt:lpstr>
      <vt:lpstr>Fans Total</vt:lpstr>
      <vt:lpstr>Key Metrics Radar</vt:lpstr>
      <vt:lpstr>Fans Change</vt:lpstr>
      <vt:lpstr>Fans Change Per Weekday</vt:lpstr>
      <vt:lpstr>Own Posts</vt:lpstr>
      <vt:lpstr>Own Posts Table - 1 of 3</vt:lpstr>
      <vt:lpstr>Own Posts Table - 2 of 3</vt:lpstr>
      <vt:lpstr>Own Posts Table - 3 of 3</vt:lpstr>
      <vt:lpstr>Own Posts By Weekday</vt:lpstr>
      <vt:lpstr>Interaction Rate By Weekday</vt:lpstr>
      <vt:lpstr>Own Posts By Hour</vt:lpstr>
      <vt:lpstr>Interaction Rate By Hour</vt:lpstr>
      <vt:lpstr>Post Type Distribution</vt:lpstr>
      <vt:lpstr>Interaction Rate By Post Type</vt:lpstr>
      <vt:lpstr>Interactions Distribution</vt:lpstr>
      <vt:lpstr>Key Influencers - 1 of 2</vt:lpstr>
      <vt:lpstr>Key Influencers - 2 of 2</vt:lpstr>
      <vt:lpstr>Response Times</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Reporte Facebook</dc:title>
  <dc:creator>Administrator</dc:creator>
  <cp:lastModifiedBy>Administrator</cp:lastModifiedBy>
  <cp:revision>1</cp:revision>
  <dcterms:created xsi:type="dcterms:W3CDTF">2017-02-07T12:01:07Z</dcterms:created>
  <dcterms:modified xsi:type="dcterms:W3CDTF">2017-02-07T12:01:55Z</dcterms:modified>
</cp:coreProperties>
</file>